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7" r:id="rId7"/>
    <p:sldId id="269" r:id="rId8"/>
    <p:sldId id="270" r:id="rId9"/>
    <p:sldId id="271" r:id="rId10"/>
    <p:sldId id="264" r:id="rId11"/>
    <p:sldId id="265" r:id="rId12"/>
    <p:sldId id="266"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25" autoAdjust="0"/>
  </p:normalViewPr>
  <p:slideViewPr>
    <p:cSldViewPr snapToGrid="0">
      <p:cViewPr>
        <p:scale>
          <a:sx n="66" d="100"/>
          <a:sy n="66" d="100"/>
        </p:scale>
        <p:origin x="13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D6052-509B-42AA-93F2-E8A1C9A878E2}"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F8A1-24E5-414F-97BE-4E1510DFF400}" type="slidenum">
              <a:rPr lang="en-US" smtClean="0"/>
              <a:t>‹#›</a:t>
            </a:fld>
            <a:endParaRPr lang="en-US"/>
          </a:p>
        </p:txBody>
      </p:sp>
    </p:spTree>
    <p:extLst>
      <p:ext uri="{BB962C8B-B14F-4D97-AF65-F5344CB8AC3E}">
        <p14:creationId xmlns:p14="http://schemas.microsoft.com/office/powerpoint/2010/main" val="272102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47A4F8A1-24E5-414F-97BE-4E1510DFF400}" type="slidenum">
              <a:rPr lang="en-US" smtClean="0"/>
              <a:t>11</a:t>
            </a:fld>
            <a:endParaRPr lang="en-US"/>
          </a:p>
        </p:txBody>
      </p:sp>
    </p:spTree>
    <p:extLst>
      <p:ext uri="{BB962C8B-B14F-4D97-AF65-F5344CB8AC3E}">
        <p14:creationId xmlns:p14="http://schemas.microsoft.com/office/powerpoint/2010/main" val="200022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EBC2-1413-9088-1BB7-690393F96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D07D81-3F97-45AA-CE45-C94674B6E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972556-09CF-A5F8-1028-CD0203F5F421}"/>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B03D5137-3BBF-0D49-BE55-BA7CFDDE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28D5F-64F7-08E5-CB36-6DD2BA96FF95}"/>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05344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2782-1188-79B1-5CF1-B8224C337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3A6EB-BD7B-1450-4038-E0C4821E2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3DDA9-E2EF-918B-9615-BD432E4575A1}"/>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7D2A785D-9CC5-1B3E-91B6-50D8CD2E6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A1050-4D6A-AC22-4184-C1D8378F98AA}"/>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25328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C789D-D403-BB0F-5AB6-21F81C2D7F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09A2E6-DE07-54A9-F87D-A872EDB09C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DFECE-6345-6540-903D-5DD9D4FE7A95}"/>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425C60F6-B182-7EAF-B8C1-FDA78B196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BB958-E112-07CC-A52F-1B7A0BCDBA0D}"/>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6275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4A80-0C7A-31ED-5848-33549163C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C77AE-6D1A-BED2-52CF-7C42345DE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64E41-5ABA-2FEB-BF98-C8948B9E838D}"/>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7FF44E94-F6B1-13CF-E5D9-E1DABB1A4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976B1-D296-A588-3BE1-D719B4209100}"/>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2509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B0CA-C0F9-8F10-A2DD-BF60C42C6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FFCE5-BF30-59A3-4A13-D57474B790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92551-AD71-876F-70F8-20EB3B564EC4}"/>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D13B800E-286B-D88B-333D-0371F1DE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D1408-7BAC-E536-A4DE-311913E312D9}"/>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3472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A9AE-E819-690F-27D3-2C9ED4296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8B4F1-B91C-E331-DEED-C7277DF9DD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DC04A-A652-5541-7C69-48DAB1287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A1991-AF69-224C-EFA3-BC974D8291C9}"/>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6" name="Footer Placeholder 5">
            <a:extLst>
              <a:ext uri="{FF2B5EF4-FFF2-40B4-BE49-F238E27FC236}">
                <a16:creationId xmlns:a16="http://schemas.microsoft.com/office/drawing/2014/main" id="{785885D5-AFDA-2FF7-D5F7-14C09531C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AD09D-6A3B-45B1-5CF3-A0B9953E3516}"/>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7720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5823-F524-1905-C61C-BCAB09047D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95153-6AFC-56E6-26B3-A10DFDA9B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D1FE0-8DBD-3DAB-429C-59A14CD2C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7A3258-3C0B-893C-1D23-C16B3D0D9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A5DE4-7CA6-445A-1681-0E6F05EB1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260BE-C27A-EDED-D528-9DC8512A4C1B}"/>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8" name="Footer Placeholder 7">
            <a:extLst>
              <a:ext uri="{FF2B5EF4-FFF2-40B4-BE49-F238E27FC236}">
                <a16:creationId xmlns:a16="http://schemas.microsoft.com/office/drawing/2014/main" id="{759BC034-D7BF-8557-E7E3-4362EB2A4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20E623-AC71-AADF-3878-3ED084A0E393}"/>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293374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A9D0-2344-4ED3-E1A8-AB4ED6735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6AED9-71D8-A22A-40CD-9E22CE87E5A7}"/>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4" name="Footer Placeholder 3">
            <a:extLst>
              <a:ext uri="{FF2B5EF4-FFF2-40B4-BE49-F238E27FC236}">
                <a16:creationId xmlns:a16="http://schemas.microsoft.com/office/drawing/2014/main" id="{CFE21B6A-3455-A6D8-7403-31C57EA0C9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88EE2-AA9A-1DC7-F565-4C24723E802C}"/>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108272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A4A8C-C3E4-DB7E-ABE9-D43C0E8912B0}"/>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3" name="Footer Placeholder 2">
            <a:extLst>
              <a:ext uri="{FF2B5EF4-FFF2-40B4-BE49-F238E27FC236}">
                <a16:creationId xmlns:a16="http://schemas.microsoft.com/office/drawing/2014/main" id="{DD71ECA7-68DC-BC0F-3716-3580BC7F5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A2DD78-49A2-EEDF-AE5F-875313D26EF3}"/>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53295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B0CF-A0DF-F02E-9731-13339B764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0F31E1-6C4E-185F-6EA1-44DC37992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87241B-C7F9-9673-610A-864A09366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20C72-409B-9452-08CD-729B0A9EB708}"/>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6" name="Footer Placeholder 5">
            <a:extLst>
              <a:ext uri="{FF2B5EF4-FFF2-40B4-BE49-F238E27FC236}">
                <a16:creationId xmlns:a16="http://schemas.microsoft.com/office/drawing/2014/main" id="{3EED56FD-8B7E-1C43-D9F4-B4C9D173B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BAA0C-4438-24C2-6C91-5920FCD9111C}"/>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34705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F38D-28CE-F196-B28F-B73C4B2B3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77BCB-E21E-1FF9-BC61-58636D0AA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852E2-5772-726C-791E-DEE2D2C2B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A2969-6948-3C6D-A956-D39AB3246AE3}"/>
              </a:ext>
            </a:extLst>
          </p:cNvPr>
          <p:cNvSpPr>
            <a:spLocks noGrp="1"/>
          </p:cNvSpPr>
          <p:nvPr>
            <p:ph type="dt" sz="half" idx="10"/>
          </p:nvPr>
        </p:nvSpPr>
        <p:spPr/>
        <p:txBody>
          <a:bodyPr/>
          <a:lstStyle/>
          <a:p>
            <a:fld id="{5153319F-6488-4A8A-A67F-BCCACA1D11B0}" type="datetimeFigureOut">
              <a:rPr lang="en-US" smtClean="0"/>
              <a:t>4/22/2024</a:t>
            </a:fld>
            <a:endParaRPr lang="en-US"/>
          </a:p>
        </p:txBody>
      </p:sp>
      <p:sp>
        <p:nvSpPr>
          <p:cNvPr id="6" name="Footer Placeholder 5">
            <a:extLst>
              <a:ext uri="{FF2B5EF4-FFF2-40B4-BE49-F238E27FC236}">
                <a16:creationId xmlns:a16="http://schemas.microsoft.com/office/drawing/2014/main" id="{DAF4BB23-A396-7061-D74B-E1317624A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7BACE-FA1C-2AC8-2FF0-FF70DC053DBF}"/>
              </a:ext>
            </a:extLst>
          </p:cNvPr>
          <p:cNvSpPr>
            <a:spLocks noGrp="1"/>
          </p:cNvSpPr>
          <p:nvPr>
            <p:ph type="sldNum" sz="quarter" idx="12"/>
          </p:nvPr>
        </p:nvSpPr>
        <p:spPr/>
        <p:txBody>
          <a:bodyPr/>
          <a:lstStyle/>
          <a:p>
            <a:fld id="{A109D0D9-C8A9-4BCF-BACA-24D762A3593B}" type="slidenum">
              <a:rPr lang="en-US" smtClean="0"/>
              <a:t>‹#›</a:t>
            </a:fld>
            <a:endParaRPr lang="en-US"/>
          </a:p>
        </p:txBody>
      </p:sp>
    </p:spTree>
    <p:extLst>
      <p:ext uri="{BB962C8B-B14F-4D97-AF65-F5344CB8AC3E}">
        <p14:creationId xmlns:p14="http://schemas.microsoft.com/office/powerpoint/2010/main" val="374373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4BAE1-169A-7C4F-3FFE-E3C5F36D7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E07E3-8C1D-DD96-EC7F-50F02FEF2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7EFA-5155-1152-86A2-D90794728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53319F-6488-4A8A-A67F-BCCACA1D11B0}" type="datetimeFigureOut">
              <a:rPr lang="en-US" smtClean="0"/>
              <a:t>4/22/2024</a:t>
            </a:fld>
            <a:endParaRPr lang="en-US"/>
          </a:p>
        </p:txBody>
      </p:sp>
      <p:sp>
        <p:nvSpPr>
          <p:cNvPr id="5" name="Footer Placeholder 4">
            <a:extLst>
              <a:ext uri="{FF2B5EF4-FFF2-40B4-BE49-F238E27FC236}">
                <a16:creationId xmlns:a16="http://schemas.microsoft.com/office/drawing/2014/main" id="{6C25AD3B-ABCD-7460-5A1D-472623A84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7F9341-3A37-856F-0444-8F7A750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09D0D9-C8A9-4BCF-BACA-24D762A3593B}" type="slidenum">
              <a:rPr lang="en-US" smtClean="0"/>
              <a:t>‹#›</a:t>
            </a:fld>
            <a:endParaRPr lang="en-US"/>
          </a:p>
        </p:txBody>
      </p:sp>
    </p:spTree>
    <p:extLst>
      <p:ext uri="{BB962C8B-B14F-4D97-AF65-F5344CB8AC3E}">
        <p14:creationId xmlns:p14="http://schemas.microsoft.com/office/powerpoint/2010/main" val="251620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655B-E621-9714-B806-C64A6C6DE4EA}"/>
              </a:ext>
            </a:extLst>
          </p:cNvPr>
          <p:cNvSpPr>
            <a:spLocks noGrp="1"/>
          </p:cNvSpPr>
          <p:nvPr>
            <p:ph type="ctrTitle"/>
          </p:nvPr>
        </p:nvSpPr>
        <p:spPr/>
        <p:txBody>
          <a:bodyPr/>
          <a:lstStyle/>
          <a:p>
            <a:r>
              <a:rPr lang="en-US" dirty="0"/>
              <a:t>Semester Project </a:t>
            </a:r>
            <a:br>
              <a:rPr lang="en-US" dirty="0"/>
            </a:br>
            <a:r>
              <a:rPr lang="en-US" dirty="0"/>
              <a:t>(Graph Theory)</a:t>
            </a:r>
          </a:p>
        </p:txBody>
      </p:sp>
      <p:sp>
        <p:nvSpPr>
          <p:cNvPr id="3" name="Subtitle 2">
            <a:extLst>
              <a:ext uri="{FF2B5EF4-FFF2-40B4-BE49-F238E27FC236}">
                <a16:creationId xmlns:a16="http://schemas.microsoft.com/office/drawing/2014/main" id="{70BA8961-938D-6B86-7AE1-7B5C1B826E6B}"/>
              </a:ext>
            </a:extLst>
          </p:cNvPr>
          <p:cNvSpPr>
            <a:spLocks noGrp="1"/>
          </p:cNvSpPr>
          <p:nvPr>
            <p:ph type="subTitle" idx="1"/>
          </p:nvPr>
        </p:nvSpPr>
        <p:spPr/>
        <p:txBody>
          <a:bodyPr/>
          <a:lstStyle/>
          <a:p>
            <a:r>
              <a:rPr lang="en-US" dirty="0"/>
              <a:t> Muhammad Shakeel 	 2021-CS-625</a:t>
            </a:r>
          </a:p>
          <a:p>
            <a:r>
              <a:rPr lang="en-US" dirty="0"/>
              <a:t>        Muhammad Adeel Tariq	   	2021-CS-684</a:t>
            </a:r>
          </a:p>
        </p:txBody>
      </p:sp>
    </p:spTree>
    <p:extLst>
      <p:ext uri="{BB962C8B-B14F-4D97-AF65-F5344CB8AC3E}">
        <p14:creationId xmlns:p14="http://schemas.microsoft.com/office/powerpoint/2010/main" val="62859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Results </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1325563"/>
          </a:xfrm>
        </p:spPr>
        <p:txBody>
          <a:bodyPr/>
          <a:lstStyle/>
          <a:p>
            <a:r>
              <a:rPr lang="en-US" dirty="0"/>
              <a:t>Main results / Confusion Matrix</a:t>
            </a:r>
          </a:p>
          <a:p>
            <a:pPr marL="0" indent="0">
              <a:buNone/>
            </a:pPr>
            <a:r>
              <a:rPr lang="en-US" sz="1600" dirty="0"/>
              <a:t>The project yielded accurate results by employing meticulously scraped and preprocessed data. Leveraging an extended k-Nearest Neighbor (k-NN) algorithm with graph-based representations, the classification process demonstrated efficiency and precision, showcasing the effectiveness of graph-based approaches for document classification tasks.</a:t>
            </a:r>
          </a:p>
        </p:txBody>
      </p:sp>
      <p:pic>
        <p:nvPicPr>
          <p:cNvPr id="5" name="Picture 4">
            <a:extLst>
              <a:ext uri="{FF2B5EF4-FFF2-40B4-BE49-F238E27FC236}">
                <a16:creationId xmlns:a16="http://schemas.microsoft.com/office/drawing/2014/main" id="{C44C9EC8-A8DA-F31C-C054-D3F9C7BB97B2}"/>
              </a:ext>
            </a:extLst>
          </p:cNvPr>
          <p:cNvPicPr>
            <a:picLocks noChangeAspect="1"/>
          </p:cNvPicPr>
          <p:nvPr/>
        </p:nvPicPr>
        <p:blipFill rotWithShape="1">
          <a:blip r:embed="rId2">
            <a:extLst>
              <a:ext uri="{28A0092B-C50C-407E-A947-70E740481C1C}">
                <a14:useLocalDpi xmlns:a14="http://schemas.microsoft.com/office/drawing/2010/main" val="0"/>
              </a:ext>
            </a:extLst>
          </a:blip>
          <a:srcRect l="381" t="10414" r="1523" b="5532"/>
          <a:stretch/>
        </p:blipFill>
        <p:spPr>
          <a:xfrm>
            <a:off x="3113846" y="3429000"/>
            <a:ext cx="5964307" cy="3122271"/>
          </a:xfrm>
          <a:prstGeom prst="rect">
            <a:avLst/>
          </a:prstGeom>
        </p:spPr>
      </p:pic>
    </p:spTree>
    <p:extLst>
      <p:ext uri="{BB962C8B-B14F-4D97-AF65-F5344CB8AC3E}">
        <p14:creationId xmlns:p14="http://schemas.microsoft.com/office/powerpoint/2010/main" val="13420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Future Work</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4351338"/>
          </a:xfrm>
        </p:spPr>
        <p:txBody>
          <a:bodyPr>
            <a:normAutofit fontScale="92500" lnSpcReduction="10000"/>
          </a:bodyPr>
          <a:lstStyle/>
          <a:p>
            <a:r>
              <a:rPr lang="en-US" dirty="0"/>
              <a:t>In this project, an enhancement could be made by utilizing additional textual features such as headings and link text from the documents. Additionally, leveraging the labels of the edges in the graph representations could lead to more efficient and accurate results in document classification. By incorporating these elements into the analysis, the model could capture more nuanced relationships and semantic information, thereby improving its overall performance.</a:t>
            </a:r>
          </a:p>
          <a:p>
            <a:r>
              <a:rPr lang="en-US" b="1" dirty="0"/>
              <a:t>Any new idea for document classification?</a:t>
            </a:r>
          </a:p>
          <a:p>
            <a:pPr marL="0" indent="0">
              <a:buNone/>
            </a:pPr>
            <a:r>
              <a:rPr lang="en-US" dirty="0"/>
              <a:t>To make document classification better using graphs, we can try fancier graph tricks like graph neural networks. Also, adding specific knowledge related to the topic or using outside knowledge graphs could make our document understanding smarter. We could also think about ways to change the graph based on what's in the documents or consider time factors for even smarter classifications.</a:t>
            </a:r>
          </a:p>
          <a:p>
            <a:pPr marL="0" indent="0">
              <a:buNone/>
            </a:pPr>
            <a:endParaRPr lang="en-US" dirty="0"/>
          </a:p>
        </p:txBody>
      </p:sp>
    </p:spTree>
    <p:extLst>
      <p:ext uri="{BB962C8B-B14F-4D97-AF65-F5344CB8AC3E}">
        <p14:creationId xmlns:p14="http://schemas.microsoft.com/office/powerpoint/2010/main" val="192896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2566219"/>
            <a:ext cx="12192000" cy="1325563"/>
          </a:xfrm>
        </p:spPr>
        <p:txBody>
          <a:bodyPr>
            <a:noAutofit/>
          </a:bodyPr>
          <a:lstStyle/>
          <a:p>
            <a:pPr algn="ctr"/>
            <a:r>
              <a:rPr lang="en-US" sz="9600" dirty="0"/>
              <a:t>Q &amp; A</a:t>
            </a:r>
          </a:p>
        </p:txBody>
      </p:sp>
    </p:spTree>
    <p:extLst>
      <p:ext uri="{BB962C8B-B14F-4D97-AF65-F5344CB8AC3E}">
        <p14:creationId xmlns:p14="http://schemas.microsoft.com/office/powerpoint/2010/main" val="408999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4351338"/>
          </a:xfrm>
        </p:spPr>
        <p:txBody>
          <a:bodyPr/>
          <a:lstStyle/>
          <a:p>
            <a:r>
              <a:rPr lang="en-US" dirty="0"/>
              <a:t>Document classification is the automated process of assigning predefined categories or labels to documents based on their content. It facilitates efficient organization and retrieval of textual data across various domains.</a:t>
            </a:r>
          </a:p>
          <a:p>
            <a:r>
              <a:rPr lang="en-US" dirty="0"/>
              <a:t>Classical/NLP-based methods for document classification include techniques such as bag-of-words, TF-IDF(Term Frequency-Inverse Document Frequency), word embeddings, and traditional machine learning algorithms like Naive Bayes, Support Vector Machines (SVM), and logistic regression. These methods rely on linguistic patterns and statistical modeling to categorize documents based on their content.</a:t>
            </a:r>
          </a:p>
        </p:txBody>
      </p:sp>
    </p:spTree>
    <p:extLst>
      <p:ext uri="{BB962C8B-B14F-4D97-AF65-F5344CB8AC3E}">
        <p14:creationId xmlns:p14="http://schemas.microsoft.com/office/powerpoint/2010/main" val="245685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4351338"/>
          </a:xfrm>
        </p:spPr>
        <p:txBody>
          <a:bodyPr/>
          <a:lstStyle/>
          <a:p>
            <a:r>
              <a:rPr lang="en-US" dirty="0"/>
              <a:t>Graph-based document classification leverages graph representations of documents, with nodes denoting words or concepts and edges depicting their relationships. Algorithms such as graph kernels or graph neural networks analyze the graph's structure and content to classify documents by semantic and syntactic similarities, enabling accurate categorization through rich relational information.</a:t>
            </a:r>
          </a:p>
        </p:txBody>
      </p:sp>
    </p:spTree>
    <p:extLst>
      <p:ext uri="{BB962C8B-B14F-4D97-AF65-F5344CB8AC3E}">
        <p14:creationId xmlns:p14="http://schemas.microsoft.com/office/powerpoint/2010/main" val="37058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4351338"/>
          </a:xfrm>
        </p:spPr>
        <p:txBody>
          <a:bodyPr/>
          <a:lstStyle/>
          <a:p>
            <a:r>
              <a:rPr lang="en-US" dirty="0"/>
              <a:t>The project utilizes an extended k-Nearest Neighbor (k-NN) algorithm for web document classification, drawing inspiration from the graph-based model introduced in the research paper. This approach replaces traditional vector-based models, enabling a thorough assessment of classification accuracy and execution time, thereby evaluating the efficacy of graph-based methods against conventional ones.</a:t>
            </a:r>
          </a:p>
        </p:txBody>
      </p:sp>
    </p:spTree>
    <p:extLst>
      <p:ext uri="{BB962C8B-B14F-4D97-AF65-F5344CB8AC3E}">
        <p14:creationId xmlns:p14="http://schemas.microsoft.com/office/powerpoint/2010/main" val="226082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BB642-B5D6-C837-659A-98C874920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80" y="1184910"/>
            <a:ext cx="5984240" cy="4488180"/>
          </a:xfrm>
          <a:prstGeom prst="rect">
            <a:avLst/>
          </a:prstGeom>
        </p:spPr>
      </p:pic>
    </p:spTree>
    <p:extLst>
      <p:ext uri="{BB962C8B-B14F-4D97-AF65-F5344CB8AC3E}">
        <p14:creationId xmlns:p14="http://schemas.microsoft.com/office/powerpoint/2010/main" val="202710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253331"/>
          </a:xfrm>
        </p:spPr>
        <p:txBody>
          <a:bodyPr/>
          <a:lstStyle/>
          <a:p>
            <a:r>
              <a:rPr lang="en-US" dirty="0"/>
              <a:t>Methodology</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951389"/>
          </a:xfrm>
        </p:spPr>
        <p:txBody>
          <a:bodyPr>
            <a:normAutofit fontScale="85000" lnSpcReduction="20000"/>
          </a:bodyPr>
          <a:lstStyle/>
          <a:p>
            <a:r>
              <a:rPr lang="en-US" sz="2400" b="1" dirty="0"/>
              <a:t>Web Scraping</a:t>
            </a:r>
          </a:p>
          <a:p>
            <a:pPr marL="0" indent="0">
              <a:buNone/>
            </a:pPr>
            <a:r>
              <a:rPr lang="en-US" sz="1900" dirty="0"/>
              <a:t>For web scraping, we first collected the URLs related to our topics and then placed these URLs in the respected txt files with names as their category, the python code then iterated through all the URLs inside all the files and saved the scraped and preprocessed content into the respected sub folders for the categories in the order of URLs. </a:t>
            </a:r>
          </a:p>
          <a:p>
            <a:endParaRPr lang="en-US" sz="1200" dirty="0"/>
          </a:p>
          <a:p>
            <a:pPr marL="0" indent="0">
              <a:buNone/>
            </a:pPr>
            <a:endParaRPr lang="en-US" sz="1200" dirty="0"/>
          </a:p>
        </p:txBody>
      </p:sp>
      <p:pic>
        <p:nvPicPr>
          <p:cNvPr id="6" name="Picture 5">
            <a:extLst>
              <a:ext uri="{FF2B5EF4-FFF2-40B4-BE49-F238E27FC236}">
                <a16:creationId xmlns:a16="http://schemas.microsoft.com/office/drawing/2014/main" id="{D983AA72-D9AA-E8B9-CC61-5F9ABF387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1207" y="3429000"/>
            <a:ext cx="4559601" cy="2175669"/>
          </a:xfrm>
          <a:prstGeom prst="rect">
            <a:avLst/>
          </a:prstGeom>
        </p:spPr>
      </p:pic>
      <p:pic>
        <p:nvPicPr>
          <p:cNvPr id="8" name="Picture 7">
            <a:extLst>
              <a:ext uri="{FF2B5EF4-FFF2-40B4-BE49-F238E27FC236}">
                <a16:creationId xmlns:a16="http://schemas.microsoft.com/office/drawing/2014/main" id="{98BE6E4D-445D-1A68-C3C1-F9361DFD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184" y="2857068"/>
            <a:ext cx="2817586" cy="3497423"/>
          </a:xfrm>
          <a:prstGeom prst="rect">
            <a:avLst/>
          </a:prstGeom>
        </p:spPr>
      </p:pic>
      <p:pic>
        <p:nvPicPr>
          <p:cNvPr id="10" name="Picture 9">
            <a:extLst>
              <a:ext uri="{FF2B5EF4-FFF2-40B4-BE49-F238E27FC236}">
                <a16:creationId xmlns:a16="http://schemas.microsoft.com/office/drawing/2014/main" id="{FD964F65-70D7-2C58-562F-5AA17BE2BC89}"/>
              </a:ext>
            </a:extLst>
          </p:cNvPr>
          <p:cNvPicPr>
            <a:picLocks noChangeAspect="1"/>
          </p:cNvPicPr>
          <p:nvPr/>
        </p:nvPicPr>
        <p:blipFill rotWithShape="1">
          <a:blip r:embed="rId4">
            <a:extLst>
              <a:ext uri="{28A0092B-C50C-407E-A947-70E740481C1C}">
                <a14:useLocalDpi xmlns:a14="http://schemas.microsoft.com/office/drawing/2010/main" val="0"/>
              </a:ext>
            </a:extLst>
          </a:blip>
          <a:srcRect b="39819"/>
          <a:stretch/>
        </p:blipFill>
        <p:spPr>
          <a:xfrm>
            <a:off x="101188" y="2857068"/>
            <a:ext cx="4315558" cy="2161972"/>
          </a:xfrm>
          <a:prstGeom prst="rect">
            <a:avLst/>
          </a:prstGeom>
        </p:spPr>
      </p:pic>
      <p:pic>
        <p:nvPicPr>
          <p:cNvPr id="14" name="Picture 13">
            <a:extLst>
              <a:ext uri="{FF2B5EF4-FFF2-40B4-BE49-F238E27FC236}">
                <a16:creationId xmlns:a16="http://schemas.microsoft.com/office/drawing/2014/main" id="{F930F2DA-FADD-ADE6-E9D8-A32E4BA1E6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89" y="5305629"/>
            <a:ext cx="4315558" cy="1048862"/>
          </a:xfrm>
          <a:prstGeom prst="rect">
            <a:avLst/>
          </a:prstGeom>
        </p:spPr>
      </p:pic>
    </p:spTree>
    <p:extLst>
      <p:ext uri="{BB962C8B-B14F-4D97-AF65-F5344CB8AC3E}">
        <p14:creationId xmlns:p14="http://schemas.microsoft.com/office/powerpoint/2010/main" val="232565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253331"/>
          </a:xfrm>
        </p:spPr>
        <p:txBody>
          <a:bodyPr/>
          <a:lstStyle/>
          <a:p>
            <a:r>
              <a:rPr lang="en-US" dirty="0"/>
              <a:t>Methodology</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1253331"/>
          </a:xfrm>
        </p:spPr>
        <p:txBody>
          <a:bodyPr>
            <a:normAutofit fontScale="92500" lnSpcReduction="20000"/>
          </a:bodyPr>
          <a:lstStyle/>
          <a:p>
            <a:r>
              <a:rPr lang="en-US" sz="2400" b="1" dirty="0"/>
              <a:t>Data Cleaning</a:t>
            </a:r>
          </a:p>
          <a:p>
            <a:pPr marL="0" indent="0">
              <a:buNone/>
            </a:pPr>
            <a:r>
              <a:rPr lang="en-US" sz="1900" dirty="0"/>
              <a:t>For data cleaning, we used the ‘</a:t>
            </a:r>
            <a:r>
              <a:rPr lang="en-US" sz="1900" dirty="0" err="1"/>
              <a:t>clean_text</a:t>
            </a:r>
            <a:r>
              <a:rPr lang="en-US" sz="1900" dirty="0"/>
              <a:t>’ function which performs several data cleaning tasks. It removes non-ASCII characters, replaces known errors specified in a dictionary, tokenizes the text, removes digits, punctuation, and stop words, converts words to lowercase, and lemmatizes them. Additionally, it limits the number of words to a maximum specified value and joins the cleaned tokens back into a string. The preprocessed data looks like the second image below.</a:t>
            </a:r>
          </a:p>
          <a:p>
            <a:pPr marL="0" indent="0">
              <a:buNone/>
            </a:pPr>
            <a:endParaRPr lang="en-US" sz="1200" dirty="0"/>
          </a:p>
        </p:txBody>
      </p:sp>
      <p:pic>
        <p:nvPicPr>
          <p:cNvPr id="5" name="Picture 4">
            <a:extLst>
              <a:ext uri="{FF2B5EF4-FFF2-40B4-BE49-F238E27FC236}">
                <a16:creationId xmlns:a16="http://schemas.microsoft.com/office/drawing/2014/main" id="{70C53A09-A1C3-084D-043E-B1545AA3487C}"/>
              </a:ext>
            </a:extLst>
          </p:cNvPr>
          <p:cNvPicPr>
            <a:picLocks noChangeAspect="1"/>
          </p:cNvPicPr>
          <p:nvPr/>
        </p:nvPicPr>
        <p:blipFill rotWithShape="1">
          <a:blip r:embed="rId2">
            <a:extLst>
              <a:ext uri="{28A0092B-C50C-407E-A947-70E740481C1C}">
                <a14:useLocalDpi xmlns:a14="http://schemas.microsoft.com/office/drawing/2010/main" val="0"/>
              </a:ext>
            </a:extLst>
          </a:blip>
          <a:srcRect t="59394" r="11891"/>
          <a:stretch/>
        </p:blipFill>
        <p:spPr>
          <a:xfrm>
            <a:off x="125369" y="4014176"/>
            <a:ext cx="6783431" cy="2525029"/>
          </a:xfrm>
          <a:prstGeom prst="rect">
            <a:avLst/>
          </a:prstGeom>
        </p:spPr>
      </p:pic>
      <p:pic>
        <p:nvPicPr>
          <p:cNvPr id="9" name="Picture 8">
            <a:extLst>
              <a:ext uri="{FF2B5EF4-FFF2-40B4-BE49-F238E27FC236}">
                <a16:creationId xmlns:a16="http://schemas.microsoft.com/office/drawing/2014/main" id="{14570386-9A24-995F-329F-59386C06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720" y="2763519"/>
            <a:ext cx="4886960" cy="3775685"/>
          </a:xfrm>
          <a:prstGeom prst="rect">
            <a:avLst/>
          </a:prstGeom>
        </p:spPr>
      </p:pic>
    </p:spTree>
    <p:extLst>
      <p:ext uri="{BB962C8B-B14F-4D97-AF65-F5344CB8AC3E}">
        <p14:creationId xmlns:p14="http://schemas.microsoft.com/office/powerpoint/2010/main" val="169313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253331"/>
          </a:xfrm>
        </p:spPr>
        <p:txBody>
          <a:bodyPr/>
          <a:lstStyle/>
          <a:p>
            <a:r>
              <a:rPr lang="en-US" dirty="0"/>
              <a:t>Methodology</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1632109"/>
          </a:xfrm>
        </p:spPr>
        <p:txBody>
          <a:bodyPr>
            <a:normAutofit lnSpcReduction="10000"/>
          </a:bodyPr>
          <a:lstStyle/>
          <a:p>
            <a:r>
              <a:rPr lang="en-US" sz="2400" b="1" dirty="0"/>
              <a:t>Graph Creation</a:t>
            </a:r>
          </a:p>
          <a:p>
            <a:pPr marL="0" indent="0">
              <a:buNone/>
            </a:pPr>
            <a:r>
              <a:rPr lang="en-US" sz="1600" dirty="0"/>
              <a:t>In the project, graphs are created from text files stored in the ‘</a:t>
            </a:r>
            <a:r>
              <a:rPr lang="en-US" sz="1600" dirty="0" err="1"/>
              <a:t>cleaned_content</a:t>
            </a:r>
            <a:r>
              <a:rPr lang="en-US" sz="1600" dirty="0"/>
              <a:t>’ folder using the ‘</a:t>
            </a:r>
            <a:r>
              <a:rPr lang="en-US" sz="1600" dirty="0" err="1"/>
              <a:t>create_graphs_from_files</a:t>
            </a:r>
            <a:r>
              <a:rPr lang="en-US" sz="1600" dirty="0"/>
              <a:t>’ function. This function traverses through the folder structure, reads text files, and constructs graphs based on the word relationships within each file. For each file, it iterates through adjacent words, adding edges between them in a graph representation. The resulting graphs(Represented in the right) capture the semantic relationships between words in the documents, which are then used for document classification purposes.</a:t>
            </a:r>
          </a:p>
        </p:txBody>
      </p:sp>
      <p:pic>
        <p:nvPicPr>
          <p:cNvPr id="6" name="Picture 5">
            <a:extLst>
              <a:ext uri="{FF2B5EF4-FFF2-40B4-BE49-F238E27FC236}">
                <a16:creationId xmlns:a16="http://schemas.microsoft.com/office/drawing/2014/main" id="{009171BB-BD6B-D856-D8BD-79BB8A2B9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120" y="2885440"/>
            <a:ext cx="6370320" cy="3699236"/>
          </a:xfrm>
          <a:prstGeom prst="rect">
            <a:avLst/>
          </a:prstGeom>
        </p:spPr>
      </p:pic>
      <p:pic>
        <p:nvPicPr>
          <p:cNvPr id="8" name="Picture 7">
            <a:extLst>
              <a:ext uri="{FF2B5EF4-FFF2-40B4-BE49-F238E27FC236}">
                <a16:creationId xmlns:a16="http://schemas.microsoft.com/office/drawing/2014/main" id="{E21B1901-641B-0079-A6CB-F2DC1D0E9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 y="2885440"/>
            <a:ext cx="5405120" cy="3699236"/>
          </a:xfrm>
          <a:prstGeom prst="rect">
            <a:avLst/>
          </a:prstGeom>
        </p:spPr>
      </p:pic>
    </p:spTree>
    <p:extLst>
      <p:ext uri="{BB962C8B-B14F-4D97-AF65-F5344CB8AC3E}">
        <p14:creationId xmlns:p14="http://schemas.microsoft.com/office/powerpoint/2010/main" val="175095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3C2F-1094-578D-A7F9-9AABF9B1B8C8}"/>
              </a:ext>
            </a:extLst>
          </p:cNvPr>
          <p:cNvSpPr>
            <a:spLocks noGrp="1"/>
          </p:cNvSpPr>
          <p:nvPr>
            <p:ph type="title"/>
          </p:nvPr>
        </p:nvSpPr>
        <p:spPr>
          <a:xfrm>
            <a:off x="0" y="0"/>
            <a:ext cx="12192000" cy="1253331"/>
          </a:xfrm>
        </p:spPr>
        <p:txBody>
          <a:bodyPr/>
          <a:lstStyle/>
          <a:p>
            <a:r>
              <a:rPr lang="en-US" dirty="0"/>
              <a:t>Methodology</a:t>
            </a:r>
          </a:p>
        </p:txBody>
      </p:sp>
      <p:sp>
        <p:nvSpPr>
          <p:cNvPr id="3" name="Content Placeholder 2">
            <a:extLst>
              <a:ext uri="{FF2B5EF4-FFF2-40B4-BE49-F238E27FC236}">
                <a16:creationId xmlns:a16="http://schemas.microsoft.com/office/drawing/2014/main" id="{D9E76F2A-1851-C3A3-AB1A-676459D1C1B3}"/>
              </a:ext>
            </a:extLst>
          </p:cNvPr>
          <p:cNvSpPr>
            <a:spLocks noGrp="1"/>
          </p:cNvSpPr>
          <p:nvPr>
            <p:ph idx="1"/>
          </p:nvPr>
        </p:nvSpPr>
        <p:spPr>
          <a:xfrm>
            <a:off x="1" y="1253331"/>
            <a:ext cx="12191999" cy="1632109"/>
          </a:xfrm>
        </p:spPr>
        <p:txBody>
          <a:bodyPr>
            <a:normAutofit lnSpcReduction="10000"/>
          </a:bodyPr>
          <a:lstStyle/>
          <a:p>
            <a:r>
              <a:rPr lang="en-US" sz="2400" b="1" dirty="0"/>
              <a:t>Implementation of Paper / method</a:t>
            </a:r>
          </a:p>
          <a:p>
            <a:pPr marL="0" indent="0">
              <a:buNone/>
            </a:pPr>
            <a:r>
              <a:rPr lang="en-US" sz="1600" dirty="0"/>
              <a:t>The project incorporates methodologies outlined in the research paper, implementing functions to assess the Maximum Common Subgraph (MCS) between pairs of graphs. The ‘</a:t>
            </a:r>
            <a:r>
              <a:rPr lang="en-US" sz="1600" dirty="0" err="1"/>
              <a:t>calculate_maximum_common_subgraph</a:t>
            </a:r>
            <a:r>
              <a:rPr lang="en-US" sz="1600" dirty="0"/>
              <a:t>’ function determines the number of common subgraphs between two graphs by iterating over their nodes and edges, while the ‘</a:t>
            </a:r>
            <a:r>
              <a:rPr lang="en-US" sz="1600" dirty="0" err="1"/>
              <a:t>calculate_maximum_common_subgraph_distance</a:t>
            </a:r>
            <a:r>
              <a:rPr lang="en-US" sz="1600" dirty="0"/>
              <a:t>’ function computes the MCS distance, representing the dissimilarity between graphs. These functions are pivotal in graph-based document classification, enabling the comparison of structural and semantic similarities among documents.</a:t>
            </a:r>
          </a:p>
        </p:txBody>
      </p:sp>
      <p:pic>
        <p:nvPicPr>
          <p:cNvPr id="5" name="Picture 4">
            <a:extLst>
              <a:ext uri="{FF2B5EF4-FFF2-40B4-BE49-F238E27FC236}">
                <a16:creationId xmlns:a16="http://schemas.microsoft.com/office/drawing/2014/main" id="{4082350C-7C23-636A-70C9-A9CF216B9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896" y="2885440"/>
            <a:ext cx="4948208" cy="3669056"/>
          </a:xfrm>
          <a:prstGeom prst="rect">
            <a:avLst/>
          </a:prstGeom>
        </p:spPr>
      </p:pic>
    </p:spTree>
    <p:extLst>
      <p:ext uri="{BB962C8B-B14F-4D97-AF65-F5344CB8AC3E}">
        <p14:creationId xmlns:p14="http://schemas.microsoft.com/office/powerpoint/2010/main" val="3152039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796</Words>
  <Application>Microsoft Office PowerPoint</Application>
  <PresentationFormat>Widescreen</PresentationFormat>
  <Paragraphs>31</Paragraphs>
  <Slides>12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Semester Project  (Graph Theory)</vt:lpstr>
      <vt:lpstr>Introduction</vt:lpstr>
      <vt:lpstr>Introduction</vt:lpstr>
      <vt:lpstr>Problem Statement</vt:lpstr>
      <vt:lpstr>PowerPoint Presentation</vt:lpstr>
      <vt:lpstr>Methodology</vt:lpstr>
      <vt:lpstr>Methodology</vt:lpstr>
      <vt:lpstr>Methodology</vt:lpstr>
      <vt:lpstr>Methodology</vt:lpstr>
      <vt:lpstr>Results </vt:lpstr>
      <vt:lpstr>Future Work</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(Graph Theory)</dc:title>
  <dc:creator>Dr Yousuf Irfan</dc:creator>
  <cp:lastModifiedBy>Adeel Tariq</cp:lastModifiedBy>
  <cp:revision>10</cp:revision>
  <dcterms:created xsi:type="dcterms:W3CDTF">2024-04-15T08:31:41Z</dcterms:created>
  <dcterms:modified xsi:type="dcterms:W3CDTF">2024-04-22T13:47:46Z</dcterms:modified>
</cp:coreProperties>
</file>