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move the slide</a:t>
            </a:r>
          </a:p>
        </p:txBody>
      </p:sp>
      <p:sp>
        <p:nvSpPr>
          <p:cNvPr id="16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70" name="PlaceHolder 4"/>
          <p:cNvSpPr>
            <a:spLocks noGrp="1"/>
          </p:cNvSpPr>
          <p:nvPr>
            <p:ph type="dt" idx="13"/>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71" name="PlaceHolder 5"/>
          <p:cNvSpPr>
            <a:spLocks noGrp="1"/>
          </p:cNvSpPr>
          <p:nvPr>
            <p:ph type="ftr" idx="14"/>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72" name="PlaceHolder 6"/>
          <p:cNvSpPr>
            <a:spLocks noGrp="1"/>
          </p:cNvSpPr>
          <p:nvPr>
            <p:ph type="sldNum" idx="15"/>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B15C6DD-D5C4-4084-8497-F7BB1C759077}"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685800" y="1143000"/>
            <a:ext cx="5486400" cy="3086100"/>
          </a:xfrm>
          <a:prstGeom prst="rect">
            <a:avLst/>
          </a:prstGeom>
          <a:ln w="0">
            <a:noFill/>
          </a:ln>
        </p:spPr>
      </p:sp>
      <p:sp>
        <p:nvSpPr>
          <p:cNvPr id="272"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https://www.atlassian.com/git/tutorials/what-is-version-control</a:t>
            </a:r>
          </a:p>
          <a:p>
            <a:pPr marL="216000" indent="-216000">
              <a:lnSpc>
                <a:spcPct val="100000"/>
              </a:lnSpc>
              <a:buNone/>
            </a:pPr>
            <a:endParaRPr lang="en-US" sz="2000" b="0" strike="noStrike" spc="-1">
              <a:latin typeface="Arial"/>
            </a:endParaRPr>
          </a:p>
        </p:txBody>
      </p:sp>
      <p:sp>
        <p:nvSpPr>
          <p:cNvPr id="273"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AE20F8A-D678-4685-B2E9-4DA4819E4B7F}"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685800" y="1143000"/>
            <a:ext cx="5486400" cy="3086100"/>
          </a:xfrm>
          <a:prstGeom prst="rect">
            <a:avLst/>
          </a:prstGeom>
          <a:ln w="0">
            <a:noFill/>
          </a:ln>
        </p:spPr>
      </p:sp>
      <p:sp>
        <p:nvSpPr>
          <p:cNvPr id="275"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276"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D2986DF-3D35-4AE2-BDD2-230CF08C74C2}"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685800" y="1143000"/>
            <a:ext cx="5486400" cy="3086100"/>
          </a:xfrm>
          <a:prstGeom prst="rect">
            <a:avLst/>
          </a:prstGeom>
          <a:ln w="0">
            <a:noFill/>
          </a:ln>
        </p:spPr>
      </p:sp>
      <p:sp>
        <p:nvSpPr>
          <p:cNvPr id="27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https://codefresh.io/docs/docs/integrations/git-providers/</a:t>
            </a:r>
          </a:p>
        </p:txBody>
      </p:sp>
      <p:sp>
        <p:nvSpPr>
          <p:cNvPr id="279"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5076507-98E5-4836-8E97-4D08C3DD0B52}"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5800" y="1143000"/>
            <a:ext cx="5486400" cy="3086100"/>
          </a:xfrm>
          <a:prstGeom prst="rect">
            <a:avLst/>
          </a:prstGeom>
          <a:ln w="0">
            <a:noFill/>
          </a:ln>
        </p:spPr>
      </p:sp>
      <p:sp>
        <p:nvSpPr>
          <p:cNvPr id="281"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https://code.visualstudio.com/docs/sourcecontrol/overview</a:t>
            </a:r>
            <a:br>
              <a:rPr sz="2000"/>
            </a:br>
            <a:r>
              <a:rPr lang="en-US" sz="2000" b="0" strike="noStrike" spc="-1">
                <a:latin typeface="Arial"/>
              </a:rPr>
              <a:t>https://blog.devart.com/best-git-gui-clients-for-windows.html</a:t>
            </a:r>
          </a:p>
        </p:txBody>
      </p:sp>
      <p:sp>
        <p:nvSpPr>
          <p:cNvPr id="282"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9102023-25B6-4A10-B47B-AEDAEF6B79CA}"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A1DE531-8A75-4559-9221-479ABB7B39AA}"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A9D9246-3E19-4278-A222-A86563A69FC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B509490-5DCC-4FBE-AE72-A444D6C8C901}"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E6F3B9-2D28-4B46-9A2F-CD3D6BED85A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40871F9F-89B1-4D06-B3E7-9CA65C6635D3}"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454152E-D8B9-4137-856F-EF363F9641A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8CEA674-C846-44B5-9AD3-F9BE3FD0592F}"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866362F-C90C-44EB-B064-BB75FABA5FC0}"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9DA40C2-259B-4D76-BE5F-E77C9BFA2BF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344A69A-ADB4-4E40-B6E4-C94E1438EA8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091F287-E8A9-4D70-8BAA-21B39906854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88BA39CC-6EF3-4149-82CB-5B5779FE7118}"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C927742-CA9C-4026-976C-5AD23FBD63D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2AD442BF-0F9B-4D8E-8377-1B540883447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2FB3A2B-816B-4D5F-8C4E-B0216018083D}"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1D6CE1DB-F292-4B35-8CC7-8A2F7E0F67C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36CE719F-4FB8-4BCB-8369-7144BB5BB619}"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CC57AA03-ECA5-43C4-BDEA-043F27CE279E}"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E04D4AD-2628-4806-BEE6-36596627801E}"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ED35AD0B-C5AC-4668-84F6-0F0B2BC2B39F}"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5"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9D38172-0C53-4B68-BE0E-3ACD04BE8128}"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B174A637-229D-4B8A-8C66-F84701389758}"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EB3C883-3C5C-4C9C-AFC5-F90AC964EA3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08566F2F-7FD5-441F-9A58-5259B72CA6F2}"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AC24751F-DA8A-4751-B43F-6CC4E49DA97C}"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4"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6"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18295D8F-E18A-4403-94E8-EFD6C6197ACF}"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9"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0"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0BA68A6-1C06-44FA-A67C-60FB71951D27}"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2"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3"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B2D01E32-F57A-4944-80DB-C5D7DDDC82AE}"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6"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8"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8D8131BB-A299-4CA3-85F2-5BD97CF6FF4F}"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0"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1"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2"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3"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4"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5"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8F40EB24-2CBC-4768-BD13-DFE8A05AB48C}"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1BD8D90D-239D-49FE-8191-AF2C0085AC62}"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2"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9F4A1B5E-2A73-4A53-8FB2-B1AB89679AC2}"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41824F70-8FA4-4265-97ED-74B0DF29FAE9}"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C81DE3E-3863-499F-82EB-2639FE7FADC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6"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6B422222-81DC-49A9-A02A-967FC9BC4D79}"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B4E4F5BB-E5EA-4364-8C82-2407E0254E4F}"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88AB509D-87AF-4F5E-890E-46C4C764884A}"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46A13B15-96E6-45CC-B2B6-AE942B9F619D}"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5"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6"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7"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9AA699C0-73EF-4577-8B00-3F9289D07C7D}"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9"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1"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54C28FDE-EE8B-45AA-8B7E-1AD87C913EC1}"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3"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4"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B3FC87FD-E142-4BA8-B91B-2FDCB47AE43B}"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7"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9"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50952888-2725-4176-95B8-962E25CF777E}"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1"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2"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3"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4"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5"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6"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D2A98DFF-152F-4254-A302-74B466F2DF1A}"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EA5C856-1431-4070-9AF4-C1523C4D3A6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F91C2B8-88A2-4AC1-AB30-F02992D330E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E8ED6C0-B968-44B3-AEA1-F37120700C2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86CCE08-CD6E-4E38-AC73-1E82FFB33F8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B3E6878-387D-45C1-B373-065FC7677D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296C8D23-4F00-4B00-A13C-099419F37EBB}"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74C109BB-47AD-4EEA-9716-BC968F3D880A}"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83" name="PlaceHolder 2"/>
          <p:cNvSpPr>
            <a:spLocks noGrp="1"/>
          </p:cNvSpPr>
          <p:nvPr>
            <p:ph type="body"/>
          </p:nvPr>
        </p:nvSpPr>
        <p:spPr>
          <a:xfrm>
            <a:off x="839880" y="1681200"/>
            <a:ext cx="5157360" cy="823680"/>
          </a:xfrm>
          <a:prstGeom prst="rect">
            <a:avLst/>
          </a:prstGeom>
          <a:noFill/>
          <a:ln w="0">
            <a:noFill/>
          </a:ln>
        </p:spPr>
        <p:txBody>
          <a:bodyPr anchor="b">
            <a:noAutofit/>
          </a:bodyPr>
          <a:lstStyle/>
          <a:p>
            <a:pPr>
              <a:lnSpc>
                <a:spcPct val="90000"/>
              </a:lnSpc>
              <a:spcBef>
                <a:spcPts val="1001"/>
              </a:spcBef>
              <a:buNone/>
              <a:tabLst>
                <a:tab pos="0" algn="l"/>
              </a:tabLst>
            </a:pPr>
            <a:r>
              <a:rPr lang="en-US" sz="2400" b="1" strike="noStrike" spc="-1">
                <a:solidFill>
                  <a:srgbClr val="000000"/>
                </a:solidFill>
                <a:latin typeface="Calibri"/>
              </a:rPr>
              <a:t>Edit Master text styles</a:t>
            </a:r>
            <a:endParaRPr lang="en-US" sz="2400" b="0" strike="noStrike" spc="-1">
              <a:solidFill>
                <a:srgbClr val="000000"/>
              </a:solidFill>
              <a:latin typeface="Calibri"/>
            </a:endParaRPr>
          </a:p>
        </p:txBody>
      </p:sp>
      <p:sp>
        <p:nvSpPr>
          <p:cNvPr id="84" name="PlaceHolder 3"/>
          <p:cNvSpPr>
            <a:spLocks noGrp="1"/>
          </p:cNvSpPr>
          <p:nvPr>
            <p:ph type="body"/>
          </p:nvPr>
        </p:nvSpPr>
        <p:spPr>
          <a:xfrm>
            <a:off x="839880" y="2505240"/>
            <a:ext cx="5157360" cy="368424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85" name="PlaceHolder 4"/>
          <p:cNvSpPr>
            <a:spLocks noGrp="1"/>
          </p:cNvSpPr>
          <p:nvPr>
            <p:ph type="body"/>
          </p:nvPr>
        </p:nvSpPr>
        <p:spPr>
          <a:xfrm>
            <a:off x="6172200" y="1681200"/>
            <a:ext cx="5182920" cy="823680"/>
          </a:xfrm>
          <a:prstGeom prst="rect">
            <a:avLst/>
          </a:prstGeom>
          <a:noFill/>
          <a:ln w="0">
            <a:noFill/>
          </a:ln>
        </p:spPr>
        <p:txBody>
          <a:bodyPr anchor="b">
            <a:noAutofit/>
          </a:bodyPr>
          <a:lstStyle/>
          <a:p>
            <a:pPr>
              <a:lnSpc>
                <a:spcPct val="90000"/>
              </a:lnSpc>
              <a:spcBef>
                <a:spcPts val="1001"/>
              </a:spcBef>
              <a:buNone/>
              <a:tabLst>
                <a:tab pos="0" algn="l"/>
              </a:tabLst>
            </a:pPr>
            <a:r>
              <a:rPr lang="en-US" sz="2400" b="1" strike="noStrike" spc="-1">
                <a:solidFill>
                  <a:srgbClr val="000000"/>
                </a:solidFill>
                <a:latin typeface="Calibri"/>
              </a:rPr>
              <a:t>Edit Master text styles</a:t>
            </a:r>
            <a:endParaRPr lang="en-US" sz="2400" b="0" strike="noStrike" spc="-1">
              <a:solidFill>
                <a:srgbClr val="000000"/>
              </a:solidFill>
              <a:latin typeface="Calibri"/>
            </a:endParaRPr>
          </a:p>
        </p:txBody>
      </p:sp>
      <p:sp>
        <p:nvSpPr>
          <p:cNvPr id="86" name="PlaceHolder 5"/>
          <p:cNvSpPr>
            <a:spLocks noGrp="1"/>
          </p:cNvSpPr>
          <p:nvPr>
            <p:ph type="body"/>
          </p:nvPr>
        </p:nvSpPr>
        <p:spPr>
          <a:xfrm>
            <a:off x="6172200" y="2505240"/>
            <a:ext cx="5182920" cy="368424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87" name="PlaceHolder 6"/>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88" name="PlaceHolder 7"/>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89" name="PlaceHolder 8"/>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87D9168A-5E46-4BFD-B027-25BC9C3819DB}"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PlaceHolder 1"/>
          <p:cNvSpPr>
            <a:spLocks noGrp="1"/>
          </p:cNvSpPr>
          <p:nvPr>
            <p:ph type="dt" idx="10"/>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127" name="PlaceHolder 2"/>
          <p:cNvSpPr>
            <a:spLocks noGrp="1"/>
          </p:cNvSpPr>
          <p:nvPr>
            <p:ph type="ftr" idx="11"/>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28" name="PlaceHolder 3"/>
          <p:cNvSpPr>
            <a:spLocks noGrp="1"/>
          </p:cNvSpPr>
          <p:nvPr>
            <p:ph type="sldNum" idx="12"/>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FBE476CB-5995-4F6B-9E54-18B072DF976A}" type="slidenum">
              <a:rPr lang="en-US" sz="1200" b="0" strike="noStrike" spc="-1">
                <a:solidFill>
                  <a:srgbClr val="8B8B8B"/>
                </a:solidFill>
                <a:latin typeface="Calibri"/>
              </a:rPr>
              <a:t>‹#›</a:t>
            </a:fld>
            <a:endParaRPr lang="en-US" sz="1200" b="0" strike="noStrike" spc="-1">
              <a:latin typeface="Times New Roman"/>
            </a:endParaRPr>
          </a:p>
        </p:txBody>
      </p:sp>
      <p:sp>
        <p:nvSpPr>
          <p:cNvPr id="12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13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git-guides/install-git"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ithub.com/en/repositories/creating-and-managing-repositories/cloning-a-repository" TargetMode="External"/><Relationship Id="rId2" Type="http://schemas.openxmlformats.org/officeDocument/2006/relationships/hyperlink" Target="https://learn.microsoft.com/en-us/azure/devops/repos/git/use-ssh-keys-to-authenticate?view=azure-devops"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523880" y="1122480"/>
            <a:ext cx="9143640" cy="2387160"/>
          </a:xfrm>
          <a:prstGeom prst="rect">
            <a:avLst/>
          </a:prstGeom>
          <a:noFill/>
          <a:ln w="0">
            <a:noFill/>
          </a:ln>
        </p:spPr>
        <p:txBody>
          <a:bodyPr anchor="b">
            <a:normAutofit/>
          </a:bodyPr>
          <a:lstStyle/>
          <a:p>
            <a:pPr algn="ctr">
              <a:lnSpc>
                <a:spcPct val="90000"/>
              </a:lnSpc>
              <a:buNone/>
            </a:pPr>
            <a:r>
              <a:rPr lang="en-US" sz="4800" b="1" strike="noStrike" spc="-1">
                <a:solidFill>
                  <a:srgbClr val="000000"/>
                </a:solidFill>
                <a:latin typeface="Arial Unicode MS"/>
                <a:ea typeface="Arial Unicode MS"/>
              </a:rPr>
              <a:t>Git Lecture-1 </a:t>
            </a:r>
            <a:endParaRPr lang="en-US" sz="4800" b="0" strike="noStrike" spc="-1">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1137240" y="93384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Using Git</a:t>
            </a:r>
            <a:endParaRPr lang="en-US" sz="3800" b="0" strike="noStrike" spc="-1">
              <a:solidFill>
                <a:srgbClr val="000000"/>
              </a:solidFill>
              <a:latin typeface="Calibri"/>
            </a:endParaRPr>
          </a:p>
        </p:txBody>
      </p:sp>
      <p:sp>
        <p:nvSpPr>
          <p:cNvPr id="210" name="PlaceHolder 2"/>
          <p:cNvSpPr>
            <a:spLocks noGrp="1"/>
          </p:cNvSpPr>
          <p:nvPr>
            <p:ph/>
          </p:nvPr>
        </p:nvSpPr>
        <p:spPr>
          <a:xfrm>
            <a:off x="838080" y="2382120"/>
            <a:ext cx="11113200" cy="369720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Command Line (VS Code, Git Bash) </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GUI (Github Desktop, Sourcetree, GitForce and etc)</a:t>
            </a: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111320" y="98784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Installing Git </a:t>
            </a:r>
            <a:endParaRPr lang="en-US" sz="3800" b="0" strike="noStrike" spc="-1">
              <a:solidFill>
                <a:srgbClr val="000000"/>
              </a:solidFill>
              <a:latin typeface="Calibri"/>
            </a:endParaRPr>
          </a:p>
        </p:txBody>
      </p:sp>
      <p:sp>
        <p:nvSpPr>
          <p:cNvPr id="214" name="PlaceHolder 2"/>
          <p:cNvSpPr>
            <a:spLocks noGrp="1"/>
          </p:cNvSpPr>
          <p:nvPr>
            <p:ph/>
          </p:nvPr>
        </p:nvSpPr>
        <p:spPr>
          <a:xfrm>
            <a:off x="866520" y="256824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Follow the guide to install git on Linux, Windows and MacOS. </a:t>
            </a:r>
            <a:br>
              <a:rPr sz="2800"/>
            </a:br>
            <a:r>
              <a:rPr lang="en-US" sz="2800" b="0" u="sng" strike="noStrike" spc="-1">
                <a:solidFill>
                  <a:srgbClr val="0563C1"/>
                </a:solidFill>
                <a:uFillTx/>
                <a:latin typeface="Arial Unicode MS"/>
                <a:ea typeface="Arial Unicode MS"/>
                <a:hlinkClick r:id="rId2"/>
              </a:rPr>
              <a:t>https://</a:t>
            </a:r>
            <a:r>
              <a:rPr lang="en-US" sz="2800" b="0" u="sng" strike="noStrike" spc="-1">
                <a:solidFill>
                  <a:srgbClr val="0563C1"/>
                </a:solidFill>
                <a:uFillTx/>
                <a:latin typeface="Arial Unicode MS"/>
                <a:ea typeface="Arial Unicode MS"/>
                <a:hlinkClick r:id="rId2"/>
              </a:rPr>
              <a:t>github.com/git-guides/install-git</a:t>
            </a: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083960" y="85356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Settings </a:t>
            </a:r>
            <a:endParaRPr lang="en-US" sz="3800" b="0" strike="noStrike" spc="-1">
              <a:solidFill>
                <a:srgbClr val="000000"/>
              </a:solidFill>
              <a:latin typeface="Calibri"/>
            </a:endParaRPr>
          </a:p>
        </p:txBody>
      </p:sp>
      <p:sp>
        <p:nvSpPr>
          <p:cNvPr id="218" name="PlaceHolder 2"/>
          <p:cNvSpPr>
            <a:spLocks noGrp="1"/>
          </p:cNvSpPr>
          <p:nvPr>
            <p:ph/>
          </p:nvPr>
        </p:nvSpPr>
        <p:spPr>
          <a:xfrm>
            <a:off x="944640" y="219888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Name</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Email</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Default Editor</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Line Ending</a:t>
            </a:r>
            <a:endParaRPr lang="en-US" sz="2800" b="0" strike="noStrike" spc="-1">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070280" y="87336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Settings</a:t>
            </a:r>
            <a:endParaRPr lang="en-US" sz="3800" b="0" strike="noStrike" spc="-1">
              <a:solidFill>
                <a:srgbClr val="000000"/>
              </a:solidFill>
              <a:latin typeface="Calibri"/>
            </a:endParaRPr>
          </a:p>
        </p:txBody>
      </p:sp>
      <p:sp>
        <p:nvSpPr>
          <p:cNvPr id="222" name="PlaceHolder 2"/>
          <p:cNvSpPr>
            <a:spLocks noGrp="1"/>
          </p:cNvSpPr>
          <p:nvPr>
            <p:ph/>
          </p:nvPr>
        </p:nvSpPr>
        <p:spPr>
          <a:xfrm>
            <a:off x="866520" y="219888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System: All Users</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Global: All repositories of the Current User</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Local: The current repository</a:t>
            </a: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044720" y="55548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Line Ending</a:t>
            </a:r>
            <a:endParaRPr lang="en-US" sz="3800" b="0" strike="noStrike" spc="-1">
              <a:solidFill>
                <a:srgbClr val="000000"/>
              </a:solidFill>
              <a:latin typeface="Calibri"/>
            </a:endParaRPr>
          </a:p>
        </p:txBody>
      </p:sp>
      <p:sp>
        <p:nvSpPr>
          <p:cNvPr id="226" name="PlaceHolder 2"/>
          <p:cNvSpPr>
            <a:spLocks noGrp="1"/>
          </p:cNvSpPr>
          <p:nvPr>
            <p:ph/>
          </p:nvPr>
        </p:nvSpPr>
        <p:spPr>
          <a:xfrm>
            <a:off x="1044720" y="1747800"/>
            <a:ext cx="5157360" cy="823680"/>
          </a:xfrm>
          <a:prstGeom prst="rect">
            <a:avLst/>
          </a:prstGeom>
          <a:noFill/>
          <a:ln w="0">
            <a:noFill/>
          </a:ln>
        </p:spPr>
        <p:txBody>
          <a:bodyPr anchor="b">
            <a:normAutofit/>
          </a:bodyPr>
          <a:lstStyle/>
          <a:p>
            <a:pPr>
              <a:lnSpc>
                <a:spcPct val="90000"/>
              </a:lnSpc>
              <a:spcBef>
                <a:spcPts val="1001"/>
              </a:spcBef>
              <a:buNone/>
              <a:tabLst>
                <a:tab pos="0" algn="l"/>
              </a:tabLst>
            </a:pPr>
            <a:r>
              <a:rPr lang="en-US" sz="2800" b="1" strike="noStrike" spc="-1">
                <a:solidFill>
                  <a:srgbClr val="000000"/>
                </a:solidFill>
                <a:latin typeface="Arial Unicode MS"/>
                <a:ea typeface="Arial Unicode MS"/>
              </a:rPr>
              <a:t>Windows</a:t>
            </a:r>
            <a:endParaRPr lang="en-US" sz="2800" b="0" strike="noStrike" spc="-1">
              <a:solidFill>
                <a:srgbClr val="000000"/>
              </a:solidFill>
              <a:latin typeface="Calibri"/>
            </a:endParaRPr>
          </a:p>
        </p:txBody>
      </p:sp>
      <p:sp>
        <p:nvSpPr>
          <p:cNvPr id="227" name="PlaceHolder 3"/>
          <p:cNvSpPr>
            <a:spLocks noGrp="1"/>
          </p:cNvSpPr>
          <p:nvPr>
            <p:ph/>
          </p:nvPr>
        </p:nvSpPr>
        <p:spPr>
          <a:xfrm>
            <a:off x="839880" y="2752200"/>
            <a:ext cx="5157360" cy="368424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abc \r\n </a:t>
            </a:r>
            <a:br>
              <a:rPr sz="2800"/>
            </a:br>
            <a:br>
              <a:rPr sz="2800"/>
            </a:br>
            <a:r>
              <a:rPr lang="en-US" sz="2800" b="0" strike="noStrike" spc="-1">
                <a:solidFill>
                  <a:srgbClr val="000000"/>
                </a:solidFill>
                <a:latin typeface="Arial Unicode MS"/>
                <a:ea typeface="Arial Unicode MS"/>
              </a:rPr>
              <a:t>\r: carriage return</a:t>
            </a:r>
            <a:br>
              <a:rPr sz="2800"/>
            </a:br>
            <a:r>
              <a:rPr lang="en-US" sz="2800" b="0" strike="noStrike" spc="-1">
                <a:solidFill>
                  <a:srgbClr val="000000"/>
                </a:solidFill>
                <a:latin typeface="Arial Unicode MS"/>
                <a:ea typeface="Arial Unicode MS"/>
              </a:rPr>
              <a:t>\n: line feed</a:t>
            </a:r>
            <a:endParaRPr lang="en-US" sz="2800" b="0" strike="noStrike" spc="-1">
              <a:solidFill>
                <a:srgbClr val="000000"/>
              </a:solidFill>
              <a:latin typeface="Calibri"/>
            </a:endParaRPr>
          </a:p>
        </p:txBody>
      </p:sp>
      <p:sp>
        <p:nvSpPr>
          <p:cNvPr id="228" name="PlaceHolder 4"/>
          <p:cNvSpPr>
            <a:spLocks noGrp="1"/>
          </p:cNvSpPr>
          <p:nvPr>
            <p:ph/>
          </p:nvPr>
        </p:nvSpPr>
        <p:spPr>
          <a:xfrm>
            <a:off x="6377040" y="1747800"/>
            <a:ext cx="5182920" cy="823680"/>
          </a:xfrm>
          <a:prstGeom prst="rect">
            <a:avLst/>
          </a:prstGeom>
          <a:noFill/>
          <a:ln w="0">
            <a:noFill/>
          </a:ln>
        </p:spPr>
        <p:txBody>
          <a:bodyPr anchor="b">
            <a:normAutofit/>
          </a:bodyPr>
          <a:lstStyle/>
          <a:p>
            <a:pPr>
              <a:lnSpc>
                <a:spcPct val="90000"/>
              </a:lnSpc>
              <a:spcBef>
                <a:spcPts val="1001"/>
              </a:spcBef>
              <a:buNone/>
              <a:tabLst>
                <a:tab pos="0" algn="l"/>
              </a:tabLst>
            </a:pPr>
            <a:r>
              <a:rPr lang="en-US" sz="2800" b="1" strike="noStrike" spc="-1">
                <a:solidFill>
                  <a:srgbClr val="000000"/>
                </a:solidFill>
                <a:latin typeface="Arial Unicode MS"/>
                <a:ea typeface="Arial Unicode MS"/>
              </a:rPr>
              <a:t>MacOS / Linux</a:t>
            </a:r>
            <a:endParaRPr lang="en-US" sz="2800" b="0" strike="noStrike" spc="-1">
              <a:solidFill>
                <a:srgbClr val="000000"/>
              </a:solidFill>
              <a:latin typeface="Calibri"/>
            </a:endParaRPr>
          </a:p>
        </p:txBody>
      </p:sp>
      <p:sp>
        <p:nvSpPr>
          <p:cNvPr id="229" name="PlaceHolder 5"/>
          <p:cNvSpPr>
            <a:spLocks noGrp="1"/>
          </p:cNvSpPr>
          <p:nvPr>
            <p:ph/>
          </p:nvPr>
        </p:nvSpPr>
        <p:spPr>
          <a:xfrm>
            <a:off x="6198840" y="2752200"/>
            <a:ext cx="5182920" cy="368424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abc \n</a:t>
            </a:r>
            <a:endParaRPr lang="en-US" sz="2800" b="0" strike="noStrike" spc="-1">
              <a:solidFill>
                <a:srgbClr val="000000"/>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1"/>
          <p:cNvPicPr/>
          <p:nvPr/>
        </p:nvPicPr>
        <p:blipFill>
          <a:blip r:embed="rId2"/>
          <a:stretch/>
        </p:blipFill>
        <p:spPr>
          <a:xfrm>
            <a:off x="955440" y="934200"/>
            <a:ext cx="9779400" cy="52480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1083960" y="45900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Commands</a:t>
            </a:r>
            <a:endParaRPr lang="en-US" sz="3800" b="0" strike="noStrike" spc="-1">
              <a:solidFill>
                <a:srgbClr val="000000"/>
              </a:solidFill>
              <a:latin typeface="Calibri"/>
            </a:endParaRPr>
          </a:p>
        </p:txBody>
      </p:sp>
      <p:sp>
        <p:nvSpPr>
          <p:cNvPr id="236" name="PlaceHolder 2"/>
          <p:cNvSpPr>
            <a:spLocks noGrp="1"/>
          </p:cNvSpPr>
          <p:nvPr>
            <p:ph/>
          </p:nvPr>
        </p:nvSpPr>
        <p:spPr>
          <a:xfrm>
            <a:off x="866520" y="1784520"/>
            <a:ext cx="10515240" cy="435096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Arial"/>
              <a:buChar char="•"/>
            </a:pPr>
            <a:r>
              <a:rPr lang="en-US" sz="2800" b="1" strike="noStrike" spc="-1">
                <a:solidFill>
                  <a:srgbClr val="000000"/>
                </a:solidFill>
                <a:latin typeface="Arial Unicode MS"/>
                <a:ea typeface="Arial Unicode MS"/>
              </a:rPr>
              <a:t>Git clone: </a:t>
            </a:r>
            <a:endParaRPr lang="en-US" sz="28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Git clone is a command for downloading existing source code from a remote repository (like Github, for example). In other words, Git clone basically makes an identical copy of the latest version of a project in a repository and saves it to your computer.</a:t>
            </a:r>
            <a:endParaRPr lang="en-US" sz="28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There are a couple of ways to download the source code, but mostly I prefer the clone with https way:</a:t>
            </a:r>
            <a:endParaRPr lang="en-US" sz="2800" b="0" strike="noStrike" spc="-1">
              <a:solidFill>
                <a:srgbClr val="000000"/>
              </a:solidFill>
              <a:latin typeface="Calibri"/>
            </a:endParaRPr>
          </a:p>
          <a:p>
            <a:pPr algn="just">
              <a:lnSpc>
                <a:spcPct val="90000"/>
              </a:lnSpc>
              <a:spcBef>
                <a:spcPts val="1001"/>
              </a:spcBef>
              <a:buNone/>
              <a:tabLst>
                <a:tab pos="0" algn="l"/>
              </a:tabLst>
            </a:pPr>
            <a:r>
              <a:rPr lang="en-US" sz="2800" b="0" strike="noStrike" spc="-1">
                <a:solidFill>
                  <a:srgbClr val="000000"/>
                </a:solidFill>
                <a:latin typeface="Arial Unicode MS"/>
                <a:ea typeface="Arial Unicode MS"/>
              </a:rPr>
              <a:t>git clone &lt;https://name-of-the-repository-link&gt;</a:t>
            </a: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070280" y="32508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Commands</a:t>
            </a:r>
            <a:endParaRPr lang="en-US" sz="3800" b="0" strike="noStrike" spc="-1">
              <a:solidFill>
                <a:srgbClr val="000000"/>
              </a:solidFill>
              <a:latin typeface="Calibri"/>
            </a:endParaRPr>
          </a:p>
        </p:txBody>
      </p:sp>
      <p:sp>
        <p:nvSpPr>
          <p:cNvPr id="240" name="PlaceHolder 2"/>
          <p:cNvSpPr>
            <a:spLocks noGrp="1"/>
          </p:cNvSpPr>
          <p:nvPr>
            <p:ph/>
          </p:nvPr>
        </p:nvSpPr>
        <p:spPr>
          <a:xfrm>
            <a:off x="838080" y="1364040"/>
            <a:ext cx="10515240" cy="435096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Arial"/>
              <a:buChar char="•"/>
            </a:pPr>
            <a:r>
              <a:rPr lang="en-US" sz="2800" b="1" strike="noStrike" spc="-1">
                <a:solidFill>
                  <a:srgbClr val="000000"/>
                </a:solidFill>
                <a:latin typeface="Arial Unicode MS"/>
                <a:ea typeface="Arial Unicode MS"/>
              </a:rPr>
              <a:t>Git checkout: </a:t>
            </a:r>
            <a:endParaRPr lang="en-US" sz="28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Branches are highly important in the git world. By using branches, several developers are able to work in parallel on the same project simultaneously. This is also one of the most used Git commands. To work in a branch, first you need to switch to it. We use </a:t>
            </a:r>
            <a:r>
              <a:rPr lang="en-US" sz="2800" b="1" strike="noStrike" spc="-1">
                <a:solidFill>
                  <a:srgbClr val="000000"/>
                </a:solidFill>
                <a:latin typeface="Arial Unicode MS"/>
                <a:ea typeface="Arial Unicode MS"/>
              </a:rPr>
              <a:t>git checkout</a:t>
            </a:r>
            <a:r>
              <a:rPr lang="en-US" sz="2800" b="0" strike="noStrike" spc="-1">
                <a:solidFill>
                  <a:srgbClr val="000000"/>
                </a:solidFill>
                <a:latin typeface="Arial Unicode MS"/>
                <a:ea typeface="Arial Unicode MS"/>
              </a:rPr>
              <a:t> mostly for switching from one branch to another. We can also use it for checking out files and commits.</a:t>
            </a:r>
            <a:endParaRPr lang="en-US" sz="2800" b="0" strike="noStrike" spc="-1">
              <a:solidFill>
                <a:srgbClr val="000000"/>
              </a:solidFill>
              <a:latin typeface="Calibri"/>
            </a:endParaRPr>
          </a:p>
          <a:p>
            <a:pPr algn="just">
              <a:lnSpc>
                <a:spcPct val="90000"/>
              </a:lnSpc>
              <a:spcBef>
                <a:spcPts val="1001"/>
              </a:spcBef>
              <a:buNone/>
              <a:tabLst>
                <a:tab pos="0" algn="l"/>
              </a:tabLst>
            </a:pPr>
            <a:r>
              <a:rPr lang="en-US" sz="2800" b="0" strike="noStrike" spc="-1">
                <a:solidFill>
                  <a:srgbClr val="000000"/>
                </a:solidFill>
                <a:latin typeface="Arial Unicode MS"/>
                <a:ea typeface="Arial Unicode MS"/>
              </a:rPr>
              <a:t>git checkout &lt;name-of-your-branch&gt;  (switch to the branch)</a:t>
            </a:r>
            <a:endParaRPr lang="en-US" sz="2800" b="0" strike="noStrike" spc="-1">
              <a:solidFill>
                <a:srgbClr val="000000"/>
              </a:solidFill>
              <a:latin typeface="Calibri"/>
            </a:endParaRPr>
          </a:p>
          <a:p>
            <a:pPr algn="just">
              <a:lnSpc>
                <a:spcPct val="90000"/>
              </a:lnSpc>
              <a:spcBef>
                <a:spcPts val="1001"/>
              </a:spcBef>
              <a:buNone/>
              <a:tabLst>
                <a:tab pos="0" algn="l"/>
              </a:tabLst>
            </a:pPr>
            <a:r>
              <a:rPr lang="en-US" sz="2800" b="0" strike="noStrike" spc="-1">
                <a:solidFill>
                  <a:srgbClr val="000000"/>
                </a:solidFill>
                <a:latin typeface="Arial Unicode MS"/>
                <a:ea typeface="Arial Unicode MS"/>
              </a:rPr>
              <a:t>git checkout -b &lt;name-of-your-branch&gt; (create a new branch and switch to it)</a:t>
            </a:r>
            <a:endParaRPr lang="en-US" sz="2800" b="0" strike="noStrike" spc="-1">
              <a:solidFill>
                <a:srgbClr val="000000"/>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152000" y="5472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Commands</a:t>
            </a:r>
            <a:endParaRPr lang="en-US" sz="3800" b="0" strike="noStrike" spc="-1">
              <a:solidFill>
                <a:srgbClr val="000000"/>
              </a:solidFill>
              <a:latin typeface="Calibri"/>
            </a:endParaRPr>
          </a:p>
        </p:txBody>
      </p:sp>
      <p:sp>
        <p:nvSpPr>
          <p:cNvPr id="244" name="PlaceHolder 2"/>
          <p:cNvSpPr>
            <a:spLocks noGrp="1"/>
          </p:cNvSpPr>
          <p:nvPr>
            <p:ph/>
          </p:nvPr>
        </p:nvSpPr>
        <p:spPr>
          <a:xfrm>
            <a:off x="947160" y="138024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600" b="1" strike="noStrike" spc="-1" dirty="0">
                <a:solidFill>
                  <a:srgbClr val="000000"/>
                </a:solidFill>
                <a:latin typeface="Arial Unicode MS"/>
                <a:ea typeface="Arial Unicode MS"/>
              </a:rPr>
              <a:t>Git status:</a:t>
            </a:r>
            <a:endParaRPr lang="en-US" sz="2600" b="0" strike="noStrike" spc="-1" dirty="0">
              <a:solidFill>
                <a:srgbClr val="000000"/>
              </a:solidFill>
              <a:latin typeface="Calibri"/>
            </a:endParaRPr>
          </a:p>
          <a:p>
            <a:pPr>
              <a:lnSpc>
                <a:spcPct val="90000"/>
              </a:lnSpc>
              <a:spcBef>
                <a:spcPts val="1001"/>
              </a:spcBef>
              <a:buNone/>
              <a:tabLst>
                <a:tab pos="0" algn="l"/>
              </a:tabLst>
            </a:pPr>
            <a:r>
              <a:rPr lang="en-US" sz="2600" b="0" strike="noStrike" spc="-1" dirty="0">
                <a:solidFill>
                  <a:srgbClr val="000000"/>
                </a:solidFill>
                <a:latin typeface="Arial Unicode MS"/>
                <a:ea typeface="Arial Unicode MS"/>
              </a:rPr>
              <a:t>The Git status command gives us all the necessary information about the current branch. </a:t>
            </a:r>
            <a:br>
              <a:rPr sz="2600" dirty="0"/>
            </a:br>
            <a:endParaRPr lang="en-US" sz="2600" b="0" strike="noStrike" spc="-1" dirty="0">
              <a:solidFill>
                <a:srgbClr val="000000"/>
              </a:solidFill>
              <a:latin typeface="Calibri"/>
            </a:endParaRPr>
          </a:p>
          <a:p>
            <a:pPr>
              <a:lnSpc>
                <a:spcPct val="90000"/>
              </a:lnSpc>
              <a:spcBef>
                <a:spcPts val="1001"/>
              </a:spcBef>
              <a:buNone/>
              <a:tabLst>
                <a:tab pos="0" algn="l"/>
              </a:tabLst>
            </a:pPr>
            <a:r>
              <a:rPr lang="en-US" sz="2600" b="0" strike="noStrike" spc="-1" dirty="0">
                <a:solidFill>
                  <a:srgbClr val="000000"/>
                </a:solidFill>
                <a:latin typeface="Arial Unicode MS"/>
                <a:ea typeface="Arial Unicode MS"/>
              </a:rPr>
              <a:t>git status</a:t>
            </a:r>
            <a:endParaRPr lang="en-US" sz="2600" b="0" strike="noStrike" spc="-1" dirty="0">
              <a:solidFill>
                <a:srgbClr val="000000"/>
              </a:solidFill>
              <a:latin typeface="Calibri"/>
            </a:endParaRPr>
          </a:p>
          <a:p>
            <a:pPr>
              <a:lnSpc>
                <a:spcPct val="90000"/>
              </a:lnSpc>
              <a:spcBef>
                <a:spcPts val="1001"/>
              </a:spcBef>
              <a:buNone/>
              <a:tabLst>
                <a:tab pos="0" algn="l"/>
              </a:tabLst>
            </a:pPr>
            <a:br>
              <a:rPr sz="2600" dirty="0"/>
            </a:br>
            <a:r>
              <a:rPr lang="en-US" sz="2600" b="0" strike="noStrike" spc="-1" dirty="0">
                <a:solidFill>
                  <a:srgbClr val="000000"/>
                </a:solidFill>
                <a:latin typeface="Arial Unicode MS"/>
                <a:ea typeface="Arial Unicode MS"/>
              </a:rPr>
              <a:t>We can gather information like:</a:t>
            </a:r>
            <a:endParaRPr lang="en-US" sz="2600" b="0" strike="noStrike" spc="-1" dirty="0">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600" b="0" strike="noStrike" spc="-1" dirty="0">
                <a:solidFill>
                  <a:srgbClr val="000000"/>
                </a:solidFill>
                <a:latin typeface="Arial Unicode MS"/>
                <a:ea typeface="Arial Unicode MS"/>
              </a:rPr>
              <a:t>Whether the current branch is up to date</a:t>
            </a:r>
            <a:endParaRPr lang="en-US" sz="2600" b="0" strike="noStrike" spc="-1" dirty="0">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600" b="0" strike="noStrike" spc="-1" dirty="0">
                <a:solidFill>
                  <a:srgbClr val="000000"/>
                </a:solidFill>
                <a:latin typeface="Arial Unicode MS"/>
                <a:ea typeface="Arial Unicode MS"/>
              </a:rPr>
              <a:t>Whether there is anything to commit, push or pull</a:t>
            </a:r>
            <a:endParaRPr lang="en-US" sz="2600" b="0" strike="noStrike" spc="-1" dirty="0">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600" b="0" strike="noStrike" spc="-1" dirty="0">
                <a:solidFill>
                  <a:srgbClr val="000000"/>
                </a:solidFill>
                <a:latin typeface="Arial Unicode MS"/>
                <a:ea typeface="Arial Unicode MS"/>
              </a:rPr>
              <a:t>Whether there are files staged, </a:t>
            </a:r>
            <a:r>
              <a:rPr lang="en-US" sz="2600" b="0" strike="noStrike" spc="-1" dirty="0" err="1">
                <a:solidFill>
                  <a:srgbClr val="000000"/>
                </a:solidFill>
                <a:latin typeface="Arial Unicode MS"/>
                <a:ea typeface="Arial Unicode MS"/>
              </a:rPr>
              <a:t>unstaged</a:t>
            </a:r>
            <a:r>
              <a:rPr lang="en-US" sz="2600" b="0" strike="noStrike" spc="-1" dirty="0">
                <a:solidFill>
                  <a:srgbClr val="000000"/>
                </a:solidFill>
                <a:latin typeface="Arial Unicode MS"/>
                <a:ea typeface="Arial Unicode MS"/>
              </a:rPr>
              <a:t> or untracked</a:t>
            </a:r>
            <a:endParaRPr lang="en-US" sz="2600" b="0" strike="noStrike" spc="-1" dirty="0">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600" b="0" strike="noStrike" spc="-1" dirty="0">
                <a:solidFill>
                  <a:srgbClr val="000000"/>
                </a:solidFill>
                <a:latin typeface="Arial Unicode MS"/>
                <a:ea typeface="Arial Unicode MS"/>
              </a:rPr>
              <a:t>Whether there are files created, modified or deleted</a:t>
            </a:r>
            <a:br>
              <a:rPr sz="2600" dirty="0"/>
            </a:br>
            <a:r>
              <a:rPr lang="en-US" sz="2600" b="0" strike="noStrike" spc="-1" dirty="0">
                <a:solidFill>
                  <a:srgbClr val="000000"/>
                </a:solidFill>
                <a:latin typeface="Arial Unicode MS"/>
              </a:rPr>
              <a:t> </a:t>
            </a:r>
            <a:endParaRPr lang="en-US" sz="2600" b="0" strike="noStrike" spc="-1" dirty="0">
              <a:solidFill>
                <a:srgbClr val="000000"/>
              </a:solidFill>
              <a:latin typeface="Calibri"/>
            </a:endParaRPr>
          </a:p>
          <a:p>
            <a:pPr>
              <a:lnSpc>
                <a:spcPct val="90000"/>
              </a:lnSpc>
              <a:spcBef>
                <a:spcPts val="1001"/>
              </a:spcBef>
              <a:buNone/>
              <a:tabLst>
                <a:tab pos="0" algn="l"/>
              </a:tabLst>
            </a:pPr>
            <a:endParaRPr lang="en-US" sz="2600" b="0" strike="noStrike" spc="-1" dirty="0">
              <a:solidFill>
                <a:srgbClr val="000000"/>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070280" y="44748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Commands</a:t>
            </a:r>
            <a:endParaRPr lang="en-US" sz="3800" b="0" strike="noStrike" spc="-1">
              <a:solidFill>
                <a:srgbClr val="000000"/>
              </a:solidFill>
              <a:latin typeface="Calibri"/>
            </a:endParaRPr>
          </a:p>
        </p:txBody>
      </p:sp>
      <p:sp>
        <p:nvSpPr>
          <p:cNvPr id="248"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1" strike="noStrike" spc="-1">
                <a:solidFill>
                  <a:srgbClr val="000000"/>
                </a:solidFill>
                <a:latin typeface="Arial Unicode MS"/>
                <a:ea typeface="Arial Unicode MS"/>
              </a:rPr>
              <a:t>Git add:</a:t>
            </a:r>
            <a:endParaRPr lang="en-US" sz="28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When we create, modify or delete a file, these changes will happen in our local and won't be included in the next commit (unless we change the configurations).</a:t>
            </a:r>
            <a:endParaRPr lang="en-US" sz="28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We need to use the git add command to include the changes of a file(s) into our next commit. </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000000"/>
                </a:solidFill>
                <a:latin typeface="Arial Unicode MS"/>
                <a:ea typeface="Arial Unicode MS"/>
              </a:rPr>
              <a:t>git add &lt;file&gt; (to add single file)</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000000"/>
                </a:solidFill>
                <a:latin typeface="Arial Unicode MS"/>
                <a:ea typeface="Arial Unicode MS"/>
              </a:rPr>
              <a:t>git add . OR git add –A (To add everything at once)</a:t>
            </a:r>
            <a:br>
              <a:rPr sz="2800"/>
            </a:b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944640" y="49896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Topics</a:t>
            </a:r>
            <a:endParaRPr lang="en-US" sz="3800" b="0" strike="noStrike" spc="-1">
              <a:solidFill>
                <a:srgbClr val="000000"/>
              </a:solidFill>
              <a:latin typeface="Calibri"/>
            </a:endParaRPr>
          </a:p>
        </p:txBody>
      </p:sp>
      <p:sp>
        <p:nvSpPr>
          <p:cNvPr id="17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What is Git?</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Different Git Vendors. </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Installing Git (Linux + Windows) </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Using Git (Command line + GUI). </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Configuring Git.</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Cloning Repository Exercise </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Essential Commands. </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Basic Flow</a:t>
            </a: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056600" y="44748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Commands</a:t>
            </a:r>
            <a:endParaRPr lang="en-US" sz="3800" b="0" strike="noStrike" spc="-1">
              <a:solidFill>
                <a:srgbClr val="000000"/>
              </a:solidFill>
              <a:latin typeface="Calibri"/>
            </a:endParaRPr>
          </a:p>
        </p:txBody>
      </p:sp>
      <p:sp>
        <p:nvSpPr>
          <p:cNvPr id="252" name="PlaceHolder 2"/>
          <p:cNvSpPr>
            <a:spLocks noGrp="1"/>
          </p:cNvSpPr>
          <p:nvPr>
            <p:ph/>
          </p:nvPr>
        </p:nvSpPr>
        <p:spPr>
          <a:xfrm>
            <a:off x="838080" y="1825560"/>
            <a:ext cx="10515240" cy="4350960"/>
          </a:xfrm>
          <a:prstGeom prst="rect">
            <a:avLst/>
          </a:prstGeom>
          <a:noFill/>
          <a:ln w="0">
            <a:noFill/>
          </a:ln>
        </p:spPr>
        <p:txBody>
          <a:bodyPr anchor="t">
            <a:normAutofit fontScale="97000"/>
          </a:bodyPr>
          <a:lstStyle/>
          <a:p>
            <a:pPr marL="228600" indent="-228600">
              <a:lnSpc>
                <a:spcPct val="90000"/>
              </a:lnSpc>
              <a:spcBef>
                <a:spcPts val="1001"/>
              </a:spcBef>
              <a:buClr>
                <a:srgbClr val="000000"/>
              </a:buClr>
              <a:buFont typeface="Arial"/>
              <a:buChar char="•"/>
            </a:pPr>
            <a:r>
              <a:rPr lang="en-US" sz="2800" b="1" strike="noStrike" spc="-1" dirty="0">
                <a:solidFill>
                  <a:srgbClr val="000000"/>
                </a:solidFill>
                <a:latin typeface="Arial Unicode MS"/>
                <a:ea typeface="Arial Unicode MS"/>
              </a:rPr>
              <a:t>Git commit:</a:t>
            </a:r>
            <a:endParaRPr lang="en-US" sz="2800" b="0" strike="noStrike" spc="-1" dirty="0">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dirty="0">
                <a:solidFill>
                  <a:srgbClr val="000000"/>
                </a:solidFill>
                <a:latin typeface="Arial Unicode MS"/>
                <a:ea typeface="Arial Unicode MS"/>
              </a:rPr>
              <a:t>This is maybe the most-used command of Git. Once we reach a certain point in development, we want to save our changes (maybe after a specific task or issue).</a:t>
            </a:r>
            <a:endParaRPr lang="en-US" sz="2800" b="0" strike="noStrike" spc="-1" dirty="0">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dirty="0">
                <a:solidFill>
                  <a:srgbClr val="000000"/>
                </a:solidFill>
                <a:latin typeface="Arial Unicode MS"/>
                <a:ea typeface="Arial Unicode MS"/>
              </a:rPr>
              <a:t>Git commit is like setting a checkpoint in the development process which you can go back to later if needed.</a:t>
            </a:r>
            <a:endParaRPr lang="en-US" sz="2800" b="0" strike="noStrike" spc="-1" dirty="0">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dirty="0">
                <a:solidFill>
                  <a:srgbClr val="000000"/>
                </a:solidFill>
                <a:latin typeface="Arial Unicode MS"/>
                <a:ea typeface="Arial Unicode MS"/>
              </a:rPr>
              <a:t>We also need to write a short message to explain what we have developed or changed in the source code.</a:t>
            </a:r>
            <a:endParaRPr lang="en-US" sz="2800" b="0" strike="noStrike" spc="-1" dirty="0">
              <a:solidFill>
                <a:srgbClr val="000000"/>
              </a:solidFill>
              <a:latin typeface="Calibri"/>
            </a:endParaRPr>
          </a:p>
          <a:p>
            <a:pPr>
              <a:lnSpc>
                <a:spcPct val="90000"/>
              </a:lnSpc>
              <a:spcBef>
                <a:spcPts val="1001"/>
              </a:spcBef>
              <a:buNone/>
              <a:tabLst>
                <a:tab pos="0" algn="l"/>
              </a:tabLst>
            </a:pPr>
            <a:r>
              <a:rPr lang="en-US" sz="2800" b="0" strike="noStrike" spc="-1" dirty="0">
                <a:solidFill>
                  <a:srgbClr val="000000"/>
                </a:solidFill>
                <a:latin typeface="Arial Unicode MS"/>
                <a:ea typeface="Arial Unicode MS"/>
              </a:rPr>
              <a:t>git commit -m "commit message"</a:t>
            </a:r>
            <a:br>
              <a:rPr sz="2800" dirty="0"/>
            </a:br>
            <a:endParaRPr lang="en-US" sz="2800" b="0" strike="noStrike" spc="-1" dirty="0">
              <a:solidFill>
                <a:srgbClr val="000000"/>
              </a:solidFill>
              <a:latin typeface="Calibri"/>
            </a:endParaRPr>
          </a:p>
          <a:p>
            <a:pPr>
              <a:lnSpc>
                <a:spcPct val="90000"/>
              </a:lnSpc>
              <a:spcBef>
                <a:spcPts val="1001"/>
              </a:spcBef>
              <a:buNone/>
              <a:tabLst>
                <a:tab pos="0" algn="l"/>
              </a:tabLst>
            </a:pPr>
            <a:endParaRPr lang="en-US" sz="2800" b="0" strike="noStrike" spc="-1" dirty="0">
              <a:solidFill>
                <a:srgbClr val="00000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042920" y="68328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Commands</a:t>
            </a:r>
            <a:endParaRPr lang="en-US" sz="3800" b="0" strike="noStrike" spc="-1">
              <a:solidFill>
                <a:srgbClr val="000000"/>
              </a:solidFill>
              <a:latin typeface="Calibri"/>
            </a:endParaRPr>
          </a:p>
        </p:txBody>
      </p:sp>
      <p:sp>
        <p:nvSpPr>
          <p:cNvPr id="256" name="PlaceHolder 2"/>
          <p:cNvSpPr>
            <a:spLocks noGrp="1"/>
          </p:cNvSpPr>
          <p:nvPr>
            <p:ph/>
          </p:nvPr>
        </p:nvSpPr>
        <p:spPr>
          <a:xfrm>
            <a:off x="838080" y="207144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1" strike="noStrike" spc="-1">
                <a:solidFill>
                  <a:srgbClr val="000000"/>
                </a:solidFill>
                <a:latin typeface="Arial Unicode MS"/>
                <a:ea typeface="Arial Unicode MS"/>
              </a:rPr>
              <a:t>Git push:</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After committing your changes, the next thing you want to do is send your changes to the remote server. Git push uploads your commits to the remote repository.</a:t>
            </a:r>
            <a:endParaRPr lang="en-US" sz="2800" b="0" strike="noStrike" spc="-1">
              <a:solidFill>
                <a:srgbClr val="000000"/>
              </a:solidFill>
              <a:latin typeface="Calibri"/>
            </a:endParaRPr>
          </a:p>
          <a:p>
            <a:pPr>
              <a:lnSpc>
                <a:spcPct val="90000"/>
              </a:lnSpc>
              <a:spcBef>
                <a:spcPts val="1001"/>
              </a:spcBef>
              <a:buNone/>
              <a:tabLst>
                <a:tab pos="0" algn="l"/>
              </a:tabLst>
            </a:pPr>
            <a:r>
              <a:rPr lang="en-US" sz="2800" b="0" strike="noStrike" spc="-1">
                <a:solidFill>
                  <a:srgbClr val="000000"/>
                </a:solidFill>
                <a:latin typeface="Arial Unicode MS"/>
                <a:ea typeface="Arial Unicode MS"/>
              </a:rPr>
              <a:t>git push -origin &lt;branch_name&gt;</a:t>
            </a:r>
            <a:br>
              <a:rPr sz="2800"/>
            </a:b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040400" y="73440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Commands</a:t>
            </a:r>
            <a:endParaRPr lang="en-US" sz="3800" b="0" strike="noStrike" spc="-1">
              <a:solidFill>
                <a:srgbClr val="000000"/>
              </a:solidFill>
              <a:latin typeface="Calibri"/>
            </a:endParaRPr>
          </a:p>
        </p:txBody>
      </p:sp>
      <p:sp>
        <p:nvSpPr>
          <p:cNvPr id="260" name="PlaceHolder 2"/>
          <p:cNvSpPr>
            <a:spLocks noGrp="1"/>
          </p:cNvSpPr>
          <p:nvPr>
            <p:ph/>
          </p:nvPr>
        </p:nvSpPr>
        <p:spPr>
          <a:xfrm>
            <a:off x="866520" y="212940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1" strike="noStrike" spc="-1">
                <a:solidFill>
                  <a:srgbClr val="000000"/>
                </a:solidFill>
                <a:latin typeface="Arial Unicode MS"/>
                <a:ea typeface="Arial Unicode MS"/>
              </a:rPr>
              <a:t>Git pull:</a:t>
            </a:r>
            <a:endParaRPr lang="en-US" sz="28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The git pull command is used to get updates from the remote repo. This command is a combination of git fetch and git merge which means that, when we use git pull, it gets the updates from remote repository (git fetch) and immediately applies the latest changes in your local (git merge).</a:t>
            </a:r>
            <a:endParaRPr lang="en-US" sz="2800" b="0" strike="noStrike" spc="-1">
              <a:solidFill>
                <a:srgbClr val="000000"/>
              </a:solidFill>
              <a:latin typeface="Calibri"/>
            </a:endParaRPr>
          </a:p>
          <a:p>
            <a:pPr algn="just">
              <a:lnSpc>
                <a:spcPct val="90000"/>
              </a:lnSpc>
              <a:spcBef>
                <a:spcPts val="1001"/>
              </a:spcBef>
              <a:buNone/>
              <a:tabLst>
                <a:tab pos="0" algn="l"/>
              </a:tabLst>
            </a:pPr>
            <a:r>
              <a:rPr lang="en-US" sz="2800" b="0" strike="noStrike" spc="-1">
                <a:solidFill>
                  <a:srgbClr val="000000"/>
                </a:solidFill>
                <a:latin typeface="Arial Unicode MS"/>
                <a:ea typeface="Arial Unicode MS"/>
              </a:rPr>
              <a:t>git pull</a:t>
            </a:r>
            <a:endParaRPr lang="en-US" sz="2800" b="0" strike="noStrike" spc="-1">
              <a:solidFill>
                <a:srgbClr val="000000"/>
              </a:solidFill>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056600" y="97056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Exercise</a:t>
            </a:r>
            <a:endParaRPr lang="en-US" sz="3800" b="0" strike="noStrike" spc="-1">
              <a:solidFill>
                <a:srgbClr val="000000"/>
              </a:solidFill>
              <a:latin typeface="Calibri"/>
            </a:endParaRPr>
          </a:p>
        </p:txBody>
      </p:sp>
      <p:sp>
        <p:nvSpPr>
          <p:cNvPr id="264" name="PlaceHolder 2"/>
          <p:cNvSpPr>
            <a:spLocks noGrp="1"/>
          </p:cNvSpPr>
          <p:nvPr>
            <p:ph/>
          </p:nvPr>
        </p:nvSpPr>
        <p:spPr>
          <a:xfrm>
            <a:off x="838080" y="229608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Follow the guide to clone a repo created in Azure DevOps. </a:t>
            </a:r>
            <a:br>
              <a:rPr sz="2800"/>
            </a:br>
            <a:r>
              <a:rPr lang="en-US" sz="2800" b="0" u="sng" strike="noStrike" spc="-1">
                <a:solidFill>
                  <a:srgbClr val="0563C1"/>
                </a:solidFill>
                <a:uFillTx/>
                <a:latin typeface="Arial Unicode MS"/>
                <a:ea typeface="Arial Unicode MS"/>
                <a:hlinkClick r:id="rId2"/>
              </a:rPr>
              <a:t>https://</a:t>
            </a:r>
            <a:r>
              <a:rPr lang="en-US" sz="2800" b="0" u="sng" strike="noStrike" spc="-1">
                <a:solidFill>
                  <a:srgbClr val="0563C1"/>
                </a:solidFill>
                <a:uFillTx/>
                <a:latin typeface="Arial Unicode MS"/>
                <a:ea typeface="Arial Unicode MS"/>
                <a:hlinkClick r:id="rId2"/>
              </a:rPr>
              <a:t>learn.microsoft.com/en-us/azure/devops/repos/git/use-ssh-keys-to-authenticate?view=azure-devops</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For Github </a:t>
            </a:r>
            <a:br>
              <a:rPr sz="2800"/>
            </a:br>
            <a:r>
              <a:rPr lang="en-US" sz="2800" b="0" u="sng" strike="noStrike" spc="-1">
                <a:solidFill>
                  <a:srgbClr val="0563C1"/>
                </a:solidFill>
                <a:uFillTx/>
                <a:latin typeface="Arial Unicode MS"/>
                <a:ea typeface="Arial Unicode MS"/>
                <a:hlinkClick r:id="rId3"/>
              </a:rPr>
              <a:t>https://</a:t>
            </a:r>
            <a:r>
              <a:rPr lang="en-US" sz="2800" b="0" u="sng" strike="noStrike" spc="-1">
                <a:solidFill>
                  <a:srgbClr val="0563C1"/>
                </a:solidFill>
                <a:uFillTx/>
                <a:latin typeface="Arial Unicode MS"/>
                <a:ea typeface="Arial Unicode MS"/>
                <a:hlinkClick r:id="rId3"/>
              </a:rPr>
              <a:t>docs.github.com/en/repositories/creating-and-managing-repositories/cloning-a-repository</a:t>
            </a: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866520" y="50004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Basic Git Flow</a:t>
            </a:r>
            <a:endParaRPr lang="en-US" sz="3800" b="0" strike="noStrike" spc="-1">
              <a:solidFill>
                <a:srgbClr val="000000"/>
              </a:solidFill>
              <a:latin typeface="Calibri"/>
            </a:endParaRPr>
          </a:p>
        </p:txBody>
      </p:sp>
      <p:sp>
        <p:nvSpPr>
          <p:cNvPr id="268" name="PlaceHolder 2"/>
          <p:cNvSpPr>
            <a:spLocks noGrp="1"/>
          </p:cNvSpPr>
          <p:nvPr>
            <p:ph/>
          </p:nvPr>
        </p:nvSpPr>
        <p:spPr>
          <a:xfrm>
            <a:off x="838080" y="1825560"/>
            <a:ext cx="10515240" cy="4350960"/>
          </a:xfrm>
          <a:prstGeom prst="rect">
            <a:avLst/>
          </a:prstGeom>
          <a:noFill/>
          <a:ln w="0">
            <a:noFill/>
          </a:ln>
        </p:spPr>
        <p:txBody>
          <a:bodyPr anchor="t">
            <a:normAutofit fontScale="92000"/>
          </a:bodyPr>
          <a:lstStyle/>
          <a:p>
            <a:pPr>
              <a:lnSpc>
                <a:spcPct val="90000"/>
              </a:lnSpc>
              <a:spcBef>
                <a:spcPts val="1001"/>
              </a:spcBef>
              <a:buNone/>
              <a:tabLst>
                <a:tab pos="0" algn="l"/>
              </a:tabLst>
            </a:pPr>
            <a:r>
              <a:rPr lang="en-US" sz="2800" b="0" strike="noStrike" spc="-1">
                <a:solidFill>
                  <a:srgbClr val="000000"/>
                </a:solidFill>
                <a:latin typeface="Arial Unicode MS"/>
                <a:ea typeface="Arial Unicode MS"/>
              </a:rPr>
              <a:t>Here is a basic overview of how Git works:</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Unicode MS"/>
                <a:ea typeface="Arial Unicode MS"/>
              </a:rPr>
              <a:t>Create a "repository" (project) with a git hosting tool (like Bitbucket)</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Unicode MS"/>
                <a:ea typeface="Arial Unicode MS"/>
              </a:rPr>
              <a:t>Copy (or clone) the repository to your local machine</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Unicode MS"/>
                <a:ea typeface="Arial Unicode MS"/>
              </a:rPr>
              <a:t>Create a "branch" (version), make a change. </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Unicode MS"/>
                <a:ea typeface="Arial Unicode MS"/>
              </a:rPr>
              <a:t>Add a file to your local repo and "commit" (save) the changes</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Unicode MS"/>
                <a:ea typeface="Arial Unicode MS"/>
              </a:rPr>
              <a:t>"Push" your changes to your main branch</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Unicode MS"/>
                <a:ea typeface="Arial Unicode MS"/>
              </a:rPr>
              <a:t>"Pull" the changes to your local machine</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Unicode MS"/>
                <a:ea typeface="Arial Unicode MS"/>
              </a:rPr>
              <a:t>"Merge" your branch to the main branch</a:t>
            </a: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124640" y="6156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a:t>
            </a:r>
            <a:endParaRPr lang="en-US" sz="3800" b="0" strike="noStrike" spc="-1">
              <a:solidFill>
                <a:srgbClr val="000000"/>
              </a:solidFill>
              <a:latin typeface="Calibri"/>
            </a:endParaRPr>
          </a:p>
        </p:txBody>
      </p:sp>
      <p:sp>
        <p:nvSpPr>
          <p:cNvPr id="181" name="PlaceHolder 2"/>
          <p:cNvSpPr>
            <a:spLocks noGrp="1"/>
          </p:cNvSpPr>
          <p:nvPr>
            <p:ph/>
          </p:nvPr>
        </p:nvSpPr>
        <p:spPr>
          <a:xfrm>
            <a:off x="866520" y="987480"/>
            <a:ext cx="10515240" cy="435096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Arial"/>
              <a:buChar char="•"/>
            </a:pPr>
            <a:r>
              <a:rPr lang="en-US" sz="2600" b="0" strike="noStrike" spc="-1">
                <a:solidFill>
                  <a:srgbClr val="000000"/>
                </a:solidFill>
                <a:latin typeface="Arial Unicode MS"/>
                <a:ea typeface="Arial Unicode MS"/>
              </a:rPr>
              <a:t>Git is the most famous </a:t>
            </a:r>
            <a:r>
              <a:rPr lang="en-US" sz="2600" b="1" strike="noStrike" spc="-1">
                <a:solidFill>
                  <a:srgbClr val="000000"/>
                </a:solidFill>
                <a:latin typeface="Arial Unicode MS"/>
                <a:ea typeface="Arial Unicode MS"/>
              </a:rPr>
              <a:t>Version Control System</a:t>
            </a:r>
            <a:r>
              <a:rPr lang="en-US" sz="2600" b="0" strike="noStrike" spc="-1">
                <a:solidFill>
                  <a:srgbClr val="000000"/>
                </a:solidFill>
                <a:latin typeface="Arial Unicode MS"/>
                <a:ea typeface="Arial Unicode MS"/>
              </a:rPr>
              <a:t>. Version control, also known as source control, is the practice of tracking and managing changes to software code. Version control systems are software tools that help software teams manage changes to source code over time. As development environments have accelerated, version control systems help software teams work faster and smarter. They are especially useful for </a:t>
            </a:r>
            <a:r>
              <a:rPr lang="en-US" sz="2600" b="1" strike="noStrike" spc="-1">
                <a:solidFill>
                  <a:srgbClr val="000000"/>
                </a:solidFill>
                <a:latin typeface="Arial Unicode MS"/>
                <a:ea typeface="Arial Unicode MS"/>
              </a:rPr>
              <a:t>DevOps</a:t>
            </a:r>
            <a:r>
              <a:rPr lang="en-US" sz="2600" b="0" strike="noStrike" spc="-1">
                <a:solidFill>
                  <a:srgbClr val="000000"/>
                </a:solidFill>
                <a:latin typeface="Arial Unicode MS"/>
                <a:ea typeface="Arial Unicode MS"/>
              </a:rPr>
              <a:t> teams since they help them to reduce development time and increase successful deployments.</a:t>
            </a:r>
            <a:endParaRPr lang="en-US" sz="26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600" b="0" strike="noStrike" spc="-1">
                <a:solidFill>
                  <a:srgbClr val="000000"/>
                </a:solidFill>
                <a:latin typeface="Arial Unicode MS"/>
                <a:ea typeface="Arial Unicode MS"/>
              </a:rPr>
              <a:t>A complete long-term change history of every file. This means every change made by many individuals over the years.</a:t>
            </a:r>
            <a:endParaRPr lang="en-US" sz="26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600" b="0" strike="noStrike" spc="-1">
                <a:solidFill>
                  <a:srgbClr val="000000"/>
                </a:solidFill>
                <a:latin typeface="Arial Unicode MS"/>
                <a:ea typeface="Arial Unicode MS"/>
              </a:rPr>
              <a:t>Branching and merging</a:t>
            </a:r>
            <a:endParaRPr lang="en-US" sz="2600" b="0" strike="noStrike" spc="-1">
              <a:solidFill>
                <a:srgbClr val="000000"/>
              </a:solidFill>
              <a:latin typeface="Calibri"/>
            </a:endParaRPr>
          </a:p>
          <a:p>
            <a:pPr marL="228600" indent="-228600" algn="just">
              <a:lnSpc>
                <a:spcPct val="90000"/>
              </a:lnSpc>
              <a:spcBef>
                <a:spcPts val="1001"/>
              </a:spcBef>
              <a:buClr>
                <a:srgbClr val="000000"/>
              </a:buClr>
              <a:buFont typeface="Arial"/>
              <a:buChar char="•"/>
            </a:pPr>
            <a:r>
              <a:rPr lang="en-US" sz="2600" b="0" strike="noStrike" spc="-1">
                <a:solidFill>
                  <a:srgbClr val="000000"/>
                </a:solidFill>
                <a:latin typeface="Arial Unicode MS"/>
                <a:ea typeface="Arial Unicode MS"/>
              </a:rPr>
              <a:t>Traceability</a:t>
            </a:r>
            <a:endParaRPr lang="en-US" sz="2600" b="0" strike="noStrike" spc="-1">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784080" y="22716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Repository Structure</a:t>
            </a:r>
            <a:endParaRPr lang="en-US" sz="3800" b="0" strike="noStrike" spc="-1">
              <a:solidFill>
                <a:srgbClr val="000000"/>
              </a:solidFill>
              <a:latin typeface="Calibri"/>
            </a:endParaRPr>
          </a:p>
        </p:txBody>
      </p:sp>
      <p:pic>
        <p:nvPicPr>
          <p:cNvPr id="185" name="Content Placeholder 4"/>
          <p:cNvPicPr/>
          <p:nvPr/>
        </p:nvPicPr>
        <p:blipFill>
          <a:blip r:embed="rId2"/>
          <a:stretch/>
        </p:blipFill>
        <p:spPr>
          <a:xfrm>
            <a:off x="838080" y="1501200"/>
            <a:ext cx="10407240" cy="49417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19980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Version Control</a:t>
            </a:r>
            <a:endParaRPr lang="en-US" sz="3800" b="0" strike="noStrike" spc="-1">
              <a:solidFill>
                <a:srgbClr val="000000"/>
              </a:solidFill>
              <a:latin typeface="Calibri"/>
            </a:endParaRPr>
          </a:p>
        </p:txBody>
      </p:sp>
      <p:pic>
        <p:nvPicPr>
          <p:cNvPr id="189" name="Content Placeholder 4"/>
          <p:cNvPicPr/>
          <p:nvPr/>
        </p:nvPicPr>
        <p:blipFill>
          <a:blip r:embed="rId3"/>
          <a:stretch/>
        </p:blipFill>
        <p:spPr>
          <a:xfrm>
            <a:off x="838080" y="1460160"/>
            <a:ext cx="10515240" cy="50353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11736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Version Control</a:t>
            </a:r>
            <a:endParaRPr lang="en-US" sz="3800" b="0" strike="noStrike" spc="-1">
              <a:solidFill>
                <a:srgbClr val="000000"/>
              </a:solidFill>
              <a:latin typeface="Calibri"/>
            </a:endParaRPr>
          </a:p>
        </p:txBody>
      </p:sp>
      <p:pic>
        <p:nvPicPr>
          <p:cNvPr id="193" name="Content Placeholder 4"/>
          <p:cNvPicPr/>
          <p:nvPr/>
        </p:nvPicPr>
        <p:blipFill>
          <a:blip r:embed="rId2"/>
          <a:stretch/>
        </p:blipFill>
        <p:spPr>
          <a:xfrm>
            <a:off x="866520" y="1317600"/>
            <a:ext cx="10515240" cy="50050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45760" y="31824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Version Control System </a:t>
            </a:r>
            <a:endParaRPr lang="en-US" sz="3800" b="0" strike="noStrike" spc="-1">
              <a:solidFill>
                <a:srgbClr val="000000"/>
              </a:solidFill>
              <a:latin typeface="Calibri"/>
            </a:endParaRPr>
          </a:p>
        </p:txBody>
      </p:sp>
      <p:pic>
        <p:nvPicPr>
          <p:cNvPr id="197" name="Content Placeholder 14"/>
          <p:cNvPicPr/>
          <p:nvPr/>
        </p:nvPicPr>
        <p:blipFill>
          <a:blip r:embed="rId2"/>
          <a:stretch/>
        </p:blipFill>
        <p:spPr>
          <a:xfrm>
            <a:off x="545760" y="1690560"/>
            <a:ext cx="5414760" cy="3440160"/>
          </a:xfrm>
          <a:prstGeom prst="rect">
            <a:avLst/>
          </a:prstGeom>
          <a:ln w="0">
            <a:noFill/>
          </a:ln>
        </p:spPr>
      </p:pic>
      <p:pic>
        <p:nvPicPr>
          <p:cNvPr id="198" name="Content Placeholder 15"/>
          <p:cNvPicPr/>
          <p:nvPr/>
        </p:nvPicPr>
        <p:blipFill>
          <a:blip r:embed="rId3"/>
          <a:stretch/>
        </p:blipFill>
        <p:spPr>
          <a:xfrm>
            <a:off x="6301080" y="1690560"/>
            <a:ext cx="5380920" cy="3440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944640" y="44748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Why Git</a:t>
            </a:r>
            <a:endParaRPr lang="en-US" sz="3800" b="0" strike="noStrike" spc="-1">
              <a:solidFill>
                <a:srgbClr val="000000"/>
              </a:solidFill>
              <a:latin typeface="Calibri"/>
            </a:endParaRPr>
          </a:p>
        </p:txBody>
      </p:sp>
      <p:sp>
        <p:nvSpPr>
          <p:cNvPr id="202"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Free</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Open Source</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Super Fast</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Scalable</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Track History</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Work Together</a:t>
            </a:r>
            <a:endParaRPr lang="en-US" sz="28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056600" y="447480"/>
            <a:ext cx="10515240" cy="1325160"/>
          </a:xfrm>
          <a:prstGeom prst="rect">
            <a:avLst/>
          </a:prstGeom>
          <a:noFill/>
          <a:ln w="0">
            <a:noFill/>
          </a:ln>
        </p:spPr>
        <p:txBody>
          <a:bodyPr anchor="ctr">
            <a:normAutofit/>
          </a:bodyPr>
          <a:lstStyle/>
          <a:p>
            <a:pPr>
              <a:lnSpc>
                <a:spcPct val="90000"/>
              </a:lnSpc>
              <a:buNone/>
            </a:pPr>
            <a:r>
              <a:rPr lang="en-US" sz="3800" b="0" strike="noStrike" spc="-1">
                <a:solidFill>
                  <a:srgbClr val="000000"/>
                </a:solidFill>
                <a:latin typeface="Arial Unicode MS"/>
                <a:ea typeface="Arial Unicode MS"/>
              </a:rPr>
              <a:t>Git Providers</a:t>
            </a:r>
            <a:endParaRPr lang="en-US" sz="3800" b="0" strike="noStrike" spc="-1">
              <a:solidFill>
                <a:srgbClr val="000000"/>
              </a:solidFill>
              <a:latin typeface="Calibri"/>
            </a:endParaRPr>
          </a:p>
        </p:txBody>
      </p:sp>
      <p:sp>
        <p:nvSpPr>
          <p:cNvPr id="206"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GitHub Cloud</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GitHub On premises</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Bitbucket</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GitLab Cloud</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GitLab On premises</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Azure DevOps Git</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Atlassian Stash (old version of Bibucket Server)</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a:solidFill>
                  <a:srgbClr val="000000"/>
                </a:solidFill>
                <a:latin typeface="Arial Unicode MS"/>
                <a:ea typeface="Arial Unicode MS"/>
              </a:rPr>
              <a:t>Bitbucket Server (new version of Stash)</a:t>
            </a:r>
            <a:endParaRPr lang="en-US" sz="2800" b="0" strike="noStrike" spc="-1">
              <a:solidFill>
                <a:srgbClr val="000000"/>
              </a:solidFill>
              <a:latin typeface="Calibri"/>
            </a:endParaRPr>
          </a:p>
          <a:p>
            <a:pPr>
              <a:lnSpc>
                <a:spcPct val="90000"/>
              </a:lnSpc>
              <a:spcBef>
                <a:spcPts val="1001"/>
              </a:spcBef>
              <a:buNone/>
              <a:tabLst>
                <a:tab pos="0" algn="l"/>
              </a:tabLst>
            </a:pPr>
            <a:endParaRPr lang="en-US" sz="28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TotalTime>
  <Words>1058</Words>
  <Application>Microsoft Office PowerPoint</Application>
  <PresentationFormat>Widescreen</PresentationFormat>
  <Paragraphs>112</Paragraphs>
  <Slides>24</Slides>
  <Notes>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24</vt:i4>
      </vt:variant>
    </vt:vector>
  </HeadingPairs>
  <TitlesOfParts>
    <vt:vector size="35" baseType="lpstr">
      <vt:lpstr>Arial</vt:lpstr>
      <vt:lpstr>Arial Unicode MS</vt:lpstr>
      <vt:lpstr>Calibri</vt:lpstr>
      <vt:lpstr>Calibri Light</vt:lpstr>
      <vt:lpstr>Symbol</vt:lpstr>
      <vt:lpstr>Times New Roman</vt:lpstr>
      <vt:lpstr>Wingdings</vt:lpstr>
      <vt:lpstr>Office Theme</vt:lpstr>
      <vt:lpstr>Office Theme</vt:lpstr>
      <vt:lpstr>Office Theme</vt:lpstr>
      <vt:lpstr>Office Theme</vt:lpstr>
      <vt:lpstr>Git Lecture-1 </vt:lpstr>
      <vt:lpstr>Topics</vt:lpstr>
      <vt:lpstr>Git</vt:lpstr>
      <vt:lpstr>Git Repository Structure</vt:lpstr>
      <vt:lpstr>Version Control</vt:lpstr>
      <vt:lpstr>Version Control</vt:lpstr>
      <vt:lpstr>Version Control System </vt:lpstr>
      <vt:lpstr>Why Git</vt:lpstr>
      <vt:lpstr>Git Providers</vt:lpstr>
      <vt:lpstr>Using Git</vt:lpstr>
      <vt:lpstr>Installing Git </vt:lpstr>
      <vt:lpstr>Settings </vt:lpstr>
      <vt:lpstr>Settings</vt:lpstr>
      <vt:lpstr>Line Ending</vt:lpstr>
      <vt:lpstr>PowerPoint Presentation</vt:lpstr>
      <vt:lpstr>Git Commands</vt:lpstr>
      <vt:lpstr>Git Commands</vt:lpstr>
      <vt:lpstr>Git Commands</vt:lpstr>
      <vt:lpstr>Git Commands</vt:lpstr>
      <vt:lpstr>Git Commands</vt:lpstr>
      <vt:lpstr>Git Commands</vt:lpstr>
      <vt:lpstr>Git Commands</vt:lpstr>
      <vt:lpstr>Exercise</vt:lpstr>
      <vt:lpstr>Basic Git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Lecture -1 </dc:title>
  <dc:subject/>
  <dc:creator>Muhammad Faran Tahir</dc:creator>
  <dc:description/>
  <cp:lastModifiedBy>M.Afaq Nasir</cp:lastModifiedBy>
  <cp:revision>113</cp:revision>
  <dcterms:created xsi:type="dcterms:W3CDTF">2022-11-22T06:35:56Z</dcterms:created>
  <dcterms:modified xsi:type="dcterms:W3CDTF">2024-08-25T12:20:57Z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24</vt:i4>
  </property>
</Properties>
</file>