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31.xml.rels" ContentType="application/vnd.openxmlformats-package.relationships+xml"/>
  <Override PartName="/ppt/notesSlides/_rels/notesSlide21.xml.rels" ContentType="application/vnd.openxmlformats-package.relationships+xml"/>
  <Override PartName="/ppt/notesSlides/_rels/notesSlide3.xml.rels" ContentType="application/vnd.openxmlformats-package.relationships+xml"/>
  <Override PartName="/ppt/notesSlides/_rels/notesSlide23.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25.xml.rels" ContentType="application/vnd.openxmlformats-package.relationships+xml"/>
  <Override PartName="/ppt/notesSlides/_rels/notesSlide18.xml.rels" ContentType="application/vnd.openxmlformats-package.relationships+xml"/>
  <Override PartName="/ppt/notesSlides/_rels/notesSlide7.xml.rels" ContentType="application/vnd.openxmlformats-package.relationships+xml"/>
  <Override PartName="/ppt/notesSlides/notesSlide28.xml" ContentType="application/vnd.openxmlformats-officedocument.presentationml.notesSlide+xml"/>
  <Override PartName="/ppt/notesSlides/notesSlide24.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Arial"/>
              </a:rPr>
              <a:t>Click to move the slide</a:t>
            </a:r>
            <a:endParaRPr b="0" lang="en-US" sz="4400" spc="-1" strike="noStrike">
              <a:latin typeface="Arial"/>
            </a:endParaRPr>
          </a:p>
        </p:txBody>
      </p:sp>
      <p:sp>
        <p:nvSpPr>
          <p:cNvPr id="207"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208"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209"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210"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211"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098343CB-D87B-434F-9A25-80F12B35A55E}"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Img"/>
          </p:nvPr>
        </p:nvSpPr>
        <p:spPr>
          <a:xfrm>
            <a:off x="685800" y="1143000"/>
            <a:ext cx="5484960" cy="3084840"/>
          </a:xfrm>
          <a:prstGeom prst="rect">
            <a:avLst/>
          </a:prstGeom>
          <a:ln w="0">
            <a:noFill/>
          </a:ln>
        </p:spPr>
      </p:sp>
      <p:sp>
        <p:nvSpPr>
          <p:cNvPr id="29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https://www.geeksforgeeks.org/crontab-in-linux-with-examples/</a:t>
            </a:r>
            <a:endParaRPr b="0" lang="en-US" sz="2000" spc="-1" strike="noStrike">
              <a:latin typeface="Arial"/>
            </a:endParaRPr>
          </a:p>
        </p:txBody>
      </p:sp>
      <p:sp>
        <p:nvSpPr>
          <p:cNvPr id="299" name="PlaceHolder 3"/>
          <p:cNvSpPr>
            <a:spLocks noGrp="1"/>
          </p:cNvSpPr>
          <p:nvPr>
            <p:ph type="sldNum" idx="23"/>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634B3DF-3946-434D-99E9-6EC0CFD0BD1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Img"/>
          </p:nvPr>
        </p:nvSpPr>
        <p:spPr>
          <a:xfrm>
            <a:off x="685800" y="1143000"/>
            <a:ext cx="5484960" cy="3084840"/>
          </a:xfrm>
          <a:prstGeom prst="rect">
            <a:avLst/>
          </a:prstGeom>
          <a:ln w="0">
            <a:noFill/>
          </a:ln>
        </p:spPr>
      </p:sp>
      <p:sp>
        <p:nvSpPr>
          <p:cNvPr id="301"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https://shapeshed.com/unix-wget/</a:t>
            </a:r>
            <a:endParaRPr b="0" lang="en-US" sz="2000" spc="-1" strike="noStrike">
              <a:latin typeface="Arial"/>
            </a:endParaRPr>
          </a:p>
          <a:p>
            <a:pPr marL="216000" indent="-216000">
              <a:lnSpc>
                <a:spcPct val="100000"/>
              </a:lnSpc>
              <a:buNone/>
              <a:tabLst>
                <a:tab algn="l" pos="0"/>
              </a:tabLst>
            </a:pPr>
            <a:r>
              <a:rPr b="0" lang="en-US" sz="2000" spc="-1" strike="noStrike">
                <a:latin typeface="Arial"/>
              </a:rPr>
              <a:t>https://phoenixnap.com/kb/how-to-use-apt-get-commands</a:t>
            </a:r>
            <a:br>
              <a:rPr sz="2000"/>
            </a:br>
            <a:endParaRPr b="0" lang="en-US" sz="2000" spc="-1" strike="noStrike">
              <a:latin typeface="Arial"/>
            </a:endParaRPr>
          </a:p>
        </p:txBody>
      </p:sp>
      <p:sp>
        <p:nvSpPr>
          <p:cNvPr id="302" name="PlaceHolder 3"/>
          <p:cNvSpPr>
            <a:spLocks noGrp="1"/>
          </p:cNvSpPr>
          <p:nvPr>
            <p:ph type="sldNum" idx="24"/>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51AFBE7A-8E74-4370-879B-8684F828E085}"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Img"/>
          </p:nvPr>
        </p:nvSpPr>
        <p:spPr>
          <a:xfrm>
            <a:off x="685800" y="1143000"/>
            <a:ext cx="5484960" cy="3084840"/>
          </a:xfrm>
          <a:prstGeom prst="rect">
            <a:avLst/>
          </a:prstGeom>
          <a:ln w="0">
            <a:noFill/>
          </a:ln>
        </p:spPr>
      </p:sp>
      <p:sp>
        <p:nvSpPr>
          <p:cNvPr id="304"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305" name="PlaceHolder 3"/>
          <p:cNvSpPr>
            <a:spLocks noGrp="1"/>
          </p:cNvSpPr>
          <p:nvPr>
            <p:ph type="sldNum" idx="25"/>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D203A64E-4BEB-44E4-8C5F-1560449A2366}"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685800" y="1143000"/>
            <a:ext cx="5484960" cy="3084840"/>
          </a:xfrm>
          <a:prstGeom prst="rect">
            <a:avLst/>
          </a:prstGeom>
          <a:ln w="0">
            <a:noFill/>
          </a:ln>
        </p:spPr>
      </p:sp>
      <p:sp>
        <p:nvSpPr>
          <p:cNvPr id="307"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308" name="PlaceHolder 3"/>
          <p:cNvSpPr>
            <a:spLocks noGrp="1"/>
          </p:cNvSpPr>
          <p:nvPr>
            <p:ph type="sldNum" idx="26"/>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7C3CC65-28D6-487C-BE3F-35356F55F64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Img"/>
          </p:nvPr>
        </p:nvSpPr>
        <p:spPr>
          <a:xfrm>
            <a:off x="685800" y="1143000"/>
            <a:ext cx="5484960" cy="3084840"/>
          </a:xfrm>
          <a:prstGeom prst="rect">
            <a:avLst/>
          </a:prstGeom>
          <a:ln w="0">
            <a:noFill/>
          </a:ln>
        </p:spPr>
      </p:sp>
      <p:sp>
        <p:nvSpPr>
          <p:cNvPr id="310"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311" name="PlaceHolder 3"/>
          <p:cNvSpPr>
            <a:spLocks noGrp="1"/>
          </p:cNvSpPr>
          <p:nvPr>
            <p:ph type="sldNum" idx="27"/>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411DD29-BF44-4FFC-A82F-41AA68D2BBEA}"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4960" cy="3084840"/>
          </a:xfrm>
          <a:prstGeom prst="rect">
            <a:avLst/>
          </a:prstGeom>
          <a:ln w="0">
            <a:noFill/>
          </a:ln>
        </p:spPr>
      </p:sp>
      <p:sp>
        <p:nvSpPr>
          <p:cNvPr id="313"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314" name="PlaceHolder 3"/>
          <p:cNvSpPr>
            <a:spLocks noGrp="1"/>
          </p:cNvSpPr>
          <p:nvPr>
            <p:ph type="sldNum" idx="28"/>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698B6AC1-CC99-4B99-857B-1E59646906DF}"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4960" cy="3084840"/>
          </a:xfrm>
          <a:prstGeom prst="rect">
            <a:avLst/>
          </a:prstGeom>
          <a:ln w="0">
            <a:noFill/>
          </a:ln>
        </p:spPr>
      </p:sp>
      <p:sp>
        <p:nvSpPr>
          <p:cNvPr id="31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317" name="PlaceHolder 3"/>
          <p:cNvSpPr>
            <a:spLocks noGrp="1"/>
          </p:cNvSpPr>
          <p:nvPr>
            <p:ph type="sldNum" idx="29"/>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E5A6F22-5601-4CE1-A12F-03D87A042A69}"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Img"/>
          </p:nvPr>
        </p:nvSpPr>
        <p:spPr>
          <a:xfrm>
            <a:off x="685800" y="1143000"/>
            <a:ext cx="5484960" cy="3084840"/>
          </a:xfrm>
          <a:prstGeom prst="rect">
            <a:avLst/>
          </a:prstGeom>
          <a:ln w="0">
            <a:noFill/>
          </a:ln>
        </p:spPr>
      </p:sp>
      <p:sp>
        <p:nvSpPr>
          <p:cNvPr id="31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https://www.techtarget.com/searchdatabackup/feature/Full-incremental-or-differential-How-to-choose-the-correct-backup-type</a:t>
            </a:r>
            <a:endParaRPr b="0" lang="en-US" sz="2000" spc="-1" strike="noStrike">
              <a:latin typeface="Arial"/>
            </a:endParaRPr>
          </a:p>
        </p:txBody>
      </p:sp>
      <p:sp>
        <p:nvSpPr>
          <p:cNvPr id="320" name="PlaceHolder 3"/>
          <p:cNvSpPr>
            <a:spLocks noGrp="1"/>
          </p:cNvSpPr>
          <p:nvPr>
            <p:ph type="sldNum" idx="30"/>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E50F392-304C-4EB7-AA9B-8E5213FC70D8}"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685800" y="1143000"/>
            <a:ext cx="5484960" cy="3084840"/>
          </a:xfrm>
          <a:prstGeom prst="rect">
            <a:avLst/>
          </a:prstGeom>
          <a:ln w="0">
            <a:noFill/>
          </a:ln>
        </p:spPr>
      </p:sp>
      <p:sp>
        <p:nvSpPr>
          <p:cNvPr id="32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https://www.slideshare.net/sicarii_13/disk-and-file-system-management-in-linux</a:t>
            </a:r>
            <a:endParaRPr b="0" lang="en-US" sz="2000" spc="-1" strike="noStrike">
              <a:latin typeface="Arial"/>
            </a:endParaRPr>
          </a:p>
          <a:p>
            <a:pPr marL="216000" indent="-216000">
              <a:lnSpc>
                <a:spcPct val="100000"/>
              </a:lnSpc>
              <a:buNone/>
              <a:tabLst>
                <a:tab algn="l" pos="0"/>
              </a:tabLst>
            </a:pPr>
            <a:endParaRPr b="0" lang="en-US" sz="2000" spc="-1" strike="noStrike">
              <a:latin typeface="Arial"/>
            </a:endParaRPr>
          </a:p>
        </p:txBody>
      </p:sp>
      <p:sp>
        <p:nvSpPr>
          <p:cNvPr id="323" name="PlaceHolder 3"/>
          <p:cNvSpPr>
            <a:spLocks noGrp="1"/>
          </p:cNvSpPr>
          <p:nvPr>
            <p:ph type="sldNum" idx="31"/>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38E6CC6C-E00E-45DC-A952-3B9007891781}"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685800" y="1143000"/>
            <a:ext cx="5484960" cy="3084840"/>
          </a:xfrm>
          <a:prstGeom prst="rect">
            <a:avLst/>
          </a:prstGeom>
          <a:ln w="0">
            <a:noFill/>
          </a:ln>
        </p:spPr>
      </p:sp>
      <p:sp>
        <p:nvSpPr>
          <p:cNvPr id="32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326" name="PlaceHolder 3"/>
          <p:cNvSpPr>
            <a:spLocks noGrp="1"/>
          </p:cNvSpPr>
          <p:nvPr>
            <p:ph type="sldNum" idx="32"/>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71A7DD21-FAF2-4B16-94D1-9903EA9F10B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685800" y="1143000"/>
            <a:ext cx="5484960" cy="3084840"/>
          </a:xfrm>
          <a:prstGeom prst="rect">
            <a:avLst/>
          </a:prstGeom>
          <a:ln w="0">
            <a:noFill/>
          </a:ln>
        </p:spPr>
      </p:sp>
      <p:sp>
        <p:nvSpPr>
          <p:cNvPr id="286"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https://linuxize.com/post/how-to-create-users-in-linux-using-the-useradd-command/</a:t>
            </a:r>
            <a:endParaRPr b="0" lang="en-US" sz="2000" spc="-1" strike="noStrike">
              <a:latin typeface="Arial"/>
            </a:endParaRPr>
          </a:p>
        </p:txBody>
      </p:sp>
      <p:sp>
        <p:nvSpPr>
          <p:cNvPr id="287" name="PlaceHolder 3"/>
          <p:cNvSpPr>
            <a:spLocks noGrp="1"/>
          </p:cNvSpPr>
          <p:nvPr>
            <p:ph type="sldNum" idx="19"/>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ABD97115-4639-47AF-8C6D-8608B6BD0FB2}"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685800" y="1143000"/>
            <a:ext cx="5484960" cy="3084840"/>
          </a:xfrm>
          <a:prstGeom prst="rect">
            <a:avLst/>
          </a:prstGeom>
          <a:ln w="0">
            <a:noFill/>
          </a:ln>
        </p:spPr>
      </p:sp>
      <p:sp>
        <p:nvSpPr>
          <p:cNvPr id="328"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https://access.redhat.com/documentation/en-us/red_hat_enterprise_linux/5/html/deployment_guide/ch-lvm</a:t>
            </a:r>
            <a:br>
              <a:rPr sz="2000"/>
            </a:br>
            <a:r>
              <a:rPr b="0" lang="en-US" sz="2000" spc="-1" strike="noStrike">
                <a:latin typeface="Arial"/>
              </a:rPr>
              <a:t>https://phoenixnap.com/kb/linux-create-partition </a:t>
            </a:r>
            <a:br>
              <a:rPr sz="2000"/>
            </a:br>
            <a:r>
              <a:rPr b="0" lang="en-US" sz="2000" spc="-1" strike="noStrike">
                <a:latin typeface="Arial"/>
              </a:rPr>
              <a:t>https://www.digitalocean.com/community/tutorials/how-to-use-lvm-to-manage-storage-devices-on-ubuntu-18-04</a:t>
            </a:r>
            <a:endParaRPr b="0" lang="en-US" sz="2000" spc="-1" strike="noStrike">
              <a:latin typeface="Arial"/>
            </a:endParaRPr>
          </a:p>
        </p:txBody>
      </p:sp>
      <p:sp>
        <p:nvSpPr>
          <p:cNvPr id="329" name="PlaceHolder 3"/>
          <p:cNvSpPr>
            <a:spLocks noGrp="1"/>
          </p:cNvSpPr>
          <p:nvPr>
            <p:ph type="sldNum" idx="33"/>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4FA0F399-068E-4111-97A4-3AC9BA6FF34D}"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685800" y="1143000"/>
            <a:ext cx="5484960" cy="3084840"/>
          </a:xfrm>
          <a:prstGeom prst="rect">
            <a:avLst/>
          </a:prstGeom>
          <a:ln w="0">
            <a:noFill/>
          </a:ln>
        </p:spPr>
      </p:sp>
      <p:sp>
        <p:nvSpPr>
          <p:cNvPr id="289"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290" name="PlaceHolder 3"/>
          <p:cNvSpPr>
            <a:spLocks noGrp="1"/>
          </p:cNvSpPr>
          <p:nvPr>
            <p:ph type="sldNum" idx="20"/>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2BA8AEC1-D565-414E-BB7D-B53757FDA8F7}"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685800" y="1143000"/>
            <a:ext cx="5484960" cy="3084840"/>
          </a:xfrm>
          <a:prstGeom prst="rect">
            <a:avLst/>
          </a:prstGeom>
          <a:ln w="0">
            <a:noFill/>
          </a:ln>
        </p:spPr>
      </p:sp>
      <p:sp>
        <p:nvSpPr>
          <p:cNvPr id="292"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endParaRPr b="0" lang="en-US" sz="2000" spc="-1" strike="noStrike">
              <a:latin typeface="Arial"/>
            </a:endParaRPr>
          </a:p>
        </p:txBody>
      </p:sp>
      <p:sp>
        <p:nvSpPr>
          <p:cNvPr id="293" name="PlaceHolder 3"/>
          <p:cNvSpPr>
            <a:spLocks noGrp="1"/>
          </p:cNvSpPr>
          <p:nvPr>
            <p:ph type="sldNum" idx="21"/>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88E621E3-035A-4FDB-AB6B-591E8D8DA78C}"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685800" y="1143000"/>
            <a:ext cx="5484960" cy="3084840"/>
          </a:xfrm>
          <a:prstGeom prst="rect">
            <a:avLst/>
          </a:prstGeom>
          <a:ln w="0">
            <a:noFill/>
          </a:ln>
        </p:spPr>
      </p:sp>
      <p:sp>
        <p:nvSpPr>
          <p:cNvPr id="295" name="PlaceHolder 2"/>
          <p:cNvSpPr>
            <a:spLocks noGrp="1"/>
          </p:cNvSpPr>
          <p:nvPr>
            <p:ph type="body"/>
          </p:nvPr>
        </p:nvSpPr>
        <p:spPr>
          <a:xfrm>
            <a:off x="685800" y="4400640"/>
            <a:ext cx="5484960" cy="3598920"/>
          </a:xfrm>
          <a:prstGeom prst="rect">
            <a:avLst/>
          </a:prstGeom>
          <a:noFill/>
          <a:ln w="0">
            <a:noFill/>
          </a:ln>
        </p:spPr>
        <p:txBody>
          <a:bodyPr lIns="0" rIns="0" tIns="0" bIns="0" anchor="t">
            <a:noAutofit/>
          </a:bodyPr>
          <a:p>
            <a:pPr marL="216000" indent="-216000">
              <a:lnSpc>
                <a:spcPct val="100000"/>
              </a:lnSpc>
              <a:buNone/>
              <a:tabLst>
                <a:tab algn="l" pos="0"/>
              </a:tabLst>
            </a:pPr>
            <a:r>
              <a:rPr b="0" lang="en-US" sz="2000" spc="-1" strike="noStrike">
                <a:latin typeface="Arial"/>
              </a:rPr>
              <a:t>https://www.howtogeek.com/437958/how-to-use-the-chmod-command-on-linux/</a:t>
            </a:r>
            <a:endParaRPr b="0" lang="en-US" sz="2000" spc="-1" strike="noStrike">
              <a:latin typeface="Arial"/>
            </a:endParaRPr>
          </a:p>
        </p:txBody>
      </p:sp>
      <p:sp>
        <p:nvSpPr>
          <p:cNvPr id="296" name="PlaceHolder 3"/>
          <p:cNvSpPr>
            <a:spLocks noGrp="1"/>
          </p:cNvSpPr>
          <p:nvPr>
            <p:ph type="sldNum" idx="22"/>
          </p:nvPr>
        </p:nvSpPr>
        <p:spPr>
          <a:xfrm>
            <a:off x="3884760" y="8685360"/>
            <a:ext cx="2970360" cy="45720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9B4C4306-9C50-413E-BE88-5AA5D5776C83}" type="slidenum">
              <a:rPr b="0" lang="en-US" sz="1200" spc="-1" strike="noStrike">
                <a:solidFill>
                  <a:srgbClr val="000000"/>
                </a:solidFill>
                <a:latin typeface="+mn-lt"/>
                <a:ea typeface="+mn-ea"/>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4B3D41D7-273E-4298-A92B-1B61EA85227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C5DA999-A811-4857-B378-AFB8516F6A9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245A8069-8435-48E3-8F08-BF1ABA6AA43A}"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5BF0EB8-A867-4331-BCAF-3A0C817AA05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FDFA80E-E9B0-42B6-AED6-4EE6E096921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CD340A9-77F7-4338-B2E1-F2E5D783CEC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E1E4632-F28A-4632-966B-C74684CAA02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7477C69-1B45-4826-AA49-659752DA1A0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49FE916-23A5-43FC-8156-874252A2818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141B634-4C89-4C4D-B9A8-E40EEF6393BA}"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167F465-E24D-4100-847C-928A55796CE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7F68EAC-A3D8-43DE-8C47-D362E94F201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C1D7B56-5586-4DAD-B332-4E70D964989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00F6711A-24FD-4C5B-A529-E838C5A8001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0DDF2E2-27EF-4094-BB5F-F6213E518F0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587E8D1-5A77-4023-9FB7-69C64183D5E3}"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0E9EF82-35E6-455B-B005-2F9DC6A48A34}"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18792855-9F88-4ADF-B56E-7D793141CD29}"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33DB6C8F-C49C-49AC-9981-6569970E1965}"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966F021-4ADF-47BD-84EC-C663CD7019B1}"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43D8AA6-CD2E-4D37-BDC9-A2ABBCEF80BD}"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F67F7A3-3720-4209-A7EE-17A0AD2BC9D5}"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EA80137-9EB8-466E-9BCF-217486BD8D6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0E3E2FA-A740-4C7F-98F8-577657C332B7}"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6A5ABD3-4F21-41F9-9D27-F91704C363C4}"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2ED80ED8-DBD3-4B65-A90C-DF9A6CD99A5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FF09906-95BA-4429-ACB9-7D60187A8C4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CC518FB6-E158-406D-8383-9D60525BF980}"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8674E61-25D8-4E08-B4CB-1357C767525F}"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B76FFC9B-0C70-4713-82AA-55AA08E99251}"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1410ECB8-B251-486C-A9C6-21C9B2DB2B6B}"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013DE34-606C-4CC2-A667-D676B6B90214}"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925320E-B3DF-40EC-A257-7A4B3A4032F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93A09E6-D37B-4911-9F82-C6CC4B14291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1A15E62-C785-48B1-A945-32CC183DA2E9}"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73452C4-E365-4E0F-A968-8D963EE69543}"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ED0B3E9-DCFB-4898-A320-9363ADC884D8}"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9610DA7D-2382-456F-9817-24D493A1DA7F}"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4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A8D7002-DEA0-44A4-99E7-07A577108316}"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4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46895C4-AB58-4CA8-A0A8-E2C9DDCFB543}"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263D42F2-FE7E-4411-BAB2-4AB092997ED4}"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5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BE30F043-7A72-47DE-87FA-29DD331233F2}"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40CBBCDB-07E3-4141-B06C-B7E6EEA05D55}"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F11B900-07B7-4C61-9707-1DDD0228C86D}"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B3B525-A1C5-4062-915C-9FCF5490699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5F17DFDD-86A0-4CDB-9650-D49F0655C807}"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A76BFFA9-7662-4370-9D46-0C922577324D}"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C3D4DFA-3385-4D7D-9FDA-5DC9961763B7}"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0277CCC8-A885-41B3-8944-33C6BC0AE8B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FEBFEB0-4738-4386-B4DC-56CD460A435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61F83D56-8B49-4021-BF8B-36BED2786D2A}"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F86CF866-3203-44B0-B47E-566CBCE30571}"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8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DDE64440-EA55-4B60-AD74-1CDD18EB4785}"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AAB321A2-629B-4851-8316-E731AA642C20}"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7081D479-AB6B-4F17-A9B8-B37CF1A08F87}"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E0BA692-3A8E-4214-A6A6-AD8A8B589D7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0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AF65F4CB-D710-4589-929A-6D588E9F314F}"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E900135-1C95-4C40-AAE6-33C8133CA7A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E322EA78-1E66-4AD7-BAB4-C4CC040BAF2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7EE3665-862B-48A6-9918-8D3FF96BC40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B39A435E-14F0-4F19-B681-3BEE17F40351}" type="slidenum">
              <a:rPr b="0" lang="en-US"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C98EB31B-4751-40BD-B239-B8F0900EC0E5}" type="slidenum">
              <a:rPr b="0" lang="en-US"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a:t>
            </a:r>
            <a:r>
              <a:rPr b="0" lang="en-US" sz="1800" spc="-1" strike="noStrike">
                <a:latin typeface="Arial"/>
              </a:rPr>
              <a:t>text format</a:t>
            </a:r>
            <a:endParaRPr b="0" lang="en-US" sz="1800" spc="-1" strike="noStrike">
              <a:latin typeface="Arial"/>
            </a:endParaRPr>
          </a:p>
        </p:txBody>
      </p:sp>
      <p:sp>
        <p:nvSpPr>
          <p:cNvPr id="8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5" name="PlaceHolder 4"/>
          <p:cNvSpPr>
            <a:spLocks noGrp="1"/>
          </p:cNvSpPr>
          <p:nvPr>
            <p:ph type="ftr" idx="7"/>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6" name="PlaceHolder 5"/>
          <p:cNvSpPr>
            <a:spLocks noGrp="1"/>
          </p:cNvSpPr>
          <p:nvPr>
            <p:ph type="sldNum" idx="8"/>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6444C08-5FDA-41DA-9068-C983DC41C8FD}" type="slidenum">
              <a:rPr b="0" lang="en-US" sz="1200" spc="-1" strike="noStrike">
                <a:solidFill>
                  <a:srgbClr val="8b8b8b"/>
                </a:solidFill>
                <a:latin typeface="Calibri"/>
              </a:rPr>
              <a:t>&lt;number&gt;</a:t>
            </a:fld>
            <a:endParaRPr b="0" lang="en-US" sz="1200" spc="-1" strike="noStrike">
              <a:latin typeface="Times New Roman"/>
            </a:endParaRPr>
          </a:p>
        </p:txBody>
      </p:sp>
      <p:sp>
        <p:nvSpPr>
          <p:cNvPr id="87" name="PlaceHolder 6"/>
          <p:cNvSpPr>
            <a:spLocks noGrp="1"/>
          </p:cNvSpPr>
          <p:nvPr>
            <p:ph type="dt" idx="9"/>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4" name="PlaceHolder 1"/>
          <p:cNvSpPr>
            <a:spLocks noGrp="1"/>
          </p:cNvSpPr>
          <p:nvPr>
            <p:ph type="ftr" idx="10"/>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25" name="PlaceHolder 2"/>
          <p:cNvSpPr>
            <a:spLocks noGrp="1"/>
          </p:cNvSpPr>
          <p:nvPr>
            <p:ph type="sldNum" idx="11"/>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2327165C-F208-406A-8058-A093C076830D}" type="slidenum">
              <a:rPr b="0" lang="en-US" sz="1200" spc="-1" strike="noStrike">
                <a:solidFill>
                  <a:srgbClr val="8b8b8b"/>
                </a:solidFill>
                <a:latin typeface="Calibri"/>
              </a:rPr>
              <a:t>&lt;number&gt;</a:t>
            </a:fld>
            <a:endParaRPr b="0" lang="en-US" sz="1200" spc="-1" strike="noStrike">
              <a:latin typeface="Times New Roman"/>
            </a:endParaRPr>
          </a:p>
        </p:txBody>
      </p:sp>
      <p:sp>
        <p:nvSpPr>
          <p:cNvPr id="126" name="PlaceHolder 3"/>
          <p:cNvSpPr>
            <a:spLocks noGrp="1"/>
          </p:cNvSpPr>
          <p:nvPr>
            <p:ph type="dt" idx="12"/>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27"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2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5" name="PlaceHolder 1"/>
          <p:cNvSpPr>
            <a:spLocks noGrp="1"/>
          </p:cNvSpPr>
          <p:nvPr>
            <p:ph type="ftr" idx="13"/>
          </p:nvPr>
        </p:nvSpPr>
        <p:spPr>
          <a:xfrm>
            <a:off x="4038480" y="6356520"/>
            <a:ext cx="4113360" cy="3636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66" name="PlaceHolder 2"/>
          <p:cNvSpPr>
            <a:spLocks noGrp="1"/>
          </p:cNvSpPr>
          <p:nvPr>
            <p:ph type="sldNum" idx="14"/>
          </p:nvPr>
        </p:nvSpPr>
        <p:spPr>
          <a:xfrm>
            <a:off x="8610480" y="6356520"/>
            <a:ext cx="2741760" cy="36360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46C87A5F-44B9-4274-8BFD-5C7F242A2008}" type="slidenum">
              <a:rPr b="0" lang="en-US" sz="1200" spc="-1" strike="noStrike">
                <a:solidFill>
                  <a:srgbClr val="8b8b8b"/>
                </a:solidFill>
                <a:latin typeface="Calibri"/>
              </a:rPr>
              <a:t>&lt;number&gt;</a:t>
            </a:fld>
            <a:endParaRPr b="0" lang="en-US" sz="1200" spc="-1" strike="noStrike">
              <a:latin typeface="Times New Roman"/>
            </a:endParaRPr>
          </a:p>
        </p:txBody>
      </p:sp>
      <p:sp>
        <p:nvSpPr>
          <p:cNvPr id="167" name="PlaceHolder 3"/>
          <p:cNvSpPr>
            <a:spLocks noGrp="1"/>
          </p:cNvSpPr>
          <p:nvPr>
            <p:ph type="dt" idx="15"/>
          </p:nvPr>
        </p:nvSpPr>
        <p:spPr>
          <a:xfrm>
            <a:off x="838080" y="6356520"/>
            <a:ext cx="2741760" cy="3636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168"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6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hyperlink" Target="http://www.bbc.co.uk/" TargetMode="External"/><Relationship Id="rId2" Type="http://schemas.openxmlformats.org/officeDocument/2006/relationships/slideLayout" Target="../slideLayouts/slideLayout13.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8.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1523880" y="1122480"/>
            <a:ext cx="9142560" cy="2386080"/>
          </a:xfrm>
          <a:prstGeom prst="rect">
            <a:avLst/>
          </a:prstGeom>
          <a:noFill/>
          <a:ln w="0">
            <a:noFill/>
          </a:ln>
        </p:spPr>
        <p:txBody>
          <a:bodyPr lIns="0" rIns="0" tIns="0" bIns="0" anchor="b">
            <a:normAutofit/>
          </a:bodyPr>
          <a:p>
            <a:pPr algn="ctr">
              <a:lnSpc>
                <a:spcPct val="90000"/>
              </a:lnSpc>
              <a:buNone/>
            </a:pPr>
            <a:r>
              <a:rPr b="0" lang="en-US" sz="5400" spc="-1" strike="noStrike">
                <a:solidFill>
                  <a:srgbClr val="000000"/>
                </a:solidFill>
                <a:latin typeface="Arial Unicode MS"/>
                <a:ea typeface="Arial Unicode MS"/>
              </a:rPr>
              <a:t>Linux Lecture-3</a:t>
            </a:r>
            <a:endParaRPr b="0" lang="en-US" sz="5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056600" y="50004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Text Editors </a:t>
            </a:r>
            <a:endParaRPr b="0" lang="en-US" sz="3600" spc="-1" strike="noStrike">
              <a:latin typeface="Arial"/>
            </a:endParaRPr>
          </a:p>
        </p:txBody>
      </p:sp>
      <p:sp>
        <p:nvSpPr>
          <p:cNvPr id="231"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fontScale="74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Easy way to create an empty text file is to use the touch command. </a:t>
            </a:r>
            <a:br>
              <a:rPr sz="2800"/>
            </a:br>
            <a:r>
              <a:rPr b="0" lang="en-US" sz="2800" spc="-1" strike="noStrike">
                <a:solidFill>
                  <a:srgbClr val="000000"/>
                </a:solidFill>
                <a:latin typeface="Arial Unicode MS"/>
                <a:ea typeface="Arial Unicode MS"/>
              </a:rPr>
              <a:t>– $ touch myfile.txt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You can also use one of the basic text editors to create a file. </a:t>
            </a:r>
            <a:br>
              <a:rPr sz="2800"/>
            </a:br>
            <a:r>
              <a:rPr b="0" lang="en-US" sz="2800" spc="-1" strike="noStrike">
                <a:solidFill>
                  <a:srgbClr val="000000"/>
                </a:solidFill>
                <a:latin typeface="Arial Unicode MS"/>
                <a:ea typeface="Arial Unicode MS"/>
              </a:rPr>
              <a:t>– $ nano myfile.txt (recommended for beginners) </a:t>
            </a:r>
            <a:br>
              <a:rPr sz="2800"/>
            </a:br>
            <a:r>
              <a:rPr b="0" lang="en-US" sz="2800" spc="-1" strike="noStrike">
                <a:solidFill>
                  <a:srgbClr val="000000"/>
                </a:solidFill>
                <a:latin typeface="Arial Unicode MS"/>
                <a:ea typeface="Arial Unicode MS"/>
              </a:rPr>
              <a:t>– $ vi myfile.txt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nano: </a:t>
            </a:r>
            <a:br>
              <a:rPr sz="2800"/>
            </a:br>
            <a:r>
              <a:rPr b="0" lang="en-US" sz="2800" spc="-1" strike="noStrike">
                <a:solidFill>
                  <a:srgbClr val="000000"/>
                </a:solidFill>
                <a:latin typeface="Arial Unicode MS"/>
                <a:ea typeface="Arial Unicode MS"/>
              </a:rPr>
              <a:t>- ctrl+o (to save the changes made to the file)</a:t>
            </a:r>
            <a:br>
              <a:rPr sz="2800"/>
            </a:br>
            <a:r>
              <a:rPr b="0" lang="en-US" sz="2800" spc="-1" strike="noStrike">
                <a:solidFill>
                  <a:srgbClr val="000000"/>
                </a:solidFill>
                <a:latin typeface="Arial Unicode MS"/>
                <a:ea typeface="Arial Unicode MS"/>
              </a:rPr>
              <a:t>- ctrl+x (to exit)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vim: </a:t>
            </a:r>
            <a:br>
              <a:rPr sz="2800"/>
            </a:br>
            <a:r>
              <a:rPr b="0" lang="en-US" sz="2800" spc="-1" strike="noStrike">
                <a:solidFill>
                  <a:srgbClr val="000000"/>
                </a:solidFill>
                <a:latin typeface="Arial Unicode MS"/>
                <a:ea typeface="Arial Unicode MS"/>
              </a:rPr>
              <a:t>- Use escape(Esc) to change the mode. </a:t>
            </a:r>
            <a:br>
              <a:rPr sz="2800"/>
            </a:br>
            <a:r>
              <a:rPr b="0" lang="en-US" sz="2800" spc="-1" strike="noStrike">
                <a:solidFill>
                  <a:srgbClr val="000000"/>
                </a:solidFill>
                <a:latin typeface="Arial Unicode MS"/>
                <a:ea typeface="Arial Unicode MS"/>
              </a:rPr>
              <a:t>- after pressing Esc press “i” to change mode to insert and make changes to file. </a:t>
            </a:r>
            <a:br>
              <a:rPr sz="2800"/>
            </a:br>
            <a:r>
              <a:rPr b="0" lang="en-US" sz="2800" spc="-1" strike="noStrike">
                <a:solidFill>
                  <a:srgbClr val="000000"/>
                </a:solidFill>
                <a:latin typeface="Arial Unicode MS"/>
                <a:ea typeface="Arial Unicode MS"/>
              </a:rPr>
              <a:t>- After making changes to file press Esc to change mode again. </a:t>
            </a:r>
            <a:br>
              <a:rPr sz="2800"/>
            </a:br>
            <a:r>
              <a:rPr b="0" lang="en-US" sz="2800" spc="-1" strike="noStrike">
                <a:solidFill>
                  <a:srgbClr val="000000"/>
                </a:solidFill>
                <a:latin typeface="Arial Unicode MS"/>
                <a:ea typeface="Arial Unicode MS"/>
              </a:rPr>
              <a:t>- write “:x” to save and exit OR “:wq”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title"/>
          </p:nvPr>
        </p:nvSpPr>
        <p:spPr>
          <a:xfrm>
            <a:off x="1054080" y="35028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Crontab</a:t>
            </a:r>
            <a:endParaRPr b="0" lang="en-US" sz="3600" spc="-1" strike="noStrike">
              <a:latin typeface="Arial"/>
            </a:endParaRPr>
          </a:p>
        </p:txBody>
      </p:sp>
      <p:sp>
        <p:nvSpPr>
          <p:cNvPr id="233" name="PlaceHolder 2"/>
          <p:cNvSpPr>
            <a:spLocks noGrp="1"/>
          </p:cNvSpPr>
          <p:nvPr>
            <p:ph/>
          </p:nvPr>
        </p:nvSpPr>
        <p:spPr>
          <a:xfrm>
            <a:off x="838080" y="1559160"/>
            <a:ext cx="10945800" cy="1701360"/>
          </a:xfrm>
          <a:prstGeom prst="rect">
            <a:avLst/>
          </a:prstGeom>
          <a:noFill/>
          <a:ln w="0">
            <a:noFill/>
          </a:ln>
        </p:spPr>
        <p:txBody>
          <a:bodyPr lIns="90000" rIns="90000" tIns="45000" bIns="45000" anchor="t">
            <a:normAutofit fontScale="60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Crontab is a list of commands that you want to run on a regular schedule.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Crontab stands for “Cron Table”</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Crontab format </a:t>
            </a:r>
            <a:br>
              <a:rPr sz="2800"/>
            </a:br>
            <a:r>
              <a:rPr b="0" lang="en-US" sz="2800" spc="-1" strike="noStrike">
                <a:solidFill>
                  <a:srgbClr val="000000"/>
                </a:solidFill>
                <a:latin typeface="Arial Unicode MS"/>
                <a:ea typeface="Arial Unicode MS"/>
              </a:rPr>
              <a:t>MIN HOUR DOM MON DOW CMD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Crontab fields and Allowed Ranges </a:t>
            </a:r>
            <a:br>
              <a:rPr sz="2800"/>
            </a:br>
            <a:r>
              <a:rPr b="0" lang="en-US" sz="2800" spc="-1" strike="noStrike">
                <a:solidFill>
                  <a:srgbClr val="000000"/>
                </a:solidFill>
                <a:latin typeface="Arial Unicode MS"/>
                <a:ea typeface="Arial Unicode MS"/>
              </a:rPr>
              <a:t> </a:t>
            </a:r>
            <a:endParaRPr b="0" lang="en-US" sz="2800" spc="-1" strike="noStrike">
              <a:latin typeface="Arial"/>
            </a:endParaRPr>
          </a:p>
        </p:txBody>
      </p:sp>
      <p:graphicFrame>
        <p:nvGraphicFramePr>
          <p:cNvPr id="234" name="Table 7"/>
          <p:cNvGraphicFramePr/>
          <p:nvPr/>
        </p:nvGraphicFramePr>
        <p:xfrm>
          <a:off x="1778400" y="3261600"/>
          <a:ext cx="7203600" cy="2764800"/>
        </p:xfrm>
        <a:graphic>
          <a:graphicData uri="http://schemas.openxmlformats.org/drawingml/2006/table">
            <a:tbl>
              <a:tblPr/>
              <a:tblGrid>
                <a:gridCol w="2401200"/>
                <a:gridCol w="2401200"/>
                <a:gridCol w="2401560"/>
              </a:tblGrid>
              <a:tr h="357120">
                <a:tc>
                  <a:txBody>
                    <a:bodyPr anchor="t">
                      <a:noAutofit/>
                    </a:bodyPr>
                    <a:p>
                      <a:pPr algn="ctr">
                        <a:lnSpc>
                          <a:spcPct val="100000"/>
                        </a:lnSpc>
                        <a:buNone/>
                      </a:pPr>
                      <a:r>
                        <a:rPr b="1" lang="en-US" sz="1800" spc="-1" strike="noStrike">
                          <a:solidFill>
                            <a:srgbClr val="000000"/>
                          </a:solidFill>
                          <a:latin typeface="Calibri"/>
                        </a:rPr>
                        <a:t>Field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Calibri"/>
                        </a:rPr>
                        <a:t>Description</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1" lang="en-US" sz="1800" spc="-1" strike="noStrike">
                          <a:solidFill>
                            <a:srgbClr val="000000"/>
                          </a:solidFill>
                          <a:latin typeface="Calibri"/>
                        </a:rPr>
                        <a:t>Allowed Values</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MIN</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Minute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0-59</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HOUR</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Hour</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0-23</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DOM</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Day of Month</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1-31</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MON</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Month</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1-12</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57120">
                <a:tc>
                  <a:txBody>
                    <a:bodyPr anchor="t">
                      <a:noAutofit/>
                    </a:bodyPr>
                    <a:p>
                      <a:pPr algn="ctr">
                        <a:lnSpc>
                          <a:spcPct val="100000"/>
                        </a:lnSpc>
                        <a:buNone/>
                      </a:pPr>
                      <a:r>
                        <a:rPr b="0" lang="en-US" sz="1800" spc="-1" strike="noStrike">
                          <a:solidFill>
                            <a:srgbClr val="000000"/>
                          </a:solidFill>
                          <a:latin typeface="Calibri"/>
                        </a:rPr>
                        <a:t>DOW</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Day of Week</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0-6</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22440">
                <a:tc>
                  <a:txBody>
                    <a:bodyPr anchor="t">
                      <a:noAutofit/>
                    </a:bodyPr>
                    <a:p>
                      <a:pPr algn="ctr">
                        <a:lnSpc>
                          <a:spcPct val="100000"/>
                        </a:lnSpc>
                        <a:buNone/>
                      </a:pPr>
                      <a:r>
                        <a:rPr b="0" lang="en-US" sz="1800" spc="-1" strike="noStrike">
                          <a:solidFill>
                            <a:srgbClr val="000000"/>
                          </a:solidFill>
                          <a:latin typeface="Calibri"/>
                        </a:rPr>
                        <a:t>CMD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Command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Any command to be executed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165680" y="191880"/>
            <a:ext cx="10514160" cy="1324080"/>
          </a:xfrm>
          <a:prstGeom prst="rect">
            <a:avLst/>
          </a:prstGeom>
          <a:noFill/>
          <a:ln w="0">
            <a:noFill/>
          </a:ln>
        </p:spPr>
        <p:txBody>
          <a:bodyPr lIns="90000" rIns="90000" tIns="45000" bIns="45000" anchor="ctr">
            <a:noAutofit/>
          </a:bodyPr>
          <a:p>
            <a:pPr>
              <a:lnSpc>
                <a:spcPct val="90000"/>
              </a:lnSpc>
              <a:buNone/>
            </a:pPr>
            <a:r>
              <a:rPr b="0" lang="en-US" sz="3600" spc="-1" strike="noStrike">
                <a:solidFill>
                  <a:srgbClr val="000000"/>
                </a:solidFill>
                <a:latin typeface="Arial Unicode MS"/>
                <a:ea typeface="Arial Unicode MS"/>
              </a:rPr>
              <a:t>Crontab</a:t>
            </a:r>
            <a:endParaRPr b="0" lang="en-US" sz="3600" spc="-1" strike="noStrike">
              <a:latin typeface="Arial"/>
            </a:endParaRPr>
          </a:p>
        </p:txBody>
      </p:sp>
      <p:sp>
        <p:nvSpPr>
          <p:cNvPr id="236" name="PlaceHolder 2"/>
          <p:cNvSpPr>
            <a:spLocks noGrp="1"/>
          </p:cNvSpPr>
          <p:nvPr>
            <p:ph/>
          </p:nvPr>
        </p:nvSpPr>
        <p:spPr>
          <a:xfrm>
            <a:off x="944640" y="1347840"/>
            <a:ext cx="10514160" cy="4349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Crontab uses 24 hour format.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Crontab would use the same time zone as of the hosted machine. So be careful while creating cron jobs on virtual machines which are in other time zone.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 * for all values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 any editor like nano or vim to edit the job and save the file.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Example:</a:t>
            </a:r>
            <a:br>
              <a:rPr sz="2400"/>
            </a:br>
            <a:r>
              <a:rPr b="0" lang="en-US" sz="2400" spc="-1" strike="noStrike">
                <a:solidFill>
                  <a:srgbClr val="000000"/>
                </a:solidFill>
                <a:latin typeface="Arial Unicode MS"/>
                <a:ea typeface="Arial Unicode MS"/>
              </a:rPr>
              <a:t> - 30 08 10 06 * /home/maverick/full-backup</a:t>
            </a:r>
            <a:br>
              <a:rPr sz="2400"/>
            </a:br>
            <a:r>
              <a:rPr b="0" lang="en-US" sz="2400" spc="-1" strike="noStrike">
                <a:solidFill>
                  <a:srgbClr val="000000"/>
                </a:solidFill>
                <a:latin typeface="Arial Unicode MS"/>
                <a:ea typeface="Arial Unicode MS"/>
              </a:rPr>
              <a:t> - 0 3 15 * * sudo docker image prune –a –f </a:t>
            </a:r>
            <a:br>
              <a:rPr sz="2400"/>
            </a:br>
            <a:r>
              <a:rPr b="0" lang="en-US" sz="2400" spc="-1" strike="noStrike">
                <a:solidFill>
                  <a:srgbClr val="000000"/>
                </a:solidFill>
                <a:latin typeface="Arial Unicode MS"/>
                <a:ea typeface="Arial Unicode MS"/>
              </a:rPr>
              <a:t> - 00 11, 16 * * * /home/maverick/bin/incremental-backup</a:t>
            </a:r>
            <a:br>
              <a:rPr sz="2400"/>
            </a:br>
            <a:r>
              <a:rPr b="0" lang="en-US" sz="2400" spc="-1" strike="noStrike">
                <a:solidFill>
                  <a:srgbClr val="000000"/>
                </a:solidFill>
                <a:latin typeface="Arial Unicode MS"/>
                <a:ea typeface="Arial Unicode MS"/>
              </a:rPr>
              <a:t> - 00 09-18 * * * /home/maverick/bin/check-db-status</a:t>
            </a:r>
            <a:br>
              <a:rPr sz="2400"/>
            </a:br>
            <a:r>
              <a:rPr b="0" lang="en-US" sz="2400" spc="-1" strike="noStrike">
                <a:solidFill>
                  <a:srgbClr val="000000"/>
                </a:solidFill>
                <a:latin typeface="Arial Unicode MS"/>
                <a:ea typeface="Arial Unicode MS"/>
              </a:rPr>
              <a:t> - 00 09-18 * * 1-5 /home/maverick/bin/check-db-status</a:t>
            </a:r>
            <a:br>
              <a:rPr sz="2400"/>
            </a:br>
            <a:r>
              <a:rPr b="0" lang="en-US" sz="2400" spc="-1" strike="noStrike">
                <a:solidFill>
                  <a:srgbClr val="000000"/>
                </a:solidFill>
                <a:latin typeface="Arial Unicode MS"/>
                <a:ea typeface="Arial Unicode MS"/>
              </a:rPr>
              <a:t> - */10 * * * * /home/maverick/check-disk-space</a:t>
            </a:r>
            <a:r>
              <a:rPr b="0" lang="en-US" sz="2400" spc="-1" strike="noStrike">
                <a:solidFill>
                  <a:srgbClr val="000000"/>
                </a:solidFill>
                <a:latin typeface="Arial Unicode MS"/>
                <a:ea typeface="Arial Unicode MS"/>
              </a:rPr>
              <a:t> </a:t>
            </a:r>
            <a:br>
              <a:rPr sz="2400"/>
            </a:br>
            <a:r>
              <a:rPr b="0" lang="en-US" sz="2400" spc="-1" strike="noStrike">
                <a:solidFill>
                  <a:srgbClr val="000000"/>
                </a:solidFill>
                <a:latin typeface="Arial Unicode MS"/>
                <a:ea typeface="Arial Unicode M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1193040" y="624600"/>
            <a:ext cx="10514160" cy="1324080"/>
          </a:xfrm>
          <a:prstGeom prst="rect">
            <a:avLst/>
          </a:prstGeom>
          <a:noFill/>
          <a:ln w="0">
            <a:noFill/>
          </a:ln>
        </p:spPr>
        <p:txBody>
          <a:bodyPr lIns="90000" rIns="90000" tIns="45000" bIns="45000" anchor="ctr">
            <a:normAutofit/>
          </a:bodyPr>
          <a:p>
            <a:pPr>
              <a:lnSpc>
                <a:spcPct val="90000"/>
              </a:lnSpc>
              <a:buNone/>
            </a:pPr>
            <a:r>
              <a:rPr b="0" lang="en-US" sz="3400" spc="-1" strike="noStrike">
                <a:solidFill>
                  <a:srgbClr val="000000"/>
                </a:solidFill>
                <a:latin typeface="Arial Unicode MS"/>
                <a:ea typeface="Arial Unicode MS"/>
              </a:rPr>
              <a:t>Crontab Keywords</a:t>
            </a:r>
            <a:endParaRPr b="0" lang="en-US" sz="3400" spc="-1" strike="noStrike">
              <a:latin typeface="Arial"/>
            </a:endParaRPr>
          </a:p>
        </p:txBody>
      </p:sp>
      <p:graphicFrame>
        <p:nvGraphicFramePr>
          <p:cNvPr id="238" name="Table 4"/>
          <p:cNvGraphicFramePr/>
          <p:nvPr/>
        </p:nvGraphicFramePr>
        <p:xfrm>
          <a:off x="1269360" y="1963800"/>
          <a:ext cx="9615960" cy="3692520"/>
        </p:xfrm>
        <a:graphic>
          <a:graphicData uri="http://schemas.openxmlformats.org/drawingml/2006/table">
            <a:tbl>
              <a:tblPr/>
              <a:tblGrid>
                <a:gridCol w="4808160"/>
                <a:gridCol w="4808160"/>
              </a:tblGrid>
              <a:tr h="691200">
                <a:tc>
                  <a:txBody>
                    <a:bodyPr anchor="t">
                      <a:noAutofit/>
                    </a:bodyPr>
                    <a:p>
                      <a:pPr algn="ctr">
                        <a:lnSpc>
                          <a:spcPct val="100000"/>
                        </a:lnSpc>
                        <a:buNone/>
                      </a:pPr>
                      <a:r>
                        <a:rPr b="1" lang="en-US" sz="1800" spc="-1" strike="noStrike">
                          <a:solidFill>
                            <a:srgbClr val="000000"/>
                          </a:solidFill>
                          <a:latin typeface="Calibri"/>
                        </a:rPr>
                        <a:t>Keyword</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tabLst>
                          <a:tab algn="l" pos="0"/>
                        </a:tabLst>
                      </a:pPr>
                      <a:r>
                        <a:rPr b="1" lang="en-US" sz="1800" spc="-1" strike="noStrike">
                          <a:solidFill>
                            <a:srgbClr val="000000"/>
                          </a:solidFill>
                          <a:latin typeface="Calibri"/>
                        </a:rPr>
                        <a:t>Equivalent</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240">
                <a:tc>
                  <a:txBody>
                    <a:bodyPr anchor="t">
                      <a:noAutofit/>
                    </a:bodyPr>
                    <a:p>
                      <a:pPr algn="ctr">
                        <a:lnSpc>
                          <a:spcPct val="100000"/>
                        </a:lnSpc>
                        <a:buNone/>
                      </a:pPr>
                      <a:r>
                        <a:rPr b="0" lang="en-US" sz="1800" spc="-1" strike="noStrike">
                          <a:solidFill>
                            <a:srgbClr val="000000"/>
                          </a:solidFill>
                          <a:latin typeface="Calibri"/>
                        </a:rPr>
                        <a:t>@yearly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 0 1 1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240">
                <a:tc>
                  <a:txBody>
                    <a:bodyPr anchor="t">
                      <a:noAutofit/>
                    </a:bodyPr>
                    <a:p>
                      <a:pPr algn="ctr">
                        <a:lnSpc>
                          <a:spcPct val="100000"/>
                        </a:lnSpc>
                        <a:buNone/>
                      </a:pPr>
                      <a:r>
                        <a:rPr b="0" lang="en-US" sz="1800" spc="-1" strike="noStrike">
                          <a:solidFill>
                            <a:srgbClr val="000000"/>
                          </a:solidFill>
                          <a:latin typeface="Calibri"/>
                        </a:rPr>
                        <a:t>@daily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pPr>
                      <a:r>
                        <a:rPr b="0" lang="en-US" sz="1800" spc="-1" strike="noStrike">
                          <a:solidFill>
                            <a:srgbClr val="000000"/>
                          </a:solidFill>
                          <a:latin typeface="Calibri"/>
                        </a:rPr>
                        <a:t>0 0 * *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240">
                <a:tc>
                  <a:txBody>
                    <a:bodyPr anchor="t">
                      <a:noAutofit/>
                    </a:bodyPr>
                    <a:p>
                      <a:pPr algn="ctr">
                        <a:lnSpc>
                          <a:spcPct val="100000"/>
                        </a:lnSpc>
                        <a:buNone/>
                      </a:pPr>
                      <a:r>
                        <a:rPr b="0" lang="en-US" sz="1800" spc="-1" strike="noStrike">
                          <a:solidFill>
                            <a:srgbClr val="000000"/>
                          </a:solidFill>
                          <a:latin typeface="Calibri"/>
                        </a:rPr>
                        <a:t>@hourly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gn="ctr">
                        <a:lnSpc>
                          <a:spcPct val="100000"/>
                        </a:lnSpc>
                        <a:buNone/>
                        <a:tabLst>
                          <a:tab algn="l" pos="0"/>
                        </a:tabLst>
                      </a:pPr>
                      <a:r>
                        <a:rPr b="0" lang="en-US" sz="1800" spc="-1" strike="noStrike">
                          <a:solidFill>
                            <a:srgbClr val="000000"/>
                          </a:solidFill>
                          <a:latin typeface="Calibri"/>
                        </a:rPr>
                        <a:t>0 * * * *</a:t>
                      </a:r>
                      <a:endParaRPr b="0" lang="en-US"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1567080" y="550800"/>
            <a:ext cx="10514160" cy="1324080"/>
          </a:xfrm>
          <a:prstGeom prst="rect">
            <a:avLst/>
          </a:prstGeom>
          <a:noFill/>
          <a:ln w="0">
            <a:noFill/>
          </a:ln>
        </p:spPr>
        <p:txBody>
          <a:bodyPr lIns="90000" rIns="90000" tIns="45000" bIns="45000" anchor="ctr">
            <a:normAutofit/>
          </a:bodyPr>
          <a:p>
            <a:pPr>
              <a:lnSpc>
                <a:spcPct val="90000"/>
              </a:lnSpc>
              <a:buNone/>
            </a:pPr>
            <a:r>
              <a:rPr b="0" lang="en-US" sz="3200" spc="-1" strike="noStrike">
                <a:solidFill>
                  <a:srgbClr val="000000"/>
                </a:solidFill>
                <a:latin typeface="Arial Unicode MS"/>
                <a:ea typeface="Arial Unicode MS"/>
              </a:rPr>
              <a:t>Crontab Commands</a:t>
            </a:r>
            <a:endParaRPr b="0" lang="en-US" sz="3200" spc="-1" strike="noStrike">
              <a:latin typeface="Arial"/>
            </a:endParaRPr>
          </a:p>
        </p:txBody>
      </p:sp>
      <p:sp>
        <p:nvSpPr>
          <p:cNvPr id="240" name="PlaceHolder 2"/>
          <p:cNvSpPr>
            <a:spLocks noGrp="1"/>
          </p:cNvSpPr>
          <p:nvPr>
            <p:ph/>
          </p:nvPr>
        </p:nvSpPr>
        <p:spPr>
          <a:xfrm>
            <a:off x="1388520" y="179820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create a new job </a:t>
            </a:r>
            <a:br>
              <a:rPr sz="2400"/>
            </a:br>
            <a:r>
              <a:rPr b="0" lang="en-US" sz="2400" spc="-1" strike="noStrike">
                <a:solidFill>
                  <a:srgbClr val="000000"/>
                </a:solidFill>
                <a:latin typeface="Arial Unicode MS"/>
                <a:ea typeface="Arial Unicode MS"/>
              </a:rPr>
              <a:t>crontab –e</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remove cron</a:t>
            </a:r>
            <a:br>
              <a:rPr sz="2400"/>
            </a:br>
            <a:r>
              <a:rPr b="0" lang="en-US" sz="2400" spc="-1" strike="noStrike">
                <a:solidFill>
                  <a:srgbClr val="000000"/>
                </a:solidFill>
                <a:latin typeface="Arial Unicode MS"/>
                <a:ea typeface="Arial Unicode MS"/>
              </a:rPr>
              <a:t>crontab –r –i</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list jobs</a:t>
            </a:r>
            <a:br>
              <a:rPr sz="2400"/>
            </a:br>
            <a:r>
              <a:rPr b="0" lang="en-US" sz="2400" spc="-1" strike="noStrike">
                <a:solidFill>
                  <a:srgbClr val="000000"/>
                </a:solidFill>
                <a:latin typeface="Arial Unicode MS"/>
                <a:ea typeface="Arial Unicode MS"/>
              </a:rPr>
              <a:t>crontab –l</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To create a job to run with a specific user</a:t>
            </a:r>
            <a:br>
              <a:rPr sz="2400"/>
            </a:br>
            <a:r>
              <a:rPr b="0" lang="en-US" sz="2400" spc="-1" strike="noStrike">
                <a:solidFill>
                  <a:srgbClr val="000000"/>
                </a:solidFill>
                <a:latin typeface="Arial Unicode MS"/>
                <a:ea typeface="Arial Unicode MS"/>
              </a:rPr>
              <a:t>crontab –u user –e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097640" y="53712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File Globbing </a:t>
            </a:r>
            <a:endParaRPr b="0" lang="en-US" sz="3600" spc="-1" strike="noStrike">
              <a:latin typeface="Arial"/>
            </a:endParaRPr>
          </a:p>
        </p:txBody>
      </p:sp>
      <p:sp>
        <p:nvSpPr>
          <p:cNvPr id="242" name="PlaceHolder 2"/>
          <p:cNvSpPr>
            <a:spLocks noGrp="1"/>
          </p:cNvSpPr>
          <p:nvPr>
            <p:ph/>
          </p:nvPr>
        </p:nvSpPr>
        <p:spPr>
          <a:xfrm>
            <a:off x="838080" y="1825560"/>
            <a:ext cx="10514160" cy="4349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Globbing is the use of pathname expansion to refer to one or more files.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Uses special characters to expand pathname: </a:t>
            </a:r>
            <a:br>
              <a:rPr sz="2800"/>
            </a:br>
            <a:r>
              <a:rPr b="0" lang="en-US" sz="2800" spc="-1" strike="noStrike">
                <a:solidFill>
                  <a:srgbClr val="000000"/>
                </a:solidFill>
                <a:latin typeface="Calibri"/>
              </a:rPr>
              <a:t>– * matches all characters (wildcard) </a:t>
            </a:r>
            <a:br>
              <a:rPr sz="2800"/>
            </a:br>
            <a:r>
              <a:rPr b="0" lang="en-US" sz="2800" spc="-1" strike="noStrike">
                <a:solidFill>
                  <a:srgbClr val="000000"/>
                </a:solidFill>
                <a:latin typeface="Calibri"/>
              </a:rPr>
              <a:t>– ? matches a single character </a:t>
            </a:r>
            <a:br>
              <a:rPr sz="2800"/>
            </a:br>
            <a:r>
              <a:rPr b="0" lang="en-US" sz="2800" spc="-1" strike="noStrike">
                <a:solidFill>
                  <a:srgbClr val="000000"/>
                </a:solidFill>
                <a:latin typeface="Calibri"/>
              </a:rPr>
              <a:t>– $ ls *.jpg (list all jpeg files) </a:t>
            </a:r>
            <a:br>
              <a:rPr sz="2800"/>
            </a:br>
            <a:r>
              <a:rPr b="0" lang="en-US" sz="2800" spc="-1" strike="noStrike">
                <a:solidFill>
                  <a:srgbClr val="000000"/>
                </a:solidFill>
                <a:latin typeface="Calibri"/>
              </a:rPr>
              <a:t>– $ ls ?.jpg (list jpeg files with 1 character names) </a:t>
            </a:r>
            <a:br>
              <a:rPr sz="2800"/>
            </a:br>
            <a:r>
              <a:rPr b="0" lang="en-US" sz="2800" spc="-1" strike="noStrike">
                <a:solidFill>
                  <a:srgbClr val="000000"/>
                </a:solidFill>
                <a:latin typeface="Calibri"/>
              </a:rPr>
              <a:t>– $ rm [A-Z]*.jpg (remove jpeg files that start with capital letter)</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1070280" y="472680"/>
            <a:ext cx="10514160" cy="1324080"/>
          </a:xfrm>
          <a:prstGeom prst="rect">
            <a:avLst/>
          </a:prstGeom>
          <a:noFill/>
          <a:ln w="0">
            <a:noFill/>
          </a:ln>
        </p:spPr>
        <p:txBody>
          <a:bodyPr lIns="90000" rIns="90000" tIns="45000" bIns="45000" anchor="ctr">
            <a:normAutofit/>
          </a:bodyPr>
          <a:p>
            <a:pPr>
              <a:lnSpc>
                <a:spcPct val="90000"/>
              </a:lnSpc>
              <a:buNone/>
            </a:pPr>
            <a:r>
              <a:rPr b="0" lang="en-US" sz="3500" spc="-1" strike="noStrike">
                <a:solidFill>
                  <a:srgbClr val="000000"/>
                </a:solidFill>
                <a:latin typeface="Arial Unicode MS"/>
                <a:ea typeface="Arial Unicode MS"/>
              </a:rPr>
              <a:t>Package Management</a:t>
            </a:r>
            <a:endParaRPr b="0" lang="en-US" sz="3500" spc="-1" strike="noStrike">
              <a:latin typeface="Arial"/>
            </a:endParaRPr>
          </a:p>
        </p:txBody>
      </p:sp>
      <p:sp>
        <p:nvSpPr>
          <p:cNvPr id="244"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Every Linux system comes with applications pre-installed on the system in packages.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Trying to figure out how to install and remove applications can be tricky because of package dependencies.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A package management system is used to: </a:t>
            </a:r>
            <a:br>
              <a:rPr sz="2400"/>
            </a:br>
            <a:r>
              <a:rPr b="0" lang="en-US" sz="2400" spc="-1" strike="noStrike">
                <a:solidFill>
                  <a:srgbClr val="000000"/>
                </a:solidFill>
                <a:latin typeface="Arial Unicode MS"/>
                <a:ea typeface="Arial Unicode MS"/>
              </a:rPr>
              <a:t>– Track installed packages </a:t>
            </a:r>
            <a:br>
              <a:rPr sz="2400"/>
            </a:br>
            <a:r>
              <a:rPr b="0" lang="en-US" sz="2400" spc="-1" strike="noStrike">
                <a:solidFill>
                  <a:srgbClr val="000000"/>
                </a:solidFill>
                <a:latin typeface="Arial Unicode MS"/>
                <a:ea typeface="Arial Unicode MS"/>
              </a:rPr>
              <a:t>– Install new packages and dependencies </a:t>
            </a:r>
            <a:br>
              <a:rPr sz="2400"/>
            </a:br>
            <a:r>
              <a:rPr b="0" lang="en-US" sz="2400" spc="-1" strike="noStrike">
                <a:solidFill>
                  <a:srgbClr val="000000"/>
                </a:solidFill>
                <a:latin typeface="Arial Unicode MS"/>
                <a:ea typeface="Arial Unicode MS"/>
              </a:rPr>
              <a:t>– Remove packages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A couple different package management systems exist and each distribution may use a different one.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1083960" y="47268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Installing Package </a:t>
            </a:r>
            <a:endParaRPr b="0" lang="en-US" sz="3600" spc="-1" strike="noStrike">
              <a:latin typeface="Arial"/>
            </a:endParaRPr>
          </a:p>
        </p:txBody>
      </p:sp>
      <p:sp>
        <p:nvSpPr>
          <p:cNvPr id="246"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Amazon Linux uses the common yum packaging system.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Yum provides an easy way to update the currently installed packages on a system. </a:t>
            </a:r>
            <a:br>
              <a:rPr sz="2400"/>
            </a:br>
            <a:r>
              <a:rPr b="0" lang="en-US" sz="2400" spc="-1" strike="noStrike">
                <a:solidFill>
                  <a:srgbClr val="000000"/>
                </a:solidFill>
                <a:latin typeface="Arial Unicode MS"/>
                <a:ea typeface="Arial Unicode MS"/>
              </a:rPr>
              <a:t>– $ sudo yum update –y </a:t>
            </a:r>
            <a:br>
              <a:rPr sz="2400"/>
            </a:br>
            <a:r>
              <a:rPr b="0" lang="en-US" sz="2400" spc="-1" strike="noStrike">
                <a:solidFill>
                  <a:srgbClr val="000000"/>
                </a:solidFill>
                <a:latin typeface="Arial Unicode MS"/>
                <a:ea typeface="Arial Unicode MS"/>
              </a:rPr>
              <a:t>– Kind of like running a Windows Update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Install new applications on the system using the command: </a:t>
            </a:r>
            <a:br>
              <a:rPr sz="2400"/>
            </a:br>
            <a:r>
              <a:rPr b="0" lang="en-US" sz="2400" spc="-1" strike="noStrike">
                <a:solidFill>
                  <a:srgbClr val="000000"/>
                </a:solidFill>
                <a:latin typeface="Arial Unicode MS"/>
                <a:ea typeface="Arial Unicode MS"/>
              </a:rPr>
              <a:t>– $ sudo yum install httpd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Remove a package using the command: </a:t>
            </a:r>
            <a:br>
              <a:rPr sz="2400"/>
            </a:br>
            <a:r>
              <a:rPr b="0" lang="en-US" sz="2400" spc="-1" strike="noStrike">
                <a:solidFill>
                  <a:srgbClr val="000000"/>
                </a:solidFill>
                <a:latin typeface="Arial Unicode MS"/>
                <a:ea typeface="Arial Unicode MS"/>
              </a:rPr>
              <a:t>– $ sudo yum remove httpd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1155600" y="743040"/>
            <a:ext cx="10514160" cy="1324080"/>
          </a:xfrm>
          <a:prstGeom prst="rect">
            <a:avLst/>
          </a:prstGeom>
          <a:noFill/>
          <a:ln w="0">
            <a:noFill/>
          </a:ln>
        </p:spPr>
        <p:txBody>
          <a:bodyPr lIns="90000" rIns="90000" tIns="45000" bIns="45000" anchor="ctr">
            <a:normAutofit/>
          </a:bodyPr>
          <a:p>
            <a:pPr>
              <a:lnSpc>
                <a:spcPct val="90000"/>
              </a:lnSpc>
              <a:buNone/>
            </a:pPr>
            <a:r>
              <a:rPr b="0" lang="en-US" sz="3200" spc="-1" strike="noStrike">
                <a:solidFill>
                  <a:srgbClr val="000000"/>
                </a:solidFill>
                <a:latin typeface="Arial Unicode MS"/>
                <a:ea typeface="Arial Unicode MS"/>
              </a:rPr>
              <a:t>Installing Package</a:t>
            </a:r>
            <a:endParaRPr b="0" lang="en-US" sz="3200" spc="-1" strike="noStrike">
              <a:latin typeface="Arial"/>
            </a:endParaRPr>
          </a:p>
        </p:txBody>
      </p:sp>
      <p:sp>
        <p:nvSpPr>
          <p:cNvPr id="248" name="PlaceHolder 2"/>
          <p:cNvSpPr>
            <a:spLocks noGrp="1"/>
          </p:cNvSpPr>
          <p:nvPr>
            <p:ph/>
          </p:nvPr>
        </p:nvSpPr>
        <p:spPr>
          <a:xfrm>
            <a:off x="944640" y="2068560"/>
            <a:ext cx="10514160" cy="4349880"/>
          </a:xfrm>
          <a:prstGeom prst="rect">
            <a:avLst/>
          </a:prstGeom>
          <a:noFill/>
          <a:ln w="0">
            <a:noFill/>
          </a:ln>
        </p:spPr>
        <p:txBody>
          <a:bodyPr lIns="90000" rIns="90000" tIns="45000" bIns="45000" anchor="t">
            <a:normAutofit fontScale="98000"/>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wget </a:t>
            </a:r>
            <a:r>
              <a:rPr b="0" lang="en-US" sz="2800" spc="-1" strike="noStrike">
                <a:solidFill>
                  <a:srgbClr val="000000"/>
                </a:solidFill>
                <a:latin typeface="Arial Unicode MS"/>
                <a:ea typeface="Arial Unicode MS"/>
              </a:rPr>
              <a:t>is another essential tool download and install packages in Linux.</a:t>
            </a:r>
            <a:br>
              <a:rPr sz="2800"/>
            </a:br>
            <a:r>
              <a:rPr b="0" lang="en-US" sz="2800" spc="-1" strike="noStrike">
                <a:solidFill>
                  <a:srgbClr val="000000"/>
                </a:solidFill>
                <a:latin typeface="Arial Unicode MS"/>
                <a:ea typeface="Arial Unicode MS"/>
              </a:rPr>
              <a:t>wget </a:t>
            </a:r>
            <a:r>
              <a:rPr b="0" lang="en-US" sz="2800" spc="-1" strike="noStrike" u="sng">
                <a:solidFill>
                  <a:srgbClr val="0563c1"/>
                </a:solidFill>
                <a:uFillTx/>
                <a:latin typeface="Arial Unicode MS"/>
                <a:ea typeface="Arial Unicode MS"/>
                <a:hlinkClick r:id="rId1"/>
              </a:rPr>
              <a:t>http://www.bbc.co.uk</a:t>
            </a:r>
            <a:endParaRPr b="0" lang="en-US" sz="2800" spc="-1" strike="noStrike">
              <a:latin typeface="Arial"/>
            </a:endParaRPr>
          </a:p>
          <a:p>
            <a:pPr marL="228600" indent="-228600">
              <a:lnSpc>
                <a:spcPct val="90000"/>
              </a:lnSpc>
              <a:spcBef>
                <a:spcPts val="1001"/>
              </a:spcBef>
              <a:buClr>
                <a:srgbClr val="000000"/>
              </a:buClr>
              <a:buFont typeface="Arial"/>
              <a:buChar char="•"/>
            </a:pPr>
            <a:r>
              <a:rPr b="1" lang="en-US" sz="2800" spc="-1" strike="noStrike">
                <a:solidFill>
                  <a:srgbClr val="000000"/>
                </a:solidFill>
                <a:latin typeface="Arial Unicode MS"/>
                <a:ea typeface="Arial Unicode MS"/>
              </a:rPr>
              <a:t>apt-get</a:t>
            </a:r>
            <a:r>
              <a:rPr b="0" lang="en-US" sz="2800" spc="-1" strike="noStrike">
                <a:solidFill>
                  <a:srgbClr val="000000"/>
                </a:solidFill>
                <a:latin typeface="Arial Unicode MS"/>
                <a:ea typeface="Arial Unicode MS"/>
              </a:rPr>
              <a:t> is a command line tool for interacting with the Advanced Package Tool (APT) library (a package management system for Linux distributions). It allows you to search for, install, manage, update, and remove software.</a:t>
            </a:r>
            <a:br>
              <a:rPr sz="2800"/>
            </a:br>
            <a:r>
              <a:rPr b="0" lang="en-US" sz="2800" spc="-1" strike="noStrike">
                <a:solidFill>
                  <a:srgbClr val="000000"/>
                </a:solidFill>
                <a:latin typeface="Arial Unicode MS"/>
                <a:ea typeface="Arial Unicode MS"/>
              </a:rPr>
              <a:t>apt-get [option] [command]</a:t>
            </a:r>
            <a:br>
              <a:rPr sz="2800"/>
            </a:br>
            <a:r>
              <a:rPr b="0" lang="en-US" sz="2800" spc="-1" strike="noStrike">
                <a:solidFill>
                  <a:srgbClr val="000000"/>
                </a:solidFill>
                <a:latin typeface="Arial Unicode MS"/>
                <a:ea typeface="Arial Unicode MS"/>
              </a:rPr>
              <a:t> </a:t>
            </a:r>
            <a:br>
              <a:rPr sz="2800"/>
            </a:br>
            <a:r>
              <a:rPr b="1" lang="en-US" sz="2800" spc="-1" strike="noStrike">
                <a:solidFill>
                  <a:srgbClr val="000000"/>
                </a:solidFill>
                <a:latin typeface="Arial Unicode MS"/>
                <a:ea typeface="Arial Unicode M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156680" y="13968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Processes </a:t>
            </a:r>
            <a:endParaRPr b="0" lang="en-US" sz="3600" spc="-1" strike="noStrike">
              <a:latin typeface="Arial"/>
            </a:endParaRPr>
          </a:p>
        </p:txBody>
      </p:sp>
      <p:sp>
        <p:nvSpPr>
          <p:cNvPr id="250" name="PlaceHolder 2"/>
          <p:cNvSpPr>
            <a:spLocks noGrp="1"/>
          </p:cNvSpPr>
          <p:nvPr>
            <p:ph/>
          </p:nvPr>
        </p:nvSpPr>
        <p:spPr>
          <a:xfrm>
            <a:off x="829080" y="1465560"/>
            <a:ext cx="10514160" cy="4684680"/>
          </a:xfrm>
          <a:prstGeom prst="rect">
            <a:avLst/>
          </a:prstGeom>
          <a:noFill/>
          <a:ln w="0">
            <a:noFill/>
          </a:ln>
        </p:spPr>
        <p:txBody>
          <a:bodyPr lIns="90000" rIns="90000" tIns="45000" bIns="45000" anchor="t">
            <a:normAutofit fontScale="85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Each program on Linux runs as a processes or set of processes. </a:t>
            </a:r>
            <a:br>
              <a:rPr sz="2800"/>
            </a:br>
            <a:r>
              <a:rPr b="0" lang="en-US" sz="2800" spc="-1" strike="noStrike">
                <a:solidFill>
                  <a:srgbClr val="000000"/>
                </a:solidFill>
                <a:latin typeface="Arial Unicode MS"/>
                <a:ea typeface="Arial Unicode MS"/>
              </a:rPr>
              <a:t>– Some are interactive and terminate quickly after execution. </a:t>
            </a:r>
            <a:br>
              <a:rPr sz="2800"/>
            </a:br>
            <a:r>
              <a:rPr b="0" lang="en-US" sz="2800" spc="-1" strike="noStrike">
                <a:solidFill>
                  <a:srgbClr val="000000"/>
                </a:solidFill>
                <a:latin typeface="Arial Unicode MS"/>
                <a:ea typeface="Arial Unicode MS"/>
              </a:rPr>
              <a:t>– Some are long running and run in the background (called services or daemons).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View current running processes on the system using the ps comand (use - ax arguments to show all processes). </a:t>
            </a:r>
            <a:br>
              <a:rPr sz="2800"/>
            </a:br>
            <a:r>
              <a:rPr b="0" lang="en-US" sz="2800" spc="-1" strike="noStrike">
                <a:solidFill>
                  <a:srgbClr val="000000"/>
                </a:solidFill>
                <a:latin typeface="Arial Unicode MS"/>
                <a:ea typeface="Arial Unicode MS"/>
              </a:rPr>
              <a:t>– $ ps –ax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handy way to look at the current resource utilization on the system is by using the top command. </a:t>
            </a:r>
            <a:br>
              <a:rPr sz="2800"/>
            </a:br>
            <a:r>
              <a:rPr b="0" lang="en-US" sz="2800" spc="-1" strike="noStrike">
                <a:solidFill>
                  <a:srgbClr val="000000"/>
                </a:solidFill>
                <a:latin typeface="Arial Unicode MS"/>
                <a:ea typeface="Arial Unicode MS"/>
              </a:rPr>
              <a:t>– $ top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Forcibly stop a process using the kill command. </a:t>
            </a:r>
            <a:br>
              <a:rPr sz="2800"/>
            </a:br>
            <a:r>
              <a:rPr b="0" lang="en-US" sz="2800" spc="-1" strike="noStrike">
                <a:solidFill>
                  <a:srgbClr val="000000"/>
                </a:solidFill>
                <a:latin typeface="Arial Unicode MS"/>
                <a:ea typeface="Arial Unicode MS"/>
              </a:rPr>
              <a:t>– $ kill  </a:t>
            </a:r>
            <a:br>
              <a:rPr sz="2800"/>
            </a:br>
            <a:r>
              <a:rPr b="1" lang="en-US" sz="2800" spc="-1" strike="noStrike">
                <a:solidFill>
                  <a:srgbClr val="000000"/>
                </a:solidFill>
                <a:latin typeface="Arial Unicode MS"/>
                <a:ea typeface="Arial Unicode M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261440" y="83376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Topics</a:t>
            </a:r>
            <a:endParaRPr b="0" lang="en-US" sz="3600" spc="-1" strike="noStrike">
              <a:latin typeface="Arial"/>
            </a:endParaRPr>
          </a:p>
        </p:txBody>
      </p:sp>
      <p:sp>
        <p:nvSpPr>
          <p:cNvPr id="214" name="PlaceHolder 2"/>
          <p:cNvSpPr>
            <a:spLocks noGrp="1"/>
          </p:cNvSpPr>
          <p:nvPr>
            <p:ph/>
          </p:nvPr>
        </p:nvSpPr>
        <p:spPr>
          <a:xfrm>
            <a:off x="1124640" y="20847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Users, Groups, Permissions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Crontab</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Text Editors, Other Essential tools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Backup Techniques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I/O Redirection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Partitions</a:t>
            </a:r>
            <a:endParaRPr b="0" lang="en-US" sz="2400" spc="-1" strike="noStrike">
              <a:latin typeface="Arial"/>
            </a:endParaRPr>
          </a:p>
          <a:p>
            <a:pPr>
              <a:lnSpc>
                <a:spcPct val="90000"/>
              </a:lnSpc>
              <a:spcBef>
                <a:spcPts val="1001"/>
              </a:spcBef>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114560" y="58464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Services  </a:t>
            </a:r>
            <a:endParaRPr b="0" lang="en-US" sz="3600" spc="-1" strike="noStrike">
              <a:latin typeface="Arial"/>
            </a:endParaRPr>
          </a:p>
        </p:txBody>
      </p:sp>
      <p:sp>
        <p:nvSpPr>
          <p:cNvPr id="252" name="PlaceHolder 2"/>
          <p:cNvSpPr>
            <a:spLocks noGrp="1"/>
          </p:cNvSpPr>
          <p:nvPr>
            <p:ph/>
          </p:nvPr>
        </p:nvSpPr>
        <p:spPr>
          <a:xfrm>
            <a:off x="879480" y="1910160"/>
            <a:ext cx="10514160" cy="48232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Linux uses a service management program called service to manage the state of services. </a:t>
            </a:r>
            <a:br>
              <a:rPr sz="2800"/>
            </a:br>
            <a:r>
              <a:rPr b="0" lang="en-US" sz="2800" spc="-1" strike="noStrike">
                <a:solidFill>
                  <a:srgbClr val="000000"/>
                </a:solidFill>
                <a:latin typeface="Arial Unicode MS"/>
                <a:ea typeface="Arial Unicode MS"/>
              </a:rPr>
              <a:t>– $ sudo service start httpd </a:t>
            </a:r>
            <a:br>
              <a:rPr sz="2800"/>
            </a:br>
            <a:r>
              <a:rPr b="0" lang="en-US" sz="2800" spc="-1" strike="noStrike">
                <a:solidFill>
                  <a:srgbClr val="000000"/>
                </a:solidFill>
                <a:latin typeface="Arial Unicode MS"/>
                <a:ea typeface="Arial Unicode MS"/>
              </a:rPr>
              <a:t>Starts the Apache webserver on the system. </a:t>
            </a:r>
            <a:br>
              <a:rPr sz="2800"/>
            </a:br>
            <a:r>
              <a:rPr b="0" lang="en-US" sz="2800" spc="-1" strike="noStrike">
                <a:solidFill>
                  <a:srgbClr val="000000"/>
                </a:solidFill>
                <a:latin typeface="Arial Unicode MS"/>
                <a:ea typeface="Arial Unicode MS"/>
              </a:rPr>
              <a:t>– $ sudo service stop httpd  </a:t>
            </a:r>
            <a:br>
              <a:rPr sz="2800"/>
            </a:br>
            <a:r>
              <a:rPr b="0" lang="en-US" sz="2800" spc="-1" strike="noStrike">
                <a:solidFill>
                  <a:srgbClr val="000000"/>
                </a:solidFill>
                <a:latin typeface="Arial Unicode MS"/>
                <a:ea typeface="Arial Unicode MS"/>
              </a:rPr>
              <a:t>Stops the Apache webserver on the system.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A service can be configured to automatically start when a system starts up using the chkconfig command. </a:t>
            </a:r>
            <a:br>
              <a:rPr sz="2800"/>
            </a:br>
            <a:r>
              <a:rPr b="0" lang="en-US" sz="2800" spc="-1" strike="noStrike">
                <a:solidFill>
                  <a:srgbClr val="000000"/>
                </a:solidFill>
                <a:latin typeface="Arial Unicode MS"/>
                <a:ea typeface="Arial Unicode MS"/>
              </a:rPr>
              <a:t>– $ sudo chkconfig httpd on  </a:t>
            </a:r>
            <a:br>
              <a:rPr sz="2800"/>
            </a:br>
            <a:r>
              <a:rPr b="1" lang="en-US" sz="2800" spc="-1" strike="noStrike">
                <a:solidFill>
                  <a:srgbClr val="000000"/>
                </a:solidFill>
                <a:latin typeface="Arial Unicode MS"/>
                <a:ea typeface="Arial Unicode M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1046520" y="80280"/>
            <a:ext cx="10514160" cy="83304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Archiving Files </a:t>
            </a:r>
            <a:endParaRPr b="0" lang="en-US" sz="3600" spc="-1" strike="noStrike">
              <a:latin typeface="Arial"/>
            </a:endParaRPr>
          </a:p>
        </p:txBody>
      </p:sp>
      <p:sp>
        <p:nvSpPr>
          <p:cNvPr id="254" name="PlaceHolder 2"/>
          <p:cNvSpPr>
            <a:spLocks noGrp="1"/>
          </p:cNvSpPr>
          <p:nvPr>
            <p:ph/>
          </p:nvPr>
        </p:nvSpPr>
        <p:spPr>
          <a:xfrm>
            <a:off x="786240" y="685800"/>
            <a:ext cx="10514160" cy="4349880"/>
          </a:xfrm>
          <a:prstGeom prst="rect">
            <a:avLst/>
          </a:prstGeom>
          <a:noFill/>
          <a:ln w="0">
            <a:noFill/>
          </a:ln>
        </p:spPr>
        <p:txBody>
          <a:bodyPr lIns="90000" rIns="90000" tIns="45000" bIns="45000" anchor="t">
            <a:noAutofit/>
          </a:bodyPr>
          <a:p>
            <a:pPr marL="228600" indent="-228600" algn="just">
              <a:lnSpc>
                <a:spcPct val="90000"/>
              </a:lnSpc>
              <a:spcBef>
                <a:spcPts val="1001"/>
              </a:spcBef>
              <a:buClr>
                <a:srgbClr val="000000"/>
              </a:buClr>
              <a:buFont typeface="Arial"/>
              <a:buChar char="•"/>
            </a:pPr>
            <a:r>
              <a:rPr b="0" lang="en-US" sz="2500" spc="-1" strike="noStrike">
                <a:solidFill>
                  <a:srgbClr val="000000"/>
                </a:solidFill>
                <a:latin typeface="Arial Unicode MS"/>
                <a:ea typeface="Arial Unicode MS"/>
              </a:rPr>
              <a:t>The </a:t>
            </a:r>
            <a:r>
              <a:rPr b="1" lang="en-US" sz="2500" spc="-1" strike="noStrike">
                <a:solidFill>
                  <a:srgbClr val="000000"/>
                </a:solidFill>
                <a:latin typeface="Arial Unicode MS"/>
                <a:ea typeface="Arial Unicode MS"/>
              </a:rPr>
              <a:t>tar</a:t>
            </a:r>
            <a:r>
              <a:rPr b="0" lang="en-US" sz="2500" spc="-1" strike="noStrike">
                <a:solidFill>
                  <a:srgbClr val="000000"/>
                </a:solidFill>
                <a:latin typeface="Arial Unicode MS"/>
                <a:ea typeface="Arial Unicode MS"/>
              </a:rPr>
              <a:t> command is used to compress a group of files into an archive. The command is also used to extract, maintain, or modify tar archives.</a:t>
            </a:r>
            <a:endParaRPr b="0" lang="en-US" sz="2500" spc="-1" strike="noStrike">
              <a:latin typeface="Arial"/>
            </a:endParaRPr>
          </a:p>
          <a:p>
            <a:pPr marL="228600" indent="-228600" algn="just">
              <a:lnSpc>
                <a:spcPct val="90000"/>
              </a:lnSpc>
              <a:spcBef>
                <a:spcPts val="1001"/>
              </a:spcBef>
              <a:buClr>
                <a:srgbClr val="000000"/>
              </a:buClr>
              <a:buFont typeface="Arial"/>
              <a:buChar char="•"/>
            </a:pPr>
            <a:r>
              <a:rPr b="0" lang="en-US" sz="2500" spc="-1" strike="noStrike">
                <a:solidFill>
                  <a:srgbClr val="000000"/>
                </a:solidFill>
                <a:latin typeface="Arial Unicode MS"/>
                <a:ea typeface="Arial Unicode MS"/>
              </a:rPr>
              <a:t>Syntax : tar [options] [archive-file] [file or directory to be archived]</a:t>
            </a:r>
            <a:endParaRPr b="0" lang="en-US" sz="2500" spc="-1" strike="noStrike">
              <a:latin typeface="Arial"/>
            </a:endParaRPr>
          </a:p>
          <a:p>
            <a:pPr marL="228600" indent="-228600">
              <a:lnSpc>
                <a:spcPct val="90000"/>
              </a:lnSpc>
              <a:spcBef>
                <a:spcPts val="1001"/>
              </a:spcBef>
              <a:buClr>
                <a:srgbClr val="000000"/>
              </a:buClr>
              <a:buFont typeface="Arial"/>
              <a:buChar char="•"/>
            </a:pPr>
            <a:r>
              <a:rPr b="0" lang="en-US" sz="2500" spc="-1" strike="noStrike">
                <a:solidFill>
                  <a:srgbClr val="000000"/>
                </a:solidFill>
                <a:latin typeface="Arial Unicode MS"/>
                <a:ea typeface="Arial Unicode MS"/>
              </a:rPr>
              <a:t>Options:</a:t>
            </a:r>
            <a:br>
              <a:rPr sz="2500"/>
            </a:br>
            <a:r>
              <a:rPr b="0" lang="en-US" sz="2500" spc="-1" strike="noStrike">
                <a:solidFill>
                  <a:srgbClr val="000000"/>
                </a:solidFill>
                <a:latin typeface="Arial Unicode MS"/>
                <a:ea typeface="Arial Unicode MS"/>
              </a:rPr>
              <a:t>-c: Creates Archive </a:t>
            </a:r>
            <a:br>
              <a:rPr sz="2500"/>
            </a:br>
            <a:r>
              <a:rPr b="0" lang="en-US" sz="2500" spc="-1" strike="noStrike">
                <a:solidFill>
                  <a:srgbClr val="000000"/>
                </a:solidFill>
                <a:latin typeface="Arial Unicode MS"/>
                <a:ea typeface="Arial Unicode MS"/>
              </a:rPr>
              <a:t>-x: Extracts the archive </a:t>
            </a:r>
            <a:br>
              <a:rPr sz="2500"/>
            </a:br>
            <a:r>
              <a:rPr b="0" lang="en-US" sz="2500" spc="-1" strike="noStrike">
                <a:solidFill>
                  <a:srgbClr val="000000"/>
                </a:solidFill>
                <a:latin typeface="Arial Unicode MS"/>
                <a:ea typeface="Arial Unicode MS"/>
              </a:rPr>
              <a:t>-f: Creates archive with given filename </a:t>
            </a:r>
            <a:br>
              <a:rPr sz="2500"/>
            </a:br>
            <a:r>
              <a:rPr b="0" lang="en-US" sz="2500" spc="-1" strike="noStrike">
                <a:solidFill>
                  <a:srgbClr val="000000"/>
                </a:solidFill>
                <a:latin typeface="Arial Unicode MS"/>
                <a:ea typeface="Arial Unicode MS"/>
              </a:rPr>
              <a:t>-t: displays or lists files in archived file</a:t>
            </a:r>
            <a:br>
              <a:rPr sz="2500"/>
            </a:br>
            <a:r>
              <a:rPr b="0" lang="en-US" sz="2500" spc="-1" strike="noStrike">
                <a:solidFill>
                  <a:srgbClr val="000000"/>
                </a:solidFill>
                <a:latin typeface="Arial Unicode MS"/>
                <a:ea typeface="Arial Unicode MS"/>
              </a:rPr>
              <a:t>-v: Shows details about the results of running tar</a:t>
            </a:r>
            <a:br>
              <a:rPr sz="2500"/>
            </a:br>
            <a:r>
              <a:rPr b="0" lang="en-US" sz="2500" spc="-1" strike="noStrike">
                <a:solidFill>
                  <a:srgbClr val="000000"/>
                </a:solidFill>
                <a:latin typeface="Arial Unicode MS"/>
                <a:ea typeface="Arial Unicode MS"/>
              </a:rPr>
              <a:t>-A: Concatenates the archive files</a:t>
            </a:r>
            <a:br>
              <a:rPr sz="2500"/>
            </a:br>
            <a:r>
              <a:rPr b="0" lang="en-US" sz="2500" spc="-1" strike="noStrike">
                <a:solidFill>
                  <a:srgbClr val="000000"/>
                </a:solidFill>
                <a:latin typeface="Arial Unicode MS"/>
                <a:ea typeface="Arial Unicode MS"/>
              </a:rPr>
              <a:t>-z: Compresses the tar file using gzip </a:t>
            </a:r>
            <a:br>
              <a:rPr sz="2500"/>
            </a:br>
            <a:r>
              <a:rPr b="0" lang="en-US" sz="2500" spc="-1" strike="noStrike">
                <a:solidFill>
                  <a:srgbClr val="000000"/>
                </a:solidFill>
                <a:latin typeface="Arial Unicode MS"/>
                <a:ea typeface="Arial Unicode MS"/>
              </a:rPr>
              <a:t>-j: Compresses the tar file using bzip</a:t>
            </a:r>
            <a:br>
              <a:rPr sz="2500"/>
            </a:br>
            <a:r>
              <a:rPr b="0" lang="en-US" sz="2500" spc="-1" strike="noStrike">
                <a:solidFill>
                  <a:srgbClr val="000000"/>
                </a:solidFill>
                <a:latin typeface="Arial Unicode MS"/>
                <a:ea typeface="Arial Unicode MS"/>
              </a:rPr>
              <a:t>-W: Verifies an archive file</a:t>
            </a:r>
            <a:br>
              <a:rPr sz="2500"/>
            </a:br>
            <a:r>
              <a:rPr b="0" lang="en-US" sz="2500" spc="-1" strike="noStrike">
                <a:solidFill>
                  <a:srgbClr val="000000"/>
                </a:solidFill>
                <a:latin typeface="Arial Unicode MS"/>
                <a:ea typeface="Arial Unicode MS"/>
              </a:rPr>
              <a:t>-r: Updates or adds file or directory in already existing .tar file </a:t>
            </a:r>
            <a:endParaRPr b="0" lang="en-US" sz="25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879480" y="146520"/>
            <a:ext cx="10514160" cy="1324080"/>
          </a:xfrm>
          <a:prstGeom prst="rect">
            <a:avLst/>
          </a:prstGeom>
          <a:noFill/>
          <a:ln w="0">
            <a:noFill/>
          </a:ln>
        </p:spPr>
        <p:txBody>
          <a:bodyPr lIns="0" rIns="0" tIns="0" bIns="0" anchor="ctr">
            <a:normAutofit/>
          </a:bodyPr>
          <a:p>
            <a:pPr>
              <a:lnSpc>
                <a:spcPct val="90000"/>
              </a:lnSpc>
              <a:buNone/>
            </a:pPr>
            <a:r>
              <a:rPr b="0" lang="en-US" sz="3200" spc="-1" strike="noStrike">
                <a:solidFill>
                  <a:srgbClr val="000000"/>
                </a:solidFill>
                <a:latin typeface="Arial Unicode MS"/>
                <a:ea typeface="Arial Unicode MS"/>
              </a:rPr>
              <a:t>Archiving Files Usage Examples</a:t>
            </a:r>
            <a:endParaRPr b="0" lang="en-US" sz="3200" spc="-1" strike="noStrike">
              <a:latin typeface="Arial"/>
            </a:endParaRPr>
          </a:p>
        </p:txBody>
      </p:sp>
      <p:sp>
        <p:nvSpPr>
          <p:cNvPr id="256" name="PlaceHolder 2"/>
          <p:cNvSpPr>
            <a:spLocks noGrp="1"/>
          </p:cNvSpPr>
          <p:nvPr>
            <p:ph/>
          </p:nvPr>
        </p:nvSpPr>
        <p:spPr>
          <a:xfrm>
            <a:off x="642600" y="1143000"/>
            <a:ext cx="5180040" cy="434988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Extract an archive: </a:t>
            </a:r>
            <a:br>
              <a:rPr sz="2000"/>
            </a:br>
            <a:r>
              <a:rPr b="0" lang="en-US" sz="2000" spc="-1" strike="noStrike">
                <a:solidFill>
                  <a:srgbClr val="000000"/>
                </a:solidFill>
                <a:latin typeface="Arial Unicode MS"/>
                <a:ea typeface="Arial Unicode MS"/>
              </a:rPr>
              <a:t>$ tar xfv archive.tar</a:t>
            </a:r>
            <a:endParaRPr b="0" lang="en-US" sz="2000" spc="-1" strike="noStrike">
              <a:latin typeface="Arial"/>
            </a:endParaRPr>
          </a:p>
          <a:p>
            <a:pPr>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(Options: x=extract, f=file, v=verbose)</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Create and archive with files or folder: </a:t>
            </a:r>
            <a:br>
              <a:rPr sz="2000"/>
            </a:br>
            <a:r>
              <a:rPr b="0" lang="en-US" sz="2000" spc="-1" strike="noStrike">
                <a:solidFill>
                  <a:srgbClr val="000000"/>
                </a:solidFill>
                <a:latin typeface="Arial Unicode MS"/>
                <a:ea typeface="Arial Unicode MS"/>
              </a:rPr>
              <a:t>$ tar cfv archive.tar file1 file2 file3 </a:t>
            </a:r>
            <a:br>
              <a:rPr sz="2000"/>
            </a:br>
            <a:r>
              <a:rPr b="0" lang="en-US" sz="2000" spc="-1" strike="noStrike">
                <a:solidFill>
                  <a:srgbClr val="000000"/>
                </a:solidFill>
                <a:latin typeface="Arial Unicode MS"/>
                <a:ea typeface="Arial Unicode MS"/>
              </a:rPr>
              <a:t>(Options: c=create)</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Create compressed archives: </a:t>
            </a:r>
            <a:br>
              <a:rPr sz="2000"/>
            </a:br>
            <a:r>
              <a:rPr b="0" lang="en-US" sz="2000" spc="-1" strike="noStrike">
                <a:solidFill>
                  <a:srgbClr val="000000"/>
                </a:solidFill>
                <a:latin typeface="Arial Unicode MS"/>
                <a:ea typeface="Arial Unicode MS"/>
              </a:rPr>
              <a:t> $ tar cfzv archive.tar file1 file2 file3 </a:t>
            </a:r>
            <a:br>
              <a:rPr sz="2000"/>
            </a:br>
            <a:r>
              <a:rPr b="0" lang="en-US" sz="2000" spc="-1" strike="noStrike">
                <a:solidFill>
                  <a:srgbClr val="000000"/>
                </a:solidFill>
                <a:latin typeface="Arial Unicode MS"/>
                <a:ea typeface="Arial Unicode MS"/>
              </a:rPr>
              <a:t>(Options: z=compress with gzip)</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Show all files of an archive: </a:t>
            </a:r>
            <a:br>
              <a:rPr sz="2000"/>
            </a:br>
            <a:r>
              <a:rPr b="0" lang="en-US" sz="2000" spc="-1" strike="noStrike">
                <a:solidFill>
                  <a:srgbClr val="000000"/>
                </a:solidFill>
                <a:latin typeface="Arial Unicode MS"/>
                <a:ea typeface="Arial Unicode MS"/>
              </a:rPr>
              <a:t>$ tar tvf archive.tar</a:t>
            </a:r>
            <a:endParaRPr b="0" lang="en-US" sz="20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Create an uncompressed archive of all .txt files in current directory:</a:t>
            </a:r>
            <a:br>
              <a:rPr sz="2000"/>
            </a:br>
            <a:r>
              <a:rPr b="0" lang="en-US" sz="2000" spc="-1" strike="noStrike">
                <a:solidFill>
                  <a:srgbClr val="000000"/>
                </a:solidFill>
                <a:latin typeface="Arial Unicode MS"/>
                <a:ea typeface="Arial Unicode MS"/>
              </a:rPr>
              <a:t>$ tar cfv archive.tar *.txt</a:t>
            </a:r>
            <a:endParaRPr b="0" lang="en-US" sz="2000" spc="-1" strike="noStrike">
              <a:latin typeface="Arial"/>
            </a:endParaRPr>
          </a:p>
        </p:txBody>
      </p:sp>
      <p:sp>
        <p:nvSpPr>
          <p:cNvPr id="257" name="PlaceHolder 3"/>
          <p:cNvSpPr>
            <a:spLocks noGrp="1"/>
          </p:cNvSpPr>
          <p:nvPr>
            <p:ph/>
          </p:nvPr>
        </p:nvSpPr>
        <p:spPr>
          <a:xfrm>
            <a:off x="5969880" y="1143000"/>
            <a:ext cx="5787360" cy="4444560"/>
          </a:xfrm>
          <a:prstGeom prst="rect">
            <a:avLst/>
          </a:prstGeom>
          <a:noFill/>
          <a:ln w="0">
            <a:noFill/>
          </a:ln>
        </p:spPr>
        <p:txBody>
          <a:bodyPr lIns="0" rIns="0" tIns="0" bIns="0" anchor="t">
            <a:noAutofit/>
          </a:bodyPr>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Extract files from gzip tar Archive archive.tar.gz:</a:t>
            </a:r>
            <a:br>
              <a:rPr sz="1800"/>
            </a:br>
            <a:r>
              <a:rPr b="0" lang="en-US" sz="1800" spc="-1" strike="noStrike">
                <a:solidFill>
                  <a:srgbClr val="000000"/>
                </a:solidFill>
                <a:latin typeface="Arial Unicode MS"/>
                <a:ea typeface="Arial Unicode MS"/>
              </a:rPr>
              <a:t>$ tar xvzf archive.tar.gz</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Create a compressed tar archive file using bzip2:</a:t>
            </a:r>
            <a:br>
              <a:rPr sz="1800"/>
            </a:br>
            <a:r>
              <a:rPr b="0" lang="en-US" sz="1800" spc="-1" strike="noStrike">
                <a:solidFill>
                  <a:srgbClr val="000000"/>
                </a:solidFill>
                <a:latin typeface="Arial Unicode MS"/>
                <a:ea typeface="Arial Unicode MS"/>
              </a:rPr>
              <a:t>$ tar cvfj archive.tar.tz example.txt</a:t>
            </a:r>
            <a:br>
              <a:rPr sz="1800"/>
            </a:br>
            <a:r>
              <a:rPr b="0" lang="en-US" sz="1800" spc="-1" strike="noStrike">
                <a:solidFill>
                  <a:srgbClr val="000000"/>
                </a:solidFill>
                <a:latin typeface="Arial Unicode MS"/>
                <a:ea typeface="Arial Unicode MS"/>
              </a:rPr>
              <a:t>(Options: j=compress with bzip2, smaller file size but takes longer than -z)</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Update existing tar file by adding todo.txt file to archive: </a:t>
            </a:r>
            <a:br>
              <a:rPr sz="1800"/>
            </a:br>
            <a:r>
              <a:rPr b="0" lang="en-US" sz="1800" spc="-1" strike="noStrike">
                <a:solidFill>
                  <a:srgbClr val="000000"/>
                </a:solidFill>
                <a:latin typeface="Arial Unicode MS"/>
                <a:ea typeface="Arial Unicode MS"/>
              </a:rPr>
              <a:t>$ tar rvf archive.tar todo.txt </a:t>
            </a:r>
            <a:br>
              <a:rPr sz="1800"/>
            </a:br>
            <a:r>
              <a:rPr b="0" lang="en-US" sz="1800" spc="-1" strike="noStrike">
                <a:solidFill>
                  <a:srgbClr val="000000"/>
                </a:solidFill>
                <a:latin typeface="Arial Unicode MS"/>
                <a:ea typeface="Arial Unicode MS"/>
              </a:rPr>
              <a:t>(Options: r=add file)</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List contents of tar file: </a:t>
            </a:r>
            <a:br>
              <a:rPr sz="1800"/>
            </a:br>
            <a:r>
              <a:rPr b="0" lang="en-US" sz="1800" spc="-1" strike="noStrike">
                <a:solidFill>
                  <a:srgbClr val="000000"/>
                </a:solidFill>
                <a:latin typeface="Arial Unicode MS"/>
                <a:ea typeface="Arial Unicode MS"/>
              </a:rPr>
              <a:t>$ tar tf file.tar</a:t>
            </a:r>
            <a:br>
              <a:rPr sz="1800"/>
            </a:br>
            <a:r>
              <a:rPr b="0" lang="en-US" sz="1800" spc="-1" strike="noStrike">
                <a:solidFill>
                  <a:srgbClr val="000000"/>
                </a:solidFill>
                <a:latin typeface="Arial Unicode MS"/>
                <a:ea typeface="Arial Unicode MS"/>
              </a:rPr>
              <a:t>(options: t=display, f=file)</a:t>
            </a:r>
            <a:endParaRPr b="0" lang="en-US" sz="1800" spc="-1" strike="noStrike">
              <a:latin typeface="Arial"/>
            </a:endParaRPr>
          </a:p>
          <a:p>
            <a:pPr marL="228600" indent="-228600">
              <a:lnSpc>
                <a:spcPct val="90000"/>
              </a:lnSpc>
              <a:spcBef>
                <a:spcPts val="1001"/>
              </a:spcBef>
              <a:buClr>
                <a:srgbClr val="000000"/>
              </a:buClr>
              <a:buFont typeface="Arial"/>
              <a:buChar char="•"/>
            </a:pPr>
            <a:r>
              <a:rPr b="0" lang="en-US" sz="1800" spc="-1" strike="noStrike">
                <a:solidFill>
                  <a:srgbClr val="000000"/>
                </a:solidFill>
                <a:latin typeface="Arial Unicode MS"/>
                <a:ea typeface="Arial Unicode MS"/>
              </a:rPr>
              <a:t>Create a compressed archive of current directory but exclude certain directories: </a:t>
            </a:r>
            <a:br>
              <a:rPr sz="1800"/>
            </a:br>
            <a:r>
              <a:rPr b="0" lang="en-US" sz="1800" spc="-1" strike="noStrike">
                <a:solidFill>
                  <a:srgbClr val="000000"/>
                </a:solidFill>
                <a:latin typeface="Arial Unicode MS"/>
                <a:ea typeface="Arial Unicode MS"/>
              </a:rPr>
              <a:t>$ tar --exclude=‘./folder’ --exclude=‘./upload/folder2’ cfzv archive.tar</a:t>
            </a:r>
            <a:br>
              <a:rPr sz="1800"/>
            </a:br>
            <a:r>
              <a:rPr b="0" lang="en-US" sz="1800" spc="-1" strike="noStrike">
                <a:solidFill>
                  <a:srgbClr val="000000"/>
                </a:solidFill>
                <a:latin typeface="Arial Unicode MS"/>
                <a:ea typeface="Arial Unicode MS"/>
              </a:rPr>
              <a:t>(folder and folder2 are excluded)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980280" y="14040"/>
            <a:ext cx="10514160" cy="899280"/>
          </a:xfrm>
          <a:prstGeom prst="rect">
            <a:avLst/>
          </a:prstGeom>
          <a:noFill/>
          <a:ln w="0">
            <a:noFill/>
          </a:ln>
        </p:spPr>
        <p:txBody>
          <a:bodyPr lIns="0" rIns="0" tIns="0" bIns="0" anchor="ctr">
            <a:normAutofit/>
          </a:bodyPr>
          <a:p>
            <a:pPr>
              <a:lnSpc>
                <a:spcPct val="90000"/>
              </a:lnSpc>
              <a:buNone/>
            </a:pPr>
            <a:r>
              <a:rPr b="0" lang="en-US" sz="3200" spc="-1" strike="noStrike">
                <a:solidFill>
                  <a:srgbClr val="000000"/>
                </a:solidFill>
                <a:latin typeface="Arial Unicode MS"/>
                <a:ea typeface="Arial Unicode MS"/>
              </a:rPr>
              <a:t>Compressing and Archiving Tools</a:t>
            </a:r>
            <a:endParaRPr b="0" lang="en-US" sz="3200" spc="-1" strike="noStrike">
              <a:latin typeface="Arial"/>
            </a:endParaRPr>
          </a:p>
        </p:txBody>
      </p:sp>
      <p:sp>
        <p:nvSpPr>
          <p:cNvPr id="259" name="PlaceHolder 2"/>
          <p:cNvSpPr>
            <a:spLocks noGrp="1"/>
          </p:cNvSpPr>
          <p:nvPr>
            <p:ph/>
          </p:nvPr>
        </p:nvSpPr>
        <p:spPr>
          <a:xfrm>
            <a:off x="765720" y="685800"/>
            <a:ext cx="5180040" cy="4349880"/>
          </a:xfrm>
          <a:prstGeom prst="rect">
            <a:avLst/>
          </a:prstGeom>
          <a:noFill/>
          <a:ln w="0">
            <a:noFill/>
          </a:ln>
        </p:spPr>
        <p:txBody>
          <a:bodyPr lIns="0" rIns="0" tIns="0" bIns="0" anchor="t">
            <a:no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zip, unzip, bzip2 and tar file compression and archiving tool in unix like systems.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gzip and bzip2 are for compressing single file. bzip2 is more efficient that gzip to compress the file but takes more time to do the compression.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zip and tar are for compressing and archiving file. tar can use gzip and bzip2 to do the compress and then archive.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gzip compress and gunzip decompresses the gz files. </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 gzip data.txt </a:t>
            </a:r>
            <a:endParaRPr b="0" lang="en-US" sz="2000" spc="-1" strike="noStrike">
              <a:latin typeface="Arial"/>
            </a:endParaRPr>
          </a:p>
          <a:p>
            <a:pPr marL="228600" indent="-228600" algn="just">
              <a:lnSpc>
                <a:spcPct val="90000"/>
              </a:lnSpc>
              <a:spcBef>
                <a:spcPts val="1001"/>
              </a:spcBef>
              <a:buClr>
                <a:srgbClr val="000000"/>
              </a:buClr>
              <a:buFont typeface="Arial"/>
              <a:buChar char="•"/>
              <a:tabLst>
                <a:tab algn="l" pos="0"/>
              </a:tabLst>
            </a:pPr>
            <a:r>
              <a:rPr b="0" lang="en-US" sz="2000" spc="-1" strike="noStrike">
                <a:solidFill>
                  <a:srgbClr val="000000"/>
                </a:solidFill>
                <a:latin typeface="Arial Unicode MS"/>
                <a:ea typeface="Arial Unicode MS"/>
              </a:rPr>
              <a:t>Bzip2 compress and bzip2 – d decompresses the bz2 files. </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 bzip2 data.txt</a:t>
            </a:r>
            <a:endParaRPr b="0" lang="en-US" sz="2000" spc="-1" strike="noStrike">
              <a:latin typeface="Arial"/>
            </a:endParaRPr>
          </a:p>
          <a:p>
            <a:pPr algn="just">
              <a:lnSpc>
                <a:spcPct val="90000"/>
              </a:lnSpc>
              <a:spcBef>
                <a:spcPts val="1001"/>
              </a:spcBef>
              <a:buNone/>
              <a:tabLst>
                <a:tab algn="l" pos="0"/>
              </a:tabLst>
            </a:pPr>
            <a:r>
              <a:rPr b="0" lang="en-US" sz="2000" spc="-1" strike="noStrike">
                <a:solidFill>
                  <a:srgbClr val="000000"/>
                </a:solidFill>
                <a:latin typeface="Arial Unicode MS"/>
                <a:ea typeface="Arial Unicode MS"/>
              </a:rPr>
              <a:t>  </a:t>
            </a:r>
            <a:r>
              <a:rPr b="0" lang="en-US" sz="2000" spc="-1" strike="noStrike">
                <a:solidFill>
                  <a:srgbClr val="000000"/>
                </a:solidFill>
                <a:latin typeface="Arial Unicode MS"/>
                <a:ea typeface="Arial Unicode MS"/>
              </a:rPr>
              <a:t>$ bzip2 –d data.txt.bz2</a:t>
            </a:r>
            <a:endParaRPr b="0" lang="en-US" sz="2000" spc="-1" strike="noStrike">
              <a:latin typeface="Arial"/>
            </a:endParaRPr>
          </a:p>
          <a:p>
            <a:pPr algn="just">
              <a:lnSpc>
                <a:spcPct val="90000"/>
              </a:lnSpc>
              <a:spcBef>
                <a:spcPts val="1001"/>
              </a:spcBef>
              <a:buNone/>
              <a:tabLst>
                <a:tab algn="l" pos="0"/>
              </a:tabLst>
            </a:pPr>
            <a:endParaRPr b="0" lang="en-US" sz="2000" spc="-1" strike="noStrike">
              <a:latin typeface="Arial"/>
            </a:endParaRPr>
          </a:p>
        </p:txBody>
      </p:sp>
      <p:sp>
        <p:nvSpPr>
          <p:cNvPr id="260" name="PlaceHolder 3"/>
          <p:cNvSpPr>
            <a:spLocks noGrp="1"/>
          </p:cNvSpPr>
          <p:nvPr>
            <p:ph/>
          </p:nvPr>
        </p:nvSpPr>
        <p:spPr>
          <a:xfrm>
            <a:off x="6172200" y="685800"/>
            <a:ext cx="5180040" cy="4030920"/>
          </a:xfrm>
          <a:prstGeom prst="rect">
            <a:avLst/>
          </a:prstGeom>
          <a:noFill/>
          <a:ln w="0">
            <a:noFill/>
          </a:ln>
        </p:spPr>
        <p:txBody>
          <a:bodyPr lIns="0" rIns="0" tIns="0" bIns="0" anchor="t">
            <a:no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zip compressing file and packaging it into a zip file keeping the input file untouched. </a:t>
            </a:r>
            <a:br>
              <a:rPr sz="2000"/>
            </a:br>
            <a:r>
              <a:rPr b="0" lang="en-US" sz="2000" spc="-1" strike="noStrike">
                <a:solidFill>
                  <a:srgbClr val="000000"/>
                </a:solidFill>
                <a:latin typeface="Arial Unicode MS"/>
                <a:ea typeface="Arial Unicode MS"/>
              </a:rPr>
              <a:t>$ zip data.zip data1.txt data2.txt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unzip extract compressed files from a zip package</a:t>
            </a:r>
            <a:br>
              <a:rPr sz="2000"/>
            </a:br>
            <a:r>
              <a:rPr b="0" lang="en-US" sz="2000" spc="-1" strike="noStrike">
                <a:solidFill>
                  <a:srgbClr val="000000"/>
                </a:solidFill>
                <a:latin typeface="Arial Unicode MS"/>
                <a:ea typeface="Arial Unicode MS"/>
              </a:rPr>
              <a:t>$ unzip data.zip </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tar compress and archive files. It supports archive compressing through gzip and bzip2. If you are compressing more the 2 files, tar is recommended  instead of gzip or bzip2.</a:t>
            </a:r>
            <a:br>
              <a:rPr sz="2000"/>
            </a:br>
            <a:r>
              <a:rPr b="0" lang="en-US" sz="2000" spc="-1" strike="noStrike">
                <a:solidFill>
                  <a:srgbClr val="000000"/>
                </a:solidFill>
                <a:latin typeface="Arial Unicode MS"/>
                <a:ea typeface="Arial Unicode MS"/>
              </a:rPr>
              <a:t>$ tar –zcvf data.tgz data1.txt data2.txt </a:t>
            </a:r>
            <a:br>
              <a:rPr sz="2000"/>
            </a:br>
            <a:r>
              <a:rPr b="0" lang="en-US" sz="2000" spc="-1" strike="noStrike">
                <a:solidFill>
                  <a:srgbClr val="000000"/>
                </a:solidFill>
                <a:latin typeface="Arial Unicode MS"/>
                <a:ea typeface="Arial Unicode MS"/>
              </a:rPr>
              <a:t>$ tar –jcvf data.tbz2 data.txt data2.txt</a:t>
            </a:r>
            <a:endParaRPr b="0" lang="en-US" sz="2000" spc="-1" strike="noStrike">
              <a:latin typeface="Arial"/>
            </a:endParaRPr>
          </a:p>
          <a:p>
            <a:pPr marL="228600" indent="-228600">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tar extract compressed files from tgz and tbz2 file</a:t>
            </a:r>
            <a:br>
              <a:rPr sz="2000"/>
            </a:br>
            <a:r>
              <a:rPr b="0" lang="en-US" sz="2000" spc="-1" strike="noStrike">
                <a:solidFill>
                  <a:srgbClr val="000000"/>
                </a:solidFill>
                <a:latin typeface="Arial Unicode MS"/>
                <a:ea typeface="Arial Unicode MS"/>
              </a:rPr>
              <a:t>$ tar –zxvf data.tgz</a:t>
            </a:r>
            <a:br>
              <a:rPr sz="2000"/>
            </a:br>
            <a:r>
              <a:rPr b="0" lang="en-US" sz="2000" spc="-1" strike="noStrike">
                <a:solidFill>
                  <a:srgbClr val="000000"/>
                </a:solidFill>
                <a:latin typeface="Arial Unicode MS"/>
                <a:ea typeface="Arial Unicode MS"/>
              </a:rPr>
              <a:t>$ tar –jxvg data.tbz2 </a:t>
            </a:r>
            <a:br>
              <a:rPr sz="2000"/>
            </a:br>
            <a:r>
              <a:rPr b="0" lang="en-US" sz="2000" spc="-1" strike="noStrike">
                <a:solidFill>
                  <a:srgbClr val="000000"/>
                </a:solidFill>
                <a:latin typeface="Arial Unicode MS"/>
                <a:ea typeface="Arial Unicode MS"/>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879480" y="743040"/>
            <a:ext cx="10514160" cy="1034280"/>
          </a:xfrm>
          <a:prstGeom prst="rect">
            <a:avLst/>
          </a:prstGeom>
          <a:noFill/>
          <a:ln w="0">
            <a:noFill/>
          </a:ln>
        </p:spPr>
        <p:txBody>
          <a:bodyPr lIns="90000" rIns="90000" tIns="45000" bIns="45000" anchor="ctr">
            <a:normAutofit/>
          </a:bodyPr>
          <a:p>
            <a:pPr>
              <a:lnSpc>
                <a:spcPct val="90000"/>
              </a:lnSpc>
              <a:buNone/>
            </a:pPr>
            <a:r>
              <a:rPr b="0" lang="en-US" sz="3400" spc="-1" strike="noStrike">
                <a:solidFill>
                  <a:srgbClr val="000000"/>
                </a:solidFill>
                <a:latin typeface="Arial Unicode MS"/>
                <a:ea typeface="Arial Unicode MS"/>
              </a:rPr>
              <a:t>Backup Techniques</a:t>
            </a:r>
            <a:endParaRPr b="0" lang="en-US" sz="3400" spc="-1" strike="noStrike">
              <a:latin typeface="Arial"/>
            </a:endParaRPr>
          </a:p>
        </p:txBody>
      </p:sp>
      <p:sp>
        <p:nvSpPr>
          <p:cNvPr id="262" name="PlaceHolder 2"/>
          <p:cNvSpPr>
            <a:spLocks noGrp="1"/>
          </p:cNvSpPr>
          <p:nvPr>
            <p:ph/>
          </p:nvPr>
        </p:nvSpPr>
        <p:spPr>
          <a:xfrm>
            <a:off x="879480" y="1820160"/>
            <a:ext cx="10514160" cy="434988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600" spc="-1" strike="noStrike">
                <a:solidFill>
                  <a:srgbClr val="000000"/>
                </a:solidFill>
                <a:latin typeface="Arial Unicode MS"/>
                <a:ea typeface="Arial Unicode MS"/>
              </a:rPr>
              <a:t>Although Linux is one of the safest operating systems in existence, and even if it is designed to keep on going, data can get lost. Data loss is most often the consequence of user errors, but occasionally a system fault, such as a power or disk failure, is the cause, so it's always a good idea to keep an extra copy of sensitive and/or important data.</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other hosts</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floppy disks</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CD-ROMs </a:t>
            </a:r>
            <a:endParaRPr b="0" lang="en-US" sz="26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600" spc="-1" strike="noStrike">
                <a:solidFill>
                  <a:srgbClr val="000000"/>
                </a:solidFill>
                <a:latin typeface="Arial Unicode MS"/>
                <a:ea typeface="Arial Unicode MS"/>
              </a:rPr>
              <a:t>Tapes</a:t>
            </a:r>
            <a:endParaRPr b="0" lang="en-US" sz="2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838080" y="36504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Backup Techniques</a:t>
            </a:r>
            <a:endParaRPr b="0" lang="en-US" sz="3600" spc="-1" strike="noStrike">
              <a:latin typeface="Arial"/>
            </a:endParaRPr>
          </a:p>
        </p:txBody>
      </p:sp>
      <p:graphicFrame>
        <p:nvGraphicFramePr>
          <p:cNvPr id="264" name="Table 8"/>
          <p:cNvGraphicFramePr/>
          <p:nvPr/>
        </p:nvGraphicFramePr>
        <p:xfrm>
          <a:off x="766080" y="1626120"/>
          <a:ext cx="10587240" cy="3529800"/>
        </p:xfrm>
        <a:graphic>
          <a:graphicData uri="http://schemas.openxmlformats.org/drawingml/2006/table">
            <a:tbl>
              <a:tblPr/>
              <a:tblGrid>
                <a:gridCol w="1391760"/>
                <a:gridCol w="1238760"/>
                <a:gridCol w="2073960"/>
                <a:gridCol w="2817360"/>
                <a:gridCol w="3065760"/>
              </a:tblGrid>
              <a:tr h="488520">
                <a:tc>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Full</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Mirror</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Incremental</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1" lang="en-US" sz="1800" spc="-1" strike="noStrike">
                          <a:solidFill>
                            <a:srgbClr val="000000"/>
                          </a:solidFill>
                          <a:latin typeface="Calibri"/>
                        </a:rPr>
                        <a:t>Differential</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16400">
                <a:tc>
                  <a:txBody>
                    <a:bodyPr anchor="ctr">
                      <a:noAutofit/>
                    </a:bodyPr>
                    <a:p>
                      <a:pPr algn="ctr">
                        <a:lnSpc>
                          <a:spcPct val="100000"/>
                        </a:lnSpc>
                        <a:buNone/>
                      </a:pPr>
                      <a:r>
                        <a:rPr b="0" lang="en-US" sz="1800" spc="-1" strike="noStrike">
                          <a:solidFill>
                            <a:srgbClr val="000000"/>
                          </a:solidFill>
                          <a:latin typeface="Calibri"/>
                        </a:rPr>
                        <a:t>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887760">
                <a:tc>
                  <a:txBody>
                    <a:bodyPr anchor="ctr">
                      <a:noAutofit/>
                    </a:bodyPr>
                    <a:p>
                      <a:pPr algn="ctr">
                        <a:lnSpc>
                          <a:spcPct val="100000"/>
                        </a:lnSpc>
                        <a:buNone/>
                      </a:pPr>
                      <a:r>
                        <a:rPr b="0" lang="en-US" sz="1800" spc="-1" strike="noStrike">
                          <a:solidFill>
                            <a:srgbClr val="000000"/>
                          </a:solidFill>
                          <a:latin typeface="Calibri"/>
                        </a:rPr>
                        <a:t>Backup 2</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Changes from 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endParaRPr b="0" lang="en-US" sz="1800" spc="-1" strike="noStrike">
                        <a:latin typeface="Arial"/>
                      </a:endParaRPr>
                    </a:p>
                    <a:p>
                      <a:pPr algn="ctr">
                        <a:lnSpc>
                          <a:spcPct val="100000"/>
                        </a:lnSpc>
                        <a:buNone/>
                        <a:tabLst>
                          <a:tab algn="l" pos="0"/>
                        </a:tabLst>
                      </a:pPr>
                      <a:r>
                        <a:rPr b="0" lang="en-US" sz="1800" spc="-1" strike="noStrike">
                          <a:solidFill>
                            <a:srgbClr val="000000"/>
                          </a:solidFill>
                          <a:latin typeface="Calibri"/>
                        </a:rPr>
                        <a:t>Changes from Backup 1</a:t>
                      </a:r>
                      <a:endParaRPr b="0" lang="en-US" sz="1800" spc="-1" strike="noStrike">
                        <a:latin typeface="Arial"/>
                      </a:endParaRPr>
                    </a:p>
                    <a:p>
                      <a:pPr algn="ctr">
                        <a:lnSpc>
                          <a:spcPct val="100000"/>
                        </a:lnSpc>
                        <a:buNone/>
                        <a:tabLst>
                          <a:tab algn="l" pos="0"/>
                        </a:tabLst>
                      </a:pP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50600">
                <a:tc>
                  <a:txBody>
                    <a:bodyPr anchor="ctr">
                      <a:noAutofit/>
                    </a:bodyPr>
                    <a:p>
                      <a:pPr algn="ctr">
                        <a:lnSpc>
                          <a:spcPct val="100000"/>
                        </a:lnSpc>
                        <a:buNone/>
                      </a:pPr>
                      <a:r>
                        <a:rPr b="0" lang="en-US" sz="1800" spc="-1" strike="noStrike">
                          <a:solidFill>
                            <a:srgbClr val="000000"/>
                          </a:solidFill>
                          <a:latin typeface="Calibri"/>
                        </a:rPr>
                        <a:t>Backup 3</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2</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86880">
                <a:tc>
                  <a:txBody>
                    <a:bodyPr anchor="ctr">
                      <a:noAutofit/>
                    </a:bodyPr>
                    <a:p>
                      <a:pPr algn="ctr">
                        <a:lnSpc>
                          <a:spcPct val="100000"/>
                        </a:lnSpc>
                        <a:buNone/>
                      </a:pPr>
                      <a:r>
                        <a:rPr b="0" lang="en-US" sz="1800" spc="-1" strike="noStrike">
                          <a:solidFill>
                            <a:srgbClr val="000000"/>
                          </a:solidFill>
                          <a:latin typeface="Calibri"/>
                        </a:rPr>
                        <a:t>Backup 4</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All data selected</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3</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tabLst>
                          <a:tab algn="l" pos="0"/>
                        </a:tabLst>
                      </a:pPr>
                      <a:r>
                        <a:rPr b="0" lang="en-US" sz="1800" spc="-1" strike="noStrike">
                          <a:solidFill>
                            <a:srgbClr val="000000"/>
                          </a:solidFill>
                          <a:latin typeface="Calibri"/>
                        </a:rPr>
                        <a:t>Changes from Backup 1</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265" name="Rectangle 9"/>
          <p:cNvSpPr/>
          <p:nvPr/>
        </p:nvSpPr>
        <p:spPr>
          <a:xfrm>
            <a:off x="802080" y="5561640"/>
            <a:ext cx="1058652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2200" spc="-1" strike="noStrike">
                <a:solidFill>
                  <a:srgbClr val="000000"/>
                </a:solidFill>
                <a:latin typeface="Arial Unicode MS"/>
                <a:ea typeface="Arial Unicode MS"/>
              </a:rPr>
              <a:t>https://linuxconfig.org/how-to-create-incremental-and-differential-backups-with-tar</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179360" y="333720"/>
            <a:ext cx="10514160" cy="1324080"/>
          </a:xfrm>
          <a:prstGeom prst="rect">
            <a:avLst/>
          </a:prstGeom>
          <a:noFill/>
          <a:ln w="0">
            <a:noFill/>
          </a:ln>
        </p:spPr>
        <p:txBody>
          <a:bodyPr lIns="0" rIns="0" tIns="0" bIns="0" anchor="ctr">
            <a:normAutofit/>
          </a:bodyPr>
          <a:p>
            <a:pPr>
              <a:lnSpc>
                <a:spcPct val="90000"/>
              </a:lnSpc>
              <a:buNone/>
            </a:pPr>
            <a:r>
              <a:rPr b="0" lang="en-US" sz="3200" spc="-1" strike="noStrike">
                <a:solidFill>
                  <a:srgbClr val="000000"/>
                </a:solidFill>
                <a:latin typeface="Arial Unicode MS"/>
                <a:ea typeface="Arial Unicode MS"/>
              </a:rPr>
              <a:t>I/O Redirection </a:t>
            </a:r>
            <a:endParaRPr b="0" lang="en-US" sz="3200" spc="-1" strike="noStrike">
              <a:latin typeface="Arial"/>
            </a:endParaRPr>
          </a:p>
        </p:txBody>
      </p:sp>
      <p:sp>
        <p:nvSpPr>
          <p:cNvPr id="267" name="PlaceHolder 2"/>
          <p:cNvSpPr>
            <a:spLocks noGrp="1"/>
          </p:cNvSpPr>
          <p:nvPr>
            <p:ph/>
          </p:nvPr>
        </p:nvSpPr>
        <p:spPr>
          <a:xfrm>
            <a:off x="914400" y="1143000"/>
            <a:ext cx="5180040" cy="4349880"/>
          </a:xfrm>
          <a:prstGeom prst="rect">
            <a:avLst/>
          </a:prstGeom>
          <a:noFill/>
          <a:ln w="0">
            <a:noFill/>
          </a:ln>
        </p:spPr>
        <p:txBody>
          <a:bodyPr lIns="0" rIns="0" tIns="0" bIns="0" anchor="t">
            <a:noAutofit/>
          </a:bodyPr>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Linux programs accept input data from a keyboard and output to a terminal by default. </a:t>
            </a:r>
            <a:br>
              <a:rPr sz="2000"/>
            </a:br>
            <a:r>
              <a:rPr b="0" lang="en-US" sz="2000" spc="-1" strike="noStrike">
                <a:solidFill>
                  <a:srgbClr val="000000"/>
                </a:solidFill>
                <a:latin typeface="Arial Unicode MS"/>
                <a:ea typeface="Arial Unicode MS"/>
              </a:rPr>
              <a:t>- Data input path is called stdin (standard input)</a:t>
            </a:r>
            <a:br>
              <a:rPr sz="2000"/>
            </a:br>
            <a:r>
              <a:rPr b="0" lang="en-US" sz="2000" spc="-1" strike="noStrike">
                <a:solidFill>
                  <a:srgbClr val="000000"/>
                </a:solidFill>
                <a:latin typeface="Arial Unicode MS"/>
                <a:ea typeface="Arial Unicode MS"/>
              </a:rPr>
              <a:t>- Data output path is called stdout (standard output)</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Redirection is a feature in Linux such that when executing a command, you can change the standard input/output devices.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The basic workflow of any Linux command is that it takes an input and give an output. </a:t>
            </a:r>
            <a:endParaRPr b="0" lang="en-US" sz="2000" spc="-1" strike="noStrike">
              <a:latin typeface="Arial"/>
            </a:endParaRPr>
          </a:p>
          <a:p>
            <a:pPr marL="228600" indent="-228600" algn="just">
              <a:lnSpc>
                <a:spcPct val="90000"/>
              </a:lnSpc>
              <a:spcBef>
                <a:spcPts val="1001"/>
              </a:spcBef>
              <a:buClr>
                <a:srgbClr val="000000"/>
              </a:buClr>
              <a:buFont typeface="Arial"/>
              <a:buChar char="•"/>
            </a:pPr>
            <a:r>
              <a:rPr b="0" lang="en-US" sz="2000" spc="-1" strike="noStrike">
                <a:solidFill>
                  <a:srgbClr val="000000"/>
                </a:solidFill>
                <a:latin typeface="Arial Unicode MS"/>
                <a:ea typeface="Arial Unicode MS"/>
              </a:rPr>
              <a:t>The standard input is the keyboard (value:0). The standard output device is the terminal screen (value:1) and standard error (value:2).</a:t>
            </a:r>
            <a:endParaRPr b="0" lang="en-US" sz="2000" spc="-1" strike="noStrike">
              <a:latin typeface="Arial"/>
            </a:endParaRPr>
          </a:p>
        </p:txBody>
      </p:sp>
      <p:pic>
        <p:nvPicPr>
          <p:cNvPr id="268" name="Content Placeholder 7" descr=""/>
          <p:cNvPicPr/>
          <p:nvPr/>
        </p:nvPicPr>
        <p:blipFill>
          <a:blip r:embed="rId1"/>
          <a:stretch/>
        </p:blipFill>
        <p:spPr>
          <a:xfrm>
            <a:off x="6322680" y="1675080"/>
            <a:ext cx="5144040" cy="416376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1083960" y="242280"/>
            <a:ext cx="10514160" cy="442440"/>
          </a:xfrm>
          <a:prstGeom prst="rect">
            <a:avLst/>
          </a:prstGeom>
          <a:noFill/>
          <a:ln w="0">
            <a:noFill/>
          </a:ln>
        </p:spPr>
        <p:txBody>
          <a:bodyPr lIns="90000" rIns="90000" tIns="45000" bIns="45000" anchor="ctr">
            <a:normAutofit fontScale="75000"/>
          </a:bodyPr>
          <a:p>
            <a:pPr>
              <a:lnSpc>
                <a:spcPct val="90000"/>
              </a:lnSpc>
              <a:buNone/>
            </a:pPr>
            <a:r>
              <a:rPr b="0" lang="en-US" sz="3400" spc="-1" strike="noStrike">
                <a:solidFill>
                  <a:srgbClr val="000000"/>
                </a:solidFill>
                <a:latin typeface="Arial Unicode MS"/>
                <a:ea typeface="Arial Unicode MS"/>
              </a:rPr>
              <a:t>I/O Redirection </a:t>
            </a:r>
            <a:endParaRPr b="0" lang="en-US" sz="3400" spc="-1" strike="noStrike">
              <a:latin typeface="Arial"/>
            </a:endParaRPr>
          </a:p>
        </p:txBody>
      </p:sp>
      <p:sp>
        <p:nvSpPr>
          <p:cNvPr id="270" name="PlaceHolder 2"/>
          <p:cNvSpPr>
            <a:spLocks noGrp="1"/>
          </p:cNvSpPr>
          <p:nvPr>
            <p:ph/>
          </p:nvPr>
        </p:nvSpPr>
        <p:spPr>
          <a:xfrm>
            <a:off x="838080" y="685800"/>
            <a:ext cx="10514160" cy="4349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Redirecting input : The &lt; or 0&lt; symbol is used to redirect inputs. </a:t>
            </a:r>
            <a:br>
              <a:rPr sz="2400"/>
            </a:br>
            <a:r>
              <a:rPr b="0" lang="en-US" sz="2400" spc="-1" strike="noStrike">
                <a:solidFill>
                  <a:srgbClr val="000000"/>
                </a:solidFill>
                <a:latin typeface="Arial Unicode MS"/>
                <a:ea typeface="Arial Unicode MS"/>
              </a:rPr>
              <a:t>$ cat &lt; file</a:t>
            </a:r>
            <a:br>
              <a:rPr sz="2400"/>
            </a:br>
            <a:r>
              <a:rPr b="0" lang="en-US" sz="2400" spc="-1" strike="noStrike">
                <a:solidFill>
                  <a:srgbClr val="000000"/>
                </a:solidFill>
                <a:latin typeface="Arial Unicode MS"/>
                <a:ea typeface="Arial Unicode MS"/>
              </a:rPr>
              <a:t>cat command would take input from file and list content of file</a:t>
            </a:r>
            <a:br>
              <a:rPr sz="2400"/>
            </a:br>
            <a:r>
              <a:rPr b="0" lang="en-US" sz="2400" spc="-1" strike="noStrike">
                <a:solidFill>
                  <a:srgbClr val="000000"/>
                </a:solidFill>
                <a:latin typeface="Arial Unicode MS"/>
                <a:ea typeface="Arial Unicode MS"/>
              </a:rPr>
              <a:t>$wc –l &lt; file </a:t>
            </a:r>
            <a:br>
              <a:rPr sz="2400"/>
            </a:br>
            <a:r>
              <a:rPr b="0" lang="en-US" sz="2400" spc="-1" strike="noStrike">
                <a:solidFill>
                  <a:srgbClr val="000000"/>
                </a:solidFill>
                <a:latin typeface="Arial Unicode MS"/>
                <a:ea typeface="Arial Unicode MS"/>
              </a:rPr>
              <a:t>input file into the word count program to count the number of lines.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Redirecting output: The &gt; or 1&gt; symbol is used to redirect output. </a:t>
            </a:r>
            <a:br>
              <a:rPr sz="2400"/>
            </a:br>
            <a:r>
              <a:rPr b="0" lang="en-US" sz="2400" spc="-1" strike="noStrike">
                <a:solidFill>
                  <a:srgbClr val="000000"/>
                </a:solidFill>
                <a:latin typeface="Arial Unicode MS"/>
                <a:ea typeface="Arial Unicode MS"/>
              </a:rPr>
              <a:t>$ ls &gt; file </a:t>
            </a:r>
            <a:br>
              <a:rPr sz="2400"/>
            </a:br>
            <a:r>
              <a:rPr b="0" lang="en-US" sz="2400" spc="-1" strike="noStrike">
                <a:solidFill>
                  <a:srgbClr val="000000"/>
                </a:solidFill>
                <a:latin typeface="Arial Unicode MS"/>
                <a:ea typeface="Arial Unicode MS"/>
              </a:rPr>
              <a:t>write the output of the directory listing to file. </a:t>
            </a:r>
            <a:br>
              <a:rPr sz="2400"/>
            </a:br>
            <a:r>
              <a:rPr b="0" lang="en-US" sz="2400" spc="-1" strike="noStrike">
                <a:solidFill>
                  <a:srgbClr val="000000"/>
                </a:solidFill>
                <a:latin typeface="Arial Unicode MS"/>
                <a:ea typeface="Arial Unicode MS"/>
              </a:rPr>
              <a:t>$ ls /test &gt;&gt; file </a:t>
            </a:r>
            <a:br>
              <a:rPr sz="2400"/>
            </a:br>
            <a:r>
              <a:rPr b="0" lang="en-US" sz="2400" spc="-1" strike="noStrike">
                <a:solidFill>
                  <a:srgbClr val="000000"/>
                </a:solidFill>
                <a:latin typeface="Arial Unicode MS"/>
                <a:ea typeface="Arial Unicode MS"/>
              </a:rPr>
              <a:t>append data to file instead of overwriting.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Redirecting Error: The 2&gt; symbol is used to redirect error messages. </a:t>
            </a:r>
            <a:br>
              <a:rPr sz="2400"/>
            </a:br>
            <a:r>
              <a:rPr b="0" lang="en-US" sz="2400" spc="-1" strike="noStrike">
                <a:solidFill>
                  <a:srgbClr val="000000"/>
                </a:solidFill>
                <a:latin typeface="Arial Unicode MS"/>
                <a:ea typeface="Arial Unicode MS"/>
              </a:rPr>
              <a:t>$ cat 2&gt; errorfile</a:t>
            </a:r>
            <a:br>
              <a:rPr sz="2400"/>
            </a:br>
            <a:r>
              <a:rPr b="0" lang="en-US" sz="2400" spc="-1" strike="noStrike">
                <a:solidFill>
                  <a:srgbClr val="000000"/>
                </a:solidFill>
                <a:latin typeface="Arial Unicode MS"/>
                <a:ea typeface="Arial Unicode MS"/>
              </a:rPr>
              <a:t>if there is no file named errorfile in the current directory then the error messages are sent to the standard error device.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964440" y="87336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Partitions </a:t>
            </a:r>
            <a:endParaRPr b="0" lang="en-US" sz="3600" spc="-1" strike="noStrike">
              <a:latin typeface="Arial"/>
            </a:endParaRPr>
          </a:p>
        </p:txBody>
      </p:sp>
      <p:sp>
        <p:nvSpPr>
          <p:cNvPr id="272" name="PlaceHolder 2"/>
          <p:cNvSpPr>
            <a:spLocks noGrp="1"/>
          </p:cNvSpPr>
          <p:nvPr>
            <p:ph/>
          </p:nvPr>
        </p:nvSpPr>
        <p:spPr>
          <a:xfrm>
            <a:off x="964440" y="2198880"/>
            <a:ext cx="9603720" cy="4349880"/>
          </a:xfrm>
          <a:prstGeom prst="rect">
            <a:avLst/>
          </a:prstGeom>
          <a:noFill/>
          <a:ln w="0">
            <a:noFill/>
          </a:ln>
        </p:spPr>
        <p:txBody>
          <a:bodyPr lIns="90000" rIns="90000" tIns="45000" bIns="45000" anchor="t">
            <a:noAutofit/>
          </a:bodyPr>
          <a:p>
            <a:pPr algn="just">
              <a:lnSpc>
                <a:spcPct val="90000"/>
              </a:lnSpc>
              <a:spcBef>
                <a:spcPts val="1001"/>
              </a:spcBef>
              <a:buNone/>
              <a:tabLst>
                <a:tab algn="l" pos="0"/>
              </a:tabLst>
            </a:pPr>
            <a:r>
              <a:rPr b="0" lang="en-US" sz="2800" spc="-1" strike="noStrike">
                <a:solidFill>
                  <a:srgbClr val="000000"/>
                </a:solidFill>
                <a:latin typeface="Arial Unicode MS"/>
                <a:ea typeface="Arial Unicode MS"/>
              </a:rPr>
              <a:t>There are two kinds of major partitions on a Linux system: </a:t>
            </a:r>
            <a:endParaRPr b="0" lang="en-US"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1" lang="en-US" sz="2800" spc="-1" strike="noStrike">
                <a:solidFill>
                  <a:srgbClr val="000000"/>
                </a:solidFill>
                <a:latin typeface="Arial Unicode MS"/>
                <a:ea typeface="Arial Unicode MS"/>
              </a:rPr>
              <a:t>Data Partition: </a:t>
            </a:r>
            <a:r>
              <a:rPr b="0" lang="en-US" sz="2800" spc="-1" strike="noStrike">
                <a:solidFill>
                  <a:srgbClr val="000000"/>
                </a:solidFill>
                <a:latin typeface="Arial Unicode MS"/>
                <a:ea typeface="Arial Unicode MS"/>
              </a:rPr>
              <a:t>Normal Linux system data, including the root partition containing all the data to start up and run the system.</a:t>
            </a:r>
            <a:endParaRPr b="0" lang="en-US" sz="2800" spc="-1" strike="noStrike">
              <a:latin typeface="Arial"/>
            </a:endParaRPr>
          </a:p>
          <a:p>
            <a:pPr marL="228600" indent="-228600" algn="just">
              <a:lnSpc>
                <a:spcPct val="90000"/>
              </a:lnSpc>
              <a:spcBef>
                <a:spcPts val="1001"/>
              </a:spcBef>
              <a:buClr>
                <a:srgbClr val="000000"/>
              </a:buClr>
              <a:buFont typeface="Arial"/>
              <a:buChar char="•"/>
              <a:tabLst>
                <a:tab algn="l" pos="0"/>
              </a:tabLst>
            </a:pPr>
            <a:r>
              <a:rPr b="1" lang="en-US" sz="2800" spc="-1" strike="noStrike">
                <a:solidFill>
                  <a:srgbClr val="000000"/>
                </a:solidFill>
                <a:latin typeface="Arial Unicode MS"/>
                <a:ea typeface="Arial Unicode MS"/>
              </a:rPr>
              <a:t>Swap Partition: </a:t>
            </a:r>
            <a:r>
              <a:rPr b="0" lang="en-US" sz="2800" spc="-1" strike="noStrike">
                <a:solidFill>
                  <a:srgbClr val="000000"/>
                </a:solidFill>
                <a:latin typeface="Arial Unicode MS"/>
                <a:ea typeface="Arial Unicode MS"/>
              </a:rPr>
              <a:t>Expansion of the computer’s physical memory, extra memory on hard disk. </a:t>
            </a:r>
            <a:endParaRPr b="0" lang="en-US" sz="2800" spc="-1" strike="noStrike">
              <a:latin typeface="Arial"/>
            </a:endParaRPr>
          </a:p>
          <a:p>
            <a:pPr algn="just">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904320" y="154440"/>
            <a:ext cx="3675240" cy="926640"/>
          </a:xfrm>
          <a:prstGeom prst="rect">
            <a:avLst/>
          </a:prstGeom>
          <a:noFill/>
          <a:ln w="0">
            <a:noFill/>
          </a:ln>
        </p:spPr>
        <p:txBody>
          <a:bodyPr lIns="90000" rIns="90000" tIns="45000" bIns="45000" anchor="b">
            <a:normAutofit/>
          </a:bodyPr>
          <a:p>
            <a:pPr>
              <a:lnSpc>
                <a:spcPct val="90000"/>
              </a:lnSpc>
              <a:buNone/>
            </a:pPr>
            <a:r>
              <a:rPr b="0" lang="en-US" sz="3600" spc="-1" strike="noStrike">
                <a:solidFill>
                  <a:srgbClr val="000000"/>
                </a:solidFill>
                <a:latin typeface="Arial Unicode MS"/>
                <a:ea typeface="Arial Unicode MS"/>
              </a:rPr>
              <a:t>Swap</a:t>
            </a:r>
            <a:endParaRPr b="0" lang="en-US" sz="3600" spc="-1" strike="noStrike">
              <a:latin typeface="Arial"/>
            </a:endParaRPr>
          </a:p>
        </p:txBody>
      </p:sp>
      <p:pic>
        <p:nvPicPr>
          <p:cNvPr id="274" name="Content Placeholder 7" descr=""/>
          <p:cNvPicPr/>
          <p:nvPr/>
        </p:nvPicPr>
        <p:blipFill>
          <a:blip r:embed="rId1"/>
          <a:stretch/>
        </p:blipFill>
        <p:spPr>
          <a:xfrm>
            <a:off x="4713480" y="1429200"/>
            <a:ext cx="6170760" cy="3958920"/>
          </a:xfrm>
          <a:prstGeom prst="rect">
            <a:avLst/>
          </a:prstGeom>
          <a:ln w="0">
            <a:noFill/>
          </a:ln>
        </p:spPr>
      </p:pic>
      <p:sp>
        <p:nvSpPr>
          <p:cNvPr id="275" name="PlaceHolder 2"/>
          <p:cNvSpPr>
            <a:spLocks noGrp="1"/>
          </p:cNvSpPr>
          <p:nvPr>
            <p:ph/>
          </p:nvPr>
        </p:nvSpPr>
        <p:spPr>
          <a:xfrm>
            <a:off x="648720" y="989280"/>
            <a:ext cx="3930840" cy="3810240"/>
          </a:xfrm>
          <a:prstGeom prst="rect">
            <a:avLst/>
          </a:prstGeom>
          <a:noFill/>
          <a:ln w="0">
            <a:noFill/>
          </a:ln>
        </p:spPr>
        <p:txBody>
          <a:bodyPr lIns="90000" rIns="90000" tIns="45000" bIns="45000" anchor="t">
            <a:noAutofit/>
          </a:bodyPr>
          <a:p>
            <a:pPr marL="285840" indent="-28584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Swap is a space on a disk that is used when the amount of physical RAM memory is full. </a:t>
            </a:r>
            <a:endParaRPr b="0" lang="en-US" sz="2400" spc="-1" strike="noStrike">
              <a:latin typeface="Arial"/>
            </a:endParaRPr>
          </a:p>
          <a:p>
            <a:pPr marL="285840" indent="-28584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When a Linux system runs out of RAM, inactive pages are moved from the RAM to the swap space. </a:t>
            </a:r>
            <a:endParaRPr b="0" lang="en-US" sz="2400" spc="-1" strike="noStrike">
              <a:latin typeface="Arial"/>
            </a:endParaRPr>
          </a:p>
          <a:p>
            <a:pPr marL="285840" indent="-28584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Swap space can take the form of either a dedicated swap partition or a swap file.</a:t>
            </a:r>
            <a:endParaRPr b="0" lang="en-US" sz="2400" spc="-1" strike="noStrike">
              <a:latin typeface="Arial"/>
            </a:endParaRPr>
          </a:p>
        </p:txBody>
      </p:sp>
      <p:sp>
        <p:nvSpPr>
          <p:cNvPr id="276" name="Rectangle 2"/>
          <p:cNvSpPr/>
          <p:nvPr/>
        </p:nvSpPr>
        <p:spPr>
          <a:xfrm>
            <a:off x="487440" y="6172200"/>
            <a:ext cx="114285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https://www.devopsschool.com/blog/what-is-swap-in-linux-and-useful-commands-to-work-with-swap-space-in-linux/</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944640" y="87336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User Accounts</a:t>
            </a:r>
            <a:endParaRPr b="0" lang="en-US" sz="3600" spc="-1" strike="noStrike">
              <a:latin typeface="Arial"/>
            </a:endParaRPr>
          </a:p>
        </p:txBody>
      </p:sp>
      <p:sp>
        <p:nvSpPr>
          <p:cNvPr id="216" name="PlaceHolder 2"/>
          <p:cNvSpPr>
            <a:spLocks noGrp="1"/>
          </p:cNvSpPr>
          <p:nvPr>
            <p:ph/>
          </p:nvPr>
        </p:nvSpPr>
        <p:spPr>
          <a:xfrm>
            <a:off x="732600" y="2198880"/>
            <a:ext cx="10938240" cy="4349880"/>
          </a:xfrm>
          <a:prstGeom prst="rect">
            <a:avLst/>
          </a:prstGeom>
          <a:noFill/>
          <a:ln w="0">
            <a:noFill/>
          </a:ln>
        </p:spPr>
        <p:txBody>
          <a:bodyPr lIns="90000" rIns="90000" tIns="45000" bIns="45000" anchor="t">
            <a:normAutofit/>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Each user on Linux has a separate account with a password. </a:t>
            </a:r>
            <a:endParaRPr b="0" lang="en-US" sz="2400" spc="-1" strike="noStrike">
              <a:latin typeface="Arial"/>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User accounts can be members of user groups. </a:t>
            </a:r>
            <a:endParaRPr b="0" lang="en-US" sz="2400" spc="-1" strike="noStrike">
              <a:latin typeface="Arial"/>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The root account is known as a super-user and is all powerful (like Administrator on Windows)</a:t>
            </a:r>
            <a:endParaRPr b="0" lang="en-US" sz="2400" spc="-1" strike="noStrike">
              <a:latin typeface="Arial"/>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Typically we log into a Linux system and escalate our privileges to become a super-user using the sudo command (super-user do) </a:t>
            </a:r>
            <a:br>
              <a:rPr sz="2400"/>
            </a:br>
            <a:r>
              <a:rPr b="0" lang="en-US" sz="2400" spc="-1" strike="noStrike">
                <a:solidFill>
                  <a:srgbClr val="000000"/>
                </a:solidFill>
                <a:latin typeface="Arial Unicode MS"/>
                <a:ea typeface="Arial Unicode MS"/>
              </a:rPr>
              <a:t>– Like ”Run as Administrator” on Windows.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1070280" y="472680"/>
            <a:ext cx="10514160" cy="1324080"/>
          </a:xfrm>
          <a:prstGeom prst="rect">
            <a:avLst/>
          </a:prstGeom>
          <a:noFill/>
          <a:ln w="0">
            <a:noFill/>
          </a:ln>
        </p:spPr>
        <p:txBody>
          <a:bodyPr lIns="90000" rIns="90000" tIns="45000" bIns="45000" anchor="ctr">
            <a:normAutofit/>
          </a:bodyPr>
          <a:p>
            <a:pPr>
              <a:lnSpc>
                <a:spcPct val="90000"/>
              </a:lnSpc>
              <a:buNone/>
            </a:pPr>
            <a:r>
              <a:rPr b="0" lang="en-US" sz="3400" spc="-1" strike="noStrike">
                <a:solidFill>
                  <a:srgbClr val="000000"/>
                </a:solidFill>
                <a:latin typeface="Arial Unicode MS"/>
                <a:ea typeface="Arial Unicode MS"/>
              </a:rPr>
              <a:t>Does Linux use MBR or GPT </a:t>
            </a:r>
            <a:endParaRPr b="0" lang="en-US" sz="3400" spc="-1" strike="noStrike">
              <a:latin typeface="Arial"/>
            </a:endParaRPr>
          </a:p>
        </p:txBody>
      </p:sp>
      <p:sp>
        <p:nvSpPr>
          <p:cNvPr id="278" name="PlaceHolder 2"/>
          <p:cNvSpPr>
            <a:spLocks noGrp="1"/>
          </p:cNvSpPr>
          <p:nvPr>
            <p:ph/>
          </p:nvPr>
        </p:nvSpPr>
        <p:spPr>
          <a:xfrm>
            <a:off x="863280" y="1560600"/>
            <a:ext cx="10514160" cy="43498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For old Linux systems with legacy BIOS, use MBR. Otherwise, stick with GPT. </a:t>
            </a:r>
            <a:endParaRPr b="0" lang="en-US" sz="2800" spc="-1" strike="noStrike">
              <a:latin typeface="Arial"/>
            </a:endParaRPr>
          </a:p>
        </p:txBody>
      </p:sp>
      <p:graphicFrame>
        <p:nvGraphicFramePr>
          <p:cNvPr id="279" name="Table 5"/>
          <p:cNvGraphicFramePr/>
          <p:nvPr/>
        </p:nvGraphicFramePr>
        <p:xfrm>
          <a:off x="1104480" y="2582640"/>
          <a:ext cx="9711360" cy="3988440"/>
        </p:xfrm>
        <a:graphic>
          <a:graphicData uri="http://schemas.openxmlformats.org/drawingml/2006/table">
            <a:tbl>
              <a:tblPr/>
              <a:tblGrid>
                <a:gridCol w="3121920"/>
                <a:gridCol w="2909880"/>
                <a:gridCol w="3679920"/>
              </a:tblGrid>
              <a:tr h="462600">
                <a:tc>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MBR</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GPT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22440">
                <a:tc>
                  <a:txBody>
                    <a:bodyPr anchor="ctr">
                      <a:noAutofit/>
                    </a:bodyPr>
                    <a:p>
                      <a:pPr algn="ctr">
                        <a:lnSpc>
                          <a:spcPct val="100000"/>
                        </a:lnSpc>
                        <a:buNone/>
                      </a:pPr>
                      <a:r>
                        <a:rPr b="0" lang="en-US" sz="1800" spc="-1" strike="noStrike">
                          <a:solidFill>
                            <a:srgbClr val="000000"/>
                          </a:solidFill>
                          <a:latin typeface="Calibri"/>
                        </a:rPr>
                        <a:t>Maximum Partition capacity</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2 TB</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9.4 ZB (1 ZB is 1 billion terabytes)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82840">
                <a:tc>
                  <a:txBody>
                    <a:bodyPr anchor="ctr">
                      <a:noAutofit/>
                    </a:bodyPr>
                    <a:p>
                      <a:pPr algn="ctr">
                        <a:lnSpc>
                          <a:spcPct val="100000"/>
                        </a:lnSpc>
                        <a:buNone/>
                      </a:pPr>
                      <a:r>
                        <a:rPr b="0" lang="en-US" sz="1800" spc="-1" strike="noStrike">
                          <a:solidFill>
                            <a:srgbClr val="000000"/>
                          </a:solidFill>
                          <a:latin typeface="Calibri"/>
                        </a:rPr>
                        <a:t>Maximum Partition Number</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4 Primary partitions </a:t>
                      </a:r>
                      <a:br>
                        <a:rPr sz="1800"/>
                      </a:br>
                      <a:r>
                        <a:rPr b="0" lang="en-US" sz="1800" spc="-1" strike="noStrike">
                          <a:solidFill>
                            <a:srgbClr val="000000"/>
                          </a:solidFill>
                          <a:latin typeface="Calibri"/>
                        </a:rPr>
                        <a:t>or 3 primary partitions + an infinite number of logical partitions. </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128 primary partitions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622440">
                <a:tc>
                  <a:txBody>
                    <a:bodyPr anchor="ctr">
                      <a:noAutofit/>
                    </a:bodyPr>
                    <a:p>
                      <a:pPr algn="ctr">
                        <a:lnSpc>
                          <a:spcPct val="100000"/>
                        </a:lnSpc>
                        <a:buNone/>
                      </a:pPr>
                      <a:r>
                        <a:rPr b="0" lang="en-US" sz="1800" spc="-1" strike="noStrike">
                          <a:solidFill>
                            <a:srgbClr val="000000"/>
                          </a:solidFill>
                          <a:latin typeface="Calibri"/>
                        </a:rPr>
                        <a:t>Firmware Interface Support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BIOS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UEFI</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798480">
                <a:tc>
                  <a:txBody>
                    <a:bodyPr anchor="ctr">
                      <a:noAutofit/>
                    </a:bodyPr>
                    <a:p>
                      <a:pPr algn="ctr">
                        <a:lnSpc>
                          <a:spcPct val="100000"/>
                        </a:lnSpc>
                        <a:buNone/>
                      </a:pPr>
                      <a:r>
                        <a:rPr b="0" lang="en-US" sz="1800" spc="-1" strike="noStrike">
                          <a:solidFill>
                            <a:srgbClr val="000000"/>
                          </a:solidFill>
                          <a:latin typeface="Calibri"/>
                        </a:rPr>
                        <a:t>Operating System Support</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Windows 7 and older systems</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ctr">
                      <a:noAutofit/>
                    </a:bodyPr>
                    <a:p>
                      <a:pPr algn="ctr">
                        <a:lnSpc>
                          <a:spcPct val="100000"/>
                        </a:lnSpc>
                        <a:buNone/>
                      </a:pPr>
                      <a:r>
                        <a:rPr b="0" lang="en-US" sz="1800" spc="-1" strike="noStrike">
                          <a:solidFill>
                            <a:srgbClr val="000000"/>
                          </a:solidFill>
                          <a:latin typeface="Calibri"/>
                        </a:rPr>
                        <a:t>New Systems like Windows 10, 8 and new Linux OSes. </a:t>
                      </a:r>
                      <a:endParaRPr b="0" lang="en-US" sz="1800" spc="-1" strike="noStrike">
                        <a:latin typeface="Arial"/>
                      </a:endParaRPr>
                    </a:p>
                  </a:txBody>
                  <a:tcPr anchor="ct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1153800" y="30744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Partitions</a:t>
            </a:r>
            <a:endParaRPr b="0" lang="en-US" sz="3600" spc="-1" strike="noStrike">
              <a:latin typeface="Arial"/>
            </a:endParaRPr>
          </a:p>
        </p:txBody>
      </p:sp>
      <p:sp>
        <p:nvSpPr>
          <p:cNvPr id="281" name="PlaceHolder 2"/>
          <p:cNvSpPr>
            <a:spLocks noGrp="1"/>
          </p:cNvSpPr>
          <p:nvPr>
            <p:ph/>
          </p:nvPr>
        </p:nvSpPr>
        <p:spPr>
          <a:xfrm>
            <a:off x="1153800" y="1274760"/>
            <a:ext cx="5156280" cy="822600"/>
          </a:xfrm>
          <a:prstGeom prst="rect">
            <a:avLst/>
          </a:prstGeom>
          <a:noFill/>
          <a:ln w="0">
            <a:noFill/>
          </a:ln>
        </p:spPr>
        <p:txBody>
          <a:bodyPr lIns="90000" rIns="90000" tIns="45000" bIns="45000"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Primary</a:t>
            </a:r>
            <a:endParaRPr b="0" lang="en-US" sz="2800" spc="-1" strike="noStrike">
              <a:latin typeface="Arial"/>
            </a:endParaRPr>
          </a:p>
        </p:txBody>
      </p:sp>
      <p:sp>
        <p:nvSpPr>
          <p:cNvPr id="282" name="PlaceHolder 3"/>
          <p:cNvSpPr>
            <a:spLocks noGrp="1"/>
          </p:cNvSpPr>
          <p:nvPr>
            <p:ph/>
          </p:nvPr>
        </p:nvSpPr>
        <p:spPr>
          <a:xfrm>
            <a:off x="839880" y="2256480"/>
            <a:ext cx="5156280" cy="368316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 hold operating system boot files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Cannot be further subdivided into logical drives.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 be formatted with a file system.</a:t>
            </a:r>
            <a:endParaRPr b="0" lang="en-US" sz="2400" spc="-1" strike="noStrike">
              <a:latin typeface="Arial"/>
            </a:endParaRPr>
          </a:p>
        </p:txBody>
      </p:sp>
      <p:sp>
        <p:nvSpPr>
          <p:cNvPr id="283" name="PlaceHolder 4"/>
          <p:cNvSpPr>
            <a:spLocks noGrp="1"/>
          </p:cNvSpPr>
          <p:nvPr>
            <p:ph/>
          </p:nvPr>
        </p:nvSpPr>
        <p:spPr>
          <a:xfrm>
            <a:off x="6311520" y="1274760"/>
            <a:ext cx="5181840" cy="822600"/>
          </a:xfrm>
          <a:prstGeom prst="rect">
            <a:avLst/>
          </a:prstGeom>
          <a:noFill/>
          <a:ln w="0">
            <a:noFill/>
          </a:ln>
        </p:spPr>
        <p:txBody>
          <a:bodyPr lIns="90000" rIns="90000" tIns="45000" bIns="45000" anchor="b">
            <a:normAutofit/>
          </a:bodyPr>
          <a:p>
            <a:pPr>
              <a:lnSpc>
                <a:spcPct val="90000"/>
              </a:lnSpc>
              <a:spcBef>
                <a:spcPts val="1001"/>
              </a:spcBef>
              <a:buNone/>
              <a:tabLst>
                <a:tab algn="l" pos="0"/>
              </a:tabLst>
            </a:pPr>
            <a:r>
              <a:rPr b="1" lang="en-US" sz="2800" spc="-1" strike="noStrike">
                <a:solidFill>
                  <a:srgbClr val="000000"/>
                </a:solidFill>
                <a:latin typeface="Arial Unicode MS"/>
                <a:ea typeface="Arial Unicode MS"/>
              </a:rPr>
              <a:t>Extended</a:t>
            </a:r>
            <a:endParaRPr b="0" lang="en-US" sz="2800" spc="-1" strike="noStrike">
              <a:latin typeface="Arial"/>
            </a:endParaRPr>
          </a:p>
        </p:txBody>
      </p:sp>
      <p:sp>
        <p:nvSpPr>
          <p:cNvPr id="284" name="PlaceHolder 5"/>
          <p:cNvSpPr>
            <a:spLocks noGrp="1"/>
          </p:cNvSpPr>
          <p:nvPr>
            <p:ph/>
          </p:nvPr>
        </p:nvSpPr>
        <p:spPr>
          <a:xfrm>
            <a:off x="6103800" y="2256480"/>
            <a:ext cx="5181840" cy="368316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 be further subdivided into an unlimited number of logical partitions</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Cannot be directly formatted with a file system. </a:t>
            </a:r>
            <a:endParaRPr b="0" lang="en-US" sz="2400" spc="-1" strike="noStrike">
              <a:latin typeface="Arial"/>
            </a:endParaRPr>
          </a:p>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However logical partitions within an extended partition can be formatted with a file system.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261440" y="101340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User Accounts</a:t>
            </a:r>
            <a:endParaRPr b="0" lang="en-US" sz="3600" spc="-1" strike="noStrike">
              <a:latin typeface="Arial"/>
            </a:endParaRPr>
          </a:p>
        </p:txBody>
      </p:sp>
      <p:sp>
        <p:nvSpPr>
          <p:cNvPr id="218" name="PlaceHolder 2"/>
          <p:cNvSpPr>
            <a:spLocks noGrp="1"/>
          </p:cNvSpPr>
          <p:nvPr>
            <p:ph/>
          </p:nvPr>
        </p:nvSpPr>
        <p:spPr>
          <a:xfrm>
            <a:off x="1056600" y="2383560"/>
            <a:ext cx="10514160" cy="43498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Users have a defined home directory, typically something like /home/username </a:t>
            </a:r>
            <a:br>
              <a:rPr sz="2400"/>
            </a:br>
            <a:r>
              <a:rPr b="0" lang="en-US" sz="2400" spc="-1" strike="noStrike">
                <a:solidFill>
                  <a:srgbClr val="000000"/>
                </a:solidFill>
                <a:latin typeface="Arial Unicode MS"/>
                <a:ea typeface="Arial Unicode MS"/>
              </a:rPr>
              <a:t>– The tilda (~) character is used as an alias for a user’s home directory.</a:t>
            </a:r>
            <a:endParaRPr b="0" lang="en-US" sz="2400" spc="-1" strike="noStrike">
              <a:latin typeface="Arial"/>
            </a:endParaRPr>
          </a:p>
          <a:p>
            <a:pPr>
              <a:lnSpc>
                <a:spcPct val="90000"/>
              </a:lnSpc>
              <a:spcBef>
                <a:spcPts val="1001"/>
              </a:spcBef>
              <a:buNone/>
            </a:pPr>
            <a:r>
              <a:rPr b="0" lang="en-US" sz="2400" spc="-1" strike="noStrike">
                <a:solidFill>
                  <a:srgbClr val="000000"/>
                </a:solidFill>
                <a:latin typeface="Arial Unicode MS"/>
                <a:ea typeface="Arial Unicode MS"/>
              </a:rPr>
              <a:t>You can add new users using the useradd command: </a:t>
            </a:r>
            <a:br>
              <a:rPr sz="2400"/>
            </a:br>
            <a:r>
              <a:rPr b="0" lang="en-US" sz="2400" spc="-1" strike="noStrike">
                <a:solidFill>
                  <a:srgbClr val="000000"/>
                </a:solidFill>
                <a:latin typeface="Arial Unicode MS"/>
                <a:ea typeface="Arial Unicode MS"/>
              </a:rPr>
              <a:t>– $ useradd bob</a:t>
            </a:r>
            <a:br>
              <a:rPr sz="2400"/>
            </a:br>
            <a:r>
              <a:rPr b="0" lang="en-US" sz="2400" spc="-1" strike="noStrike">
                <a:solidFill>
                  <a:srgbClr val="000000"/>
                </a:solidFill>
                <a:latin typeface="Arial Unicode MS"/>
                <a:ea typeface="Arial Unicode MS"/>
              </a:rPr>
              <a:t>   $ sudo adduser bob</a:t>
            </a:r>
            <a:endParaRPr b="0" lang="en-US" sz="2400" spc="-1" strike="noStrike">
              <a:latin typeface="Arial"/>
            </a:endParaRPr>
          </a:p>
          <a:p>
            <a:pPr>
              <a:lnSpc>
                <a:spcPct val="90000"/>
              </a:lnSpc>
              <a:spcBef>
                <a:spcPts val="1001"/>
              </a:spcBef>
              <a:buNone/>
            </a:pPr>
            <a:r>
              <a:rPr b="0" lang="en-US" sz="2400" spc="-1" strike="noStrike">
                <a:solidFill>
                  <a:srgbClr val="000000"/>
                </a:solidFill>
                <a:latin typeface="Arial Unicode MS"/>
                <a:ea typeface="Arial Unicode MS"/>
              </a:rPr>
              <a:t>And delete users using the userdel command: </a:t>
            </a:r>
            <a:br>
              <a:rPr sz="2400"/>
            </a:br>
            <a:r>
              <a:rPr b="0" lang="en-US" sz="2400" spc="-1" strike="noStrike">
                <a:solidFill>
                  <a:srgbClr val="000000"/>
                </a:solidFill>
                <a:latin typeface="Arial Unicode MS"/>
                <a:ea typeface="Arial Unicode MS"/>
              </a:rPr>
              <a:t>– $ userdel –r bob </a:t>
            </a:r>
            <a:br>
              <a:rPr sz="2400"/>
            </a:br>
            <a:r>
              <a:rPr b="0" lang="en-US" sz="2400" spc="-1" strike="noStrike">
                <a:solidFill>
                  <a:srgbClr val="000000"/>
                </a:solidFill>
                <a:latin typeface="Arial Unicode MS"/>
                <a:ea typeface="Arial Unicode MS"/>
              </a:rPr>
              <a:t>   $ sudo deluser --remove-home bob</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title"/>
          </p:nvPr>
        </p:nvSpPr>
        <p:spPr>
          <a:xfrm>
            <a:off x="1111320" y="1242720"/>
            <a:ext cx="10514160" cy="81396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User Groups</a:t>
            </a:r>
            <a:endParaRPr b="0" lang="en-US" sz="3600" spc="-1" strike="noStrike">
              <a:latin typeface="Arial"/>
            </a:endParaRPr>
          </a:p>
        </p:txBody>
      </p:sp>
      <p:sp>
        <p:nvSpPr>
          <p:cNvPr id="220" name="PlaceHolder 2"/>
          <p:cNvSpPr>
            <a:spLocks noGrp="1"/>
          </p:cNvSpPr>
          <p:nvPr>
            <p:ph/>
          </p:nvPr>
        </p:nvSpPr>
        <p:spPr>
          <a:xfrm>
            <a:off x="879480" y="2057400"/>
            <a:ext cx="10514160" cy="4349880"/>
          </a:xfrm>
          <a:prstGeom prst="rect">
            <a:avLst/>
          </a:prstGeom>
          <a:noFill/>
          <a:ln w="0">
            <a:noFill/>
          </a:ln>
        </p:spPr>
        <p:txBody>
          <a:bodyPr lIns="90000" rIns="90000" tIns="45000" bIns="45000" anchor="t">
            <a:normAutofit fontScale="97000"/>
          </a:bodyPr>
          <a:p>
            <a:pPr marL="228600" indent="-228600">
              <a:lnSpc>
                <a:spcPct val="90000"/>
              </a:lnSpc>
              <a:spcBef>
                <a:spcPts val="1001"/>
              </a:spcBef>
              <a:buClr>
                <a:srgbClr val="000000"/>
              </a:buClr>
              <a:buFont typeface="Arial"/>
              <a:buChar char="•"/>
            </a:pPr>
            <a:r>
              <a:rPr b="0" lang="en-US" sz="2400" spc="-1" strike="noStrike">
                <a:solidFill>
                  <a:srgbClr val="000000"/>
                </a:solidFill>
                <a:latin typeface="Arial Unicode MS"/>
                <a:ea typeface="Arial Unicode MS"/>
              </a:rPr>
              <a:t>The following example shows how to create a new user named  “bob” and set the login group to users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 sudo useradd –g users bob</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To verify the user’s GID, use the id command </a:t>
            </a:r>
            <a:br>
              <a:rPr sz="2400"/>
            </a:br>
            <a:r>
              <a:rPr b="0" lang="en-US" sz="2400" spc="-1" strike="noStrike">
                <a:solidFill>
                  <a:srgbClr val="000000"/>
                </a:solidFill>
                <a:latin typeface="Arial Unicode MS"/>
                <a:ea typeface="Arial Unicode MS"/>
              </a:rPr>
              <a:t>$ id –gn bob</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To create a new group  </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Calibri"/>
                <a:ea typeface="Arial Unicode MS"/>
              </a:rPr>
              <a:t>   </a:t>
            </a:r>
            <a:r>
              <a:rPr b="0" lang="en-US" sz="2400" spc="-1" strike="noStrike">
                <a:solidFill>
                  <a:srgbClr val="000000"/>
                </a:solidFill>
                <a:latin typeface="Arial Unicode MS"/>
                <a:ea typeface="Arial Unicode MS"/>
              </a:rPr>
              <a:t>$ sudo addgroup groupname</a:t>
            </a:r>
            <a:endParaRPr b="0" lang="en-US" sz="2400" spc="-1" strike="noStrike">
              <a:latin typeface="Arial"/>
            </a:endParaRPr>
          </a:p>
          <a:p>
            <a:pPr marL="228600" indent="-228600">
              <a:lnSpc>
                <a:spcPct val="90000"/>
              </a:lnSpc>
              <a:spcBef>
                <a:spcPts val="1001"/>
              </a:spcBef>
              <a:buClr>
                <a:srgbClr val="000000"/>
              </a:buClr>
              <a:buFont typeface="utkal"/>
              <a:buChar char="୦"/>
              <a:tabLst>
                <a:tab algn="l" pos="0"/>
              </a:tabLst>
            </a:pPr>
            <a:r>
              <a:rPr b="0" lang="en-US" sz="2400" spc="-1" strike="noStrike">
                <a:solidFill>
                  <a:srgbClr val="000000"/>
                </a:solidFill>
                <a:latin typeface="Arial Unicode MS"/>
                <a:ea typeface="Arial Unicode MS"/>
              </a:rPr>
              <a:t>To to add user to the group </a:t>
            </a:r>
            <a:br>
              <a:rPr sz="2400"/>
            </a:br>
            <a:r>
              <a:rPr b="0" lang="en-US" sz="2400" spc="-1" strike="noStrike">
                <a:solidFill>
                  <a:srgbClr val="000000"/>
                </a:solidFill>
                <a:latin typeface="Arial Unicode MS"/>
                <a:ea typeface="Arial Unicode MS"/>
              </a:rPr>
              <a:t>$ sudo usermod -aG groupname username</a:t>
            </a:r>
            <a:endParaRPr b="0" lang="en-US" sz="2400" spc="-1" strike="noStrike">
              <a:latin typeface="Arial"/>
            </a:endParaRPr>
          </a:p>
          <a:p>
            <a:pPr>
              <a:lnSpc>
                <a:spcPct val="90000"/>
              </a:lnSpc>
              <a:spcBef>
                <a:spcPts val="1001"/>
              </a:spcBef>
              <a:buNone/>
              <a:tabLst>
                <a:tab algn="l" pos="0"/>
              </a:tabLst>
            </a:pPr>
            <a:r>
              <a:rPr b="0" lang="en-US" sz="2400" spc="-1" strike="noStrike">
                <a:solidFill>
                  <a:srgbClr val="000000"/>
                </a:solidFill>
                <a:latin typeface="Arial Unicode MS"/>
                <a:ea typeface="Arial Unicode MS"/>
              </a:rPr>
              <a:t>   </a:t>
            </a:r>
            <a:r>
              <a:rPr b="0" lang="en-US" sz="2400" spc="-1" strike="noStrike">
                <a:solidFill>
                  <a:srgbClr val="000000"/>
                </a:solidFill>
                <a:latin typeface="Arial Unicode MS"/>
                <a:ea typeface="Arial Unicode MS"/>
              </a:rPr>
              <a:t>To list groups against a user</a:t>
            </a:r>
            <a:br>
              <a:rPr sz="2400"/>
            </a:br>
            <a:r>
              <a:rPr b="0" lang="en-US" sz="2400" spc="-1" strike="noStrike">
                <a:solidFill>
                  <a:srgbClr val="000000"/>
                </a:solidFill>
                <a:latin typeface="Arial Unicode MS"/>
                <a:ea typeface="Arial Unicode MS"/>
              </a:rPr>
              <a:t>   groups username</a:t>
            </a:r>
            <a:endParaRPr b="0" lang="en-US" sz="2400" spc="-1" strike="noStrike">
              <a:latin typeface="Arial"/>
            </a:endParaRPr>
          </a:p>
          <a:p>
            <a:pPr>
              <a:lnSpc>
                <a:spcPct val="90000"/>
              </a:lnSpc>
              <a:spcBef>
                <a:spcPts val="1001"/>
              </a:spcBef>
              <a:buNone/>
              <a:tabLst>
                <a:tab algn="l" pos="0"/>
              </a:tabLst>
            </a:pPr>
            <a:endParaRPr b="0" lang="en-US" sz="3200" spc="-1" strike="noStrike">
              <a:latin typeface="Arial"/>
            </a:endParaRPr>
          </a:p>
          <a:p>
            <a:pPr>
              <a:lnSpc>
                <a:spcPct val="90000"/>
              </a:lnSpc>
              <a:spcBef>
                <a:spcPts val="1001"/>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838080" y="365040"/>
            <a:ext cx="10514160" cy="1324080"/>
          </a:xfrm>
          <a:prstGeom prst="rect">
            <a:avLst/>
          </a:prstGeom>
          <a:noFill/>
          <a:ln w="0">
            <a:noFill/>
          </a:ln>
        </p:spPr>
        <p:txBody>
          <a:bodyPr lIns="0" rIns="0" tIns="0" bIns="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pic>
        <p:nvPicPr>
          <p:cNvPr id="222" name="Content Placeholder 3" descr=""/>
          <p:cNvPicPr/>
          <p:nvPr/>
        </p:nvPicPr>
        <p:blipFill>
          <a:blip r:embed="rId1"/>
          <a:stretch/>
        </p:blipFill>
        <p:spPr>
          <a:xfrm>
            <a:off x="452520" y="1690560"/>
            <a:ext cx="5453280" cy="3231000"/>
          </a:xfrm>
          <a:prstGeom prst="rect">
            <a:avLst/>
          </a:prstGeom>
          <a:ln w="0">
            <a:noFill/>
          </a:ln>
        </p:spPr>
      </p:pic>
      <p:pic>
        <p:nvPicPr>
          <p:cNvPr id="223" name="Content Placeholder 5" descr=""/>
          <p:cNvPicPr/>
          <p:nvPr/>
        </p:nvPicPr>
        <p:blipFill>
          <a:blip r:embed="rId2"/>
          <a:stretch/>
        </p:blipFill>
        <p:spPr>
          <a:xfrm>
            <a:off x="6210360" y="1690560"/>
            <a:ext cx="5180040" cy="3677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1042920" y="259560"/>
            <a:ext cx="10514160" cy="95436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sp>
        <p:nvSpPr>
          <p:cNvPr id="225" name="PlaceHolder 2"/>
          <p:cNvSpPr>
            <a:spLocks noGrp="1"/>
          </p:cNvSpPr>
          <p:nvPr>
            <p:ph/>
          </p:nvPr>
        </p:nvSpPr>
        <p:spPr>
          <a:xfrm>
            <a:off x="838080" y="1416960"/>
            <a:ext cx="10514160" cy="5148720"/>
          </a:xfrm>
          <a:prstGeom prst="rect">
            <a:avLst/>
          </a:prstGeom>
          <a:noFill/>
          <a:ln w="0">
            <a:noFill/>
          </a:ln>
        </p:spPr>
        <p:txBody>
          <a:bodyPr lIns="90000" rIns="90000" tIns="45000" bIns="45000" anchor="t">
            <a:normAutofit fontScale="62000"/>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use indicators to represent these values, and form short “permission statements” such as u+x where “u” means “user”(who), “+” means add (what), and “x” means the execute permission (which.)</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The “who” values we can use are :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u: User, meaning the owner of the file</a:t>
            </a:r>
            <a:br>
              <a:rPr sz="2800"/>
            </a:br>
            <a:r>
              <a:rPr b="0" lang="en-US" sz="2800" spc="-1" strike="noStrike">
                <a:solidFill>
                  <a:srgbClr val="000000"/>
                </a:solidFill>
                <a:latin typeface="Arial Unicode MS"/>
                <a:ea typeface="Arial Unicode MS"/>
              </a:rPr>
              <a:t>  - g: Group, meaning members of the group the file belongs to. </a:t>
            </a:r>
            <a:br>
              <a:rPr sz="2800"/>
            </a:br>
            <a:r>
              <a:rPr b="0" lang="en-US" sz="2800" spc="-1" strike="noStrike">
                <a:solidFill>
                  <a:srgbClr val="000000"/>
                </a:solidFill>
                <a:latin typeface="Arial Unicode MS"/>
                <a:ea typeface="Arial Unicode MS"/>
              </a:rPr>
              <a:t>  - o: Others, meaning people not governed by the u and g permissions. </a:t>
            </a:r>
            <a:br>
              <a:rPr sz="2800"/>
            </a:br>
            <a:r>
              <a:rPr b="0" lang="en-US" sz="2800" spc="-1" strike="noStrike">
                <a:solidFill>
                  <a:srgbClr val="000000"/>
                </a:solidFill>
                <a:latin typeface="Arial Unicode MS"/>
                <a:ea typeface="Arial Unicode MS"/>
              </a:rPr>
              <a:t>  - a: All, meaning all of the above. </a:t>
            </a:r>
            <a:br>
              <a:rPr sz="2800"/>
            </a:br>
            <a:r>
              <a:rPr b="0" lang="en-US" sz="2800" spc="-1" strike="noStrike">
                <a:solidFill>
                  <a:srgbClr val="000000"/>
                </a:solidFill>
                <a:latin typeface="Arial Unicode MS"/>
                <a:ea typeface="Arial Unicode MS"/>
              </a:rPr>
              <a:t>If none of these are used, chmod behaves as if “a” had been used.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The “what” values we can use are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 Minus sign. Removes the permission</a:t>
            </a:r>
            <a:br>
              <a:rPr sz="2800"/>
            </a:br>
            <a:r>
              <a:rPr b="0" lang="en-US" sz="2800" spc="-1" strike="noStrike">
                <a:solidFill>
                  <a:srgbClr val="000000"/>
                </a:solidFill>
                <a:latin typeface="Arial Unicode MS"/>
                <a:ea typeface="Arial Unicode MS"/>
              </a:rPr>
              <a:t>  - “+“: Plus sign.  Grants the permission. The permission is added to the existing permissions. If you want to have this permission and only this permission set, use the = option. </a:t>
            </a:r>
            <a:br>
              <a:rPr sz="2800"/>
            </a:br>
            <a:r>
              <a:rPr b="0" lang="en-US" sz="2800" spc="-1" strike="noStrike">
                <a:solidFill>
                  <a:srgbClr val="000000"/>
                </a:solidFill>
                <a:latin typeface="Arial Unicode MS"/>
                <a:ea typeface="Arial Unicode MS"/>
              </a:rPr>
              <a:t>  - “=”: Equal sign. Set a permission and remove others. </a:t>
            </a:r>
            <a:endParaRPr b="0" lang="en-US" sz="28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800" spc="-1" strike="noStrike">
                <a:solidFill>
                  <a:srgbClr val="000000"/>
                </a:solidFill>
                <a:latin typeface="Arial Unicode MS"/>
                <a:ea typeface="Arial Unicode MS"/>
              </a:rPr>
              <a:t>The “which” values we can use are: </a:t>
            </a:r>
            <a:endParaRPr b="0" lang="en-US" sz="2800" spc="-1" strike="noStrike">
              <a:latin typeface="Arial"/>
            </a:endParaRPr>
          </a:p>
          <a:p>
            <a:pPr>
              <a:lnSpc>
                <a:spcPct val="90000"/>
              </a:lnSpc>
              <a:spcBef>
                <a:spcPts val="1001"/>
              </a:spcBef>
              <a:buNone/>
              <a:tabLst>
                <a:tab algn="l" pos="0"/>
              </a:tabLst>
            </a:pPr>
            <a:r>
              <a:rPr b="0" lang="en-US" sz="2800" spc="-1" strike="noStrike">
                <a:solidFill>
                  <a:srgbClr val="000000"/>
                </a:solidFill>
                <a:latin typeface="Arial Unicode MS"/>
                <a:ea typeface="Arial Unicode MS"/>
              </a:rPr>
              <a:t>  </a:t>
            </a:r>
            <a:r>
              <a:rPr b="0" lang="en-US" sz="2800" spc="-1" strike="noStrike">
                <a:solidFill>
                  <a:srgbClr val="000000"/>
                </a:solidFill>
                <a:latin typeface="Arial Unicode MS"/>
                <a:ea typeface="Arial Unicode MS"/>
              </a:rPr>
              <a:t>- r: read permission</a:t>
            </a:r>
            <a:br>
              <a:rPr sz="2800"/>
            </a:br>
            <a:r>
              <a:rPr b="0" lang="en-US" sz="2800" spc="-1" strike="noStrike">
                <a:solidFill>
                  <a:srgbClr val="000000"/>
                </a:solidFill>
                <a:latin typeface="Arial Unicode MS"/>
                <a:ea typeface="Arial Unicode MS"/>
              </a:rPr>
              <a:t>  - w: write permission</a:t>
            </a:r>
            <a:br>
              <a:rPr sz="2800"/>
            </a:br>
            <a:r>
              <a:rPr b="0" lang="en-US" sz="2800" spc="-1" strike="noStrike">
                <a:solidFill>
                  <a:srgbClr val="000000"/>
                </a:solidFill>
                <a:latin typeface="Arial Unicode MS"/>
                <a:ea typeface="Arial Unicode MS"/>
              </a:rPr>
              <a:t>  - x: execute permission</a:t>
            </a: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a:p>
            <a:pPr>
              <a:lnSpc>
                <a:spcPct val="90000"/>
              </a:lnSpc>
              <a:spcBef>
                <a:spcPts val="1001"/>
              </a:spcBef>
              <a:buNone/>
              <a:tabLst>
                <a:tab algn="l" pos="0"/>
              </a:tabLst>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879480" y="500040"/>
            <a:ext cx="10514160" cy="132408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sp>
        <p:nvSpPr>
          <p:cNvPr id="227" name="PlaceHolder 2"/>
          <p:cNvSpPr>
            <a:spLocks noGrp="1"/>
          </p:cNvSpPr>
          <p:nvPr>
            <p:ph/>
          </p:nvPr>
        </p:nvSpPr>
        <p:spPr>
          <a:xfrm>
            <a:off x="838080" y="1825560"/>
            <a:ext cx="10514160" cy="4349880"/>
          </a:xfrm>
          <a:prstGeom prst="rect">
            <a:avLst/>
          </a:prstGeom>
          <a:noFill/>
          <a:ln w="0">
            <a:noFill/>
          </a:ln>
        </p:spPr>
        <p:txBody>
          <a:bodyPr lIns="90000" rIns="90000" tIns="45000" bIns="45000" anchor="t">
            <a:normAutofit/>
          </a:bodyPr>
          <a:p>
            <a:pPr>
              <a:lnSpc>
                <a:spcPct val="90000"/>
              </a:lnSpc>
              <a:spcBef>
                <a:spcPts val="1001"/>
              </a:spcBef>
              <a:buNone/>
              <a:tabLst>
                <a:tab algn="l" pos="0"/>
              </a:tabLst>
            </a:pPr>
            <a:r>
              <a:rPr b="0" lang="en-US" sz="2400" spc="-1" strike="noStrike">
                <a:solidFill>
                  <a:srgbClr val="000000"/>
                </a:solidFill>
                <a:latin typeface="Arial Unicode MS"/>
                <a:ea typeface="Arial Unicode MS"/>
              </a:rPr>
              <a:t>The digits you can use and what they represent are listed here:</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0: (000) No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1: (001) Execute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2: (010) Write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3: (011) Write and Execute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4: (100) Read Permission</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5: (101) Read and Execute Permissions.</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6: (110) Read and Write Permissions. </a:t>
            </a:r>
            <a:endParaRPr b="0" lang="en-US" sz="2400" spc="-1" strike="noStrike">
              <a:latin typeface="Arial"/>
            </a:endParaRPr>
          </a:p>
          <a:p>
            <a:pPr marL="228600" indent="-228600">
              <a:lnSpc>
                <a:spcPct val="90000"/>
              </a:lnSpc>
              <a:spcBef>
                <a:spcPts val="1001"/>
              </a:spcBef>
              <a:buClr>
                <a:srgbClr val="000000"/>
              </a:buClr>
              <a:buFont typeface="Arial"/>
              <a:buChar char="•"/>
              <a:tabLst>
                <a:tab algn="l" pos="0"/>
              </a:tabLst>
            </a:pPr>
            <a:r>
              <a:rPr b="0" lang="en-US" sz="2400" spc="-1" strike="noStrike">
                <a:solidFill>
                  <a:srgbClr val="000000"/>
                </a:solidFill>
                <a:latin typeface="Arial Unicode MS"/>
                <a:ea typeface="Arial Unicode MS"/>
              </a:rPr>
              <a:t>7: (111) Read, Write and Execute Permissions</a:t>
            </a:r>
            <a:endParaRPr b="0" lang="en-US" sz="2400" spc="-1" strike="noStrike">
              <a:latin typeface="Arial"/>
            </a:endParaRPr>
          </a:p>
          <a:p>
            <a:pPr>
              <a:lnSpc>
                <a:spcPct val="90000"/>
              </a:lnSpc>
              <a:spcBef>
                <a:spcPts val="1001"/>
              </a:spcBef>
              <a:buNone/>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944640" y="324360"/>
            <a:ext cx="10514160" cy="750960"/>
          </a:xfrm>
          <a:prstGeom prst="rect">
            <a:avLst/>
          </a:prstGeom>
          <a:noFill/>
          <a:ln w="0">
            <a:noFill/>
          </a:ln>
        </p:spPr>
        <p:txBody>
          <a:bodyPr lIns="90000" rIns="90000" tIns="45000" bIns="45000" anchor="ctr">
            <a:normAutofit/>
          </a:bodyPr>
          <a:p>
            <a:pPr>
              <a:lnSpc>
                <a:spcPct val="90000"/>
              </a:lnSpc>
              <a:buNone/>
            </a:pPr>
            <a:r>
              <a:rPr b="0" lang="en-US" sz="3600" spc="-1" strike="noStrike">
                <a:solidFill>
                  <a:srgbClr val="000000"/>
                </a:solidFill>
                <a:latin typeface="Arial Unicode MS"/>
                <a:ea typeface="Arial Unicode MS"/>
              </a:rPr>
              <a:t>Linux File Permissions</a:t>
            </a:r>
            <a:endParaRPr b="0" lang="en-US" sz="3600" spc="-1" strike="noStrike">
              <a:latin typeface="Arial"/>
            </a:endParaRPr>
          </a:p>
        </p:txBody>
      </p:sp>
      <p:sp>
        <p:nvSpPr>
          <p:cNvPr id="229" name="PlaceHolder 2"/>
          <p:cNvSpPr>
            <a:spLocks noGrp="1"/>
          </p:cNvSpPr>
          <p:nvPr>
            <p:ph/>
          </p:nvPr>
        </p:nvSpPr>
        <p:spPr>
          <a:xfrm>
            <a:off x="735120" y="1370520"/>
            <a:ext cx="11167560" cy="5244840"/>
          </a:xfrm>
          <a:prstGeom prst="rect">
            <a:avLst/>
          </a:prstGeom>
          <a:noFill/>
          <a:ln w="0">
            <a:noFill/>
          </a:ln>
        </p:spPr>
        <p:txBody>
          <a:bodyPr lIns="90000" rIns="90000" tIns="45000" bIns="45000" anchor="t">
            <a:normAutofit fontScale="66000"/>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Change the owner of a file using the chown command.</a:t>
            </a:r>
            <a:br>
              <a:rPr sz="2800"/>
            </a:br>
            <a:r>
              <a:rPr b="0" lang="en-US" sz="2800" spc="-1" strike="noStrike">
                <a:solidFill>
                  <a:srgbClr val="000000"/>
                </a:solidFill>
                <a:latin typeface="Arial Unicode MS"/>
                <a:ea typeface="Arial Unicode MS"/>
              </a:rPr>
              <a:t> – $ chown  file1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Change the group associated with a file using the chgrp command. </a:t>
            </a:r>
            <a:br>
              <a:rPr sz="2800"/>
            </a:br>
            <a:r>
              <a:rPr b="0" lang="en-US" sz="2800" spc="-1" strike="noStrike">
                <a:solidFill>
                  <a:srgbClr val="000000"/>
                </a:solidFill>
                <a:latin typeface="Arial Unicode MS"/>
                <a:ea typeface="Arial Unicode MS"/>
              </a:rPr>
              <a:t>– $ chgrp webusers file1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Change the file permissions using the chmod command. </a:t>
            </a:r>
            <a:br>
              <a:rPr sz="2800"/>
            </a:br>
            <a:r>
              <a:rPr b="0" lang="en-US" sz="2800" spc="-1" strike="noStrike">
                <a:solidFill>
                  <a:srgbClr val="000000"/>
                </a:solidFill>
                <a:latin typeface="Arial Unicode MS"/>
                <a:ea typeface="Arial Unicode MS"/>
              </a:rPr>
              <a:t>– $ chmod a+r file1 </a:t>
            </a:r>
            <a:br>
              <a:rPr sz="2800"/>
            </a:br>
            <a:r>
              <a:rPr b="0" lang="en-US" sz="2800" spc="-1" strike="noStrike">
                <a:solidFill>
                  <a:srgbClr val="000000"/>
                </a:solidFill>
                <a:latin typeface="Arial Unicode MS"/>
                <a:ea typeface="Arial Unicode MS"/>
              </a:rPr>
              <a:t>Set the permissions so that all users can read the file </a:t>
            </a:r>
            <a:br>
              <a:rPr sz="2800"/>
            </a:br>
            <a:r>
              <a:rPr b="0" lang="en-US" sz="2800" spc="-1" strike="noStrike">
                <a:solidFill>
                  <a:srgbClr val="000000"/>
                </a:solidFill>
                <a:latin typeface="Arial Unicode MS"/>
                <a:ea typeface="Arial Unicode MS"/>
              </a:rPr>
              <a:t>– $ chmod a+x file1 </a:t>
            </a:r>
            <a:br>
              <a:rPr sz="2800"/>
            </a:br>
            <a:r>
              <a:rPr b="0" lang="en-US" sz="2800" spc="-1" strike="noStrike">
                <a:solidFill>
                  <a:srgbClr val="000000"/>
                </a:solidFill>
                <a:latin typeface="Arial Unicode MS"/>
                <a:ea typeface="Arial Unicode MS"/>
              </a:rPr>
              <a:t>Set the permissions to that everyone can execute the file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We can also use a numeric argument (octal) to set the file permissions: </a:t>
            </a:r>
            <a:br>
              <a:rPr sz="2800"/>
            </a:br>
            <a:r>
              <a:rPr b="0" lang="en-US" sz="2800" spc="-1" strike="noStrike">
                <a:solidFill>
                  <a:srgbClr val="000000"/>
                </a:solidFill>
                <a:latin typeface="Arial Unicode MS"/>
                <a:ea typeface="Arial Unicode MS"/>
              </a:rPr>
              <a:t>– $ chmod 600 file1 </a:t>
            </a:r>
            <a:br>
              <a:rPr sz="2800"/>
            </a:br>
            <a:r>
              <a:rPr b="0" lang="en-US" sz="2800" spc="-1" strike="noStrike">
                <a:solidFill>
                  <a:srgbClr val="000000"/>
                </a:solidFill>
                <a:latin typeface="Arial Unicode MS"/>
                <a:ea typeface="Arial Unicode MS"/>
              </a:rPr>
              <a:t>Set read and write permissions for the file owner </a:t>
            </a:r>
            <a:br>
              <a:rPr sz="2800"/>
            </a:br>
            <a:r>
              <a:rPr b="0" lang="en-US" sz="2800" spc="-1" strike="noStrike">
                <a:solidFill>
                  <a:srgbClr val="000000"/>
                </a:solidFill>
                <a:latin typeface="Arial Unicode MS"/>
                <a:ea typeface="Arial Unicode MS"/>
              </a:rPr>
              <a:t>– $ chmod 775 file1 </a:t>
            </a:r>
            <a:br>
              <a:rPr sz="2800"/>
            </a:br>
            <a:r>
              <a:rPr b="0" lang="en-US" sz="2800" spc="-1" strike="noStrike">
                <a:solidFill>
                  <a:srgbClr val="000000"/>
                </a:solidFill>
                <a:latin typeface="Arial Unicode MS"/>
                <a:ea typeface="Arial Unicode MS"/>
              </a:rPr>
              <a:t>Give everyone read+execute, owner and group get all access </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Arial Unicode MS"/>
                <a:ea typeface="Arial Unicode MS"/>
              </a:rPr>
              <a:t>Current user would have read and write permissions and the group and other users to have read permissions only. We can do using the following command:</a:t>
            </a:r>
            <a:br>
              <a:rPr sz="2800"/>
            </a:br>
            <a:r>
              <a:rPr b="0" lang="en-US" sz="2800" spc="-1" strike="noStrike">
                <a:solidFill>
                  <a:srgbClr val="000000"/>
                </a:solidFill>
                <a:latin typeface="Arial Unicode MS"/>
                <a:ea typeface="Arial Unicode MS"/>
              </a:rPr>
              <a:t>- chmod u=rw,og=r new_file</a:t>
            </a:r>
            <a:br>
              <a:rPr sz="2800"/>
            </a:br>
            <a:r>
              <a:rPr b="0" lang="en-US" sz="2800" spc="-1" strike="noStrike">
                <a:solidFill>
                  <a:srgbClr val="000000"/>
                </a:solidFill>
                <a:latin typeface="Arial Unicode MS"/>
                <a:ea typeface="Arial Unicode MS"/>
              </a:rPr>
              <a:t>Using the “=” operator means we wipe out any existing permissions and then set the ones specified.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2866</TotalTime>
  <Application>LibreOffice/7.3.7.2$Linux_X86_64 LibreOffice_project/30$Build-2</Application>
  <AppVersion>15.0000</AppVersion>
  <Words>1314</Words>
  <Paragraphs>287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2022-08-17T12:44:26Z</dcterms:created>
  <dc:creator>Muhammad Faran Tahir</dc:creator>
  <dc:description/>
  <dc:language>en-US</dc:language>
  <cp:lastModifiedBy/>
  <dcterms:modified xsi:type="dcterms:W3CDTF">2024-07-28T17:35:57Z</dcterms:modified>
  <cp:revision>283</cp:revision>
  <dc:subject/>
  <dc:title>Linux Lecture-3</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Widescreen</vt:lpwstr>
  </property>
  <property fmtid="{D5CDD505-2E9C-101B-9397-08002B2CF9AE}" pid="4" name="Slides">
    <vt:i4>31</vt:i4>
  </property>
</Properties>
</file>