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62" r:id="rId3"/>
    <p:sldId id="263" r:id="rId4"/>
    <p:sldId id="265" r:id="rId5"/>
    <p:sldId id="266" r:id="rId6"/>
    <p:sldId id="270" r:id="rId7"/>
    <p:sldId id="273" r:id="rId8"/>
    <p:sldId id="271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68" y="990600"/>
            <a:ext cx="9396268" cy="381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66" y="43211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160729" algn="ctr">
              <a:spcBef>
                <a:spcPts val="0"/>
              </a:spcBef>
              <a:buSzTx/>
              <a:buNone/>
              <a:defRPr sz="2600"/>
            </a:lvl2pPr>
            <a:lvl3pPr marL="0" indent="321457" algn="ctr">
              <a:spcBef>
                <a:spcPts val="0"/>
              </a:spcBef>
              <a:buSzTx/>
              <a:buNone/>
              <a:defRPr sz="2600"/>
            </a:lvl3pPr>
            <a:lvl4pPr marL="0" indent="482186" algn="ctr">
              <a:spcBef>
                <a:spcPts val="0"/>
              </a:spcBef>
              <a:buSzTx/>
              <a:buNone/>
              <a:defRPr sz="2600"/>
            </a:lvl4pPr>
            <a:lvl5pPr marL="0" indent="642915" algn="ctr">
              <a:spcBef>
                <a:spcPts val="0"/>
              </a:spcBef>
              <a:buSzTx/>
              <a:buNone/>
              <a:defRPr sz="2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66" y="6328483"/>
            <a:ext cx="1303735" cy="5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7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6" y="6242069"/>
            <a:ext cx="1516497" cy="615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12066" y="4876800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AMD and DME classification </a:t>
            </a:r>
            <a:br>
              <a:rPr lang="en-US" b="1" dirty="0"/>
            </a:br>
            <a:r>
              <a:rPr lang="en-US" b="1" dirty="0"/>
              <a:t>from OCT images</a:t>
            </a:r>
            <a:br>
              <a:rPr lang="en-US" b="1" dirty="0"/>
            </a:br>
            <a:r>
              <a:rPr lang="en-US" sz="3600" b="1" dirty="0"/>
              <a:t>Adeel Ahmed</a:t>
            </a:r>
            <a:br>
              <a:rPr lang="en-US" sz="36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89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develop a classification system that could identify retinal information through OCT images.</a:t>
            </a:r>
          </a:p>
          <a:p>
            <a:r>
              <a:rPr lang="en-US" sz="2000" dirty="0"/>
              <a:t>To identify the disease by scanning images of AMD, DME affected and normal patients. </a:t>
            </a:r>
          </a:p>
          <a:p>
            <a:r>
              <a:rPr lang="en-US" sz="2000" dirty="0"/>
              <a:t>The system will be able to classify images at patient level using CNNs. </a:t>
            </a:r>
          </a:p>
          <a:p>
            <a:r>
              <a:rPr lang="en-US" sz="2000" dirty="0"/>
              <a:t>To help doctors and experts in identification of maculopathy at early stage in a much </a:t>
            </a:r>
          </a:p>
          <a:p>
            <a:r>
              <a:rPr lang="en-US" sz="2000" dirty="0"/>
              <a:t>speedy way than previously used CADs</a:t>
            </a:r>
          </a:p>
        </p:txBody>
      </p:sp>
    </p:spTree>
    <p:extLst>
      <p:ext uri="{BB962C8B-B14F-4D97-AF65-F5344CB8AC3E}">
        <p14:creationId xmlns:p14="http://schemas.microsoft.com/office/powerpoint/2010/main" val="91627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Problem Statement and Assumptions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 design a system for the identification and classification of OCT Scans of patients suffering from Age-Related Macular Degeneration (AMD) and Diabetic Macular Edema (DME) from Normal Patients.</a:t>
            </a:r>
          </a:p>
          <a:p>
            <a:r>
              <a:rPr lang="en-US" sz="1600" dirty="0"/>
              <a:t>A set of OCT image and corresponding labels {𝑛𝑜𝑟𝑚𝑎𝑙,𝐴𝑀𝐷,𝐷𝑀𝐸})are needed as training data. As the adopted VGG16 is designed for 224 × 224 images with three channels (color images), all OCT images are preprocessed (𝐼∈ℝ224×224)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655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Insights from the Data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Dataset contains 3 classes (AMD,DME and Normal)</a:t>
            </a:r>
          </a:p>
          <a:p>
            <a:r>
              <a:rPr lang="en-US" sz="3000" dirty="0"/>
              <a:t>Number of images: 3231</a:t>
            </a:r>
          </a:p>
          <a:p>
            <a:r>
              <a:rPr lang="en-US" sz="3000" dirty="0"/>
              <a:t>The Data is balanced (contains almost equal number of images for each class)</a:t>
            </a:r>
          </a:p>
        </p:txBody>
      </p:sp>
    </p:spTree>
    <p:extLst>
      <p:ext uri="{BB962C8B-B14F-4D97-AF65-F5344CB8AC3E}">
        <p14:creationId xmlns:p14="http://schemas.microsoft.com/office/powerpoint/2010/main" val="34819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Steps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For custom CNN:</a:t>
            </a:r>
          </a:p>
          <a:p>
            <a:r>
              <a:rPr lang="en-US" sz="1600" dirty="0"/>
              <a:t>Resized to 128x128 (Greyscale)</a:t>
            </a:r>
          </a:p>
          <a:p>
            <a:r>
              <a:rPr lang="en-US" sz="1600" dirty="0"/>
              <a:t>Normalized Data</a:t>
            </a:r>
          </a:p>
          <a:p>
            <a:r>
              <a:rPr lang="en-US" sz="1600" dirty="0"/>
              <a:t>converted class labels to on-hot encoding</a:t>
            </a:r>
          </a:p>
          <a:p>
            <a:r>
              <a:rPr lang="en-US" sz="1600" dirty="0"/>
              <a:t>Shuffled the dataset with random state=2</a:t>
            </a:r>
          </a:p>
          <a:p>
            <a:r>
              <a:rPr lang="en-US" sz="1600" dirty="0"/>
              <a:t>Split the dataset with 20% testing data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Transfer Learning with VGG19</a:t>
            </a:r>
          </a:p>
          <a:p>
            <a:r>
              <a:rPr lang="en-US" sz="2400" dirty="0"/>
              <a:t>Resized to 224x224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873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4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Used the following  custom CNN and achieved 100% accuracy on training the original data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A3DD-0690-F27C-2161-A22304C4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46792"/>
            <a:ext cx="3200400" cy="4113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779DE-8223-A67F-4484-E2526CE43976}"/>
              </a:ext>
            </a:extLst>
          </p:cNvPr>
          <p:cNvSpPr txBox="1"/>
          <p:nvPr/>
        </p:nvSpPr>
        <p:spPr>
          <a:xfrm>
            <a:off x="4343400" y="25908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Rate=0.0001</a:t>
            </a:r>
          </a:p>
          <a:p>
            <a:r>
              <a:rPr lang="en-US" dirty="0"/>
              <a:t>Optimizer=Adam</a:t>
            </a:r>
          </a:p>
          <a:p>
            <a:r>
              <a:rPr lang="en-US" dirty="0"/>
              <a:t>Batch Size=24</a:t>
            </a:r>
          </a:p>
          <a:p>
            <a:r>
              <a:rPr lang="en-US" dirty="0"/>
              <a:t>Epochs=20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Used VGG19 with transfer learning and achieved 99.7% accuracy</a:t>
            </a:r>
          </a:p>
          <a:p>
            <a:r>
              <a:rPr lang="en-US" sz="2400" dirty="0">
                <a:latin typeface="+mj-lt"/>
              </a:rPr>
              <a:t>Loss=categorical cross entropy</a:t>
            </a:r>
          </a:p>
          <a:p>
            <a:r>
              <a:rPr lang="en-US" sz="2400" dirty="0">
                <a:latin typeface="+mj-lt"/>
              </a:rPr>
              <a:t>Optimizer=Adam</a:t>
            </a:r>
          </a:p>
          <a:p>
            <a:r>
              <a:rPr lang="en-US" sz="2400" dirty="0">
                <a:latin typeface="+mj-lt"/>
              </a:rPr>
              <a:t>Epochs=20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770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Custom CNN Results 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Accuracy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Confusion Matrix using a sample size=10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282CE-13D6-54AD-DE36-AD60BFC2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7220958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DCCF8-E1E7-F901-7F6B-FEBFAA55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06398"/>
            <a:ext cx="3043514" cy="23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3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Transfer Learning Results 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Accuracy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Confusion Matrix using a sample size=10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2DD98-BE89-D3C1-A3FA-187E17D0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7030431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5EE9D-4EC4-0305-657C-15EBA7C3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1512"/>
            <a:ext cx="3282316" cy="23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0786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f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12184</TotalTime>
  <Words>327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 Thin</vt:lpstr>
      <vt:lpstr>Classification</vt:lpstr>
      <vt:lpstr>AMD and DME classification  from OCT images Adeel Ahmed </vt:lpstr>
      <vt:lpstr>Agenda</vt:lpstr>
      <vt:lpstr>Problem Statement and Assumptions</vt:lpstr>
      <vt:lpstr>Insights from the Data</vt:lpstr>
      <vt:lpstr>Data Preprocessing Steps</vt:lpstr>
      <vt:lpstr>Algorithms used for Modeling</vt:lpstr>
      <vt:lpstr>Algorithms used for Modeling</vt:lpstr>
      <vt:lpstr>Custom CNN Results </vt:lpstr>
      <vt:lpstr>Transfer Learning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Screen Analysis</dc:title>
  <dc:creator>Salar Masood</dc:creator>
  <cp:lastModifiedBy>Adeel Ahmed</cp:lastModifiedBy>
  <cp:revision>104</cp:revision>
  <dcterms:created xsi:type="dcterms:W3CDTF">2006-08-16T00:00:00Z</dcterms:created>
  <dcterms:modified xsi:type="dcterms:W3CDTF">2022-08-10T17:46:10Z</dcterms:modified>
</cp:coreProperties>
</file>