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8B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showGuides="1">
      <p:cViewPr varScale="1">
        <p:scale>
          <a:sx n="78" d="100"/>
          <a:sy n="78" d="100"/>
        </p:scale>
        <p:origin x="77" y="1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FEE58-34BF-403F-BDB8-4E260C8D03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EBD247-F05C-45CE-9F78-F4AC73117A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52930F-BF62-4FD5-B8A4-0DC6AB98ACF8}"/>
              </a:ext>
            </a:extLst>
          </p:cNvPr>
          <p:cNvSpPr>
            <a:spLocks noGrp="1"/>
          </p:cNvSpPr>
          <p:nvPr>
            <p:ph type="dt" sz="half" idx="10"/>
          </p:nvPr>
        </p:nvSpPr>
        <p:spPr/>
        <p:txBody>
          <a:bodyPr/>
          <a:lstStyle/>
          <a:p>
            <a:fld id="{BCAD4801-BA5D-4D57-910B-96442B39949F}" type="datetimeFigureOut">
              <a:rPr lang="en-US" smtClean="0"/>
              <a:t>6/15/2020</a:t>
            </a:fld>
            <a:endParaRPr lang="en-US"/>
          </a:p>
        </p:txBody>
      </p:sp>
      <p:sp>
        <p:nvSpPr>
          <p:cNvPr id="5" name="Footer Placeholder 4">
            <a:extLst>
              <a:ext uri="{FF2B5EF4-FFF2-40B4-BE49-F238E27FC236}">
                <a16:creationId xmlns:a16="http://schemas.microsoft.com/office/drawing/2014/main" id="{F125DB68-7B90-4D67-86A0-57EA22787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0FCC-49F5-4A65-A206-665EDF89E1C1}"/>
              </a:ext>
            </a:extLst>
          </p:cNvPr>
          <p:cNvSpPr>
            <a:spLocks noGrp="1"/>
          </p:cNvSpPr>
          <p:nvPr>
            <p:ph type="sldNum" sz="quarter" idx="12"/>
          </p:nvPr>
        </p:nvSpPr>
        <p:spPr/>
        <p:txBody>
          <a:bodyPr/>
          <a:lstStyle/>
          <a:p>
            <a:fld id="{00FA5516-2300-4535-8FB2-DA37FE0930E3}" type="slidenum">
              <a:rPr lang="en-US" smtClean="0"/>
              <a:t>‹#›</a:t>
            </a:fld>
            <a:endParaRPr lang="en-US"/>
          </a:p>
        </p:txBody>
      </p:sp>
    </p:spTree>
    <p:extLst>
      <p:ext uri="{BB962C8B-B14F-4D97-AF65-F5344CB8AC3E}">
        <p14:creationId xmlns:p14="http://schemas.microsoft.com/office/powerpoint/2010/main" val="1269183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0AEE-2F9E-4618-9400-55E8477A13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AE5018-3329-4920-8701-985FC01C62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F0310-FC13-4C01-A540-078E5746AB88}"/>
              </a:ext>
            </a:extLst>
          </p:cNvPr>
          <p:cNvSpPr>
            <a:spLocks noGrp="1"/>
          </p:cNvSpPr>
          <p:nvPr>
            <p:ph type="dt" sz="half" idx="10"/>
          </p:nvPr>
        </p:nvSpPr>
        <p:spPr/>
        <p:txBody>
          <a:bodyPr/>
          <a:lstStyle/>
          <a:p>
            <a:fld id="{BCAD4801-BA5D-4D57-910B-96442B39949F}" type="datetimeFigureOut">
              <a:rPr lang="en-US" smtClean="0"/>
              <a:t>6/15/2020</a:t>
            </a:fld>
            <a:endParaRPr lang="en-US"/>
          </a:p>
        </p:txBody>
      </p:sp>
      <p:sp>
        <p:nvSpPr>
          <p:cNvPr id="5" name="Footer Placeholder 4">
            <a:extLst>
              <a:ext uri="{FF2B5EF4-FFF2-40B4-BE49-F238E27FC236}">
                <a16:creationId xmlns:a16="http://schemas.microsoft.com/office/drawing/2014/main" id="{8466FEDE-B038-449B-92AC-9AB018931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D6F11-A3EC-4D2A-B651-C22F5D3904CA}"/>
              </a:ext>
            </a:extLst>
          </p:cNvPr>
          <p:cNvSpPr>
            <a:spLocks noGrp="1"/>
          </p:cNvSpPr>
          <p:nvPr>
            <p:ph type="sldNum" sz="quarter" idx="12"/>
          </p:nvPr>
        </p:nvSpPr>
        <p:spPr/>
        <p:txBody>
          <a:bodyPr/>
          <a:lstStyle/>
          <a:p>
            <a:fld id="{00FA5516-2300-4535-8FB2-DA37FE0930E3}" type="slidenum">
              <a:rPr lang="en-US" smtClean="0"/>
              <a:t>‹#›</a:t>
            </a:fld>
            <a:endParaRPr lang="en-US"/>
          </a:p>
        </p:txBody>
      </p:sp>
    </p:spTree>
    <p:extLst>
      <p:ext uri="{BB962C8B-B14F-4D97-AF65-F5344CB8AC3E}">
        <p14:creationId xmlns:p14="http://schemas.microsoft.com/office/powerpoint/2010/main" val="1956777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6A62CF-6219-4461-B7EF-60AC46D324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A02F9C-F06E-467E-A52A-8731AB2A52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83E1E5-1A3A-4423-9DA6-E7E8BACC7EED}"/>
              </a:ext>
            </a:extLst>
          </p:cNvPr>
          <p:cNvSpPr>
            <a:spLocks noGrp="1"/>
          </p:cNvSpPr>
          <p:nvPr>
            <p:ph type="dt" sz="half" idx="10"/>
          </p:nvPr>
        </p:nvSpPr>
        <p:spPr/>
        <p:txBody>
          <a:bodyPr/>
          <a:lstStyle/>
          <a:p>
            <a:fld id="{BCAD4801-BA5D-4D57-910B-96442B39949F}" type="datetimeFigureOut">
              <a:rPr lang="en-US" smtClean="0"/>
              <a:t>6/15/2020</a:t>
            </a:fld>
            <a:endParaRPr lang="en-US"/>
          </a:p>
        </p:txBody>
      </p:sp>
      <p:sp>
        <p:nvSpPr>
          <p:cNvPr id="5" name="Footer Placeholder 4">
            <a:extLst>
              <a:ext uri="{FF2B5EF4-FFF2-40B4-BE49-F238E27FC236}">
                <a16:creationId xmlns:a16="http://schemas.microsoft.com/office/drawing/2014/main" id="{373BF068-28F4-4AAF-AEE2-1D9635A2B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65506-1618-4342-8A63-3E906CDDE90B}"/>
              </a:ext>
            </a:extLst>
          </p:cNvPr>
          <p:cNvSpPr>
            <a:spLocks noGrp="1"/>
          </p:cNvSpPr>
          <p:nvPr>
            <p:ph type="sldNum" sz="quarter" idx="12"/>
          </p:nvPr>
        </p:nvSpPr>
        <p:spPr/>
        <p:txBody>
          <a:bodyPr/>
          <a:lstStyle/>
          <a:p>
            <a:fld id="{00FA5516-2300-4535-8FB2-DA37FE0930E3}" type="slidenum">
              <a:rPr lang="en-US" smtClean="0"/>
              <a:t>‹#›</a:t>
            </a:fld>
            <a:endParaRPr lang="en-US"/>
          </a:p>
        </p:txBody>
      </p:sp>
    </p:spTree>
    <p:extLst>
      <p:ext uri="{BB962C8B-B14F-4D97-AF65-F5344CB8AC3E}">
        <p14:creationId xmlns:p14="http://schemas.microsoft.com/office/powerpoint/2010/main" val="2399809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F3B6-52F0-4FA1-9B06-802835C2DE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602E08-B0D3-4275-8482-8DD6D7DCD6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ACACE5-5A05-44CC-AF70-AA6FBD308C91}"/>
              </a:ext>
            </a:extLst>
          </p:cNvPr>
          <p:cNvSpPr>
            <a:spLocks noGrp="1"/>
          </p:cNvSpPr>
          <p:nvPr>
            <p:ph type="dt" sz="half" idx="10"/>
          </p:nvPr>
        </p:nvSpPr>
        <p:spPr/>
        <p:txBody>
          <a:bodyPr/>
          <a:lstStyle/>
          <a:p>
            <a:fld id="{BCAD4801-BA5D-4D57-910B-96442B39949F}" type="datetimeFigureOut">
              <a:rPr lang="en-US" smtClean="0"/>
              <a:t>6/15/2020</a:t>
            </a:fld>
            <a:endParaRPr lang="en-US"/>
          </a:p>
        </p:txBody>
      </p:sp>
      <p:sp>
        <p:nvSpPr>
          <p:cNvPr id="5" name="Footer Placeholder 4">
            <a:extLst>
              <a:ext uri="{FF2B5EF4-FFF2-40B4-BE49-F238E27FC236}">
                <a16:creationId xmlns:a16="http://schemas.microsoft.com/office/drawing/2014/main" id="{95BBD635-5942-4D6B-A7AB-971B8CB2A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CA8DA-7F83-4131-8364-36AF667DA1DF}"/>
              </a:ext>
            </a:extLst>
          </p:cNvPr>
          <p:cNvSpPr>
            <a:spLocks noGrp="1"/>
          </p:cNvSpPr>
          <p:nvPr>
            <p:ph type="sldNum" sz="quarter" idx="12"/>
          </p:nvPr>
        </p:nvSpPr>
        <p:spPr/>
        <p:txBody>
          <a:bodyPr/>
          <a:lstStyle/>
          <a:p>
            <a:fld id="{00FA5516-2300-4535-8FB2-DA37FE0930E3}" type="slidenum">
              <a:rPr lang="en-US" smtClean="0"/>
              <a:t>‹#›</a:t>
            </a:fld>
            <a:endParaRPr lang="en-US"/>
          </a:p>
        </p:txBody>
      </p:sp>
    </p:spTree>
    <p:extLst>
      <p:ext uri="{BB962C8B-B14F-4D97-AF65-F5344CB8AC3E}">
        <p14:creationId xmlns:p14="http://schemas.microsoft.com/office/powerpoint/2010/main" val="1864631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9249-518F-4E33-B05D-80C315F440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358292-36CC-4E33-B6AE-2B98FF0A42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BC32A6-614D-457E-B0C4-1CC3C7E0293B}"/>
              </a:ext>
            </a:extLst>
          </p:cNvPr>
          <p:cNvSpPr>
            <a:spLocks noGrp="1"/>
          </p:cNvSpPr>
          <p:nvPr>
            <p:ph type="dt" sz="half" idx="10"/>
          </p:nvPr>
        </p:nvSpPr>
        <p:spPr/>
        <p:txBody>
          <a:bodyPr/>
          <a:lstStyle/>
          <a:p>
            <a:fld id="{BCAD4801-BA5D-4D57-910B-96442B39949F}" type="datetimeFigureOut">
              <a:rPr lang="en-US" smtClean="0"/>
              <a:t>6/15/2020</a:t>
            </a:fld>
            <a:endParaRPr lang="en-US"/>
          </a:p>
        </p:txBody>
      </p:sp>
      <p:sp>
        <p:nvSpPr>
          <p:cNvPr id="5" name="Footer Placeholder 4">
            <a:extLst>
              <a:ext uri="{FF2B5EF4-FFF2-40B4-BE49-F238E27FC236}">
                <a16:creationId xmlns:a16="http://schemas.microsoft.com/office/drawing/2014/main" id="{5CB32F57-BA73-4B3A-8894-F2C4DD89E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37118-0E3A-448E-AAC5-79835135CF9E}"/>
              </a:ext>
            </a:extLst>
          </p:cNvPr>
          <p:cNvSpPr>
            <a:spLocks noGrp="1"/>
          </p:cNvSpPr>
          <p:nvPr>
            <p:ph type="sldNum" sz="quarter" idx="12"/>
          </p:nvPr>
        </p:nvSpPr>
        <p:spPr/>
        <p:txBody>
          <a:bodyPr/>
          <a:lstStyle/>
          <a:p>
            <a:fld id="{00FA5516-2300-4535-8FB2-DA37FE0930E3}" type="slidenum">
              <a:rPr lang="en-US" smtClean="0"/>
              <a:t>‹#›</a:t>
            </a:fld>
            <a:endParaRPr lang="en-US"/>
          </a:p>
        </p:txBody>
      </p:sp>
    </p:spTree>
    <p:extLst>
      <p:ext uri="{BB962C8B-B14F-4D97-AF65-F5344CB8AC3E}">
        <p14:creationId xmlns:p14="http://schemas.microsoft.com/office/powerpoint/2010/main" val="3354992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016F-79BF-455D-8C60-506EDD41D3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6FDA2F-E8F4-4F62-8708-4F3C2FFBB8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190055-037C-49CA-A5C6-5B6CB9AFF4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1AAD1A-F1A2-443A-90FD-77CF5BE81E3E}"/>
              </a:ext>
            </a:extLst>
          </p:cNvPr>
          <p:cNvSpPr>
            <a:spLocks noGrp="1"/>
          </p:cNvSpPr>
          <p:nvPr>
            <p:ph type="dt" sz="half" idx="10"/>
          </p:nvPr>
        </p:nvSpPr>
        <p:spPr/>
        <p:txBody>
          <a:bodyPr/>
          <a:lstStyle/>
          <a:p>
            <a:fld id="{BCAD4801-BA5D-4D57-910B-96442B39949F}" type="datetimeFigureOut">
              <a:rPr lang="en-US" smtClean="0"/>
              <a:t>6/15/2020</a:t>
            </a:fld>
            <a:endParaRPr lang="en-US"/>
          </a:p>
        </p:txBody>
      </p:sp>
      <p:sp>
        <p:nvSpPr>
          <p:cNvPr id="6" name="Footer Placeholder 5">
            <a:extLst>
              <a:ext uri="{FF2B5EF4-FFF2-40B4-BE49-F238E27FC236}">
                <a16:creationId xmlns:a16="http://schemas.microsoft.com/office/drawing/2014/main" id="{FDEFE675-9813-4589-A23A-8D4404DB7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8600D-163D-42CB-8291-1FABB2388405}"/>
              </a:ext>
            </a:extLst>
          </p:cNvPr>
          <p:cNvSpPr>
            <a:spLocks noGrp="1"/>
          </p:cNvSpPr>
          <p:nvPr>
            <p:ph type="sldNum" sz="quarter" idx="12"/>
          </p:nvPr>
        </p:nvSpPr>
        <p:spPr/>
        <p:txBody>
          <a:bodyPr/>
          <a:lstStyle/>
          <a:p>
            <a:fld id="{00FA5516-2300-4535-8FB2-DA37FE0930E3}" type="slidenum">
              <a:rPr lang="en-US" smtClean="0"/>
              <a:t>‹#›</a:t>
            </a:fld>
            <a:endParaRPr lang="en-US"/>
          </a:p>
        </p:txBody>
      </p:sp>
    </p:spTree>
    <p:extLst>
      <p:ext uri="{BB962C8B-B14F-4D97-AF65-F5344CB8AC3E}">
        <p14:creationId xmlns:p14="http://schemas.microsoft.com/office/powerpoint/2010/main" val="399668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7819A-35CE-432F-AE2D-F26FCDEAE7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09B697-4A57-4C61-A151-B585CD03DE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B16939-C917-45D0-B6E8-0D59F37432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CC7128-9D0E-45D0-8C5F-20DC351C81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839B40-0135-4F81-BF25-1145BF92BC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554E93-070E-4BA6-98F3-9B803EBB49E3}"/>
              </a:ext>
            </a:extLst>
          </p:cNvPr>
          <p:cNvSpPr>
            <a:spLocks noGrp="1"/>
          </p:cNvSpPr>
          <p:nvPr>
            <p:ph type="dt" sz="half" idx="10"/>
          </p:nvPr>
        </p:nvSpPr>
        <p:spPr/>
        <p:txBody>
          <a:bodyPr/>
          <a:lstStyle/>
          <a:p>
            <a:fld id="{BCAD4801-BA5D-4D57-910B-96442B39949F}" type="datetimeFigureOut">
              <a:rPr lang="en-US" smtClean="0"/>
              <a:t>6/15/2020</a:t>
            </a:fld>
            <a:endParaRPr lang="en-US"/>
          </a:p>
        </p:txBody>
      </p:sp>
      <p:sp>
        <p:nvSpPr>
          <p:cNvPr id="8" name="Footer Placeholder 7">
            <a:extLst>
              <a:ext uri="{FF2B5EF4-FFF2-40B4-BE49-F238E27FC236}">
                <a16:creationId xmlns:a16="http://schemas.microsoft.com/office/drawing/2014/main" id="{B5DB9FAD-6333-401D-8F65-F6A153638F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B93A6F-4D47-4212-8DC6-9CCD7BA7EB7D}"/>
              </a:ext>
            </a:extLst>
          </p:cNvPr>
          <p:cNvSpPr>
            <a:spLocks noGrp="1"/>
          </p:cNvSpPr>
          <p:nvPr>
            <p:ph type="sldNum" sz="quarter" idx="12"/>
          </p:nvPr>
        </p:nvSpPr>
        <p:spPr/>
        <p:txBody>
          <a:bodyPr/>
          <a:lstStyle/>
          <a:p>
            <a:fld id="{00FA5516-2300-4535-8FB2-DA37FE0930E3}" type="slidenum">
              <a:rPr lang="en-US" smtClean="0"/>
              <a:t>‹#›</a:t>
            </a:fld>
            <a:endParaRPr lang="en-US"/>
          </a:p>
        </p:txBody>
      </p:sp>
    </p:spTree>
    <p:extLst>
      <p:ext uri="{BB962C8B-B14F-4D97-AF65-F5344CB8AC3E}">
        <p14:creationId xmlns:p14="http://schemas.microsoft.com/office/powerpoint/2010/main" val="216450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83AB-5ACA-4A99-9EFA-48F380B849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729CC3-6E88-4E92-8834-95759031937B}"/>
              </a:ext>
            </a:extLst>
          </p:cNvPr>
          <p:cNvSpPr>
            <a:spLocks noGrp="1"/>
          </p:cNvSpPr>
          <p:nvPr>
            <p:ph type="dt" sz="half" idx="10"/>
          </p:nvPr>
        </p:nvSpPr>
        <p:spPr/>
        <p:txBody>
          <a:bodyPr/>
          <a:lstStyle/>
          <a:p>
            <a:fld id="{BCAD4801-BA5D-4D57-910B-96442B39949F}" type="datetimeFigureOut">
              <a:rPr lang="en-US" smtClean="0"/>
              <a:t>6/15/2020</a:t>
            </a:fld>
            <a:endParaRPr lang="en-US"/>
          </a:p>
        </p:txBody>
      </p:sp>
      <p:sp>
        <p:nvSpPr>
          <p:cNvPr id="4" name="Footer Placeholder 3">
            <a:extLst>
              <a:ext uri="{FF2B5EF4-FFF2-40B4-BE49-F238E27FC236}">
                <a16:creationId xmlns:a16="http://schemas.microsoft.com/office/drawing/2014/main" id="{BCE184CA-66EA-4FEB-ABDB-F7B927AD8D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1577AB-6F64-4092-BF94-02313E12B297}"/>
              </a:ext>
            </a:extLst>
          </p:cNvPr>
          <p:cNvSpPr>
            <a:spLocks noGrp="1"/>
          </p:cNvSpPr>
          <p:nvPr>
            <p:ph type="sldNum" sz="quarter" idx="12"/>
          </p:nvPr>
        </p:nvSpPr>
        <p:spPr/>
        <p:txBody>
          <a:bodyPr/>
          <a:lstStyle/>
          <a:p>
            <a:fld id="{00FA5516-2300-4535-8FB2-DA37FE0930E3}" type="slidenum">
              <a:rPr lang="en-US" smtClean="0"/>
              <a:t>‹#›</a:t>
            </a:fld>
            <a:endParaRPr lang="en-US"/>
          </a:p>
        </p:txBody>
      </p:sp>
    </p:spTree>
    <p:extLst>
      <p:ext uri="{BB962C8B-B14F-4D97-AF65-F5344CB8AC3E}">
        <p14:creationId xmlns:p14="http://schemas.microsoft.com/office/powerpoint/2010/main" val="2498675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FFB7C0-FEB1-4826-BB95-10A5900ED559}"/>
              </a:ext>
            </a:extLst>
          </p:cNvPr>
          <p:cNvSpPr>
            <a:spLocks noGrp="1"/>
          </p:cNvSpPr>
          <p:nvPr>
            <p:ph type="dt" sz="half" idx="10"/>
          </p:nvPr>
        </p:nvSpPr>
        <p:spPr/>
        <p:txBody>
          <a:bodyPr/>
          <a:lstStyle/>
          <a:p>
            <a:fld id="{BCAD4801-BA5D-4D57-910B-96442B39949F}" type="datetimeFigureOut">
              <a:rPr lang="en-US" smtClean="0"/>
              <a:t>6/15/2020</a:t>
            </a:fld>
            <a:endParaRPr lang="en-US"/>
          </a:p>
        </p:txBody>
      </p:sp>
      <p:sp>
        <p:nvSpPr>
          <p:cNvPr id="3" name="Footer Placeholder 2">
            <a:extLst>
              <a:ext uri="{FF2B5EF4-FFF2-40B4-BE49-F238E27FC236}">
                <a16:creationId xmlns:a16="http://schemas.microsoft.com/office/drawing/2014/main" id="{A846D6B7-010E-4210-8B13-F2B36B7FDD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A19785-51B9-4CB6-9AC4-F1E959B3389B}"/>
              </a:ext>
            </a:extLst>
          </p:cNvPr>
          <p:cNvSpPr>
            <a:spLocks noGrp="1"/>
          </p:cNvSpPr>
          <p:nvPr>
            <p:ph type="sldNum" sz="quarter" idx="12"/>
          </p:nvPr>
        </p:nvSpPr>
        <p:spPr/>
        <p:txBody>
          <a:bodyPr/>
          <a:lstStyle/>
          <a:p>
            <a:fld id="{00FA5516-2300-4535-8FB2-DA37FE0930E3}" type="slidenum">
              <a:rPr lang="en-US" smtClean="0"/>
              <a:t>‹#›</a:t>
            </a:fld>
            <a:endParaRPr lang="en-US"/>
          </a:p>
        </p:txBody>
      </p:sp>
    </p:spTree>
    <p:extLst>
      <p:ext uri="{BB962C8B-B14F-4D97-AF65-F5344CB8AC3E}">
        <p14:creationId xmlns:p14="http://schemas.microsoft.com/office/powerpoint/2010/main" val="329811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557E-9F3F-4773-BB84-5DB7BC9CE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D57A87-9088-4B46-BA4C-EE8F6531BA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B1273C-89FE-4CB2-84F0-4C89BEF42E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EF728-35C2-47D3-A706-0B72172F69CE}"/>
              </a:ext>
            </a:extLst>
          </p:cNvPr>
          <p:cNvSpPr>
            <a:spLocks noGrp="1"/>
          </p:cNvSpPr>
          <p:nvPr>
            <p:ph type="dt" sz="half" idx="10"/>
          </p:nvPr>
        </p:nvSpPr>
        <p:spPr/>
        <p:txBody>
          <a:bodyPr/>
          <a:lstStyle/>
          <a:p>
            <a:fld id="{BCAD4801-BA5D-4D57-910B-96442B39949F}" type="datetimeFigureOut">
              <a:rPr lang="en-US" smtClean="0"/>
              <a:t>6/15/2020</a:t>
            </a:fld>
            <a:endParaRPr lang="en-US"/>
          </a:p>
        </p:txBody>
      </p:sp>
      <p:sp>
        <p:nvSpPr>
          <p:cNvPr id="6" name="Footer Placeholder 5">
            <a:extLst>
              <a:ext uri="{FF2B5EF4-FFF2-40B4-BE49-F238E27FC236}">
                <a16:creationId xmlns:a16="http://schemas.microsoft.com/office/drawing/2014/main" id="{FAB6D171-3874-4C9C-A6E4-54B2ACD766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C2D8D8-9797-4FDE-AD66-FEAA07FC00BF}"/>
              </a:ext>
            </a:extLst>
          </p:cNvPr>
          <p:cNvSpPr>
            <a:spLocks noGrp="1"/>
          </p:cNvSpPr>
          <p:nvPr>
            <p:ph type="sldNum" sz="quarter" idx="12"/>
          </p:nvPr>
        </p:nvSpPr>
        <p:spPr/>
        <p:txBody>
          <a:bodyPr/>
          <a:lstStyle/>
          <a:p>
            <a:fld id="{00FA5516-2300-4535-8FB2-DA37FE0930E3}" type="slidenum">
              <a:rPr lang="en-US" smtClean="0"/>
              <a:t>‹#›</a:t>
            </a:fld>
            <a:endParaRPr lang="en-US"/>
          </a:p>
        </p:txBody>
      </p:sp>
    </p:spTree>
    <p:extLst>
      <p:ext uri="{BB962C8B-B14F-4D97-AF65-F5344CB8AC3E}">
        <p14:creationId xmlns:p14="http://schemas.microsoft.com/office/powerpoint/2010/main" val="418385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F096-C547-4F78-9B83-A8E164E982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20C304-B44C-4A93-8167-EA9BCED978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82CED1-C74B-4487-BDA0-CE1F6AC0A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606DEA-CA87-4012-B176-66460E90373C}"/>
              </a:ext>
            </a:extLst>
          </p:cNvPr>
          <p:cNvSpPr>
            <a:spLocks noGrp="1"/>
          </p:cNvSpPr>
          <p:nvPr>
            <p:ph type="dt" sz="half" idx="10"/>
          </p:nvPr>
        </p:nvSpPr>
        <p:spPr/>
        <p:txBody>
          <a:bodyPr/>
          <a:lstStyle/>
          <a:p>
            <a:fld id="{BCAD4801-BA5D-4D57-910B-96442B39949F}" type="datetimeFigureOut">
              <a:rPr lang="en-US" smtClean="0"/>
              <a:t>6/15/2020</a:t>
            </a:fld>
            <a:endParaRPr lang="en-US"/>
          </a:p>
        </p:txBody>
      </p:sp>
      <p:sp>
        <p:nvSpPr>
          <p:cNvPr id="6" name="Footer Placeholder 5">
            <a:extLst>
              <a:ext uri="{FF2B5EF4-FFF2-40B4-BE49-F238E27FC236}">
                <a16:creationId xmlns:a16="http://schemas.microsoft.com/office/drawing/2014/main" id="{1629C9B8-9A2A-43A6-95C8-F746D91F2B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7A49C0-7FE6-4E0A-93BE-7D8A1864F3BE}"/>
              </a:ext>
            </a:extLst>
          </p:cNvPr>
          <p:cNvSpPr>
            <a:spLocks noGrp="1"/>
          </p:cNvSpPr>
          <p:nvPr>
            <p:ph type="sldNum" sz="quarter" idx="12"/>
          </p:nvPr>
        </p:nvSpPr>
        <p:spPr/>
        <p:txBody>
          <a:bodyPr/>
          <a:lstStyle/>
          <a:p>
            <a:fld id="{00FA5516-2300-4535-8FB2-DA37FE0930E3}" type="slidenum">
              <a:rPr lang="en-US" smtClean="0"/>
              <a:t>‹#›</a:t>
            </a:fld>
            <a:endParaRPr lang="en-US"/>
          </a:p>
        </p:txBody>
      </p:sp>
    </p:spTree>
    <p:extLst>
      <p:ext uri="{BB962C8B-B14F-4D97-AF65-F5344CB8AC3E}">
        <p14:creationId xmlns:p14="http://schemas.microsoft.com/office/powerpoint/2010/main" val="309526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2AAC08-F605-4BF7-8C0E-9047A68E18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7B02C1-2109-4F29-8093-A6311C0A1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D92DD3-B8D7-4424-AA32-AA44906363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AD4801-BA5D-4D57-910B-96442B39949F}" type="datetimeFigureOut">
              <a:rPr lang="en-US" smtClean="0"/>
              <a:t>6/15/2020</a:t>
            </a:fld>
            <a:endParaRPr lang="en-US"/>
          </a:p>
        </p:txBody>
      </p:sp>
      <p:sp>
        <p:nvSpPr>
          <p:cNvPr id="5" name="Footer Placeholder 4">
            <a:extLst>
              <a:ext uri="{FF2B5EF4-FFF2-40B4-BE49-F238E27FC236}">
                <a16:creationId xmlns:a16="http://schemas.microsoft.com/office/drawing/2014/main" id="{09579853-9FB1-4608-843F-AF7625C601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B073BE-5DD7-4E88-BEFC-98DC4944F5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A5516-2300-4535-8FB2-DA37FE0930E3}" type="slidenum">
              <a:rPr lang="en-US" smtClean="0"/>
              <a:t>‹#›</a:t>
            </a:fld>
            <a:endParaRPr lang="en-US"/>
          </a:p>
        </p:txBody>
      </p:sp>
    </p:spTree>
    <p:extLst>
      <p:ext uri="{BB962C8B-B14F-4D97-AF65-F5344CB8AC3E}">
        <p14:creationId xmlns:p14="http://schemas.microsoft.com/office/powerpoint/2010/main" val="2618171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AFF8DDAD-A77C-47CB-8F60-845C2FBEF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776" y="226144"/>
            <a:ext cx="5703107" cy="4117238"/>
          </a:xfrm>
          <a:prstGeom prst="rect">
            <a:avLst/>
          </a:prstGeom>
        </p:spPr>
      </p:pic>
      <p:sp>
        <p:nvSpPr>
          <p:cNvPr id="8" name="Rectangle 7">
            <a:extLst>
              <a:ext uri="{FF2B5EF4-FFF2-40B4-BE49-F238E27FC236}">
                <a16:creationId xmlns:a16="http://schemas.microsoft.com/office/drawing/2014/main" id="{8ABECC89-67DF-4AD2-AA0B-A6D8515CE14A}"/>
              </a:ext>
            </a:extLst>
          </p:cNvPr>
          <p:cNvSpPr/>
          <p:nvPr/>
        </p:nvSpPr>
        <p:spPr>
          <a:xfrm>
            <a:off x="0" y="4365523"/>
            <a:ext cx="12192000" cy="24924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D3830E8-BEBC-44BD-8560-226A70C70B1E}"/>
              </a:ext>
            </a:extLst>
          </p:cNvPr>
          <p:cNvSpPr/>
          <p:nvPr/>
        </p:nvSpPr>
        <p:spPr>
          <a:xfrm>
            <a:off x="0" y="4365523"/>
            <a:ext cx="12192000" cy="884903"/>
          </a:xfrm>
          <a:prstGeom prst="rect">
            <a:avLst/>
          </a:prstGeom>
          <a:solidFill>
            <a:srgbClr val="208B43"/>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5985F25-F731-46F9-A7A2-FFFFC6F5D5A5}"/>
              </a:ext>
            </a:extLst>
          </p:cNvPr>
          <p:cNvSpPr txBox="1"/>
          <p:nvPr/>
        </p:nvSpPr>
        <p:spPr>
          <a:xfrm>
            <a:off x="0" y="4444181"/>
            <a:ext cx="12103510" cy="769441"/>
          </a:xfrm>
          <a:prstGeom prst="rect">
            <a:avLst/>
          </a:prstGeom>
          <a:noFill/>
        </p:spPr>
        <p:txBody>
          <a:bodyPr wrap="square" rtlCol="0">
            <a:spAutoFit/>
          </a:bodyPr>
          <a:lstStyle/>
          <a:p>
            <a:pPr algn="ctr"/>
            <a:r>
              <a:rPr lang="en-US" sz="4400" dirty="0">
                <a:solidFill>
                  <a:schemeClr val="bg1"/>
                </a:solidFill>
                <a:latin typeface="Arial Black" panose="020B0A04020102020204" pitchFamily="34" charset="0"/>
              </a:rPr>
              <a:t>A PROJECT BY :</a:t>
            </a:r>
          </a:p>
        </p:txBody>
      </p:sp>
      <p:sp>
        <p:nvSpPr>
          <p:cNvPr id="11" name="Rectangle: Rounded Corners 10">
            <a:extLst>
              <a:ext uri="{FF2B5EF4-FFF2-40B4-BE49-F238E27FC236}">
                <a16:creationId xmlns:a16="http://schemas.microsoft.com/office/drawing/2014/main" id="{4AC930AA-99C2-41BE-965F-400B214E96D3}"/>
              </a:ext>
            </a:extLst>
          </p:cNvPr>
          <p:cNvSpPr/>
          <p:nvPr/>
        </p:nvSpPr>
        <p:spPr>
          <a:xfrm>
            <a:off x="265474" y="5778909"/>
            <a:ext cx="3529781" cy="690717"/>
          </a:xfrm>
          <a:prstGeom prst="round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ADEEL AHMED</a:t>
            </a:r>
          </a:p>
        </p:txBody>
      </p:sp>
      <p:sp>
        <p:nvSpPr>
          <p:cNvPr id="12" name="Rectangle: Rounded Corners 11">
            <a:extLst>
              <a:ext uri="{FF2B5EF4-FFF2-40B4-BE49-F238E27FC236}">
                <a16:creationId xmlns:a16="http://schemas.microsoft.com/office/drawing/2014/main" id="{3280868A-5F33-48DD-8B0E-0F7043D589D9}"/>
              </a:ext>
            </a:extLst>
          </p:cNvPr>
          <p:cNvSpPr/>
          <p:nvPr/>
        </p:nvSpPr>
        <p:spPr>
          <a:xfrm>
            <a:off x="4041057" y="5820697"/>
            <a:ext cx="3883742" cy="658761"/>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SYED UMER TARIQ</a:t>
            </a:r>
          </a:p>
        </p:txBody>
      </p:sp>
      <p:sp>
        <p:nvSpPr>
          <p:cNvPr id="13" name="Rectangle: Rounded Corners 12">
            <a:extLst>
              <a:ext uri="{FF2B5EF4-FFF2-40B4-BE49-F238E27FC236}">
                <a16:creationId xmlns:a16="http://schemas.microsoft.com/office/drawing/2014/main" id="{70B4553E-1479-4317-9212-BBDF0BD18BD0}"/>
              </a:ext>
            </a:extLst>
          </p:cNvPr>
          <p:cNvSpPr/>
          <p:nvPr/>
        </p:nvSpPr>
        <p:spPr>
          <a:xfrm>
            <a:off x="8126363" y="5778909"/>
            <a:ext cx="3883742" cy="690717"/>
          </a:xfrm>
          <a:prstGeom prst="round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SHEIKH MUSTAFA</a:t>
            </a:r>
          </a:p>
        </p:txBody>
      </p:sp>
    </p:spTree>
    <p:extLst>
      <p:ext uri="{BB962C8B-B14F-4D97-AF65-F5344CB8AC3E}">
        <p14:creationId xmlns:p14="http://schemas.microsoft.com/office/powerpoint/2010/main" val="2877836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27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36DF0A-6BA0-4472-9B13-226857A03558}"/>
              </a:ext>
            </a:extLst>
          </p:cNvPr>
          <p:cNvSpPr/>
          <p:nvPr/>
        </p:nvSpPr>
        <p:spPr>
          <a:xfrm>
            <a:off x="0" y="0"/>
            <a:ext cx="12192000" cy="1612490"/>
          </a:xfrm>
          <a:prstGeom prst="rect">
            <a:avLst/>
          </a:prstGeom>
          <a:solidFill>
            <a:srgbClr val="208B4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Dubai Medium" panose="020B0603030403030204" pitchFamily="34" charset="-78"/>
                <a:cs typeface="Dubai Medium" panose="020B0603030403030204" pitchFamily="34" charset="-78"/>
              </a:rPr>
              <a:t>GAMEDESCRIPTION CLASS</a:t>
            </a:r>
          </a:p>
        </p:txBody>
      </p:sp>
      <p:sp>
        <p:nvSpPr>
          <p:cNvPr id="3" name="Content Placeholder 2">
            <a:extLst>
              <a:ext uri="{FF2B5EF4-FFF2-40B4-BE49-F238E27FC236}">
                <a16:creationId xmlns:a16="http://schemas.microsoft.com/office/drawing/2014/main" id="{6BB8E3F1-92E1-4A06-841C-A7AF46C821D7}"/>
              </a:ext>
            </a:extLst>
          </p:cNvPr>
          <p:cNvSpPr>
            <a:spLocks noGrp="1"/>
          </p:cNvSpPr>
          <p:nvPr>
            <p:ph idx="1"/>
          </p:nvPr>
        </p:nvSpPr>
        <p:spPr>
          <a:xfrm>
            <a:off x="838200" y="1825625"/>
            <a:ext cx="10515600" cy="4351338"/>
          </a:xfrm>
        </p:spPr>
        <p:txBody>
          <a:bodyPr>
            <a:normAutofit fontScale="92500" lnSpcReduction="20000"/>
          </a:bodyPr>
          <a:lstStyle/>
          <a:p>
            <a:r>
              <a:rPr lang="en-US" dirty="0" err="1"/>
              <a:t>GameDescription</a:t>
            </a:r>
            <a:r>
              <a:rPr lang="en-US" dirty="0"/>
              <a:t> class extends the abstract class </a:t>
            </a:r>
            <a:r>
              <a:rPr lang="en-US" dirty="0" err="1"/>
              <a:t>MenuOptions</a:t>
            </a:r>
            <a:r>
              <a:rPr lang="en-US" dirty="0"/>
              <a:t>. This class has been made to give user a little bit of know how about the game what the game actually is and what is the concept behind this game and clears all the doubts of the user about the game so the user can be very clear about the game actually is.</a:t>
            </a:r>
          </a:p>
          <a:p>
            <a:r>
              <a:rPr lang="en-US" dirty="0"/>
              <a:t>This class extends the </a:t>
            </a:r>
            <a:r>
              <a:rPr lang="en-US" dirty="0" err="1"/>
              <a:t>MenuOptions</a:t>
            </a:r>
            <a:r>
              <a:rPr lang="en-US" dirty="0"/>
              <a:t> class which is an abstract class and defines its abstract </a:t>
            </a:r>
            <a:r>
              <a:rPr lang="en-US" dirty="0" err="1"/>
              <a:t>method.This</a:t>
            </a:r>
            <a:r>
              <a:rPr lang="en-US" dirty="0"/>
              <a:t> class incorporates the features of both </a:t>
            </a:r>
            <a:r>
              <a:rPr lang="en-US" dirty="0" err="1"/>
              <a:t>javafx</a:t>
            </a:r>
            <a:r>
              <a:rPr lang="en-US" dirty="0"/>
              <a:t> and java in terms of using their libraries.</a:t>
            </a:r>
          </a:p>
          <a:p>
            <a:r>
              <a:rPr lang="en-US" dirty="0" err="1"/>
              <a:t>GameDescription</a:t>
            </a:r>
            <a:r>
              <a:rPr lang="en-US" dirty="0"/>
              <a:t> class implements the core concepts (principles) of OOP in the form of Inheritance and Polymorphism.</a:t>
            </a:r>
          </a:p>
          <a:p>
            <a:r>
              <a:rPr lang="en-US" dirty="0"/>
              <a:t>Inheritance is implemented in the way that this class extends </a:t>
            </a:r>
            <a:r>
              <a:rPr lang="en-US" dirty="0" err="1"/>
              <a:t>MenuOptions</a:t>
            </a:r>
            <a:r>
              <a:rPr lang="en-US" dirty="0"/>
              <a:t> class and performs overriding on its "styling" in order to incorporate Polymorphism.</a:t>
            </a:r>
          </a:p>
        </p:txBody>
      </p:sp>
    </p:spTree>
    <p:extLst>
      <p:ext uri="{BB962C8B-B14F-4D97-AF65-F5344CB8AC3E}">
        <p14:creationId xmlns:p14="http://schemas.microsoft.com/office/powerpoint/2010/main" val="450446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27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36DF0A-6BA0-4472-9B13-226857A03558}"/>
              </a:ext>
            </a:extLst>
          </p:cNvPr>
          <p:cNvSpPr/>
          <p:nvPr/>
        </p:nvSpPr>
        <p:spPr>
          <a:xfrm>
            <a:off x="0" y="0"/>
            <a:ext cx="12192000" cy="1612490"/>
          </a:xfrm>
          <a:prstGeom prst="rect">
            <a:avLst/>
          </a:prstGeom>
          <a:solidFill>
            <a:srgbClr val="208B4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Dubai Medium" panose="020B0603030403030204" pitchFamily="34" charset="-78"/>
                <a:cs typeface="Dubai Medium" panose="020B0603030403030204" pitchFamily="34" charset="-78"/>
              </a:rPr>
              <a:t>GAMEENDINDICATION CLASS</a:t>
            </a:r>
          </a:p>
        </p:txBody>
      </p:sp>
      <p:sp>
        <p:nvSpPr>
          <p:cNvPr id="3" name="Content Placeholder 2">
            <a:extLst>
              <a:ext uri="{FF2B5EF4-FFF2-40B4-BE49-F238E27FC236}">
                <a16:creationId xmlns:a16="http://schemas.microsoft.com/office/drawing/2014/main" id="{0A0D4C82-E7C6-44C7-9CDD-C4FEACFEBBD1}"/>
              </a:ext>
            </a:extLst>
          </p:cNvPr>
          <p:cNvSpPr>
            <a:spLocks noGrp="1"/>
          </p:cNvSpPr>
          <p:nvPr>
            <p:ph idx="1"/>
          </p:nvPr>
        </p:nvSpPr>
        <p:spPr>
          <a:xfrm>
            <a:off x="838200" y="1825625"/>
            <a:ext cx="10515600" cy="4351338"/>
          </a:xfrm>
        </p:spPr>
        <p:txBody>
          <a:bodyPr>
            <a:normAutofit fontScale="77500" lnSpcReduction="20000"/>
          </a:bodyPr>
          <a:lstStyle/>
          <a:p>
            <a:r>
              <a:rPr lang="en-US" dirty="0" err="1"/>
              <a:t>GameEndIndicaion</a:t>
            </a:r>
            <a:r>
              <a:rPr lang="en-US" dirty="0"/>
              <a:t> class is a public class which sole purpose is to deal with the particular scenario of when the game gets over that is when goalkeeper makes the save and user's turn gets over so this class has the functionalities related to previously mentioned characteristics and shows the user it's score and provides the user with the options of whether to play the game again or move to main menu.</a:t>
            </a:r>
          </a:p>
          <a:p>
            <a:r>
              <a:rPr lang="en-US" dirty="0"/>
              <a:t>This class extends the Application class which is an abstract class and gives explanation to its start method. This class incorporates the features of both </a:t>
            </a:r>
            <a:r>
              <a:rPr lang="en-US" dirty="0" err="1"/>
              <a:t>javafx</a:t>
            </a:r>
            <a:r>
              <a:rPr lang="en-US" dirty="0"/>
              <a:t> and java in terms of using their libraries.</a:t>
            </a:r>
          </a:p>
          <a:p>
            <a:r>
              <a:rPr lang="en-US" dirty="0" err="1"/>
              <a:t>GameEndIndication</a:t>
            </a:r>
            <a:r>
              <a:rPr lang="en-US" dirty="0"/>
              <a:t> class implements the concepts of OOP namely Encapsulation and Inheritance.</a:t>
            </a:r>
          </a:p>
          <a:p>
            <a:r>
              <a:rPr lang="en-US" dirty="0"/>
              <a:t>All the data fields of </a:t>
            </a:r>
            <a:r>
              <a:rPr lang="en-US" dirty="0" err="1"/>
              <a:t>MainScreen</a:t>
            </a:r>
            <a:r>
              <a:rPr lang="en-US" dirty="0"/>
              <a:t> class have been made private in order to encapsulate them and prevent them from being called from outside the class.</a:t>
            </a:r>
          </a:p>
          <a:p>
            <a:r>
              <a:rPr lang="en-US" dirty="0"/>
              <a:t>Inheritance is implemented in the way that this class extends Application Class of </a:t>
            </a:r>
            <a:r>
              <a:rPr lang="en-US" dirty="0" err="1"/>
              <a:t>Javafx</a:t>
            </a:r>
            <a:r>
              <a:rPr lang="en-US" dirty="0"/>
              <a:t>.</a:t>
            </a:r>
          </a:p>
        </p:txBody>
      </p:sp>
    </p:spTree>
    <p:extLst>
      <p:ext uri="{BB962C8B-B14F-4D97-AF65-F5344CB8AC3E}">
        <p14:creationId xmlns:p14="http://schemas.microsoft.com/office/powerpoint/2010/main" val="130300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27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36DF0A-6BA0-4472-9B13-226857A03558}"/>
              </a:ext>
            </a:extLst>
          </p:cNvPr>
          <p:cNvSpPr/>
          <p:nvPr/>
        </p:nvSpPr>
        <p:spPr>
          <a:xfrm>
            <a:off x="0" y="-226142"/>
            <a:ext cx="12192000" cy="1612490"/>
          </a:xfrm>
          <a:prstGeom prst="rect">
            <a:avLst/>
          </a:prstGeom>
          <a:solidFill>
            <a:srgbClr val="208B4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Dubai Medium" panose="020B0603030403030204" pitchFamily="34" charset="-78"/>
                <a:cs typeface="Dubai Medium" panose="020B0603030403030204" pitchFamily="34" charset="-78"/>
              </a:rPr>
              <a:t>HIGHSCOREMANAGING CLASS</a:t>
            </a:r>
          </a:p>
        </p:txBody>
      </p:sp>
      <p:sp>
        <p:nvSpPr>
          <p:cNvPr id="5" name="Content Placeholder 2">
            <a:extLst>
              <a:ext uri="{FF2B5EF4-FFF2-40B4-BE49-F238E27FC236}">
                <a16:creationId xmlns:a16="http://schemas.microsoft.com/office/drawing/2014/main" id="{F8787F6F-41B0-4E0D-B6C2-9AF735DD8E45}"/>
              </a:ext>
            </a:extLst>
          </p:cNvPr>
          <p:cNvSpPr>
            <a:spLocks noGrp="1"/>
          </p:cNvSpPr>
          <p:nvPr>
            <p:ph idx="1"/>
          </p:nvPr>
        </p:nvSpPr>
        <p:spPr>
          <a:xfrm>
            <a:off x="838200" y="1825625"/>
            <a:ext cx="10515600" cy="4351338"/>
          </a:xfrm>
        </p:spPr>
        <p:txBody>
          <a:bodyPr/>
          <a:lstStyle/>
          <a:p>
            <a:r>
              <a:rPr lang="en-US" dirty="0" err="1"/>
              <a:t>HighScoreManaging</a:t>
            </a:r>
            <a:r>
              <a:rPr lang="en-US" dirty="0"/>
              <a:t> class is a public class whose responsibility is to save the </a:t>
            </a:r>
            <a:r>
              <a:rPr lang="en-US" dirty="0" err="1"/>
              <a:t>highscore</a:t>
            </a:r>
            <a:r>
              <a:rPr lang="en-US" dirty="0"/>
              <a:t> of the user in the file. This class implements the File Handling in a way that the high score made by the user is saved in the file and then this class is called in different classes in order to retrieve the high score from the file.</a:t>
            </a:r>
          </a:p>
          <a:p>
            <a:endParaRPr lang="en-US" dirty="0"/>
          </a:p>
        </p:txBody>
      </p:sp>
    </p:spTree>
    <p:extLst>
      <p:ext uri="{BB962C8B-B14F-4D97-AF65-F5344CB8AC3E}">
        <p14:creationId xmlns:p14="http://schemas.microsoft.com/office/powerpoint/2010/main" val="1577549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27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36DF0A-6BA0-4472-9B13-226857A03558}"/>
              </a:ext>
            </a:extLst>
          </p:cNvPr>
          <p:cNvSpPr/>
          <p:nvPr/>
        </p:nvSpPr>
        <p:spPr>
          <a:xfrm>
            <a:off x="0" y="-226142"/>
            <a:ext cx="12192000" cy="1612490"/>
          </a:xfrm>
          <a:prstGeom prst="rect">
            <a:avLst/>
          </a:prstGeom>
          <a:solidFill>
            <a:srgbClr val="208B4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Dubai Medium" panose="020B0603030403030204" pitchFamily="34" charset="-78"/>
                <a:cs typeface="Dubai Medium" panose="020B0603030403030204" pitchFamily="34" charset="-78"/>
              </a:rPr>
              <a:t>SOUNDEFFECTS CLASS</a:t>
            </a:r>
          </a:p>
        </p:txBody>
      </p:sp>
      <p:sp>
        <p:nvSpPr>
          <p:cNvPr id="5" name="Content Placeholder 2">
            <a:extLst>
              <a:ext uri="{FF2B5EF4-FFF2-40B4-BE49-F238E27FC236}">
                <a16:creationId xmlns:a16="http://schemas.microsoft.com/office/drawing/2014/main" id="{F8787F6F-41B0-4E0D-B6C2-9AF735DD8E45}"/>
              </a:ext>
            </a:extLst>
          </p:cNvPr>
          <p:cNvSpPr>
            <a:spLocks noGrp="1"/>
          </p:cNvSpPr>
          <p:nvPr>
            <p:ph idx="1"/>
          </p:nvPr>
        </p:nvSpPr>
        <p:spPr>
          <a:xfrm>
            <a:off x="838200" y="1825625"/>
            <a:ext cx="10515600" cy="4351338"/>
          </a:xfrm>
        </p:spPr>
        <p:txBody>
          <a:bodyPr/>
          <a:lstStyle/>
          <a:p>
            <a:r>
              <a:rPr lang="en-US" dirty="0" err="1"/>
              <a:t>SoundEffects</a:t>
            </a:r>
            <a:r>
              <a:rPr lang="en-US" dirty="0"/>
              <a:t> class is a public class and its role in the project is clear from its name. It has been used in the project to add sound effects to the game that is general reaction when a goal is scored or when a player misses the penalty. </a:t>
            </a:r>
          </a:p>
          <a:p>
            <a:r>
              <a:rPr lang="en-US" dirty="0"/>
              <a:t>Further on this class extends Application class just for the sake of running audio.</a:t>
            </a:r>
          </a:p>
        </p:txBody>
      </p:sp>
    </p:spTree>
    <p:extLst>
      <p:ext uri="{BB962C8B-B14F-4D97-AF65-F5344CB8AC3E}">
        <p14:creationId xmlns:p14="http://schemas.microsoft.com/office/powerpoint/2010/main" val="3456174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27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36DF0A-6BA0-4472-9B13-226857A03558}"/>
              </a:ext>
            </a:extLst>
          </p:cNvPr>
          <p:cNvSpPr/>
          <p:nvPr/>
        </p:nvSpPr>
        <p:spPr>
          <a:xfrm>
            <a:off x="0" y="-226142"/>
            <a:ext cx="12192000" cy="1612490"/>
          </a:xfrm>
          <a:prstGeom prst="rect">
            <a:avLst/>
          </a:prstGeom>
          <a:solidFill>
            <a:srgbClr val="208B4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Dubai Medium" panose="020B0603030403030204" pitchFamily="34" charset="-78"/>
                <a:cs typeface="Dubai Medium" panose="020B0603030403030204" pitchFamily="34" charset="-78"/>
              </a:rPr>
              <a:t>LOADINGSCREEN CLASS</a:t>
            </a:r>
          </a:p>
        </p:txBody>
      </p:sp>
      <p:sp>
        <p:nvSpPr>
          <p:cNvPr id="5" name="Content Placeholder 2">
            <a:extLst>
              <a:ext uri="{FF2B5EF4-FFF2-40B4-BE49-F238E27FC236}">
                <a16:creationId xmlns:a16="http://schemas.microsoft.com/office/drawing/2014/main" id="{F8787F6F-41B0-4E0D-B6C2-9AF735DD8E45}"/>
              </a:ext>
            </a:extLst>
          </p:cNvPr>
          <p:cNvSpPr>
            <a:spLocks noGrp="1"/>
          </p:cNvSpPr>
          <p:nvPr>
            <p:ph idx="1"/>
          </p:nvPr>
        </p:nvSpPr>
        <p:spPr>
          <a:xfrm>
            <a:off x="838200" y="1825625"/>
            <a:ext cx="10515600" cy="4351338"/>
          </a:xfrm>
        </p:spPr>
        <p:txBody>
          <a:bodyPr/>
          <a:lstStyle/>
          <a:p>
            <a:r>
              <a:rPr lang="en-US" dirty="0" err="1"/>
              <a:t>LoadingScreen</a:t>
            </a:r>
            <a:r>
              <a:rPr lang="en-US" dirty="0"/>
              <a:t> class is a public class whose functionality is to load the screen when the player intends to play the game and clicks on start button for playing the game so this class displays the loading screen before the user gets on to the actual game screen.</a:t>
            </a:r>
          </a:p>
          <a:p>
            <a:endParaRPr lang="en-US" dirty="0"/>
          </a:p>
        </p:txBody>
      </p:sp>
    </p:spTree>
    <p:extLst>
      <p:ext uri="{BB962C8B-B14F-4D97-AF65-F5344CB8AC3E}">
        <p14:creationId xmlns:p14="http://schemas.microsoft.com/office/powerpoint/2010/main" val="1598606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27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36DF0A-6BA0-4472-9B13-226857A03558}"/>
              </a:ext>
            </a:extLst>
          </p:cNvPr>
          <p:cNvSpPr/>
          <p:nvPr/>
        </p:nvSpPr>
        <p:spPr>
          <a:xfrm>
            <a:off x="0" y="0"/>
            <a:ext cx="12192000" cy="1612490"/>
          </a:xfrm>
          <a:prstGeom prst="rect">
            <a:avLst/>
          </a:prstGeom>
          <a:solidFill>
            <a:srgbClr val="208B4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Dubai Medium" panose="020B0603030403030204" pitchFamily="34" charset="-78"/>
                <a:cs typeface="Dubai Medium" panose="020B0603030403030204" pitchFamily="34" charset="-78"/>
              </a:rPr>
              <a:t>STREETSHOOTOUTS CLASS</a:t>
            </a:r>
          </a:p>
        </p:txBody>
      </p:sp>
      <p:sp>
        <p:nvSpPr>
          <p:cNvPr id="5" name="Content Placeholder 2">
            <a:extLst>
              <a:ext uri="{FF2B5EF4-FFF2-40B4-BE49-F238E27FC236}">
                <a16:creationId xmlns:a16="http://schemas.microsoft.com/office/drawing/2014/main" id="{F8787F6F-41B0-4E0D-B6C2-9AF735DD8E45}"/>
              </a:ext>
            </a:extLst>
          </p:cNvPr>
          <p:cNvSpPr>
            <a:spLocks noGrp="1"/>
          </p:cNvSpPr>
          <p:nvPr>
            <p:ph idx="1"/>
          </p:nvPr>
        </p:nvSpPr>
        <p:spPr>
          <a:xfrm>
            <a:off x="838200" y="1825625"/>
            <a:ext cx="10515600" cy="4351338"/>
          </a:xfrm>
        </p:spPr>
        <p:txBody>
          <a:bodyPr/>
          <a:lstStyle/>
          <a:p>
            <a:r>
              <a:rPr lang="en-US" dirty="0"/>
              <a:t>streetShootouts.java is a public class (</a:t>
            </a:r>
            <a:r>
              <a:rPr lang="en-US" dirty="0" err="1"/>
              <a:t>javaFX</a:t>
            </a:r>
            <a:r>
              <a:rPr lang="en-US" dirty="0"/>
              <a:t> class) has a lot of functionality to do, in brief it contains all the necessary fields and methods for the game mechanism.</a:t>
            </a:r>
          </a:p>
          <a:p>
            <a:r>
              <a:rPr lang="en-US" dirty="0"/>
              <a:t>The game “Penalty Shootouts” takes place here.</a:t>
            </a:r>
          </a:p>
          <a:p>
            <a:r>
              <a:rPr lang="en-US" dirty="0"/>
              <a:t> This class contains animation of player sprites and their translation.</a:t>
            </a:r>
          </a:p>
        </p:txBody>
      </p:sp>
    </p:spTree>
    <p:extLst>
      <p:ext uri="{BB962C8B-B14F-4D97-AF65-F5344CB8AC3E}">
        <p14:creationId xmlns:p14="http://schemas.microsoft.com/office/powerpoint/2010/main" val="2197258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27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36DF0A-6BA0-4472-9B13-226857A03558}"/>
              </a:ext>
            </a:extLst>
          </p:cNvPr>
          <p:cNvSpPr/>
          <p:nvPr/>
        </p:nvSpPr>
        <p:spPr>
          <a:xfrm>
            <a:off x="0" y="0"/>
            <a:ext cx="12192000" cy="1612490"/>
          </a:xfrm>
          <a:prstGeom prst="rect">
            <a:avLst/>
          </a:prstGeom>
          <a:solidFill>
            <a:srgbClr val="208B4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Dubai Medium" panose="020B0603030403030204" pitchFamily="34" charset="-78"/>
                <a:cs typeface="Dubai Medium" panose="020B0603030403030204" pitchFamily="34" charset="-78"/>
              </a:rPr>
              <a:t>CONCLUSION</a:t>
            </a:r>
          </a:p>
        </p:txBody>
      </p:sp>
      <p:sp>
        <p:nvSpPr>
          <p:cNvPr id="5" name="Content Placeholder 2">
            <a:extLst>
              <a:ext uri="{FF2B5EF4-FFF2-40B4-BE49-F238E27FC236}">
                <a16:creationId xmlns:a16="http://schemas.microsoft.com/office/drawing/2014/main" id="{F8787F6F-41B0-4E0D-B6C2-9AF735DD8E45}"/>
              </a:ext>
            </a:extLst>
          </p:cNvPr>
          <p:cNvSpPr>
            <a:spLocks noGrp="1"/>
          </p:cNvSpPr>
          <p:nvPr>
            <p:ph idx="1"/>
          </p:nvPr>
        </p:nvSpPr>
        <p:spPr>
          <a:xfrm>
            <a:off x="838200" y="1825625"/>
            <a:ext cx="10515600" cy="4351338"/>
          </a:xfrm>
        </p:spPr>
        <p:txBody>
          <a:bodyPr/>
          <a:lstStyle/>
          <a:p>
            <a:pPr marL="0" indent="0">
              <a:buNone/>
            </a:pPr>
            <a:r>
              <a:rPr lang="en-US" dirty="0">
                <a:latin typeface="Dubai Medium" panose="020B0603030403030204" pitchFamily="34" charset="-78"/>
                <a:cs typeface="Dubai Medium" panose="020B0603030403030204" pitchFamily="34" charset="-78"/>
              </a:rPr>
              <a:t>This is a java based program which is built to show a penalty shootout</a:t>
            </a:r>
          </a:p>
          <a:p>
            <a:pPr marL="0" indent="0">
              <a:buNone/>
            </a:pPr>
            <a:r>
              <a:rPr lang="en-US" dirty="0">
                <a:latin typeface="Dubai Medium" panose="020B0603030403030204" pitchFamily="34" charset="-78"/>
                <a:cs typeface="Dubai Medium" panose="020B0603030403030204" pitchFamily="34" charset="-78"/>
              </a:rPr>
              <a:t>game as our end semester project using the concepts of Object </a:t>
            </a:r>
          </a:p>
          <a:p>
            <a:pPr marL="0" indent="0">
              <a:buNone/>
            </a:pPr>
            <a:r>
              <a:rPr lang="en-US" dirty="0">
                <a:latin typeface="Dubai Medium" panose="020B0603030403030204" pitchFamily="34" charset="-78"/>
                <a:cs typeface="Dubai Medium" panose="020B0603030403030204" pitchFamily="34" charset="-78"/>
              </a:rPr>
              <a:t>Orientated Programming with the help of </a:t>
            </a:r>
            <a:r>
              <a:rPr lang="en-US" dirty="0" err="1">
                <a:latin typeface="Dubai Medium" panose="020B0603030403030204" pitchFamily="34" charset="-78"/>
                <a:cs typeface="Dubai Medium" panose="020B0603030403030204" pitchFamily="34" charset="-78"/>
              </a:rPr>
              <a:t>javaFX</a:t>
            </a:r>
            <a:r>
              <a:rPr lang="en-US" dirty="0">
                <a:latin typeface="Dubai Medium" panose="020B0603030403030204" pitchFamily="34" charset="-78"/>
                <a:cs typeface="Dubai Medium" panose="020B0603030403030204" pitchFamily="34" charset="-78"/>
              </a:rPr>
              <a:t>.</a:t>
            </a:r>
          </a:p>
          <a:p>
            <a:pPr marL="0" indent="0">
              <a:buNone/>
            </a:pPr>
            <a:endParaRPr lang="en-US" dirty="0">
              <a:latin typeface="Dubai Medium" panose="020B0603030403030204" pitchFamily="34" charset="-78"/>
              <a:cs typeface="Dubai Medium" panose="020B0603030403030204" pitchFamily="34" charset="-78"/>
            </a:endParaRPr>
          </a:p>
          <a:p>
            <a:pPr marL="0" indent="0">
              <a:buNone/>
            </a:pPr>
            <a:r>
              <a:rPr lang="en-US" dirty="0">
                <a:latin typeface="Dubai Medium" panose="020B0603030403030204" pitchFamily="34" charset="-78"/>
                <a:cs typeface="Dubai Medium" panose="020B0603030403030204" pitchFamily="34" charset="-78"/>
              </a:rPr>
              <a:t>Enjoy Death Penalty Shootouts (Street Edition) on JAVA</a:t>
            </a:r>
          </a:p>
          <a:p>
            <a:pPr marL="0" indent="0">
              <a:buNone/>
            </a:pPr>
            <a:endParaRPr lang="en-US" dirty="0"/>
          </a:p>
        </p:txBody>
      </p:sp>
    </p:spTree>
    <p:extLst>
      <p:ext uri="{BB962C8B-B14F-4D97-AF65-F5344CB8AC3E}">
        <p14:creationId xmlns:p14="http://schemas.microsoft.com/office/powerpoint/2010/main" val="3642442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08B43"/>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BD64F0-CF91-449A-A22A-27C2405F0C4B}"/>
              </a:ext>
            </a:extLst>
          </p:cNvPr>
          <p:cNvSpPr txBox="1"/>
          <p:nvPr/>
        </p:nvSpPr>
        <p:spPr>
          <a:xfrm>
            <a:off x="894735" y="1563329"/>
            <a:ext cx="10402529" cy="2492990"/>
          </a:xfrm>
          <a:prstGeom prst="rect">
            <a:avLst/>
          </a:prstGeom>
          <a:noFill/>
        </p:spPr>
        <p:txBody>
          <a:bodyPr wrap="square" rtlCol="0">
            <a:spAutoFit/>
          </a:bodyPr>
          <a:lstStyle/>
          <a:p>
            <a:pPr algn="ctr"/>
            <a:r>
              <a:rPr lang="en-US" sz="12000" b="1" dirty="0">
                <a:solidFill>
                  <a:schemeClr val="bg1">
                    <a:lumMod val="95000"/>
                  </a:schemeClr>
                </a:solidFill>
                <a:latin typeface="Dubai Medium" panose="020B0603030403030204" pitchFamily="34" charset="-78"/>
                <a:cs typeface="Dubai Medium" panose="020B0603030403030204" pitchFamily="34" charset="-78"/>
              </a:rPr>
              <a:t>THE END</a:t>
            </a:r>
          </a:p>
          <a:p>
            <a:r>
              <a:rPr lang="en-US" sz="3600" b="1" dirty="0">
                <a:solidFill>
                  <a:schemeClr val="bg1">
                    <a:lumMod val="95000"/>
                  </a:schemeClr>
                </a:solidFill>
                <a:latin typeface="Dubai Medium" panose="020B0603030403030204" pitchFamily="34" charset="-78"/>
                <a:cs typeface="Dubai Medium" panose="020B0603030403030204" pitchFamily="34" charset="-78"/>
              </a:rPr>
              <a:t>                         JUST KEEP SCORING</a:t>
            </a:r>
          </a:p>
        </p:txBody>
      </p:sp>
      <p:pic>
        <p:nvPicPr>
          <p:cNvPr id="8" name="Graphic 7" descr="Soccer ball">
            <a:extLst>
              <a:ext uri="{FF2B5EF4-FFF2-40B4-BE49-F238E27FC236}">
                <a16:creationId xmlns:a16="http://schemas.microsoft.com/office/drawing/2014/main" id="{7332B2AC-EEA2-4CF7-A4C1-85D74AAFB2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62567" y="3166500"/>
            <a:ext cx="889819" cy="889819"/>
          </a:xfrm>
          <a:prstGeom prst="rect">
            <a:avLst/>
          </a:prstGeom>
        </p:spPr>
      </p:pic>
    </p:spTree>
    <p:extLst>
      <p:ext uri="{BB962C8B-B14F-4D97-AF65-F5344CB8AC3E}">
        <p14:creationId xmlns:p14="http://schemas.microsoft.com/office/powerpoint/2010/main" val="18467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27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36DF0A-6BA0-4472-9B13-226857A03558}"/>
              </a:ext>
            </a:extLst>
          </p:cNvPr>
          <p:cNvSpPr/>
          <p:nvPr/>
        </p:nvSpPr>
        <p:spPr>
          <a:xfrm>
            <a:off x="0" y="0"/>
            <a:ext cx="12192000" cy="1612490"/>
          </a:xfrm>
          <a:prstGeom prst="rect">
            <a:avLst/>
          </a:prstGeom>
          <a:solidFill>
            <a:srgbClr val="208B4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Dubai Medium" panose="020B0603030403030204" pitchFamily="34" charset="-78"/>
                <a:cs typeface="Dubai Medium" panose="020B0603030403030204" pitchFamily="34" charset="-78"/>
              </a:rPr>
              <a:t>INTRODUCTION</a:t>
            </a:r>
          </a:p>
        </p:txBody>
      </p:sp>
      <p:sp>
        <p:nvSpPr>
          <p:cNvPr id="5" name="Content Placeholder 2">
            <a:extLst>
              <a:ext uri="{FF2B5EF4-FFF2-40B4-BE49-F238E27FC236}">
                <a16:creationId xmlns:a16="http://schemas.microsoft.com/office/drawing/2014/main" id="{F8787F6F-41B0-4E0D-B6C2-9AF735DD8E45}"/>
              </a:ext>
            </a:extLst>
          </p:cNvPr>
          <p:cNvSpPr>
            <a:spLocks noGrp="1"/>
          </p:cNvSpPr>
          <p:nvPr>
            <p:ph idx="1"/>
          </p:nvPr>
        </p:nvSpPr>
        <p:spPr>
          <a:xfrm>
            <a:off x="838200" y="1825625"/>
            <a:ext cx="10515600" cy="4351338"/>
          </a:xfrm>
        </p:spPr>
        <p:txBody>
          <a:bodyPr/>
          <a:lstStyle/>
          <a:p>
            <a:pPr marL="0" indent="0">
              <a:buNone/>
            </a:pPr>
            <a:r>
              <a:rPr lang="en-US" dirty="0">
                <a:latin typeface="Dubai Medium" panose="020B0603030403030204" pitchFamily="34" charset="-78"/>
                <a:cs typeface="Dubai Medium" panose="020B0603030403030204" pitchFamily="34" charset="-78"/>
              </a:rPr>
              <a:t>The main idea of the game is to provide a thrill for those who may</a:t>
            </a:r>
          </a:p>
          <a:p>
            <a:pPr marL="0" indent="0">
              <a:buNone/>
            </a:pPr>
            <a:r>
              <a:rPr lang="en-US" dirty="0">
                <a:latin typeface="Dubai Medium" panose="020B0603030403030204" pitchFamily="34" charset="-78"/>
                <a:cs typeface="Dubai Medium" panose="020B0603030403030204" pitchFamily="34" charset="-78"/>
              </a:rPr>
              <a:t>wish to enjoy football as the penalty shootouts of any game is thrilling</a:t>
            </a:r>
          </a:p>
          <a:p>
            <a:pPr marL="0" indent="0">
              <a:buNone/>
            </a:pPr>
            <a:r>
              <a:rPr lang="en-US" dirty="0">
                <a:latin typeface="Dubai Medium" panose="020B0603030403030204" pitchFamily="34" charset="-78"/>
                <a:cs typeface="Dubai Medium" panose="020B0603030403030204" pitchFamily="34" charset="-78"/>
              </a:rPr>
              <a:t> and inspiring for those who have interest in the game the main theme</a:t>
            </a:r>
          </a:p>
          <a:p>
            <a:pPr marL="0" indent="0">
              <a:buNone/>
            </a:pPr>
            <a:r>
              <a:rPr lang="en-US" dirty="0">
                <a:latin typeface="Dubai Medium" panose="020B0603030403030204" pitchFamily="34" charset="-78"/>
                <a:cs typeface="Dubai Medium" panose="020B0603030403030204" pitchFamily="34" charset="-78"/>
              </a:rPr>
              <a:t> used for the game is that of a localized penalty shootout scene in</a:t>
            </a:r>
          </a:p>
          <a:p>
            <a:pPr marL="0" indent="0">
              <a:buNone/>
            </a:pPr>
            <a:r>
              <a:rPr lang="en-US" dirty="0">
                <a:latin typeface="Dubai Medium" panose="020B0603030403030204" pitchFamily="34" charset="-78"/>
                <a:cs typeface="Dubai Medium" panose="020B0603030403030204" pitchFamily="34" charset="-78"/>
              </a:rPr>
              <a:t>which the user may see only the keeper the goal post </a:t>
            </a:r>
            <a:r>
              <a:rPr lang="en-US" dirty="0" err="1">
                <a:latin typeface="Dubai Medium" panose="020B0603030403030204" pitchFamily="34" charset="-78"/>
                <a:cs typeface="Dubai Medium" panose="020B0603030403030204" pitchFamily="34" charset="-78"/>
              </a:rPr>
              <a:t>andnet</a:t>
            </a:r>
            <a:r>
              <a:rPr lang="en-US" dirty="0">
                <a:latin typeface="Dubai Medium" panose="020B0603030403030204" pitchFamily="34" charset="-78"/>
                <a:cs typeface="Dubai Medium" panose="020B0603030403030204" pitchFamily="34" charset="-78"/>
              </a:rPr>
              <a:t>, the only</a:t>
            </a:r>
          </a:p>
          <a:p>
            <a:pPr marL="0" indent="0">
              <a:buNone/>
            </a:pPr>
            <a:r>
              <a:rPr lang="en-US" dirty="0">
                <a:latin typeface="Dubai Medium" panose="020B0603030403030204" pitchFamily="34" charset="-78"/>
                <a:cs typeface="Dubai Medium" panose="020B0603030403030204" pitchFamily="34" charset="-78"/>
              </a:rPr>
              <a:t> thing between him will be the goal keeper trying </a:t>
            </a:r>
            <a:r>
              <a:rPr lang="en-US" dirty="0" err="1">
                <a:latin typeface="Dubai Medium" panose="020B0603030403030204" pitchFamily="34" charset="-78"/>
                <a:cs typeface="Dubai Medium" panose="020B0603030403030204" pitchFamily="34" charset="-78"/>
              </a:rPr>
              <a:t>todefend</a:t>
            </a:r>
            <a:r>
              <a:rPr lang="en-US" dirty="0">
                <a:latin typeface="Dubai Medium" panose="020B0603030403030204" pitchFamily="34" charset="-78"/>
                <a:cs typeface="Dubai Medium" panose="020B0603030403030204" pitchFamily="34" charset="-78"/>
              </a:rPr>
              <a:t> his goal</a:t>
            </a:r>
          </a:p>
          <a:p>
            <a:pPr marL="0" indent="0">
              <a:buNone/>
            </a:pPr>
            <a:r>
              <a:rPr lang="en-US" dirty="0">
                <a:latin typeface="Dubai Medium" panose="020B0603030403030204" pitchFamily="34" charset="-78"/>
                <a:cs typeface="Dubai Medium" panose="020B0603030403030204" pitchFamily="34" charset="-78"/>
              </a:rPr>
              <a:t>post from the player.</a:t>
            </a:r>
          </a:p>
        </p:txBody>
      </p:sp>
    </p:spTree>
    <p:extLst>
      <p:ext uri="{BB962C8B-B14F-4D97-AF65-F5344CB8AC3E}">
        <p14:creationId xmlns:p14="http://schemas.microsoft.com/office/powerpoint/2010/main" val="311658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27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36DF0A-6BA0-4472-9B13-226857A03558}"/>
              </a:ext>
            </a:extLst>
          </p:cNvPr>
          <p:cNvSpPr/>
          <p:nvPr/>
        </p:nvSpPr>
        <p:spPr>
          <a:xfrm>
            <a:off x="0" y="0"/>
            <a:ext cx="12192000" cy="1612490"/>
          </a:xfrm>
          <a:prstGeom prst="rect">
            <a:avLst/>
          </a:prstGeom>
          <a:solidFill>
            <a:srgbClr val="208B4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Dubai Medium" panose="020B0603030403030204" pitchFamily="34" charset="-78"/>
                <a:cs typeface="Dubai Medium" panose="020B0603030403030204" pitchFamily="34" charset="-78"/>
              </a:rPr>
              <a:t>INTRODUCTION (CONTINUED)</a:t>
            </a:r>
          </a:p>
        </p:txBody>
      </p:sp>
      <p:sp>
        <p:nvSpPr>
          <p:cNvPr id="5" name="Content Placeholder 2">
            <a:extLst>
              <a:ext uri="{FF2B5EF4-FFF2-40B4-BE49-F238E27FC236}">
                <a16:creationId xmlns:a16="http://schemas.microsoft.com/office/drawing/2014/main" id="{F8787F6F-41B0-4E0D-B6C2-9AF735DD8E45}"/>
              </a:ext>
            </a:extLst>
          </p:cNvPr>
          <p:cNvSpPr>
            <a:spLocks noGrp="1"/>
          </p:cNvSpPr>
          <p:nvPr>
            <p:ph idx="1"/>
          </p:nvPr>
        </p:nvSpPr>
        <p:spPr>
          <a:xfrm>
            <a:off x="838200" y="1825625"/>
            <a:ext cx="10515600" cy="4351338"/>
          </a:xfrm>
        </p:spPr>
        <p:txBody>
          <a:bodyPr/>
          <a:lstStyle/>
          <a:p>
            <a:pPr marL="0" indent="0">
              <a:buNone/>
            </a:pPr>
            <a:r>
              <a:rPr lang="en-US" dirty="0">
                <a:latin typeface="Dubai Medium" panose="020B0603030403030204" pitchFamily="34" charset="-78"/>
                <a:cs typeface="Dubai Medium" panose="020B0603030403030204" pitchFamily="34" charset="-78"/>
              </a:rPr>
              <a:t>The theme for the player is quite mesmerizing that shows a look out</a:t>
            </a:r>
          </a:p>
          <a:p>
            <a:pPr marL="0" indent="0">
              <a:buNone/>
            </a:pPr>
            <a:r>
              <a:rPr lang="en-US" dirty="0">
                <a:latin typeface="Dubai Medium" panose="020B0603030403030204" pitchFamily="34" charset="-78"/>
                <a:cs typeface="Dubai Medium" panose="020B0603030403030204" pitchFamily="34" charset="-78"/>
              </a:rPr>
              <a:t>of the local street art and along with the penalty box being placed in</a:t>
            </a:r>
          </a:p>
          <a:p>
            <a:pPr marL="0" indent="0">
              <a:buNone/>
            </a:pPr>
            <a:r>
              <a:rPr lang="en-US" dirty="0">
                <a:latin typeface="Dubai Medium" panose="020B0603030403030204" pitchFamily="34" charset="-78"/>
                <a:cs typeface="Dubai Medium" panose="020B0603030403030204" pitchFamily="34" charset="-78"/>
              </a:rPr>
              <a:t>between in which the user’s penalty taker and the goal keeper the</a:t>
            </a:r>
          </a:p>
          <a:p>
            <a:pPr marL="0" indent="0">
              <a:buNone/>
            </a:pPr>
            <a:r>
              <a:rPr lang="en-US" dirty="0">
                <a:latin typeface="Dubai Medium" panose="020B0603030403030204" pitchFamily="34" charset="-78"/>
                <a:cs typeface="Dubai Medium" panose="020B0603030403030204" pitchFamily="34" charset="-78"/>
              </a:rPr>
              <a:t>idea of this game is to promote the local art and the game’s most</a:t>
            </a:r>
          </a:p>
          <a:p>
            <a:pPr marL="0" indent="0">
              <a:buNone/>
            </a:pPr>
            <a:r>
              <a:rPr lang="en-US" dirty="0">
                <a:latin typeface="Dubai Medium" panose="020B0603030403030204" pitchFamily="34" charset="-78"/>
                <a:cs typeface="Dubai Medium" panose="020B0603030403030204" pitchFamily="34" charset="-78"/>
              </a:rPr>
              <a:t>exquisite part therefore the game is most likely to bring along both</a:t>
            </a:r>
          </a:p>
          <a:p>
            <a:pPr marL="0" indent="0">
              <a:buNone/>
            </a:pPr>
            <a:r>
              <a:rPr lang="en-US" dirty="0">
                <a:latin typeface="Dubai Medium" panose="020B0603030403030204" pitchFamily="34" charset="-78"/>
                <a:cs typeface="Dubai Medium" panose="020B0603030403030204" pitchFamily="34" charset="-78"/>
              </a:rPr>
              <a:t>sides of the argument the game also provides a voice media for more</a:t>
            </a:r>
          </a:p>
          <a:p>
            <a:pPr marL="0" indent="0">
              <a:buNone/>
            </a:pPr>
            <a:r>
              <a:rPr lang="en-US" dirty="0">
                <a:latin typeface="Dubai Medium" panose="020B0603030403030204" pitchFamily="34" charset="-78"/>
                <a:cs typeface="Dubai Medium" panose="020B0603030403030204" pitchFamily="34" charset="-78"/>
              </a:rPr>
              <a:t>realistic approach the user may also if he wants pause the game or</a:t>
            </a:r>
          </a:p>
          <a:p>
            <a:pPr marL="0" indent="0">
              <a:buNone/>
            </a:pPr>
            <a:r>
              <a:rPr lang="en-US" dirty="0">
                <a:latin typeface="Dubai Medium" panose="020B0603030403030204" pitchFamily="34" charset="-78"/>
                <a:cs typeface="Dubai Medium" panose="020B0603030403030204" pitchFamily="34" charset="-78"/>
              </a:rPr>
              <a:t>even may quit if he feels so.</a:t>
            </a:r>
          </a:p>
        </p:txBody>
      </p:sp>
    </p:spTree>
    <p:extLst>
      <p:ext uri="{BB962C8B-B14F-4D97-AF65-F5344CB8AC3E}">
        <p14:creationId xmlns:p14="http://schemas.microsoft.com/office/powerpoint/2010/main" val="1540335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27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36DF0A-6BA0-4472-9B13-226857A03558}"/>
              </a:ext>
            </a:extLst>
          </p:cNvPr>
          <p:cNvSpPr/>
          <p:nvPr/>
        </p:nvSpPr>
        <p:spPr>
          <a:xfrm>
            <a:off x="0" y="0"/>
            <a:ext cx="12192000" cy="1612490"/>
          </a:xfrm>
          <a:prstGeom prst="rect">
            <a:avLst/>
          </a:prstGeom>
          <a:solidFill>
            <a:srgbClr val="208B4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EBDD79B0-3D0F-4932-8B95-5490A6AA128A}"/>
              </a:ext>
            </a:extLst>
          </p:cNvPr>
          <p:cNvSpPr>
            <a:spLocks noGrp="1"/>
          </p:cNvSpPr>
          <p:nvPr>
            <p:ph idx="1"/>
          </p:nvPr>
        </p:nvSpPr>
        <p:spPr>
          <a:xfrm>
            <a:off x="838200" y="1825625"/>
            <a:ext cx="10515600" cy="4351338"/>
          </a:xfrm>
        </p:spPr>
        <p:txBody>
          <a:bodyPr/>
          <a:lstStyle/>
          <a:p>
            <a:r>
              <a:rPr lang="en-US" dirty="0"/>
              <a:t>Application class is the base class for making the whole project as it is extended by all the main classes in the project and in this way the whole project implements the concept of abstraction.</a:t>
            </a:r>
          </a:p>
          <a:p>
            <a:r>
              <a:rPr lang="en-US" dirty="0"/>
              <a:t>From this class our whole project gets the base essence of one of the prominent principle of OOP which is "Abstraction". So Application class has utmost importance in this project as our project deals a lot with </a:t>
            </a:r>
            <a:r>
              <a:rPr lang="en-US" dirty="0" err="1"/>
              <a:t>Javafx</a:t>
            </a:r>
            <a:r>
              <a:rPr lang="en-US" dirty="0"/>
              <a:t>. </a:t>
            </a:r>
          </a:p>
          <a:p>
            <a:endParaRPr lang="en-US" dirty="0"/>
          </a:p>
        </p:txBody>
      </p:sp>
      <p:sp>
        <p:nvSpPr>
          <p:cNvPr id="10" name="Rectangle 4">
            <a:extLst>
              <a:ext uri="{FF2B5EF4-FFF2-40B4-BE49-F238E27FC236}">
                <a16:creationId xmlns:a16="http://schemas.microsoft.com/office/drawing/2014/main" id="{1B0BED83-386A-4E75-B23C-FBEFAF89AB25}"/>
              </a:ext>
            </a:extLst>
          </p:cNvPr>
          <p:cNvSpPr>
            <a:spLocks noChangeArrowheads="1"/>
          </p:cNvSpPr>
          <p:nvPr/>
        </p:nvSpPr>
        <p:spPr bwMode="auto">
          <a:xfrm>
            <a:off x="2438524" y="298413"/>
            <a:ext cx="731495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6000" b="0" i="0" u="none" strike="noStrike" cap="none" normalizeH="0" baseline="0" dirty="0">
                <a:ln>
                  <a:noFill/>
                </a:ln>
                <a:solidFill>
                  <a:schemeClr val="bg1"/>
                </a:solidFill>
                <a:effectLst/>
                <a:latin typeface="Dubai Medium" panose="020B0603030403030204" pitchFamily="34" charset="-78"/>
                <a:cs typeface="Dubai Medium" panose="020B0603030403030204" pitchFamily="34" charset="-78"/>
              </a:rPr>
              <a:t>APPLICATION CLASS </a:t>
            </a:r>
          </a:p>
        </p:txBody>
      </p:sp>
    </p:spTree>
    <p:extLst>
      <p:ext uri="{BB962C8B-B14F-4D97-AF65-F5344CB8AC3E}">
        <p14:creationId xmlns:p14="http://schemas.microsoft.com/office/powerpoint/2010/main" val="2549604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27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36DF0A-6BA0-4472-9B13-226857A03558}"/>
              </a:ext>
            </a:extLst>
          </p:cNvPr>
          <p:cNvSpPr/>
          <p:nvPr/>
        </p:nvSpPr>
        <p:spPr>
          <a:xfrm>
            <a:off x="0" y="0"/>
            <a:ext cx="12192000" cy="1612490"/>
          </a:xfrm>
          <a:prstGeom prst="rect">
            <a:avLst/>
          </a:prstGeom>
          <a:solidFill>
            <a:srgbClr val="208B4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6000" dirty="0">
                <a:latin typeface="Dubai Medium" panose="020B0603030403030204" pitchFamily="34" charset="-78"/>
                <a:cs typeface="Dubai Medium" panose="020B0603030403030204" pitchFamily="34" charset="-78"/>
              </a:rPr>
              <a:t>MAINSCREEN CLASS</a:t>
            </a:r>
          </a:p>
        </p:txBody>
      </p:sp>
      <p:sp>
        <p:nvSpPr>
          <p:cNvPr id="3" name="Content Placeholder 2">
            <a:extLst>
              <a:ext uri="{FF2B5EF4-FFF2-40B4-BE49-F238E27FC236}">
                <a16:creationId xmlns:a16="http://schemas.microsoft.com/office/drawing/2014/main" id="{BAE51FD7-A489-402B-A44B-A377757F1399}"/>
              </a:ext>
            </a:extLst>
          </p:cNvPr>
          <p:cNvSpPr>
            <a:spLocks noGrp="1"/>
          </p:cNvSpPr>
          <p:nvPr>
            <p:ph idx="1"/>
          </p:nvPr>
        </p:nvSpPr>
        <p:spPr>
          <a:xfrm>
            <a:off x="838200" y="1825625"/>
            <a:ext cx="10515600" cy="4351338"/>
          </a:xfrm>
        </p:spPr>
        <p:txBody>
          <a:bodyPr>
            <a:normAutofit fontScale="77500" lnSpcReduction="20000"/>
          </a:bodyPr>
          <a:lstStyle/>
          <a:p>
            <a:r>
              <a:rPr lang="en-US" dirty="0" err="1"/>
              <a:t>MainScreen</a:t>
            </a:r>
            <a:r>
              <a:rPr lang="en-US" dirty="0"/>
              <a:t> class is a public class used to create main screen for the game which is when you start the game it is the class which is first loaded. This class acts as the back bone of the project from where all things start and this class has the functionalities to deal with how the game starts that is when the game starts so the loading screen appears with the logo of the game which has been defined in this class and this class asks for user response to move the user to the "Main Menu" of the game.</a:t>
            </a:r>
          </a:p>
          <a:p>
            <a:r>
              <a:rPr lang="en-US" dirty="0"/>
              <a:t>This class extends the Application class which is an abstract class and defines its start method. This class incorporates the features of both </a:t>
            </a:r>
            <a:r>
              <a:rPr lang="en-US" dirty="0" err="1"/>
              <a:t>javafx</a:t>
            </a:r>
            <a:r>
              <a:rPr lang="en-US" dirty="0"/>
              <a:t> and java in terms of using their libraries.</a:t>
            </a:r>
          </a:p>
          <a:p>
            <a:r>
              <a:rPr lang="en-US" dirty="0" err="1"/>
              <a:t>MainScreen</a:t>
            </a:r>
            <a:r>
              <a:rPr lang="en-US" dirty="0"/>
              <a:t> class implements basic principles of OOP such as Inheritance, Encapsulation.</a:t>
            </a:r>
          </a:p>
          <a:p>
            <a:r>
              <a:rPr lang="en-US" dirty="0"/>
              <a:t>Inheritance is implemented in the way that this class extends Application Class of </a:t>
            </a:r>
            <a:r>
              <a:rPr lang="en-US" dirty="0" err="1"/>
              <a:t>Javafx</a:t>
            </a:r>
            <a:r>
              <a:rPr lang="en-US" dirty="0"/>
              <a:t> and implements its start method.</a:t>
            </a:r>
          </a:p>
          <a:p>
            <a:r>
              <a:rPr lang="en-US" dirty="0"/>
              <a:t>All the data fields of </a:t>
            </a:r>
            <a:r>
              <a:rPr lang="en-US" dirty="0" err="1"/>
              <a:t>MainScreen</a:t>
            </a:r>
            <a:r>
              <a:rPr lang="en-US" dirty="0"/>
              <a:t> class have been made private in order to encapsulate them and prevent them from being called from outside the class.</a:t>
            </a:r>
          </a:p>
        </p:txBody>
      </p:sp>
    </p:spTree>
    <p:extLst>
      <p:ext uri="{BB962C8B-B14F-4D97-AF65-F5344CB8AC3E}">
        <p14:creationId xmlns:p14="http://schemas.microsoft.com/office/powerpoint/2010/main" val="1650490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27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36DF0A-6BA0-4472-9B13-226857A03558}"/>
              </a:ext>
            </a:extLst>
          </p:cNvPr>
          <p:cNvSpPr/>
          <p:nvPr/>
        </p:nvSpPr>
        <p:spPr>
          <a:xfrm>
            <a:off x="0" y="0"/>
            <a:ext cx="12192000" cy="1612490"/>
          </a:xfrm>
          <a:prstGeom prst="rect">
            <a:avLst/>
          </a:prstGeom>
          <a:solidFill>
            <a:srgbClr val="208B4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Dubai Medium" panose="020B0603030403030204" pitchFamily="34" charset="-78"/>
                <a:cs typeface="Dubai Medium" panose="020B0603030403030204" pitchFamily="34" charset="-78"/>
              </a:rPr>
              <a:t>MAINMENU CLASS</a:t>
            </a:r>
          </a:p>
        </p:txBody>
      </p:sp>
      <p:sp>
        <p:nvSpPr>
          <p:cNvPr id="3" name="Content Placeholder 2">
            <a:extLst>
              <a:ext uri="{FF2B5EF4-FFF2-40B4-BE49-F238E27FC236}">
                <a16:creationId xmlns:a16="http://schemas.microsoft.com/office/drawing/2014/main" id="{0431BE63-7DFF-487B-891E-861F1B02B782}"/>
              </a:ext>
            </a:extLst>
          </p:cNvPr>
          <p:cNvSpPr>
            <a:spLocks noGrp="1"/>
          </p:cNvSpPr>
          <p:nvPr>
            <p:ph idx="1"/>
          </p:nvPr>
        </p:nvSpPr>
        <p:spPr>
          <a:xfrm>
            <a:off x="838200" y="1825625"/>
            <a:ext cx="10515600" cy="4351338"/>
          </a:xfrm>
        </p:spPr>
        <p:txBody>
          <a:bodyPr>
            <a:normAutofit fontScale="70000" lnSpcReduction="20000"/>
          </a:bodyPr>
          <a:lstStyle/>
          <a:p>
            <a:r>
              <a:rPr lang="en-US" dirty="0" err="1"/>
              <a:t>MainMenu</a:t>
            </a:r>
            <a:r>
              <a:rPr lang="en-US" dirty="0"/>
              <a:t> class is a public class used in the project for creating the Main Menu of the game. This class contains all that takes for the main menu of the game. Main menu is one of the things that plays an important role in making a game charismatic so this class has its importance in that way. Further on this class implements the functionalities which a main menu for any game has that is this class shows the user different option as seeing controls of the game, game description, watching your </a:t>
            </a:r>
            <a:r>
              <a:rPr lang="en-US" dirty="0" err="1"/>
              <a:t>highscore</a:t>
            </a:r>
            <a:r>
              <a:rPr lang="en-US" dirty="0"/>
              <a:t>, exiting the game and most importantly to access the option of starting the game which takes the user to the actual game playing scenario.</a:t>
            </a:r>
          </a:p>
          <a:p>
            <a:r>
              <a:rPr lang="en-US" dirty="0"/>
              <a:t>This class extends the Application class which is an abstract class and defines its start method. This class incorporates the features of both </a:t>
            </a:r>
            <a:r>
              <a:rPr lang="en-US" dirty="0" err="1"/>
              <a:t>javafx</a:t>
            </a:r>
            <a:r>
              <a:rPr lang="en-US" dirty="0"/>
              <a:t> and java in terms of using their libraries.</a:t>
            </a:r>
          </a:p>
          <a:p>
            <a:r>
              <a:rPr lang="en-US" dirty="0" err="1"/>
              <a:t>MainMenu</a:t>
            </a:r>
            <a:r>
              <a:rPr lang="en-US" dirty="0"/>
              <a:t> class also interacts with the basic principles of OOP like Inheritance and Encapsulation.</a:t>
            </a:r>
          </a:p>
          <a:p>
            <a:r>
              <a:rPr lang="en-US" dirty="0"/>
              <a:t>Inheritance is implemented in the way that this class extends Application Class of </a:t>
            </a:r>
            <a:r>
              <a:rPr lang="en-US" dirty="0" err="1"/>
              <a:t>Javafx</a:t>
            </a:r>
            <a:r>
              <a:rPr lang="en-US" dirty="0"/>
              <a:t> and implements its start method.</a:t>
            </a:r>
          </a:p>
          <a:p>
            <a:r>
              <a:rPr lang="en-US" dirty="0"/>
              <a:t>All the data fields of </a:t>
            </a:r>
            <a:r>
              <a:rPr lang="en-US" dirty="0" err="1"/>
              <a:t>MainScreen</a:t>
            </a:r>
            <a:r>
              <a:rPr lang="en-US" dirty="0"/>
              <a:t> class have been made private in order to encapsulate them and prevent them from being called from outside the class.</a:t>
            </a:r>
          </a:p>
          <a:p>
            <a:endParaRPr lang="en-US" dirty="0"/>
          </a:p>
        </p:txBody>
      </p:sp>
    </p:spTree>
    <p:extLst>
      <p:ext uri="{BB962C8B-B14F-4D97-AF65-F5344CB8AC3E}">
        <p14:creationId xmlns:p14="http://schemas.microsoft.com/office/powerpoint/2010/main" val="315067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27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36DF0A-6BA0-4472-9B13-226857A03558}"/>
              </a:ext>
            </a:extLst>
          </p:cNvPr>
          <p:cNvSpPr/>
          <p:nvPr/>
        </p:nvSpPr>
        <p:spPr>
          <a:xfrm>
            <a:off x="0" y="0"/>
            <a:ext cx="12192000" cy="1612490"/>
          </a:xfrm>
          <a:prstGeom prst="rect">
            <a:avLst/>
          </a:prstGeom>
          <a:solidFill>
            <a:srgbClr val="208B4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6000" dirty="0">
                <a:latin typeface="Dubai Medium" panose="020B0603030403030204" pitchFamily="34" charset="-78"/>
                <a:cs typeface="Dubai Medium" panose="020B0603030403030204" pitchFamily="34" charset="-78"/>
              </a:rPr>
              <a:t>MENUOPTIONS CLASS</a:t>
            </a:r>
          </a:p>
        </p:txBody>
      </p:sp>
      <p:sp>
        <p:nvSpPr>
          <p:cNvPr id="3" name="Content Placeholder 2">
            <a:extLst>
              <a:ext uri="{FF2B5EF4-FFF2-40B4-BE49-F238E27FC236}">
                <a16:creationId xmlns:a16="http://schemas.microsoft.com/office/drawing/2014/main" id="{EBF5BB43-9F5D-463B-BB20-7E2FCC841536}"/>
              </a:ext>
            </a:extLst>
          </p:cNvPr>
          <p:cNvSpPr>
            <a:spLocks noGrp="1"/>
          </p:cNvSpPr>
          <p:nvPr>
            <p:ph idx="1"/>
          </p:nvPr>
        </p:nvSpPr>
        <p:spPr>
          <a:xfrm>
            <a:off x="838200" y="1825625"/>
            <a:ext cx="10515600" cy="4351338"/>
          </a:xfrm>
        </p:spPr>
        <p:txBody>
          <a:bodyPr>
            <a:normAutofit fontScale="92500" lnSpcReduction="10000"/>
          </a:bodyPr>
          <a:lstStyle/>
          <a:p>
            <a:r>
              <a:rPr lang="en-US" dirty="0" err="1"/>
              <a:t>MenuOptions</a:t>
            </a:r>
            <a:r>
              <a:rPr lang="en-US" dirty="0"/>
              <a:t> class is an abstract class that is used to create concrete classes namely Controls, </a:t>
            </a:r>
            <a:r>
              <a:rPr lang="en-US" dirty="0" err="1"/>
              <a:t>Highscore</a:t>
            </a:r>
            <a:r>
              <a:rPr lang="en-US" dirty="0"/>
              <a:t> and </a:t>
            </a:r>
            <a:r>
              <a:rPr lang="en-US" dirty="0" err="1"/>
              <a:t>GameDescription</a:t>
            </a:r>
            <a:r>
              <a:rPr lang="en-US" dirty="0"/>
              <a:t>. This class is used for the implementation of the classes of the main menu options and contains all the attributes and functionalities which are common in its children classes. So this is the base class for all the menu options classes.</a:t>
            </a:r>
          </a:p>
          <a:p>
            <a:r>
              <a:rPr lang="en-US" dirty="0"/>
              <a:t>This class implements the core concept of OOP in the form of abstraction.</a:t>
            </a:r>
          </a:p>
          <a:p>
            <a:r>
              <a:rPr lang="en-US" dirty="0"/>
              <a:t>This class extends the Application class which is an abstract class and in addition this class incorporates the features of both </a:t>
            </a:r>
            <a:r>
              <a:rPr lang="en-US" dirty="0" err="1"/>
              <a:t>javafx</a:t>
            </a:r>
            <a:r>
              <a:rPr lang="en-US" dirty="0"/>
              <a:t> and java in terms of using their libraries.</a:t>
            </a:r>
          </a:p>
          <a:p>
            <a:r>
              <a:rPr lang="en-US" dirty="0"/>
              <a:t>Inheritance is implemented in the way that this class extends Application Class of </a:t>
            </a:r>
            <a:r>
              <a:rPr lang="en-US" dirty="0" err="1"/>
              <a:t>Javafx</a:t>
            </a:r>
            <a:r>
              <a:rPr lang="en-US" dirty="0"/>
              <a:t> and implements its start method.</a:t>
            </a:r>
          </a:p>
        </p:txBody>
      </p:sp>
    </p:spTree>
    <p:extLst>
      <p:ext uri="{BB962C8B-B14F-4D97-AF65-F5344CB8AC3E}">
        <p14:creationId xmlns:p14="http://schemas.microsoft.com/office/powerpoint/2010/main" val="332552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27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36DF0A-6BA0-4472-9B13-226857A03558}"/>
              </a:ext>
            </a:extLst>
          </p:cNvPr>
          <p:cNvSpPr/>
          <p:nvPr/>
        </p:nvSpPr>
        <p:spPr>
          <a:xfrm>
            <a:off x="0" y="0"/>
            <a:ext cx="12192000" cy="1612490"/>
          </a:xfrm>
          <a:prstGeom prst="rect">
            <a:avLst/>
          </a:prstGeom>
          <a:solidFill>
            <a:srgbClr val="208B4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Dubai Medium" panose="020B0603030403030204" pitchFamily="34" charset="-78"/>
                <a:cs typeface="Dubai Medium" panose="020B0603030403030204" pitchFamily="34" charset="-78"/>
              </a:rPr>
              <a:t>CONTROLS CLASS</a:t>
            </a:r>
          </a:p>
        </p:txBody>
      </p:sp>
      <p:sp>
        <p:nvSpPr>
          <p:cNvPr id="3" name="Content Placeholder 2">
            <a:extLst>
              <a:ext uri="{FF2B5EF4-FFF2-40B4-BE49-F238E27FC236}">
                <a16:creationId xmlns:a16="http://schemas.microsoft.com/office/drawing/2014/main" id="{CFB41872-1AB4-4371-AADE-21078090B15C}"/>
              </a:ext>
            </a:extLst>
          </p:cNvPr>
          <p:cNvSpPr>
            <a:spLocks noGrp="1"/>
          </p:cNvSpPr>
          <p:nvPr>
            <p:ph idx="1"/>
          </p:nvPr>
        </p:nvSpPr>
        <p:spPr>
          <a:xfrm>
            <a:off x="838200" y="1825625"/>
            <a:ext cx="10515600" cy="4351338"/>
          </a:xfrm>
        </p:spPr>
        <p:txBody>
          <a:bodyPr>
            <a:normAutofit fontScale="85000" lnSpcReduction="10000"/>
          </a:bodyPr>
          <a:lstStyle/>
          <a:p>
            <a:r>
              <a:rPr lang="en-US" dirty="0"/>
              <a:t>Controls class extends the abstract class </a:t>
            </a:r>
            <a:r>
              <a:rPr lang="en-US" dirty="0" err="1"/>
              <a:t>MenuOptions</a:t>
            </a:r>
            <a:r>
              <a:rPr lang="en-US" dirty="0"/>
              <a:t>. This class deals with the controls option of the main menu and provides its functionalities that is when the user clicks on Controls option in the Main Menu of the game so this class comes into action and takes the user to a different page which contains the information required to acquaint the user with the controls of the game like how basically the game is played.</a:t>
            </a:r>
          </a:p>
          <a:p>
            <a:r>
              <a:rPr lang="en-US" dirty="0"/>
              <a:t>This class extends the </a:t>
            </a:r>
            <a:r>
              <a:rPr lang="en-US" dirty="0" err="1"/>
              <a:t>MenuOptions</a:t>
            </a:r>
            <a:r>
              <a:rPr lang="en-US" dirty="0"/>
              <a:t> class which is an abstract class and defines its abstract </a:t>
            </a:r>
            <a:r>
              <a:rPr lang="en-US" dirty="0" err="1"/>
              <a:t>method.This</a:t>
            </a:r>
            <a:r>
              <a:rPr lang="en-US" dirty="0"/>
              <a:t> class incorporates the features of both </a:t>
            </a:r>
            <a:r>
              <a:rPr lang="en-US" dirty="0" err="1"/>
              <a:t>javafx</a:t>
            </a:r>
            <a:r>
              <a:rPr lang="en-US" dirty="0"/>
              <a:t> and java in terms of using their libraries.</a:t>
            </a:r>
          </a:p>
          <a:p>
            <a:r>
              <a:rPr lang="en-US" dirty="0"/>
              <a:t>Controls class implements the core concepts (principles) of OOP in the form of Inheritance and Polymorphism.</a:t>
            </a:r>
          </a:p>
          <a:p>
            <a:r>
              <a:rPr lang="en-US" dirty="0"/>
              <a:t>Inheritance is implemented in the way that this class extends </a:t>
            </a:r>
            <a:r>
              <a:rPr lang="en-US" dirty="0" err="1"/>
              <a:t>MenuOptions</a:t>
            </a:r>
            <a:r>
              <a:rPr lang="en-US" dirty="0"/>
              <a:t> class and performs overriding on its "styling" in order to incorporate Polymorphism.</a:t>
            </a:r>
          </a:p>
        </p:txBody>
      </p:sp>
    </p:spTree>
    <p:extLst>
      <p:ext uri="{BB962C8B-B14F-4D97-AF65-F5344CB8AC3E}">
        <p14:creationId xmlns:p14="http://schemas.microsoft.com/office/powerpoint/2010/main" val="171938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lin ang="2700000" scaled="1"/>
          <a:tileRect/>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36DF0A-6BA0-4472-9B13-226857A03558}"/>
              </a:ext>
            </a:extLst>
          </p:cNvPr>
          <p:cNvSpPr/>
          <p:nvPr/>
        </p:nvSpPr>
        <p:spPr>
          <a:xfrm>
            <a:off x="0" y="0"/>
            <a:ext cx="12192000" cy="1612490"/>
          </a:xfrm>
          <a:prstGeom prst="rect">
            <a:avLst/>
          </a:prstGeom>
          <a:solidFill>
            <a:srgbClr val="208B4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6000" dirty="0">
                <a:latin typeface="Dubai Medium" panose="020B0603030403030204" pitchFamily="34" charset="-78"/>
                <a:cs typeface="Dubai Medium" panose="020B0603030403030204" pitchFamily="34" charset="-78"/>
              </a:rPr>
              <a:t>HIGHSCORE CLASS</a:t>
            </a:r>
          </a:p>
        </p:txBody>
      </p:sp>
      <p:sp>
        <p:nvSpPr>
          <p:cNvPr id="3" name="Content Placeholder 2">
            <a:extLst>
              <a:ext uri="{FF2B5EF4-FFF2-40B4-BE49-F238E27FC236}">
                <a16:creationId xmlns:a16="http://schemas.microsoft.com/office/drawing/2014/main" id="{0A838564-4E6F-449A-9D9A-FE6D7B1C3F81}"/>
              </a:ext>
            </a:extLst>
          </p:cNvPr>
          <p:cNvSpPr>
            <a:spLocks noGrp="1"/>
          </p:cNvSpPr>
          <p:nvPr>
            <p:ph idx="1"/>
          </p:nvPr>
        </p:nvSpPr>
        <p:spPr>
          <a:xfrm>
            <a:off x="838200" y="1825625"/>
            <a:ext cx="10515600" cy="4351338"/>
          </a:xfrm>
        </p:spPr>
        <p:txBody>
          <a:bodyPr>
            <a:normAutofit fontScale="92500" lnSpcReduction="20000"/>
          </a:bodyPr>
          <a:lstStyle/>
          <a:p>
            <a:r>
              <a:rPr lang="en-US" dirty="0" err="1"/>
              <a:t>HighScore</a:t>
            </a:r>
            <a:r>
              <a:rPr lang="en-US" dirty="0"/>
              <a:t> class extends the abstract class </a:t>
            </a:r>
            <a:r>
              <a:rPr lang="en-US" dirty="0" err="1"/>
              <a:t>MenuOptions</a:t>
            </a:r>
            <a:r>
              <a:rPr lang="en-US" dirty="0"/>
              <a:t>. This class inculcates the feature of </a:t>
            </a:r>
            <a:r>
              <a:rPr lang="en-US" dirty="0" err="1"/>
              <a:t>highscore</a:t>
            </a:r>
            <a:r>
              <a:rPr lang="en-US" dirty="0"/>
              <a:t> in the game by keeping record of users score and determining whether it is the highest score made by the user. This class is connected closely with the </a:t>
            </a:r>
            <a:r>
              <a:rPr lang="en-US" dirty="0" err="1"/>
              <a:t>streetShootouts</a:t>
            </a:r>
            <a:r>
              <a:rPr lang="en-US" dirty="0"/>
              <a:t> class in terms of its relations with </a:t>
            </a:r>
            <a:r>
              <a:rPr lang="en-US" dirty="0" err="1"/>
              <a:t>highscore</a:t>
            </a:r>
            <a:r>
              <a:rPr lang="en-US" dirty="0"/>
              <a:t> variable of that class.</a:t>
            </a:r>
          </a:p>
          <a:p>
            <a:r>
              <a:rPr lang="en-US" dirty="0"/>
              <a:t>This class extends the </a:t>
            </a:r>
            <a:r>
              <a:rPr lang="en-US" dirty="0" err="1"/>
              <a:t>MenuOptions</a:t>
            </a:r>
            <a:r>
              <a:rPr lang="en-US" dirty="0"/>
              <a:t> class which is an abstract class and defines its abstract </a:t>
            </a:r>
            <a:r>
              <a:rPr lang="en-US" dirty="0" err="1"/>
              <a:t>method.This</a:t>
            </a:r>
            <a:r>
              <a:rPr lang="en-US" dirty="0"/>
              <a:t> class incorporates the features of both </a:t>
            </a:r>
            <a:r>
              <a:rPr lang="en-US" dirty="0" err="1"/>
              <a:t>javafx</a:t>
            </a:r>
            <a:r>
              <a:rPr lang="en-US" dirty="0"/>
              <a:t> and java in terms of using their libraries.</a:t>
            </a:r>
          </a:p>
          <a:p>
            <a:r>
              <a:rPr lang="en-US" dirty="0" err="1"/>
              <a:t>HighScore</a:t>
            </a:r>
            <a:r>
              <a:rPr lang="en-US" dirty="0"/>
              <a:t> class implements the core concepts (principles) of OOP in the form of Inheritance and Polymorphism.</a:t>
            </a:r>
          </a:p>
          <a:p>
            <a:r>
              <a:rPr lang="en-US" dirty="0"/>
              <a:t>Inheritance is implemented in the way that this class extends </a:t>
            </a:r>
            <a:r>
              <a:rPr lang="en-US" dirty="0" err="1"/>
              <a:t>MenuOptions</a:t>
            </a:r>
            <a:r>
              <a:rPr lang="en-US" dirty="0"/>
              <a:t> class and performs overriding on its "styling" in order to incorporate Polymorphism.</a:t>
            </a:r>
          </a:p>
        </p:txBody>
      </p:sp>
    </p:spTree>
    <p:extLst>
      <p:ext uri="{BB962C8B-B14F-4D97-AF65-F5344CB8AC3E}">
        <p14:creationId xmlns:p14="http://schemas.microsoft.com/office/powerpoint/2010/main" val="4101052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1723</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Calibri</vt:lpstr>
      <vt:lpstr>Calibri Light</vt:lpstr>
      <vt:lpstr>Dubai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adeel</dc:creator>
  <cp:lastModifiedBy> </cp:lastModifiedBy>
  <cp:revision>9</cp:revision>
  <dcterms:created xsi:type="dcterms:W3CDTF">2020-06-15T15:30:21Z</dcterms:created>
  <dcterms:modified xsi:type="dcterms:W3CDTF">2020-06-15T16:44:11Z</dcterms:modified>
</cp:coreProperties>
</file>