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68DB77"/>
    <a:srgbClr val="9B58B6"/>
    <a:srgbClr val="C9F7FB"/>
    <a:srgbClr val="F29C69"/>
    <a:srgbClr val="637095"/>
    <a:srgbClr val="6E103D"/>
    <a:srgbClr val="49EEFC"/>
    <a:srgbClr val="461D26"/>
    <a:srgbClr val="DB7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93EC-A8D5-B05F-719A-B0EEEC121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A03BE-4A42-E955-AFA9-8FA1F3855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652A-1112-66CC-30D5-554E17B0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07AD-52B2-43D7-8533-C40B2F18BCDD}" type="datetimeFigureOut">
              <a:rPr lang="en-PK" smtClean="0"/>
              <a:t>23/04/2025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DB1F0-B3A3-1C7B-F5EF-1AC2C029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A1EE8-51F5-F659-2C8A-50DC689A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031-18D7-4FF0-AAC4-FB3C5166E4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5179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EF4C-3EF0-8F67-063B-91784F6A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BA4A5-A8B6-AE61-1673-B5245F3F1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121F0-079A-D6A4-6249-1205416A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07AD-52B2-43D7-8533-C40B2F18BCDD}" type="datetimeFigureOut">
              <a:rPr lang="en-PK" smtClean="0"/>
              <a:t>23/04/2025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E18C-1041-1334-74D8-1543FED5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20F7-1E1D-EA5A-0300-6F449CA3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031-18D7-4FF0-AAC4-FB3C5166E4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6295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EF430-D51A-979F-7846-C87D0DB19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50EF7-367D-9518-A080-69F9D3C8C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C18F4-0590-726D-5116-9B557E3B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07AD-52B2-43D7-8533-C40B2F18BCDD}" type="datetimeFigureOut">
              <a:rPr lang="en-PK" smtClean="0"/>
              <a:t>23/04/2025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88CA2-F268-C70D-A416-EE7BEBB1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1FA4-5E2E-2EF3-B1D7-84E149F6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031-18D7-4FF0-AAC4-FB3C5166E4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9251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32E9-FEAB-27A9-B8B8-E0BACECF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1D04-B8CE-E88B-BA54-F1E05581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98D9F-ECE6-D902-5DD4-F7C1F30C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07AD-52B2-43D7-8533-C40B2F18BCDD}" type="datetimeFigureOut">
              <a:rPr lang="en-PK" smtClean="0"/>
              <a:t>23/04/2025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BCC11-14D2-BEE8-4F2E-77BE424A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56D95-09ED-16E2-0FD8-C5EC141E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031-18D7-4FF0-AAC4-FB3C5166E4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5642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B617-8EF4-9006-5D01-D5324F9B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0C2B9-DCE3-BC87-DD25-DAB55F9FA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49BE4-DFCD-63E6-CDC3-DC736D29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07AD-52B2-43D7-8533-C40B2F18BCDD}" type="datetimeFigureOut">
              <a:rPr lang="en-PK" smtClean="0"/>
              <a:t>23/04/2025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DCACD-60E4-23C4-4339-1B1855BD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D5F59-3FC1-79D3-CCD0-BA8B9281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031-18D7-4FF0-AAC4-FB3C5166E4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436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030C-55E3-4E1B-2167-5C03A9F6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7FE88-2BB0-D079-8B31-F12AD6D05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255B9-FADE-3F04-C299-516D7EC26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EDA27-72FC-07C4-859C-F8E3897E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07AD-52B2-43D7-8533-C40B2F18BCDD}" type="datetimeFigureOut">
              <a:rPr lang="en-PK" smtClean="0"/>
              <a:t>23/04/2025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FF7D3-351C-2801-67B3-895104B3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11A97-9C1B-3D3F-5C5C-8097B71D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031-18D7-4FF0-AAC4-FB3C5166E4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067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A2D6-F568-67F1-C367-982C28FE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227F4-9B6D-6C28-6F73-B68376B9B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00A1B-2F6D-FC37-3DA7-E128D81B6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B8A5E-31C9-62C0-D208-FF2BB7E4C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E28DF-8C77-36C5-4D98-BEC12557B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82440-65F7-2C5B-7A91-6893EA3F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07AD-52B2-43D7-8533-C40B2F18BCDD}" type="datetimeFigureOut">
              <a:rPr lang="en-PK" smtClean="0"/>
              <a:t>23/04/2025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C5E73-1EAB-4669-C9B5-F81004B6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A7758-D7D1-6E83-530B-F9F08634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031-18D7-4FF0-AAC4-FB3C5166E4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762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584E-1137-B4A4-AD4D-70C36E9F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269F0-8F0E-24ED-1AF4-B3C84D60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07AD-52B2-43D7-8533-C40B2F18BCDD}" type="datetimeFigureOut">
              <a:rPr lang="en-PK" smtClean="0"/>
              <a:t>23/04/2025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C7742-A791-4DDE-AD82-8DDD00D0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7D2B7-CEEE-653E-EC0E-7E8DA2AB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031-18D7-4FF0-AAC4-FB3C5166E4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2664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1577F-7064-B1D5-6FA6-059A54F3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07AD-52B2-43D7-8533-C40B2F18BCDD}" type="datetimeFigureOut">
              <a:rPr lang="en-PK" smtClean="0"/>
              <a:t>23/04/2025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9F97C-5CEE-0979-B575-3F451A83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C141F-6471-99C9-C63B-0C22D2C6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031-18D7-4FF0-AAC4-FB3C5166E4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6899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DCEA-678A-FD0A-41C2-401BD84E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C36F-240E-485E-6891-0FBFC3A2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135D6-50B5-F432-0208-0F771DD6A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82EA6-5CDB-CE5D-0E17-C0DE0266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07AD-52B2-43D7-8533-C40B2F18BCDD}" type="datetimeFigureOut">
              <a:rPr lang="en-PK" smtClean="0"/>
              <a:t>23/04/2025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58CB4-521E-BB64-CD02-31808FB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39930-C64D-3E52-76B8-2F663F88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031-18D7-4FF0-AAC4-FB3C5166E4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8610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E767-4C1C-9525-4F13-DB90D4EB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D82F9-8587-72CB-44D2-E9FAD2852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D56B8-F059-BCA0-536E-E2F3E1BA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E2B25-89FF-AF22-84DE-72ED6E3B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07AD-52B2-43D7-8533-C40B2F18BCDD}" type="datetimeFigureOut">
              <a:rPr lang="en-PK" smtClean="0"/>
              <a:t>23/04/2025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574CC-AA18-530F-E0B0-7340E23C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B5B8E-8BD6-D9F4-D222-32ECA479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031-18D7-4FF0-AAC4-FB3C5166E4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837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3453C-0021-7160-1235-18544053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899AB-471F-531E-E8E3-630B6A45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B07FE-041E-AD91-45EA-4B2F3D921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0707AD-52B2-43D7-8533-C40B2F18BCDD}" type="datetimeFigureOut">
              <a:rPr lang="en-PK" smtClean="0"/>
              <a:t>23/04/2025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17C3-1DD9-EF81-E500-92C4A0B80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26FD3-5C95-7E30-CB34-A31E6BE5F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39F031-18D7-4FF0-AAC4-FB3C5166E4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546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29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47.svg"/><Relationship Id="rId7" Type="http://schemas.openxmlformats.org/officeDocument/2006/relationships/image" Target="../media/image49.sv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46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37.png"/><Relationship Id="rId5" Type="http://schemas.openxmlformats.org/officeDocument/2006/relationships/image" Target="../media/image33.sv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49.svg"/><Relationship Id="rId3" Type="http://schemas.openxmlformats.org/officeDocument/2006/relationships/image" Target="../media/image51.svg"/><Relationship Id="rId7" Type="http://schemas.openxmlformats.org/officeDocument/2006/relationships/image" Target="../media/image55.svg"/><Relationship Id="rId12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5" Type="http://schemas.openxmlformats.org/officeDocument/2006/relationships/image" Target="../media/image53.svg"/><Relationship Id="rId15" Type="http://schemas.openxmlformats.org/officeDocument/2006/relationships/image" Target="../media/image47.sv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sv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9.svg"/><Relationship Id="rId7" Type="http://schemas.openxmlformats.org/officeDocument/2006/relationships/image" Target="../media/image1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1.svg"/><Relationship Id="rId7" Type="http://schemas.openxmlformats.org/officeDocument/2006/relationships/image" Target="../media/image1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19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splay case with lights and a sign&#10;&#10;AI-generated content may be incorrect.">
            <a:extLst>
              <a:ext uri="{FF2B5EF4-FFF2-40B4-BE49-F238E27FC236}">
                <a16:creationId xmlns:a16="http://schemas.microsoft.com/office/drawing/2014/main" id="{AD9B936E-7487-ED82-846E-09972B78E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8AB17E-3DC5-19B7-6E0C-2ACA842F96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0C271-6E44-7C4A-AA10-12FC8D26CB58}"/>
              </a:ext>
            </a:extLst>
          </p:cNvPr>
          <p:cNvSpPr txBox="1"/>
          <p:nvPr/>
        </p:nvSpPr>
        <p:spPr>
          <a:xfrm>
            <a:off x="369396" y="1676274"/>
            <a:ext cx="558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AI-Powered Retail 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42BDC-F26D-3483-59BC-B61861F0F112}"/>
              </a:ext>
            </a:extLst>
          </p:cNvPr>
          <p:cNvSpPr txBox="1"/>
          <p:nvPr/>
        </p:nvSpPr>
        <p:spPr>
          <a:xfrm>
            <a:off x="433956" y="3170751"/>
            <a:ext cx="19449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F7F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  <a:p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39061-F17A-59C0-F46C-6750AE85F6D7}"/>
              </a:ext>
            </a:extLst>
          </p:cNvPr>
          <p:cNvSpPr txBox="1"/>
          <p:nvPr/>
        </p:nvSpPr>
        <p:spPr>
          <a:xfrm>
            <a:off x="433956" y="3641105"/>
            <a:ext cx="2946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29C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Syed Qasim Ali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(BSAI-161)</a:t>
            </a:r>
          </a:p>
          <a:p>
            <a:r>
              <a:rPr lang="en-US" b="1" dirty="0">
                <a:solidFill>
                  <a:srgbClr val="F29C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Adeel Naeem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(BSAI-146)</a:t>
            </a:r>
          </a:p>
          <a:p>
            <a:r>
              <a:rPr lang="en-US" b="1" dirty="0">
                <a:solidFill>
                  <a:srgbClr val="F29C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Haris Nawaz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(BSAI-161)</a:t>
            </a:r>
          </a:p>
          <a:p>
            <a:endParaRPr lang="en-PK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352707-D2EA-4686-0E03-F72ACAD71DDE}"/>
              </a:ext>
            </a:extLst>
          </p:cNvPr>
          <p:cNvGrpSpPr/>
          <p:nvPr/>
        </p:nvGrpSpPr>
        <p:grpSpPr>
          <a:xfrm>
            <a:off x="6049509" y="-354184"/>
            <a:ext cx="6001880" cy="6649478"/>
            <a:chOff x="6049509" y="-617955"/>
            <a:chExt cx="6001880" cy="6649478"/>
          </a:xfrm>
          <a:blipFill>
            <a:blip r:embed="rId2"/>
            <a:stretch>
              <a:fillRect/>
            </a:stretch>
          </a:blip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C4BF161-ACF3-2DDC-DE02-E43BAB7DDF2B}"/>
                </a:ext>
              </a:extLst>
            </p:cNvPr>
            <p:cNvSpPr/>
            <p:nvPr/>
          </p:nvSpPr>
          <p:spPr>
            <a:xfrm>
              <a:off x="7070271" y="-546930"/>
              <a:ext cx="898071" cy="604026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B8C1D88-729F-CCA1-FAA2-E073B8A12E02}"/>
                </a:ext>
              </a:extLst>
            </p:cNvPr>
            <p:cNvSpPr/>
            <p:nvPr/>
          </p:nvSpPr>
          <p:spPr>
            <a:xfrm>
              <a:off x="8091033" y="-343740"/>
              <a:ext cx="898071" cy="527309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272DC6D-D072-3948-3EE4-7EAD45FE60A3}"/>
                </a:ext>
              </a:extLst>
            </p:cNvPr>
            <p:cNvSpPr/>
            <p:nvPr/>
          </p:nvSpPr>
          <p:spPr>
            <a:xfrm>
              <a:off x="9093875" y="-509987"/>
              <a:ext cx="915991" cy="622498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70F3352-83D3-997F-3462-714944F4FA32}"/>
                </a:ext>
              </a:extLst>
            </p:cNvPr>
            <p:cNvSpPr/>
            <p:nvPr/>
          </p:nvSpPr>
          <p:spPr>
            <a:xfrm>
              <a:off x="10132557" y="-546931"/>
              <a:ext cx="898071" cy="480266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F6F1E2A-0ACF-7602-EB4E-A4BD873EDF52}"/>
                </a:ext>
              </a:extLst>
            </p:cNvPr>
            <p:cNvSpPr/>
            <p:nvPr/>
          </p:nvSpPr>
          <p:spPr>
            <a:xfrm>
              <a:off x="11153318" y="-617955"/>
              <a:ext cx="898071" cy="587116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B9CDE8A-3266-A278-9750-543F58D0B757}"/>
                </a:ext>
              </a:extLst>
            </p:cNvPr>
            <p:cNvSpPr/>
            <p:nvPr/>
          </p:nvSpPr>
          <p:spPr>
            <a:xfrm>
              <a:off x="6049509" y="-617955"/>
              <a:ext cx="898071" cy="664947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FCBCA99-3DF9-A902-48E7-1FADD61E3A1A}"/>
              </a:ext>
            </a:extLst>
          </p:cNvPr>
          <p:cNvSpPr txBox="1"/>
          <p:nvPr/>
        </p:nvSpPr>
        <p:spPr>
          <a:xfrm>
            <a:off x="369396" y="935177"/>
            <a:ext cx="4518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49EEF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SmartShelf</a:t>
            </a:r>
            <a:endParaRPr lang="en-US" sz="4800" b="1" dirty="0">
              <a:solidFill>
                <a:srgbClr val="49EEF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741116-ECBD-FAA9-3434-35D760C06DFB}"/>
              </a:ext>
            </a:extLst>
          </p:cNvPr>
          <p:cNvSpPr txBox="1"/>
          <p:nvPr/>
        </p:nvSpPr>
        <p:spPr>
          <a:xfrm>
            <a:off x="433956" y="4685506"/>
            <a:ext cx="19449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F7F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Supervisor:</a:t>
            </a:r>
          </a:p>
          <a:p>
            <a:endParaRPr lang="en-P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B0F614-05B7-5C13-BEB1-5222C751A810}"/>
              </a:ext>
            </a:extLst>
          </p:cNvPr>
          <p:cNvSpPr txBox="1"/>
          <p:nvPr/>
        </p:nvSpPr>
        <p:spPr>
          <a:xfrm>
            <a:off x="433957" y="5155860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29C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Mr. Daniyal Khan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494932-9837-7356-1EB9-99A3D35BA9F7}"/>
              </a:ext>
            </a:extLst>
          </p:cNvPr>
          <p:cNvSpPr txBox="1"/>
          <p:nvPr/>
        </p:nvSpPr>
        <p:spPr>
          <a:xfrm>
            <a:off x="-4505304" y="698589"/>
            <a:ext cx="31649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071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4400" dirty="0">
              <a:solidFill>
                <a:srgbClr val="30714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Graphic 47" descr="Books on shelf with solid fill">
            <a:extLst>
              <a:ext uri="{FF2B5EF4-FFF2-40B4-BE49-F238E27FC236}">
                <a16:creationId xmlns:a16="http://schemas.microsoft.com/office/drawing/2014/main" id="{FF68C95B-DE68-944C-1321-9B138BB51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183686" y="743482"/>
            <a:ext cx="678382" cy="6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13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 advTm="395">
        <p159:morph option="byObject"/>
      </p:transition>
    </mc:Choice>
    <mc:Fallback>
      <p:transition spd="slow" advTm="39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E895B-74FF-A2A6-C2D4-EB6A99719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FF73AA-2348-9FEC-43B2-62FE606EF372}"/>
              </a:ext>
            </a:extLst>
          </p:cNvPr>
          <p:cNvSpPr/>
          <p:nvPr/>
        </p:nvSpPr>
        <p:spPr>
          <a:xfrm>
            <a:off x="0" y="-3378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CED23A-8CA5-EC22-5626-67E22523FA4A}"/>
              </a:ext>
            </a:extLst>
          </p:cNvPr>
          <p:cNvSpPr/>
          <p:nvPr/>
        </p:nvSpPr>
        <p:spPr>
          <a:xfrm>
            <a:off x="8439374" y="2129787"/>
            <a:ext cx="2642474" cy="3069702"/>
          </a:xfrm>
          <a:prstGeom prst="roundRect">
            <a:avLst/>
          </a:prstGeom>
          <a:solidFill>
            <a:srgbClr val="FD39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rgbClr val="FD393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9951A-9A78-5ACE-AC4B-43E5DE544B69}"/>
              </a:ext>
            </a:extLst>
          </p:cNvPr>
          <p:cNvSpPr txBox="1"/>
          <p:nvPr/>
        </p:nvSpPr>
        <p:spPr>
          <a:xfrm>
            <a:off x="1143000" y="588585"/>
            <a:ext cx="6428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D39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 Engine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20A01-D071-2BD4-5AE3-5C9A72BBF7CD}"/>
              </a:ext>
            </a:extLst>
          </p:cNvPr>
          <p:cNvSpPr txBox="1"/>
          <p:nvPr/>
        </p:nvSpPr>
        <p:spPr>
          <a:xfrm>
            <a:off x="3703361" y="3753232"/>
            <a:ext cx="2292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collaborative/content-based filtering for suggestions.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B4AA8-BAB9-B286-13FA-293F6279AE1B}"/>
              </a:ext>
            </a:extLst>
          </p:cNvPr>
          <p:cNvSpPr txBox="1"/>
          <p:nvPr/>
        </p:nvSpPr>
        <p:spPr>
          <a:xfrm>
            <a:off x="3606539" y="3196432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Filtering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23401-3088-E361-B048-7971F9469AE9}"/>
              </a:ext>
            </a:extLst>
          </p:cNvPr>
          <p:cNvSpPr txBox="1"/>
          <p:nvPr/>
        </p:nvSpPr>
        <p:spPr>
          <a:xfrm>
            <a:off x="6470149" y="3739177"/>
            <a:ext cx="2006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Integrates insights from association rule mining.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802E6-31BB-3B61-DA42-E6FA3A1640CD}"/>
              </a:ext>
            </a:extLst>
          </p:cNvPr>
          <p:cNvSpPr txBox="1"/>
          <p:nvPr/>
        </p:nvSpPr>
        <p:spPr>
          <a:xfrm>
            <a:off x="6308001" y="3197125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Integration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DF229F-A4D2-CFC5-4498-071118417EC4}"/>
              </a:ext>
            </a:extLst>
          </p:cNvPr>
          <p:cNvSpPr txBox="1"/>
          <p:nvPr/>
        </p:nvSpPr>
        <p:spPr>
          <a:xfrm>
            <a:off x="8750028" y="3687684"/>
            <a:ext cx="200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Helps maximize sales through strategic shelf organization.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656D7-2611-D860-565F-6646947E9166}"/>
              </a:ext>
            </a:extLst>
          </p:cNvPr>
          <p:cNvSpPr txBox="1"/>
          <p:nvPr/>
        </p:nvSpPr>
        <p:spPr>
          <a:xfrm>
            <a:off x="8587880" y="3158332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Sales Impact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271D3-188C-69D9-A1FC-E33068975C1C}"/>
              </a:ext>
            </a:extLst>
          </p:cNvPr>
          <p:cNvSpPr txBox="1"/>
          <p:nvPr/>
        </p:nvSpPr>
        <p:spPr>
          <a:xfrm>
            <a:off x="1307792" y="3716874"/>
            <a:ext cx="200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Recommends optimal product placement based on buying patterns.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11C82-E36F-DF12-6408-AF0BE8CA1D8B}"/>
              </a:ext>
            </a:extLst>
          </p:cNvPr>
          <p:cNvSpPr txBox="1"/>
          <p:nvPr/>
        </p:nvSpPr>
        <p:spPr>
          <a:xfrm>
            <a:off x="1155522" y="3189557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Placement Strategy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5FDC29-D681-24B1-338F-10316BBAE3B0}"/>
              </a:ext>
            </a:extLst>
          </p:cNvPr>
          <p:cNvSpPr txBox="1"/>
          <p:nvPr/>
        </p:nvSpPr>
        <p:spPr>
          <a:xfrm>
            <a:off x="1127359" y="2412836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4EC773-9FCE-BEE9-408C-9F7B327E262B}"/>
              </a:ext>
            </a:extLst>
          </p:cNvPr>
          <p:cNvSpPr txBox="1"/>
          <p:nvPr/>
        </p:nvSpPr>
        <p:spPr>
          <a:xfrm>
            <a:off x="3703361" y="2397574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56C652-0523-31B2-04C8-75FD4AC4BEBE}"/>
              </a:ext>
            </a:extLst>
          </p:cNvPr>
          <p:cNvSpPr txBox="1"/>
          <p:nvPr/>
        </p:nvSpPr>
        <p:spPr>
          <a:xfrm>
            <a:off x="6302142" y="2411136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2F40DF-31A0-F2AF-70AA-93C71461B571}"/>
              </a:ext>
            </a:extLst>
          </p:cNvPr>
          <p:cNvSpPr txBox="1"/>
          <p:nvPr/>
        </p:nvSpPr>
        <p:spPr>
          <a:xfrm>
            <a:off x="8574676" y="2408258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panose="020B0502020202020204" pitchFamily="34" charset="0"/>
                <a:cs typeface="Calibri" panose="020F0502020204030204" pitchFamily="34" charset="0"/>
              </a:rPr>
              <a:t>04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2F3437-41C6-3993-6D6F-2265924F428A}"/>
              </a:ext>
            </a:extLst>
          </p:cNvPr>
          <p:cNvGrpSpPr/>
          <p:nvPr/>
        </p:nvGrpSpPr>
        <p:grpSpPr>
          <a:xfrm rot="18679503">
            <a:off x="4139148" y="13090842"/>
            <a:ext cx="3844800" cy="3492000"/>
            <a:chOff x="544268" y="1702258"/>
            <a:chExt cx="3844800" cy="3492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9BE2AB-E5CD-3BBA-8B7B-82DC7FA60C4B}"/>
                </a:ext>
              </a:extLst>
            </p:cNvPr>
            <p:cNvGrpSpPr/>
            <p:nvPr/>
          </p:nvGrpSpPr>
          <p:grpSpPr>
            <a:xfrm rot="2700000">
              <a:off x="720668" y="1525858"/>
              <a:ext cx="3492000" cy="3844800"/>
              <a:chOff x="1049311" y="1408487"/>
              <a:chExt cx="2880000" cy="316875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91C4CA8-6FEB-272A-3334-ECB58B9A0C4C}"/>
                  </a:ext>
                </a:extLst>
              </p:cNvPr>
              <p:cNvSpPr/>
              <p:nvPr/>
            </p:nvSpPr>
            <p:spPr>
              <a:xfrm rot="18900000">
                <a:off x="1049311" y="1542649"/>
                <a:ext cx="2880000" cy="2880000"/>
              </a:xfrm>
              <a:custGeom>
                <a:avLst/>
                <a:gdLst>
                  <a:gd name="connsiteX0" fmla="*/ 2160000 w 2880000"/>
                  <a:gd name="connsiteY0" fmla="*/ 0 h 2880000"/>
                  <a:gd name="connsiteX1" fmla="*/ 2880000 w 2880000"/>
                  <a:gd name="connsiteY1" fmla="*/ 720000 h 2880000"/>
                  <a:gd name="connsiteX2" fmla="*/ 2160000 w 2880000"/>
                  <a:gd name="connsiteY2" fmla="*/ 1440000 h 2880000"/>
                  <a:gd name="connsiteX3" fmla="*/ 1799928 w 2880000"/>
                  <a:gd name="connsiteY3" fmla="*/ 1440000 h 2880000"/>
                  <a:gd name="connsiteX4" fmla="*/ 1440000 w 2880000"/>
                  <a:gd name="connsiteY4" fmla="*/ 1799928 h 2880000"/>
                  <a:gd name="connsiteX5" fmla="*/ 1440000 w 2880000"/>
                  <a:gd name="connsiteY5" fmla="*/ 2160000 h 2880000"/>
                  <a:gd name="connsiteX6" fmla="*/ 720000 w 2880000"/>
                  <a:gd name="connsiteY6" fmla="*/ 2880000 h 2880000"/>
                  <a:gd name="connsiteX7" fmla="*/ 0 w 2880000"/>
                  <a:gd name="connsiteY7" fmla="*/ 2160000 h 2880000"/>
                  <a:gd name="connsiteX8" fmla="*/ 720000 w 2880000"/>
                  <a:gd name="connsiteY8" fmla="*/ 1440000 h 2880000"/>
                  <a:gd name="connsiteX9" fmla="*/ 1080072 w 2880000"/>
                  <a:gd name="connsiteY9" fmla="*/ 1440000 h 2880000"/>
                  <a:gd name="connsiteX10" fmla="*/ 1440000 w 2880000"/>
                  <a:gd name="connsiteY10" fmla="*/ 1080072 h 2880000"/>
                  <a:gd name="connsiteX11" fmla="*/ 1440000 w 2880000"/>
                  <a:gd name="connsiteY11" fmla="*/ 720000 h 2880000"/>
                  <a:gd name="connsiteX12" fmla="*/ 2160000 w 2880000"/>
                  <a:gd name="connsiteY12" fmla="*/ 0 h 28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80000" h="2880000">
                    <a:moveTo>
                      <a:pt x="2160000" y="0"/>
                    </a:moveTo>
                    <a:cubicBezTo>
                      <a:pt x="2557645" y="0"/>
                      <a:pt x="2880000" y="322355"/>
                      <a:pt x="2880000" y="720000"/>
                    </a:cubicBezTo>
                    <a:cubicBezTo>
                      <a:pt x="2880000" y="1117645"/>
                      <a:pt x="2557645" y="1440000"/>
                      <a:pt x="2160000" y="1440000"/>
                    </a:cubicBezTo>
                    <a:lnTo>
                      <a:pt x="1799928" y="1440000"/>
                    </a:lnTo>
                    <a:cubicBezTo>
                      <a:pt x="1601145" y="1440000"/>
                      <a:pt x="1440000" y="1601145"/>
                      <a:pt x="1440000" y="1799928"/>
                    </a:cubicBezTo>
                    <a:lnTo>
                      <a:pt x="1440000" y="2160000"/>
                    </a:lnTo>
                    <a:cubicBezTo>
                      <a:pt x="1440000" y="2557645"/>
                      <a:pt x="1117645" y="2880000"/>
                      <a:pt x="720000" y="2880000"/>
                    </a:cubicBezTo>
                    <a:cubicBezTo>
                      <a:pt x="322355" y="2880000"/>
                      <a:pt x="0" y="2557645"/>
                      <a:pt x="0" y="2160000"/>
                    </a:cubicBezTo>
                    <a:cubicBezTo>
                      <a:pt x="0" y="1762355"/>
                      <a:pt x="322355" y="1440000"/>
                      <a:pt x="720000" y="1440000"/>
                    </a:cubicBezTo>
                    <a:lnTo>
                      <a:pt x="1080072" y="1440000"/>
                    </a:lnTo>
                    <a:cubicBezTo>
                      <a:pt x="1278855" y="1440000"/>
                      <a:pt x="1440000" y="1278855"/>
                      <a:pt x="1440000" y="1080072"/>
                    </a:cubicBezTo>
                    <a:lnTo>
                      <a:pt x="1440000" y="720000"/>
                    </a:lnTo>
                    <a:cubicBezTo>
                      <a:pt x="1440000" y="322355"/>
                      <a:pt x="1762355" y="0"/>
                      <a:pt x="21600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9257E"/>
                  </a:gs>
                  <a:gs pos="81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PK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F2D0999-7444-2711-E610-69361C802976}"/>
                  </a:ext>
                </a:extLst>
              </p:cNvPr>
              <p:cNvSpPr/>
              <p:nvPr/>
            </p:nvSpPr>
            <p:spPr>
              <a:xfrm>
                <a:off x="1937558" y="1408487"/>
                <a:ext cx="1124852" cy="1124852"/>
              </a:xfrm>
              <a:prstGeom prst="ellipse">
                <a:avLst/>
              </a:prstGeom>
              <a:gradFill flip="none" rotWithShape="1">
                <a:gsLst>
                  <a:gs pos="37624">
                    <a:srgbClr val="B9B9B9"/>
                  </a:gs>
                  <a:gs pos="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76200" dist="508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47DDC75-AD51-8382-592A-0E1DADFAC51E}"/>
                  </a:ext>
                </a:extLst>
              </p:cNvPr>
              <p:cNvSpPr/>
              <p:nvPr/>
            </p:nvSpPr>
            <p:spPr>
              <a:xfrm>
                <a:off x="1911895" y="3452391"/>
                <a:ext cx="1124852" cy="1124852"/>
              </a:xfrm>
              <a:prstGeom prst="ellipse">
                <a:avLst/>
              </a:prstGeom>
              <a:gradFill flip="none" rotWithShape="1">
                <a:gsLst>
                  <a:gs pos="37624">
                    <a:srgbClr val="B9B9B9"/>
                  </a:gs>
                  <a:gs pos="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76200" dist="508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C134A3-6427-83DD-FA21-0CE3A7081CC5}"/>
                </a:ext>
              </a:extLst>
            </p:cNvPr>
            <p:cNvSpPr txBox="1"/>
            <p:nvPr/>
          </p:nvSpPr>
          <p:spPr>
            <a:xfrm>
              <a:off x="1219528" y="4005637"/>
              <a:ext cx="902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2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  <a:endParaRPr lang="en-PK" dirty="0">
                <a:solidFill>
                  <a:schemeClr val="bg2">
                    <a:lumMod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12A8D2-0115-A93C-8B81-7EE0DFBA5EC0}"/>
              </a:ext>
            </a:extLst>
          </p:cNvPr>
          <p:cNvGrpSpPr/>
          <p:nvPr/>
        </p:nvGrpSpPr>
        <p:grpSpPr>
          <a:xfrm rot="19031108">
            <a:off x="4139148" y="13095169"/>
            <a:ext cx="3844800" cy="3492000"/>
            <a:chOff x="4024169" y="1693492"/>
            <a:chExt cx="3844800" cy="3492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9ABAE0A-3729-25F8-A0C8-EDAC07E6A382}"/>
                </a:ext>
              </a:extLst>
            </p:cNvPr>
            <p:cNvGrpSpPr/>
            <p:nvPr/>
          </p:nvGrpSpPr>
          <p:grpSpPr>
            <a:xfrm rot="2700000">
              <a:off x="4200569" y="1517092"/>
              <a:ext cx="3492000" cy="3844800"/>
              <a:chOff x="1049311" y="1408487"/>
              <a:chExt cx="2880000" cy="3168756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0E7EF05-E295-25A1-41C6-18410320F645}"/>
                  </a:ext>
                </a:extLst>
              </p:cNvPr>
              <p:cNvSpPr/>
              <p:nvPr/>
            </p:nvSpPr>
            <p:spPr>
              <a:xfrm rot="18900000">
                <a:off x="1049311" y="1542649"/>
                <a:ext cx="2880000" cy="2880000"/>
              </a:xfrm>
              <a:custGeom>
                <a:avLst/>
                <a:gdLst>
                  <a:gd name="connsiteX0" fmla="*/ 2160000 w 2880000"/>
                  <a:gd name="connsiteY0" fmla="*/ 0 h 2880000"/>
                  <a:gd name="connsiteX1" fmla="*/ 2880000 w 2880000"/>
                  <a:gd name="connsiteY1" fmla="*/ 720000 h 2880000"/>
                  <a:gd name="connsiteX2" fmla="*/ 2160000 w 2880000"/>
                  <a:gd name="connsiteY2" fmla="*/ 1440000 h 2880000"/>
                  <a:gd name="connsiteX3" fmla="*/ 1799928 w 2880000"/>
                  <a:gd name="connsiteY3" fmla="*/ 1440000 h 2880000"/>
                  <a:gd name="connsiteX4" fmla="*/ 1440000 w 2880000"/>
                  <a:gd name="connsiteY4" fmla="*/ 1799928 h 2880000"/>
                  <a:gd name="connsiteX5" fmla="*/ 1440000 w 2880000"/>
                  <a:gd name="connsiteY5" fmla="*/ 2160000 h 2880000"/>
                  <a:gd name="connsiteX6" fmla="*/ 720000 w 2880000"/>
                  <a:gd name="connsiteY6" fmla="*/ 2880000 h 2880000"/>
                  <a:gd name="connsiteX7" fmla="*/ 0 w 2880000"/>
                  <a:gd name="connsiteY7" fmla="*/ 2160000 h 2880000"/>
                  <a:gd name="connsiteX8" fmla="*/ 720000 w 2880000"/>
                  <a:gd name="connsiteY8" fmla="*/ 1440000 h 2880000"/>
                  <a:gd name="connsiteX9" fmla="*/ 1080072 w 2880000"/>
                  <a:gd name="connsiteY9" fmla="*/ 1440000 h 2880000"/>
                  <a:gd name="connsiteX10" fmla="*/ 1440000 w 2880000"/>
                  <a:gd name="connsiteY10" fmla="*/ 1080072 h 2880000"/>
                  <a:gd name="connsiteX11" fmla="*/ 1440000 w 2880000"/>
                  <a:gd name="connsiteY11" fmla="*/ 720000 h 2880000"/>
                  <a:gd name="connsiteX12" fmla="*/ 2160000 w 2880000"/>
                  <a:gd name="connsiteY12" fmla="*/ 0 h 28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80000" h="2880000">
                    <a:moveTo>
                      <a:pt x="2160000" y="0"/>
                    </a:moveTo>
                    <a:cubicBezTo>
                      <a:pt x="2557645" y="0"/>
                      <a:pt x="2880000" y="322355"/>
                      <a:pt x="2880000" y="720000"/>
                    </a:cubicBezTo>
                    <a:cubicBezTo>
                      <a:pt x="2880000" y="1117645"/>
                      <a:pt x="2557645" y="1440000"/>
                      <a:pt x="2160000" y="1440000"/>
                    </a:cubicBezTo>
                    <a:lnTo>
                      <a:pt x="1799928" y="1440000"/>
                    </a:lnTo>
                    <a:cubicBezTo>
                      <a:pt x="1601145" y="1440000"/>
                      <a:pt x="1440000" y="1601145"/>
                      <a:pt x="1440000" y="1799928"/>
                    </a:cubicBezTo>
                    <a:lnTo>
                      <a:pt x="1440000" y="2160000"/>
                    </a:lnTo>
                    <a:cubicBezTo>
                      <a:pt x="1440000" y="2557645"/>
                      <a:pt x="1117645" y="2880000"/>
                      <a:pt x="720000" y="2880000"/>
                    </a:cubicBezTo>
                    <a:cubicBezTo>
                      <a:pt x="322355" y="2880000"/>
                      <a:pt x="0" y="2557645"/>
                      <a:pt x="0" y="2160000"/>
                    </a:cubicBezTo>
                    <a:cubicBezTo>
                      <a:pt x="0" y="1762355"/>
                      <a:pt x="322355" y="1440000"/>
                      <a:pt x="720000" y="1440000"/>
                    </a:cubicBezTo>
                    <a:lnTo>
                      <a:pt x="1080072" y="1440000"/>
                    </a:lnTo>
                    <a:cubicBezTo>
                      <a:pt x="1278855" y="1440000"/>
                      <a:pt x="1440000" y="1278855"/>
                      <a:pt x="1440000" y="1080072"/>
                    </a:cubicBezTo>
                    <a:lnTo>
                      <a:pt x="1440000" y="720000"/>
                    </a:lnTo>
                    <a:cubicBezTo>
                      <a:pt x="1440000" y="322355"/>
                      <a:pt x="1762355" y="0"/>
                      <a:pt x="216000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4">
                      <a:lumMod val="40000"/>
                      <a:lumOff val="60000"/>
                    </a:schemeClr>
                  </a:gs>
                  <a:gs pos="55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PK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42FC819-5046-AFDC-0D9A-401792E6C675}"/>
                  </a:ext>
                </a:extLst>
              </p:cNvPr>
              <p:cNvSpPr/>
              <p:nvPr/>
            </p:nvSpPr>
            <p:spPr>
              <a:xfrm>
                <a:off x="1937558" y="1408487"/>
                <a:ext cx="1124852" cy="1124852"/>
              </a:xfrm>
              <a:prstGeom prst="ellipse">
                <a:avLst/>
              </a:prstGeom>
              <a:gradFill flip="none" rotWithShape="1">
                <a:gsLst>
                  <a:gs pos="37624">
                    <a:srgbClr val="B9B9B9"/>
                  </a:gs>
                  <a:gs pos="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76200" dist="508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420D06-4DD3-23DB-03B3-A54E3FE3AD9E}"/>
                  </a:ext>
                </a:extLst>
              </p:cNvPr>
              <p:cNvSpPr/>
              <p:nvPr/>
            </p:nvSpPr>
            <p:spPr>
              <a:xfrm>
                <a:off x="1911895" y="3452391"/>
                <a:ext cx="1124852" cy="1124852"/>
              </a:xfrm>
              <a:prstGeom prst="ellipse">
                <a:avLst/>
              </a:prstGeom>
              <a:gradFill flip="none" rotWithShape="1">
                <a:gsLst>
                  <a:gs pos="37624">
                    <a:srgbClr val="B9B9B9"/>
                  </a:gs>
                  <a:gs pos="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76200" dist="508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56A49F-7261-BC8C-8B1A-2B414ED1A97A}"/>
                </a:ext>
              </a:extLst>
            </p:cNvPr>
            <p:cNvSpPr txBox="1"/>
            <p:nvPr/>
          </p:nvSpPr>
          <p:spPr>
            <a:xfrm>
              <a:off x="6436870" y="2268254"/>
              <a:ext cx="902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2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  <a:endParaRPr lang="en-PK" dirty="0">
                <a:solidFill>
                  <a:schemeClr val="bg2">
                    <a:lumMod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7E90EA6-18DB-9C87-C740-F00385B89D24}"/>
              </a:ext>
            </a:extLst>
          </p:cNvPr>
          <p:cNvGrpSpPr/>
          <p:nvPr/>
        </p:nvGrpSpPr>
        <p:grpSpPr>
          <a:xfrm rot="2463355">
            <a:off x="4315016" y="12915198"/>
            <a:ext cx="3493065" cy="3843288"/>
            <a:chOff x="2474900" y="1517849"/>
            <a:chExt cx="3493065" cy="384328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E970D04-7081-254D-0E2E-7C70150C02C6}"/>
                </a:ext>
              </a:extLst>
            </p:cNvPr>
            <p:cNvGrpSpPr/>
            <p:nvPr/>
          </p:nvGrpSpPr>
          <p:grpSpPr>
            <a:xfrm rot="-2700000">
              <a:off x="2474900" y="1517849"/>
              <a:ext cx="3493065" cy="3843288"/>
              <a:chOff x="1049311" y="1408487"/>
              <a:chExt cx="2880000" cy="3168756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53AB59C-2B02-1F1A-1C00-A9F72418C888}"/>
                  </a:ext>
                </a:extLst>
              </p:cNvPr>
              <p:cNvSpPr/>
              <p:nvPr/>
            </p:nvSpPr>
            <p:spPr>
              <a:xfrm rot="18900000">
                <a:off x="1049311" y="1542649"/>
                <a:ext cx="2880000" cy="2880000"/>
              </a:xfrm>
              <a:custGeom>
                <a:avLst/>
                <a:gdLst>
                  <a:gd name="connsiteX0" fmla="*/ 2160000 w 2880000"/>
                  <a:gd name="connsiteY0" fmla="*/ 0 h 2880000"/>
                  <a:gd name="connsiteX1" fmla="*/ 2880000 w 2880000"/>
                  <a:gd name="connsiteY1" fmla="*/ 720000 h 2880000"/>
                  <a:gd name="connsiteX2" fmla="*/ 2160000 w 2880000"/>
                  <a:gd name="connsiteY2" fmla="*/ 1440000 h 2880000"/>
                  <a:gd name="connsiteX3" fmla="*/ 1799928 w 2880000"/>
                  <a:gd name="connsiteY3" fmla="*/ 1440000 h 2880000"/>
                  <a:gd name="connsiteX4" fmla="*/ 1440000 w 2880000"/>
                  <a:gd name="connsiteY4" fmla="*/ 1799928 h 2880000"/>
                  <a:gd name="connsiteX5" fmla="*/ 1440000 w 2880000"/>
                  <a:gd name="connsiteY5" fmla="*/ 2160000 h 2880000"/>
                  <a:gd name="connsiteX6" fmla="*/ 720000 w 2880000"/>
                  <a:gd name="connsiteY6" fmla="*/ 2880000 h 2880000"/>
                  <a:gd name="connsiteX7" fmla="*/ 0 w 2880000"/>
                  <a:gd name="connsiteY7" fmla="*/ 2160000 h 2880000"/>
                  <a:gd name="connsiteX8" fmla="*/ 720000 w 2880000"/>
                  <a:gd name="connsiteY8" fmla="*/ 1440000 h 2880000"/>
                  <a:gd name="connsiteX9" fmla="*/ 1080072 w 2880000"/>
                  <a:gd name="connsiteY9" fmla="*/ 1440000 h 2880000"/>
                  <a:gd name="connsiteX10" fmla="*/ 1440000 w 2880000"/>
                  <a:gd name="connsiteY10" fmla="*/ 1080072 h 2880000"/>
                  <a:gd name="connsiteX11" fmla="*/ 1440000 w 2880000"/>
                  <a:gd name="connsiteY11" fmla="*/ 720000 h 2880000"/>
                  <a:gd name="connsiteX12" fmla="*/ 2160000 w 2880000"/>
                  <a:gd name="connsiteY12" fmla="*/ 0 h 28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80000" h="2880000">
                    <a:moveTo>
                      <a:pt x="2160000" y="0"/>
                    </a:moveTo>
                    <a:cubicBezTo>
                      <a:pt x="2557645" y="0"/>
                      <a:pt x="2880000" y="322355"/>
                      <a:pt x="2880000" y="720000"/>
                    </a:cubicBezTo>
                    <a:cubicBezTo>
                      <a:pt x="2880000" y="1117645"/>
                      <a:pt x="2557645" y="1440000"/>
                      <a:pt x="2160000" y="1440000"/>
                    </a:cubicBezTo>
                    <a:lnTo>
                      <a:pt x="1799928" y="1440000"/>
                    </a:lnTo>
                    <a:cubicBezTo>
                      <a:pt x="1601145" y="1440000"/>
                      <a:pt x="1440000" y="1601145"/>
                      <a:pt x="1440000" y="1799928"/>
                    </a:cubicBezTo>
                    <a:lnTo>
                      <a:pt x="1440000" y="2160000"/>
                    </a:lnTo>
                    <a:cubicBezTo>
                      <a:pt x="1440000" y="2557645"/>
                      <a:pt x="1117645" y="2880000"/>
                      <a:pt x="720000" y="2880000"/>
                    </a:cubicBezTo>
                    <a:cubicBezTo>
                      <a:pt x="322355" y="2880000"/>
                      <a:pt x="0" y="2557645"/>
                      <a:pt x="0" y="2160000"/>
                    </a:cubicBezTo>
                    <a:cubicBezTo>
                      <a:pt x="0" y="1762355"/>
                      <a:pt x="322355" y="1440000"/>
                      <a:pt x="720000" y="1440000"/>
                    </a:cubicBezTo>
                    <a:lnTo>
                      <a:pt x="1080072" y="1440000"/>
                    </a:lnTo>
                    <a:cubicBezTo>
                      <a:pt x="1278855" y="1440000"/>
                      <a:pt x="1440000" y="1278855"/>
                      <a:pt x="1440000" y="1080072"/>
                    </a:cubicBezTo>
                    <a:lnTo>
                      <a:pt x="1440000" y="720000"/>
                    </a:lnTo>
                    <a:cubicBezTo>
                      <a:pt x="1440000" y="322355"/>
                      <a:pt x="1762355" y="0"/>
                      <a:pt x="2160000" y="0"/>
                    </a:cubicBezTo>
                    <a:close/>
                  </a:path>
                </a:pathLst>
              </a:custGeom>
              <a:gradFill flip="none" rotWithShape="1">
                <a:gsLst>
                  <a:gs pos="63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  <a:gs pos="0">
                    <a:schemeClr val="accent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PK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18C2BE2-20B7-BE46-0CFE-1A896144758E}"/>
                  </a:ext>
                </a:extLst>
              </p:cNvPr>
              <p:cNvSpPr/>
              <p:nvPr/>
            </p:nvSpPr>
            <p:spPr>
              <a:xfrm>
                <a:off x="1937558" y="1408487"/>
                <a:ext cx="1124852" cy="1124852"/>
              </a:xfrm>
              <a:prstGeom prst="ellipse">
                <a:avLst/>
              </a:prstGeom>
              <a:gradFill flip="none" rotWithShape="1">
                <a:gsLst>
                  <a:gs pos="37624">
                    <a:srgbClr val="B9B9B9"/>
                  </a:gs>
                  <a:gs pos="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76200" dist="508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543CE0A-2702-E4DB-75FA-373A40D874B2}"/>
                  </a:ext>
                </a:extLst>
              </p:cNvPr>
              <p:cNvSpPr/>
              <p:nvPr/>
            </p:nvSpPr>
            <p:spPr>
              <a:xfrm>
                <a:off x="1911895" y="3452391"/>
                <a:ext cx="1124852" cy="1124852"/>
              </a:xfrm>
              <a:prstGeom prst="ellipse">
                <a:avLst/>
              </a:prstGeom>
              <a:gradFill flip="none" rotWithShape="1">
                <a:gsLst>
                  <a:gs pos="37624">
                    <a:srgbClr val="B9B9B9"/>
                  </a:gs>
                  <a:gs pos="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76200" dist="508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BC2804E-333F-982D-EEBB-6BD852292525}"/>
                </a:ext>
              </a:extLst>
            </p:cNvPr>
            <p:cNvSpPr txBox="1"/>
            <p:nvPr/>
          </p:nvSpPr>
          <p:spPr>
            <a:xfrm>
              <a:off x="2976983" y="2226945"/>
              <a:ext cx="902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2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  <a:endParaRPr lang="en-PK" dirty="0">
                <a:solidFill>
                  <a:schemeClr val="bg2">
                    <a:lumMod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87B3278-0722-A07E-6066-6E8BAB176D33}"/>
                </a:ext>
              </a:extLst>
            </p:cNvPr>
            <p:cNvSpPr txBox="1"/>
            <p:nvPr/>
          </p:nvSpPr>
          <p:spPr>
            <a:xfrm>
              <a:off x="4680877" y="4005637"/>
              <a:ext cx="902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2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  <a:endParaRPr lang="en-PK" dirty="0">
                <a:solidFill>
                  <a:schemeClr val="bg2">
                    <a:lumMod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pic>
        <p:nvPicPr>
          <p:cNvPr id="70" name="Graphic 69" descr="Network diagram with solid fill">
            <a:extLst>
              <a:ext uri="{FF2B5EF4-FFF2-40B4-BE49-F238E27FC236}">
                <a16:creationId xmlns:a16="http://schemas.microsoft.com/office/drawing/2014/main" id="{5C3DE4E2-4168-6DE6-9A7F-336AE1CE5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392" y="592196"/>
            <a:ext cx="784880" cy="7848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B86C71-9358-58AA-1049-F15AC06049DB}"/>
              </a:ext>
            </a:extLst>
          </p:cNvPr>
          <p:cNvSpPr txBox="1"/>
          <p:nvPr/>
        </p:nvSpPr>
        <p:spPr>
          <a:xfrm>
            <a:off x="-7791450" y="607635"/>
            <a:ext cx="6428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E59ED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Analytics Dashboard</a:t>
            </a:r>
          </a:p>
        </p:txBody>
      </p:sp>
      <p:pic>
        <p:nvPicPr>
          <p:cNvPr id="8" name="Graphic 7" descr="Research with solid fill">
            <a:extLst>
              <a:ext uri="{FF2B5EF4-FFF2-40B4-BE49-F238E27FC236}">
                <a16:creationId xmlns:a16="http://schemas.microsoft.com/office/drawing/2014/main" id="{7D65F109-74B4-92D3-F800-65CE873E3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560890" y="607636"/>
            <a:ext cx="769440" cy="769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052CA0-397A-9B65-223B-A1A477CD9BE3}"/>
              </a:ext>
            </a:extLst>
          </p:cNvPr>
          <p:cNvSpPr txBox="1"/>
          <p:nvPr/>
        </p:nvSpPr>
        <p:spPr>
          <a:xfrm>
            <a:off x="2079888" y="10545161"/>
            <a:ext cx="2306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3C6E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Insights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E570AA-004C-53E2-B9F0-82CD7F75A1F0}"/>
              </a:ext>
            </a:extLst>
          </p:cNvPr>
          <p:cNvSpPr txBox="1"/>
          <p:nvPr/>
        </p:nvSpPr>
        <p:spPr>
          <a:xfrm>
            <a:off x="2032936" y="10935895"/>
            <a:ext cx="1929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store managers with real-time insights.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02C2A6-5DD9-0C8C-5080-FF625DE8D2C3}"/>
              </a:ext>
            </a:extLst>
          </p:cNvPr>
          <p:cNvSpPr txBox="1"/>
          <p:nvPr/>
        </p:nvSpPr>
        <p:spPr>
          <a:xfrm>
            <a:off x="6086224" y="10512538"/>
            <a:ext cx="1804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658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 Tools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703C27-CB63-00AE-B18B-2B848893CEE1}"/>
              </a:ext>
            </a:extLst>
          </p:cNvPr>
          <p:cNvSpPr txBox="1"/>
          <p:nvPr/>
        </p:nvSpPr>
        <p:spPr>
          <a:xfrm>
            <a:off x="7874732" y="12789872"/>
            <a:ext cx="2306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A3C6E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Support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EB2DB5-827D-2AAC-2393-0027BA80C8B0}"/>
              </a:ext>
            </a:extLst>
          </p:cNvPr>
          <p:cNvSpPr txBox="1"/>
          <p:nvPr/>
        </p:nvSpPr>
        <p:spPr>
          <a:xfrm>
            <a:off x="7912091" y="13194637"/>
            <a:ext cx="2306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store managers with real-time insights.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BA4E16-48A3-CE8C-10DF-ECF7B83B463F}"/>
              </a:ext>
            </a:extLst>
          </p:cNvPr>
          <p:cNvSpPr txBox="1"/>
          <p:nvPr/>
        </p:nvSpPr>
        <p:spPr>
          <a:xfrm>
            <a:off x="6032971" y="10935895"/>
            <a:ext cx="16891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 with Chart.js, D3.js, or Python Dash for interactive charts.</a:t>
            </a:r>
          </a:p>
        </p:txBody>
      </p:sp>
    </p:spTree>
    <p:extLst>
      <p:ext uri="{BB962C8B-B14F-4D97-AF65-F5344CB8AC3E}">
        <p14:creationId xmlns:p14="http://schemas.microsoft.com/office/powerpoint/2010/main" val="1158086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86">
        <p159:morph option="byObject"/>
      </p:transition>
    </mc:Choice>
    <mc:Fallback>
      <p:transition spd="slow" advTm="8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68660-288B-48D5-CDFA-DE64A3ED8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2DC8EC-8FE0-1014-7136-DD6A139F0B39}"/>
              </a:ext>
            </a:extLst>
          </p:cNvPr>
          <p:cNvSpPr/>
          <p:nvPr/>
        </p:nvSpPr>
        <p:spPr>
          <a:xfrm>
            <a:off x="0" y="0"/>
            <a:ext cx="12192000" cy="6884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C61A8E-D0C6-9CEA-CA1F-88E5A322AF9A}"/>
              </a:ext>
            </a:extLst>
          </p:cNvPr>
          <p:cNvSpPr txBox="1"/>
          <p:nvPr/>
        </p:nvSpPr>
        <p:spPr>
          <a:xfrm>
            <a:off x="1200150" y="607635"/>
            <a:ext cx="6428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E59ED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Analytics Dashboard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5330B9-60FB-CC49-D1C0-8E6F1A9CAA64}"/>
              </a:ext>
            </a:extLst>
          </p:cNvPr>
          <p:cNvGrpSpPr/>
          <p:nvPr/>
        </p:nvGrpSpPr>
        <p:grpSpPr>
          <a:xfrm>
            <a:off x="2384862" y="2575242"/>
            <a:ext cx="3844800" cy="3492000"/>
            <a:chOff x="544268" y="1702258"/>
            <a:chExt cx="3844800" cy="3492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912BA02-4AE8-ED29-E551-D532D2DF04F0}"/>
                </a:ext>
              </a:extLst>
            </p:cNvPr>
            <p:cNvGrpSpPr/>
            <p:nvPr/>
          </p:nvGrpSpPr>
          <p:grpSpPr>
            <a:xfrm rot="2700000">
              <a:off x="720668" y="1525858"/>
              <a:ext cx="3492000" cy="3844800"/>
              <a:chOff x="1049311" y="1408487"/>
              <a:chExt cx="2880000" cy="3168756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7D6C602-C9A1-649B-5431-016F5A0B5BD1}"/>
                  </a:ext>
                </a:extLst>
              </p:cNvPr>
              <p:cNvSpPr/>
              <p:nvPr/>
            </p:nvSpPr>
            <p:spPr>
              <a:xfrm rot="18900000">
                <a:off x="1049311" y="1542649"/>
                <a:ext cx="2880000" cy="2880000"/>
              </a:xfrm>
              <a:custGeom>
                <a:avLst/>
                <a:gdLst>
                  <a:gd name="connsiteX0" fmla="*/ 2160000 w 2880000"/>
                  <a:gd name="connsiteY0" fmla="*/ 0 h 2880000"/>
                  <a:gd name="connsiteX1" fmla="*/ 2880000 w 2880000"/>
                  <a:gd name="connsiteY1" fmla="*/ 720000 h 2880000"/>
                  <a:gd name="connsiteX2" fmla="*/ 2160000 w 2880000"/>
                  <a:gd name="connsiteY2" fmla="*/ 1440000 h 2880000"/>
                  <a:gd name="connsiteX3" fmla="*/ 1799928 w 2880000"/>
                  <a:gd name="connsiteY3" fmla="*/ 1440000 h 2880000"/>
                  <a:gd name="connsiteX4" fmla="*/ 1440000 w 2880000"/>
                  <a:gd name="connsiteY4" fmla="*/ 1799928 h 2880000"/>
                  <a:gd name="connsiteX5" fmla="*/ 1440000 w 2880000"/>
                  <a:gd name="connsiteY5" fmla="*/ 2160000 h 2880000"/>
                  <a:gd name="connsiteX6" fmla="*/ 720000 w 2880000"/>
                  <a:gd name="connsiteY6" fmla="*/ 2880000 h 2880000"/>
                  <a:gd name="connsiteX7" fmla="*/ 0 w 2880000"/>
                  <a:gd name="connsiteY7" fmla="*/ 2160000 h 2880000"/>
                  <a:gd name="connsiteX8" fmla="*/ 720000 w 2880000"/>
                  <a:gd name="connsiteY8" fmla="*/ 1440000 h 2880000"/>
                  <a:gd name="connsiteX9" fmla="*/ 1080072 w 2880000"/>
                  <a:gd name="connsiteY9" fmla="*/ 1440000 h 2880000"/>
                  <a:gd name="connsiteX10" fmla="*/ 1440000 w 2880000"/>
                  <a:gd name="connsiteY10" fmla="*/ 1080072 h 2880000"/>
                  <a:gd name="connsiteX11" fmla="*/ 1440000 w 2880000"/>
                  <a:gd name="connsiteY11" fmla="*/ 720000 h 2880000"/>
                  <a:gd name="connsiteX12" fmla="*/ 2160000 w 2880000"/>
                  <a:gd name="connsiteY12" fmla="*/ 0 h 28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80000" h="2880000">
                    <a:moveTo>
                      <a:pt x="2160000" y="0"/>
                    </a:moveTo>
                    <a:cubicBezTo>
                      <a:pt x="2557645" y="0"/>
                      <a:pt x="2880000" y="322355"/>
                      <a:pt x="2880000" y="720000"/>
                    </a:cubicBezTo>
                    <a:cubicBezTo>
                      <a:pt x="2880000" y="1117645"/>
                      <a:pt x="2557645" y="1440000"/>
                      <a:pt x="2160000" y="1440000"/>
                    </a:cubicBezTo>
                    <a:lnTo>
                      <a:pt x="1799928" y="1440000"/>
                    </a:lnTo>
                    <a:cubicBezTo>
                      <a:pt x="1601145" y="1440000"/>
                      <a:pt x="1440000" y="1601145"/>
                      <a:pt x="1440000" y="1799928"/>
                    </a:cubicBezTo>
                    <a:lnTo>
                      <a:pt x="1440000" y="2160000"/>
                    </a:lnTo>
                    <a:cubicBezTo>
                      <a:pt x="1440000" y="2557645"/>
                      <a:pt x="1117645" y="2880000"/>
                      <a:pt x="720000" y="2880000"/>
                    </a:cubicBezTo>
                    <a:cubicBezTo>
                      <a:pt x="322355" y="2880000"/>
                      <a:pt x="0" y="2557645"/>
                      <a:pt x="0" y="2160000"/>
                    </a:cubicBezTo>
                    <a:cubicBezTo>
                      <a:pt x="0" y="1762355"/>
                      <a:pt x="322355" y="1440000"/>
                      <a:pt x="720000" y="1440000"/>
                    </a:cubicBezTo>
                    <a:lnTo>
                      <a:pt x="1080072" y="1440000"/>
                    </a:lnTo>
                    <a:cubicBezTo>
                      <a:pt x="1278855" y="1440000"/>
                      <a:pt x="1440000" y="1278855"/>
                      <a:pt x="1440000" y="1080072"/>
                    </a:cubicBezTo>
                    <a:lnTo>
                      <a:pt x="1440000" y="720000"/>
                    </a:lnTo>
                    <a:cubicBezTo>
                      <a:pt x="1440000" y="322355"/>
                      <a:pt x="1762355" y="0"/>
                      <a:pt x="21600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9257E"/>
                  </a:gs>
                  <a:gs pos="81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PK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0DCC7BC-9D4D-8031-58AB-CFC348409DA7}"/>
                  </a:ext>
                </a:extLst>
              </p:cNvPr>
              <p:cNvSpPr/>
              <p:nvPr/>
            </p:nvSpPr>
            <p:spPr>
              <a:xfrm>
                <a:off x="1937558" y="1408487"/>
                <a:ext cx="1124852" cy="1124852"/>
              </a:xfrm>
              <a:prstGeom prst="ellipse">
                <a:avLst/>
              </a:prstGeom>
              <a:gradFill flip="none" rotWithShape="1">
                <a:gsLst>
                  <a:gs pos="37624">
                    <a:srgbClr val="B9B9B9"/>
                  </a:gs>
                  <a:gs pos="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76200" dist="508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7F6309A-0F2F-811F-B16E-E98B0A0A7096}"/>
                  </a:ext>
                </a:extLst>
              </p:cNvPr>
              <p:cNvSpPr/>
              <p:nvPr/>
            </p:nvSpPr>
            <p:spPr>
              <a:xfrm>
                <a:off x="1911895" y="3452391"/>
                <a:ext cx="1124852" cy="1124852"/>
              </a:xfrm>
              <a:prstGeom prst="ellipse">
                <a:avLst/>
              </a:prstGeom>
              <a:gradFill flip="none" rotWithShape="1">
                <a:gsLst>
                  <a:gs pos="37624">
                    <a:srgbClr val="B9B9B9"/>
                  </a:gs>
                  <a:gs pos="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76200" dist="508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4466CF-9F43-8638-5DB4-1C773645D581}"/>
                </a:ext>
              </a:extLst>
            </p:cNvPr>
            <p:cNvSpPr txBox="1"/>
            <p:nvPr/>
          </p:nvSpPr>
          <p:spPr>
            <a:xfrm>
              <a:off x="1219528" y="4005637"/>
              <a:ext cx="902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2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  <a:endParaRPr lang="en-PK" dirty="0">
                <a:solidFill>
                  <a:schemeClr val="bg2">
                    <a:lumMod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6EE440C-1874-91E1-F1D1-28A0804CCDF2}"/>
              </a:ext>
            </a:extLst>
          </p:cNvPr>
          <p:cNvGrpSpPr/>
          <p:nvPr/>
        </p:nvGrpSpPr>
        <p:grpSpPr>
          <a:xfrm>
            <a:off x="5877235" y="2579569"/>
            <a:ext cx="3844800" cy="3492000"/>
            <a:chOff x="4024169" y="1693492"/>
            <a:chExt cx="3844800" cy="34920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BC23F6C-E693-2329-BF82-954DB9126E33}"/>
                </a:ext>
              </a:extLst>
            </p:cNvPr>
            <p:cNvGrpSpPr/>
            <p:nvPr/>
          </p:nvGrpSpPr>
          <p:grpSpPr>
            <a:xfrm rot="2700000">
              <a:off x="4200569" y="1517092"/>
              <a:ext cx="3492000" cy="3844800"/>
              <a:chOff x="1049311" y="1408487"/>
              <a:chExt cx="2880000" cy="3168756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693CD46-693C-2C3F-B55B-D5F7C1154214}"/>
                  </a:ext>
                </a:extLst>
              </p:cNvPr>
              <p:cNvSpPr/>
              <p:nvPr/>
            </p:nvSpPr>
            <p:spPr>
              <a:xfrm rot="18900000">
                <a:off x="1049311" y="1542649"/>
                <a:ext cx="2880000" cy="2880000"/>
              </a:xfrm>
              <a:custGeom>
                <a:avLst/>
                <a:gdLst>
                  <a:gd name="connsiteX0" fmla="*/ 2160000 w 2880000"/>
                  <a:gd name="connsiteY0" fmla="*/ 0 h 2880000"/>
                  <a:gd name="connsiteX1" fmla="*/ 2880000 w 2880000"/>
                  <a:gd name="connsiteY1" fmla="*/ 720000 h 2880000"/>
                  <a:gd name="connsiteX2" fmla="*/ 2160000 w 2880000"/>
                  <a:gd name="connsiteY2" fmla="*/ 1440000 h 2880000"/>
                  <a:gd name="connsiteX3" fmla="*/ 1799928 w 2880000"/>
                  <a:gd name="connsiteY3" fmla="*/ 1440000 h 2880000"/>
                  <a:gd name="connsiteX4" fmla="*/ 1440000 w 2880000"/>
                  <a:gd name="connsiteY4" fmla="*/ 1799928 h 2880000"/>
                  <a:gd name="connsiteX5" fmla="*/ 1440000 w 2880000"/>
                  <a:gd name="connsiteY5" fmla="*/ 2160000 h 2880000"/>
                  <a:gd name="connsiteX6" fmla="*/ 720000 w 2880000"/>
                  <a:gd name="connsiteY6" fmla="*/ 2880000 h 2880000"/>
                  <a:gd name="connsiteX7" fmla="*/ 0 w 2880000"/>
                  <a:gd name="connsiteY7" fmla="*/ 2160000 h 2880000"/>
                  <a:gd name="connsiteX8" fmla="*/ 720000 w 2880000"/>
                  <a:gd name="connsiteY8" fmla="*/ 1440000 h 2880000"/>
                  <a:gd name="connsiteX9" fmla="*/ 1080072 w 2880000"/>
                  <a:gd name="connsiteY9" fmla="*/ 1440000 h 2880000"/>
                  <a:gd name="connsiteX10" fmla="*/ 1440000 w 2880000"/>
                  <a:gd name="connsiteY10" fmla="*/ 1080072 h 2880000"/>
                  <a:gd name="connsiteX11" fmla="*/ 1440000 w 2880000"/>
                  <a:gd name="connsiteY11" fmla="*/ 720000 h 2880000"/>
                  <a:gd name="connsiteX12" fmla="*/ 2160000 w 2880000"/>
                  <a:gd name="connsiteY12" fmla="*/ 0 h 28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80000" h="2880000">
                    <a:moveTo>
                      <a:pt x="2160000" y="0"/>
                    </a:moveTo>
                    <a:cubicBezTo>
                      <a:pt x="2557645" y="0"/>
                      <a:pt x="2880000" y="322355"/>
                      <a:pt x="2880000" y="720000"/>
                    </a:cubicBezTo>
                    <a:cubicBezTo>
                      <a:pt x="2880000" y="1117645"/>
                      <a:pt x="2557645" y="1440000"/>
                      <a:pt x="2160000" y="1440000"/>
                    </a:cubicBezTo>
                    <a:lnTo>
                      <a:pt x="1799928" y="1440000"/>
                    </a:lnTo>
                    <a:cubicBezTo>
                      <a:pt x="1601145" y="1440000"/>
                      <a:pt x="1440000" y="1601145"/>
                      <a:pt x="1440000" y="1799928"/>
                    </a:cubicBezTo>
                    <a:lnTo>
                      <a:pt x="1440000" y="2160000"/>
                    </a:lnTo>
                    <a:cubicBezTo>
                      <a:pt x="1440000" y="2557645"/>
                      <a:pt x="1117645" y="2880000"/>
                      <a:pt x="720000" y="2880000"/>
                    </a:cubicBezTo>
                    <a:cubicBezTo>
                      <a:pt x="322355" y="2880000"/>
                      <a:pt x="0" y="2557645"/>
                      <a:pt x="0" y="2160000"/>
                    </a:cubicBezTo>
                    <a:cubicBezTo>
                      <a:pt x="0" y="1762355"/>
                      <a:pt x="322355" y="1440000"/>
                      <a:pt x="720000" y="1440000"/>
                    </a:cubicBezTo>
                    <a:lnTo>
                      <a:pt x="1080072" y="1440000"/>
                    </a:lnTo>
                    <a:cubicBezTo>
                      <a:pt x="1278855" y="1440000"/>
                      <a:pt x="1440000" y="1278855"/>
                      <a:pt x="1440000" y="1080072"/>
                    </a:cubicBezTo>
                    <a:lnTo>
                      <a:pt x="1440000" y="720000"/>
                    </a:lnTo>
                    <a:cubicBezTo>
                      <a:pt x="1440000" y="322355"/>
                      <a:pt x="1762355" y="0"/>
                      <a:pt x="216000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4">
                      <a:lumMod val="40000"/>
                      <a:lumOff val="60000"/>
                    </a:schemeClr>
                  </a:gs>
                  <a:gs pos="55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PK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4F89990-B16C-40E1-7D77-4AFC1F9F6194}"/>
                  </a:ext>
                </a:extLst>
              </p:cNvPr>
              <p:cNvSpPr/>
              <p:nvPr/>
            </p:nvSpPr>
            <p:spPr>
              <a:xfrm>
                <a:off x="1937558" y="1408487"/>
                <a:ext cx="1124852" cy="1124852"/>
              </a:xfrm>
              <a:prstGeom prst="ellipse">
                <a:avLst/>
              </a:prstGeom>
              <a:gradFill flip="none" rotWithShape="1">
                <a:gsLst>
                  <a:gs pos="37624">
                    <a:srgbClr val="B9B9B9"/>
                  </a:gs>
                  <a:gs pos="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76200" dist="508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7999FDF-16F5-5126-F7FE-F305DBA4866E}"/>
                  </a:ext>
                </a:extLst>
              </p:cNvPr>
              <p:cNvSpPr/>
              <p:nvPr/>
            </p:nvSpPr>
            <p:spPr>
              <a:xfrm>
                <a:off x="1911895" y="3452391"/>
                <a:ext cx="1124852" cy="1124852"/>
              </a:xfrm>
              <a:prstGeom prst="ellipse">
                <a:avLst/>
              </a:prstGeom>
              <a:gradFill flip="none" rotWithShape="1">
                <a:gsLst>
                  <a:gs pos="37624">
                    <a:srgbClr val="B9B9B9"/>
                  </a:gs>
                  <a:gs pos="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76200" dist="508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6B36BD-37BE-6E7F-50CE-DF0BF4CCDCFE}"/>
                </a:ext>
              </a:extLst>
            </p:cNvPr>
            <p:cNvSpPr txBox="1"/>
            <p:nvPr/>
          </p:nvSpPr>
          <p:spPr>
            <a:xfrm>
              <a:off x="6436870" y="2268254"/>
              <a:ext cx="902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2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  <a:endParaRPr lang="en-PK" dirty="0">
                <a:solidFill>
                  <a:schemeClr val="bg2">
                    <a:lumMod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0831CA-9640-4CBA-95F8-89B156CB414C}"/>
              </a:ext>
            </a:extLst>
          </p:cNvPr>
          <p:cNvGrpSpPr/>
          <p:nvPr/>
        </p:nvGrpSpPr>
        <p:grpSpPr>
          <a:xfrm>
            <a:off x="4315494" y="2399598"/>
            <a:ext cx="3493065" cy="3843288"/>
            <a:chOff x="2474900" y="1517849"/>
            <a:chExt cx="3493065" cy="384328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6837500-856C-118E-1B89-6760D662608A}"/>
                </a:ext>
              </a:extLst>
            </p:cNvPr>
            <p:cNvGrpSpPr/>
            <p:nvPr/>
          </p:nvGrpSpPr>
          <p:grpSpPr>
            <a:xfrm rot="-2700000">
              <a:off x="2474900" y="1517849"/>
              <a:ext cx="3493065" cy="3843288"/>
              <a:chOff x="1049311" y="1408487"/>
              <a:chExt cx="2880000" cy="316875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FBFBA71-7E50-7F60-E54B-BA4E56066549}"/>
                  </a:ext>
                </a:extLst>
              </p:cNvPr>
              <p:cNvSpPr/>
              <p:nvPr/>
            </p:nvSpPr>
            <p:spPr>
              <a:xfrm rot="18900000">
                <a:off x="1049311" y="1542649"/>
                <a:ext cx="2880000" cy="2880000"/>
              </a:xfrm>
              <a:custGeom>
                <a:avLst/>
                <a:gdLst>
                  <a:gd name="connsiteX0" fmla="*/ 2160000 w 2880000"/>
                  <a:gd name="connsiteY0" fmla="*/ 0 h 2880000"/>
                  <a:gd name="connsiteX1" fmla="*/ 2880000 w 2880000"/>
                  <a:gd name="connsiteY1" fmla="*/ 720000 h 2880000"/>
                  <a:gd name="connsiteX2" fmla="*/ 2160000 w 2880000"/>
                  <a:gd name="connsiteY2" fmla="*/ 1440000 h 2880000"/>
                  <a:gd name="connsiteX3" fmla="*/ 1799928 w 2880000"/>
                  <a:gd name="connsiteY3" fmla="*/ 1440000 h 2880000"/>
                  <a:gd name="connsiteX4" fmla="*/ 1440000 w 2880000"/>
                  <a:gd name="connsiteY4" fmla="*/ 1799928 h 2880000"/>
                  <a:gd name="connsiteX5" fmla="*/ 1440000 w 2880000"/>
                  <a:gd name="connsiteY5" fmla="*/ 2160000 h 2880000"/>
                  <a:gd name="connsiteX6" fmla="*/ 720000 w 2880000"/>
                  <a:gd name="connsiteY6" fmla="*/ 2880000 h 2880000"/>
                  <a:gd name="connsiteX7" fmla="*/ 0 w 2880000"/>
                  <a:gd name="connsiteY7" fmla="*/ 2160000 h 2880000"/>
                  <a:gd name="connsiteX8" fmla="*/ 720000 w 2880000"/>
                  <a:gd name="connsiteY8" fmla="*/ 1440000 h 2880000"/>
                  <a:gd name="connsiteX9" fmla="*/ 1080072 w 2880000"/>
                  <a:gd name="connsiteY9" fmla="*/ 1440000 h 2880000"/>
                  <a:gd name="connsiteX10" fmla="*/ 1440000 w 2880000"/>
                  <a:gd name="connsiteY10" fmla="*/ 1080072 h 2880000"/>
                  <a:gd name="connsiteX11" fmla="*/ 1440000 w 2880000"/>
                  <a:gd name="connsiteY11" fmla="*/ 720000 h 2880000"/>
                  <a:gd name="connsiteX12" fmla="*/ 2160000 w 2880000"/>
                  <a:gd name="connsiteY12" fmla="*/ 0 h 28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80000" h="2880000">
                    <a:moveTo>
                      <a:pt x="2160000" y="0"/>
                    </a:moveTo>
                    <a:cubicBezTo>
                      <a:pt x="2557645" y="0"/>
                      <a:pt x="2880000" y="322355"/>
                      <a:pt x="2880000" y="720000"/>
                    </a:cubicBezTo>
                    <a:cubicBezTo>
                      <a:pt x="2880000" y="1117645"/>
                      <a:pt x="2557645" y="1440000"/>
                      <a:pt x="2160000" y="1440000"/>
                    </a:cubicBezTo>
                    <a:lnTo>
                      <a:pt x="1799928" y="1440000"/>
                    </a:lnTo>
                    <a:cubicBezTo>
                      <a:pt x="1601145" y="1440000"/>
                      <a:pt x="1440000" y="1601145"/>
                      <a:pt x="1440000" y="1799928"/>
                    </a:cubicBezTo>
                    <a:lnTo>
                      <a:pt x="1440000" y="2160000"/>
                    </a:lnTo>
                    <a:cubicBezTo>
                      <a:pt x="1440000" y="2557645"/>
                      <a:pt x="1117645" y="2880000"/>
                      <a:pt x="720000" y="2880000"/>
                    </a:cubicBezTo>
                    <a:cubicBezTo>
                      <a:pt x="322355" y="2880000"/>
                      <a:pt x="0" y="2557645"/>
                      <a:pt x="0" y="2160000"/>
                    </a:cubicBezTo>
                    <a:cubicBezTo>
                      <a:pt x="0" y="1762355"/>
                      <a:pt x="322355" y="1440000"/>
                      <a:pt x="720000" y="1440000"/>
                    </a:cubicBezTo>
                    <a:lnTo>
                      <a:pt x="1080072" y="1440000"/>
                    </a:lnTo>
                    <a:cubicBezTo>
                      <a:pt x="1278855" y="1440000"/>
                      <a:pt x="1440000" y="1278855"/>
                      <a:pt x="1440000" y="1080072"/>
                    </a:cubicBezTo>
                    <a:lnTo>
                      <a:pt x="1440000" y="720000"/>
                    </a:lnTo>
                    <a:cubicBezTo>
                      <a:pt x="1440000" y="322355"/>
                      <a:pt x="1762355" y="0"/>
                      <a:pt x="2160000" y="0"/>
                    </a:cubicBezTo>
                    <a:close/>
                  </a:path>
                </a:pathLst>
              </a:custGeom>
              <a:gradFill flip="none" rotWithShape="1">
                <a:gsLst>
                  <a:gs pos="63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  <a:gs pos="0">
                    <a:schemeClr val="accent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PK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2266B32-7ED5-2364-ACA3-D1EF8A85DFAD}"/>
                  </a:ext>
                </a:extLst>
              </p:cNvPr>
              <p:cNvSpPr/>
              <p:nvPr/>
            </p:nvSpPr>
            <p:spPr>
              <a:xfrm>
                <a:off x="1937558" y="1408487"/>
                <a:ext cx="1124852" cy="1124852"/>
              </a:xfrm>
              <a:prstGeom prst="ellipse">
                <a:avLst/>
              </a:prstGeom>
              <a:gradFill flip="none" rotWithShape="1">
                <a:gsLst>
                  <a:gs pos="37624">
                    <a:srgbClr val="B9B9B9"/>
                  </a:gs>
                  <a:gs pos="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76200" dist="508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D283982-1152-F99E-B767-BBF2F818172B}"/>
                  </a:ext>
                </a:extLst>
              </p:cNvPr>
              <p:cNvSpPr/>
              <p:nvPr/>
            </p:nvSpPr>
            <p:spPr>
              <a:xfrm>
                <a:off x="1911895" y="3452391"/>
                <a:ext cx="1124852" cy="1124852"/>
              </a:xfrm>
              <a:prstGeom prst="ellipse">
                <a:avLst/>
              </a:prstGeom>
              <a:gradFill flip="none" rotWithShape="1">
                <a:gsLst>
                  <a:gs pos="37624">
                    <a:srgbClr val="B9B9B9"/>
                  </a:gs>
                  <a:gs pos="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76200" dist="508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BA0BBC-0139-E359-780D-8CF3AE780610}"/>
                </a:ext>
              </a:extLst>
            </p:cNvPr>
            <p:cNvSpPr txBox="1"/>
            <p:nvPr/>
          </p:nvSpPr>
          <p:spPr>
            <a:xfrm>
              <a:off x="2976983" y="2226945"/>
              <a:ext cx="902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2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  <a:endParaRPr lang="en-PK" dirty="0">
                <a:solidFill>
                  <a:schemeClr val="bg2">
                    <a:lumMod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AD0B90-0DCC-5B07-C772-99A68BE8EB92}"/>
                </a:ext>
              </a:extLst>
            </p:cNvPr>
            <p:cNvSpPr txBox="1"/>
            <p:nvPr/>
          </p:nvSpPr>
          <p:spPr>
            <a:xfrm>
              <a:off x="4680877" y="4005637"/>
              <a:ext cx="902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2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  <a:endParaRPr lang="en-PK" dirty="0">
                <a:solidFill>
                  <a:schemeClr val="bg2">
                    <a:lumMod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217BCBD-B367-62E6-40A5-91E60939F97E}"/>
              </a:ext>
            </a:extLst>
          </p:cNvPr>
          <p:cNvSpPr txBox="1"/>
          <p:nvPr/>
        </p:nvSpPr>
        <p:spPr>
          <a:xfrm>
            <a:off x="2079888" y="2696561"/>
            <a:ext cx="2306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3C6E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Insights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9FA1A7-B103-7F45-718C-547A6A35D027}"/>
              </a:ext>
            </a:extLst>
          </p:cNvPr>
          <p:cNvSpPr txBox="1"/>
          <p:nvPr/>
        </p:nvSpPr>
        <p:spPr>
          <a:xfrm>
            <a:off x="2032936" y="3087295"/>
            <a:ext cx="1929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store managers with real-time insights.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AD9E035-0F05-098F-D04B-5D16D55B8E94}"/>
              </a:ext>
            </a:extLst>
          </p:cNvPr>
          <p:cNvSpPr txBox="1"/>
          <p:nvPr/>
        </p:nvSpPr>
        <p:spPr>
          <a:xfrm>
            <a:off x="6086224" y="2663938"/>
            <a:ext cx="1804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658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 Tools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68319C-92D1-B684-6B60-7422AB5C9ACC}"/>
              </a:ext>
            </a:extLst>
          </p:cNvPr>
          <p:cNvSpPr txBox="1"/>
          <p:nvPr/>
        </p:nvSpPr>
        <p:spPr>
          <a:xfrm>
            <a:off x="4339819" y="4947173"/>
            <a:ext cx="2306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F6FE54-629C-14DE-4665-2E8EDFA81C8F}"/>
              </a:ext>
            </a:extLst>
          </p:cNvPr>
          <p:cNvSpPr txBox="1"/>
          <p:nvPr/>
        </p:nvSpPr>
        <p:spPr>
          <a:xfrm>
            <a:off x="4154538" y="5380845"/>
            <a:ext cx="2002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Visualizes sales trends, product associations, and performance metrics.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4C21DA-A654-D310-47FD-918E6115E68D}"/>
              </a:ext>
            </a:extLst>
          </p:cNvPr>
          <p:cNvSpPr txBox="1"/>
          <p:nvPr/>
        </p:nvSpPr>
        <p:spPr>
          <a:xfrm>
            <a:off x="7874732" y="4941272"/>
            <a:ext cx="2306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A3C6E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Support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D47DCD-60BF-F05B-A4EF-FE4E6948B13D}"/>
              </a:ext>
            </a:extLst>
          </p:cNvPr>
          <p:cNvSpPr txBox="1"/>
          <p:nvPr/>
        </p:nvSpPr>
        <p:spPr>
          <a:xfrm>
            <a:off x="7912091" y="5346037"/>
            <a:ext cx="2306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store managers with real-time insights.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284C74-AC07-62DB-4273-1809F47C78EF}"/>
              </a:ext>
            </a:extLst>
          </p:cNvPr>
          <p:cNvSpPr txBox="1"/>
          <p:nvPr/>
        </p:nvSpPr>
        <p:spPr>
          <a:xfrm>
            <a:off x="6032971" y="3087295"/>
            <a:ext cx="16891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 with Chart.js, D3.js, or Python Dash for interactive charts.</a:t>
            </a:r>
          </a:p>
        </p:txBody>
      </p:sp>
      <p:sp>
        <p:nvSpPr>
          <p:cNvPr id="73" name="Rectangle 1">
            <a:extLst>
              <a:ext uri="{FF2B5EF4-FFF2-40B4-BE49-F238E27FC236}">
                <a16:creationId xmlns:a16="http://schemas.microsoft.com/office/drawing/2014/main" id="{21CE67BA-9CB2-4060-89D9-9E5DAEF77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Visualizes sales trends, product associations, and performance metrics.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2">
            <a:extLst>
              <a:ext uri="{FF2B5EF4-FFF2-40B4-BE49-F238E27FC236}">
                <a16:creationId xmlns:a16="http://schemas.microsoft.com/office/drawing/2014/main" id="{C1AC96BA-8030-3215-661D-55E468FA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Visualizes sales trends, product associations, and performance metrics.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3935F-458B-A4E3-D313-96A3A1344C0A}"/>
              </a:ext>
            </a:extLst>
          </p:cNvPr>
          <p:cNvSpPr txBox="1"/>
          <p:nvPr/>
        </p:nvSpPr>
        <p:spPr>
          <a:xfrm>
            <a:off x="-5299259" y="629897"/>
            <a:ext cx="3491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</a:t>
            </a:r>
          </a:p>
        </p:txBody>
      </p:sp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A47AE922-C138-0B2A-34F3-5B30B8554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107679" y="671586"/>
            <a:ext cx="715140" cy="71514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E3418F-AC17-E52F-98AB-36FEE796627C}"/>
              </a:ext>
            </a:extLst>
          </p:cNvPr>
          <p:cNvSpPr/>
          <p:nvPr/>
        </p:nvSpPr>
        <p:spPr>
          <a:xfrm>
            <a:off x="22002974" y="2129787"/>
            <a:ext cx="2642474" cy="3069702"/>
          </a:xfrm>
          <a:prstGeom prst="roundRect">
            <a:avLst/>
          </a:prstGeom>
          <a:solidFill>
            <a:srgbClr val="FD39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rgbClr val="FD3939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A2CC6A-4AB7-25FC-71EE-BA74510DE319}"/>
              </a:ext>
            </a:extLst>
          </p:cNvPr>
          <p:cNvSpPr txBox="1"/>
          <p:nvPr/>
        </p:nvSpPr>
        <p:spPr>
          <a:xfrm>
            <a:off x="17266961" y="3753232"/>
            <a:ext cx="2292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collaborative/content-based filtering for suggestions.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5A8D07-D3FB-5653-1BFB-DA4C881244A6}"/>
              </a:ext>
            </a:extLst>
          </p:cNvPr>
          <p:cNvSpPr txBox="1"/>
          <p:nvPr/>
        </p:nvSpPr>
        <p:spPr>
          <a:xfrm>
            <a:off x="17170139" y="3196432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Filtering Methods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9E5345-6288-047C-4215-A272C5A78E2D}"/>
              </a:ext>
            </a:extLst>
          </p:cNvPr>
          <p:cNvSpPr txBox="1"/>
          <p:nvPr/>
        </p:nvSpPr>
        <p:spPr>
          <a:xfrm>
            <a:off x="20033749" y="3739177"/>
            <a:ext cx="2006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Integrates insights from association rule mining.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F180B9-AA83-E338-022A-2AD3E4DCA836}"/>
              </a:ext>
            </a:extLst>
          </p:cNvPr>
          <p:cNvSpPr txBox="1"/>
          <p:nvPr/>
        </p:nvSpPr>
        <p:spPr>
          <a:xfrm>
            <a:off x="19871601" y="3197125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Integration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ECE5AA-2658-8C49-35FC-33982381C858}"/>
              </a:ext>
            </a:extLst>
          </p:cNvPr>
          <p:cNvSpPr txBox="1"/>
          <p:nvPr/>
        </p:nvSpPr>
        <p:spPr>
          <a:xfrm>
            <a:off x="22313628" y="3687684"/>
            <a:ext cx="200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Helps maximize sales through strategic shelf organization.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CA5968-F408-8F04-A4B0-A2B50B7BFF53}"/>
              </a:ext>
            </a:extLst>
          </p:cNvPr>
          <p:cNvSpPr txBox="1"/>
          <p:nvPr/>
        </p:nvSpPr>
        <p:spPr>
          <a:xfrm>
            <a:off x="22151480" y="3158332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Sales Impact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7B4803-BBFD-72D0-1081-72CE2882C8D0}"/>
              </a:ext>
            </a:extLst>
          </p:cNvPr>
          <p:cNvSpPr txBox="1"/>
          <p:nvPr/>
        </p:nvSpPr>
        <p:spPr>
          <a:xfrm>
            <a:off x="14871392" y="3716874"/>
            <a:ext cx="200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Recommends optimal product placement based on buying patterns.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6269F3-E4B4-B11D-57A9-2D8E1A1B3836}"/>
              </a:ext>
            </a:extLst>
          </p:cNvPr>
          <p:cNvSpPr txBox="1"/>
          <p:nvPr/>
        </p:nvSpPr>
        <p:spPr>
          <a:xfrm>
            <a:off x="14719122" y="3189557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Placement Strategy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A9FA7-444B-419C-8B3D-CF0B8E599225}"/>
              </a:ext>
            </a:extLst>
          </p:cNvPr>
          <p:cNvSpPr txBox="1"/>
          <p:nvPr/>
        </p:nvSpPr>
        <p:spPr>
          <a:xfrm>
            <a:off x="14690959" y="2412836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A16903-BEBF-5C07-5323-CE33EBE6A943}"/>
              </a:ext>
            </a:extLst>
          </p:cNvPr>
          <p:cNvSpPr txBox="1"/>
          <p:nvPr/>
        </p:nvSpPr>
        <p:spPr>
          <a:xfrm>
            <a:off x="17266961" y="2397574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598EB7-0EA5-5EF1-B557-1CF4A9582945}"/>
              </a:ext>
            </a:extLst>
          </p:cNvPr>
          <p:cNvSpPr txBox="1"/>
          <p:nvPr/>
        </p:nvSpPr>
        <p:spPr>
          <a:xfrm>
            <a:off x="19865742" y="2411136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6DFEFC-0F7B-8D08-D53F-E07DBBD824E3}"/>
              </a:ext>
            </a:extLst>
          </p:cNvPr>
          <p:cNvSpPr txBox="1"/>
          <p:nvPr/>
        </p:nvSpPr>
        <p:spPr>
          <a:xfrm>
            <a:off x="22138276" y="2408258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panose="020B0502020202020204" pitchFamily="34" charset="0"/>
                <a:cs typeface="Calibri" panose="020F0502020204030204" pitchFamily="34" charset="0"/>
              </a:rPr>
              <a:t>04</a:t>
            </a:r>
          </a:p>
        </p:txBody>
      </p:sp>
      <p:pic>
        <p:nvPicPr>
          <p:cNvPr id="43" name="Graphic 42" descr="Research with solid fill">
            <a:extLst>
              <a:ext uri="{FF2B5EF4-FFF2-40B4-BE49-F238E27FC236}">
                <a16:creationId xmlns:a16="http://schemas.microsoft.com/office/drawing/2014/main" id="{30AF9DC3-21A6-0820-49D8-74B61921D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710" y="607636"/>
            <a:ext cx="769440" cy="769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EAD904-639C-A024-FC13-19A49C377D88}"/>
              </a:ext>
            </a:extLst>
          </p:cNvPr>
          <p:cNvSpPr txBox="1"/>
          <p:nvPr/>
        </p:nvSpPr>
        <p:spPr>
          <a:xfrm>
            <a:off x="15468600" y="588585"/>
            <a:ext cx="6428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D39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 Engine</a:t>
            </a:r>
          </a:p>
        </p:txBody>
      </p:sp>
      <p:pic>
        <p:nvPicPr>
          <p:cNvPr id="6" name="Graphic 5" descr="Network diagram with solid fill">
            <a:extLst>
              <a:ext uri="{FF2B5EF4-FFF2-40B4-BE49-F238E27FC236}">
                <a16:creationId xmlns:a16="http://schemas.microsoft.com/office/drawing/2014/main" id="{8198D4AE-A9A8-3311-9B9B-FBB77ED03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18992" y="592196"/>
            <a:ext cx="784880" cy="7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68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610">
        <p159:morph option="byObject"/>
      </p:transition>
    </mc:Choice>
    <mc:Fallback>
      <p:transition spd="slow" advTm="61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99D30-46C2-01D3-52A9-109EF0677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00365C-FBEC-9856-DADD-3DA129D385DA}"/>
              </a:ext>
            </a:extLst>
          </p:cNvPr>
          <p:cNvSpPr/>
          <p:nvPr/>
        </p:nvSpPr>
        <p:spPr>
          <a:xfrm>
            <a:off x="0" y="0"/>
            <a:ext cx="12192000" cy="6884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68BCDD-C848-7845-CC74-172D0CAD4EA1}"/>
              </a:ext>
            </a:extLst>
          </p:cNvPr>
          <p:cNvSpPr txBox="1"/>
          <p:nvPr/>
        </p:nvSpPr>
        <p:spPr>
          <a:xfrm>
            <a:off x="1117600" y="607635"/>
            <a:ext cx="3491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3ABF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</a:t>
            </a:r>
          </a:p>
        </p:txBody>
      </p:sp>
      <p:sp>
        <p:nvSpPr>
          <p:cNvPr id="73" name="Rectangle 1">
            <a:extLst>
              <a:ext uri="{FF2B5EF4-FFF2-40B4-BE49-F238E27FC236}">
                <a16:creationId xmlns:a16="http://schemas.microsoft.com/office/drawing/2014/main" id="{0B69C5F5-99E5-7DF6-1EE2-E83CC372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Visualizes sales trends, product associations, and performance metrics.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2">
            <a:extLst>
              <a:ext uri="{FF2B5EF4-FFF2-40B4-BE49-F238E27FC236}">
                <a16:creationId xmlns:a16="http://schemas.microsoft.com/office/drawing/2014/main" id="{9A97E8A5-CA34-512B-B144-2FA37A718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Visualizes sales trends, product associations, and performance metrics.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E6894E-5479-3D72-D759-83A67673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39" y="3124238"/>
            <a:ext cx="657932" cy="6579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B2C78A-5EE3-966A-8962-FA38091B8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71" y="4754585"/>
            <a:ext cx="812698" cy="8126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05481C-6A2B-D7BB-F423-67DBF4F19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36" y="4540981"/>
            <a:ext cx="812698" cy="8126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E434E9-565D-5504-CDA9-7A8059747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089" y="4244612"/>
            <a:ext cx="812698" cy="8126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C81A410-F0B9-DEDB-7359-7B76F74AF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546" y="3646152"/>
            <a:ext cx="1219048" cy="12190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B014A7-1500-DF9F-F6F5-9106DBC663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4331">
            <a:off x="4746402" y="2211343"/>
            <a:ext cx="1219048" cy="12190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247939D-2DE4-592F-49D8-1271887FC3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67" y="3690077"/>
            <a:ext cx="812698" cy="8126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02975A1-1A44-275C-C9F2-86F644703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889" y="2076858"/>
            <a:ext cx="609524" cy="60952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602AE43-C597-A1C7-4D80-CA29CBB6E3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83" y="1899646"/>
            <a:ext cx="1219048" cy="121904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FC2460C-0EE6-9D48-807F-6CA28DE7FB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26" y="2616302"/>
            <a:ext cx="812698" cy="8126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39FEA4-BC66-4A32-F2F5-D4F8375246D8}"/>
              </a:ext>
            </a:extLst>
          </p:cNvPr>
          <p:cNvSpPr txBox="1"/>
          <p:nvPr/>
        </p:nvSpPr>
        <p:spPr>
          <a:xfrm>
            <a:off x="388600" y="4181485"/>
            <a:ext cx="226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5AAF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Frontend Technology</a:t>
            </a:r>
            <a:endParaRPr lang="en-PK" b="1" dirty="0">
              <a:solidFill>
                <a:srgbClr val="75AAF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E8800-5C97-8508-6FFF-988E2E525697}"/>
              </a:ext>
            </a:extLst>
          </p:cNvPr>
          <p:cNvSpPr txBox="1"/>
          <p:nvPr/>
        </p:nvSpPr>
        <p:spPr>
          <a:xfrm>
            <a:off x="2377293" y="5465494"/>
            <a:ext cx="226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83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Backend Technology</a:t>
            </a:r>
            <a:endParaRPr lang="en-PK" b="1" dirty="0">
              <a:solidFill>
                <a:srgbClr val="A839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9EEBE-5700-A1C7-228B-64091C9E49A8}"/>
              </a:ext>
            </a:extLst>
          </p:cNvPr>
          <p:cNvSpPr txBox="1"/>
          <p:nvPr/>
        </p:nvSpPr>
        <p:spPr>
          <a:xfrm>
            <a:off x="4609566" y="3650278"/>
            <a:ext cx="226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378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Choice</a:t>
            </a:r>
            <a:endParaRPr lang="en-PK" b="1" dirty="0">
              <a:solidFill>
                <a:srgbClr val="0378B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EA97A-BE11-B54F-3759-1FFA732B068A}"/>
              </a:ext>
            </a:extLst>
          </p:cNvPr>
          <p:cNvSpPr txBox="1"/>
          <p:nvPr/>
        </p:nvSpPr>
        <p:spPr>
          <a:xfrm>
            <a:off x="6403356" y="5588656"/>
            <a:ext cx="226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6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Hosting Platform</a:t>
            </a:r>
            <a:endParaRPr lang="en-PK" b="1" dirty="0">
              <a:solidFill>
                <a:srgbClr val="FF6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BB240-52D1-60A6-4F5A-EDACE5F2A67D}"/>
              </a:ext>
            </a:extLst>
          </p:cNvPr>
          <p:cNvSpPr txBox="1"/>
          <p:nvPr/>
        </p:nvSpPr>
        <p:spPr>
          <a:xfrm>
            <a:off x="8870522" y="3427339"/>
            <a:ext cx="226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F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Datamining Tools</a:t>
            </a:r>
            <a:endParaRPr lang="en-PK" b="1" dirty="0">
              <a:solidFill>
                <a:srgbClr val="FFCF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Graphic 10" descr="Processor with solid fill">
            <a:extLst>
              <a:ext uri="{FF2B5EF4-FFF2-40B4-BE49-F238E27FC236}">
                <a16:creationId xmlns:a16="http://schemas.microsoft.com/office/drawing/2014/main" id="{AF8C9B8F-8527-9365-917F-F42D81BA36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9180" y="649324"/>
            <a:ext cx="715140" cy="7151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C058AF-9974-6B06-2753-4B01AE8B69E3}"/>
              </a:ext>
            </a:extLst>
          </p:cNvPr>
          <p:cNvSpPr txBox="1"/>
          <p:nvPr/>
        </p:nvSpPr>
        <p:spPr>
          <a:xfrm>
            <a:off x="-5279334" y="607802"/>
            <a:ext cx="4307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ED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 Impact</a:t>
            </a:r>
          </a:p>
        </p:txBody>
      </p:sp>
      <p:pic>
        <p:nvPicPr>
          <p:cNvPr id="13" name="Graphic 12" descr="End with solid fill">
            <a:extLst>
              <a:ext uri="{FF2B5EF4-FFF2-40B4-BE49-F238E27FC236}">
                <a16:creationId xmlns:a16="http://schemas.microsoft.com/office/drawing/2014/main" id="{B4CAB21F-BCE5-D38C-8C6D-C5C39E5347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6084639" y="644417"/>
            <a:ext cx="696210" cy="6962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32340B1-7C4F-F20E-BA42-431E7A72F762}"/>
              </a:ext>
            </a:extLst>
          </p:cNvPr>
          <p:cNvGrpSpPr/>
          <p:nvPr/>
        </p:nvGrpSpPr>
        <p:grpSpPr>
          <a:xfrm rot="18679503">
            <a:off x="4367500" y="10602267"/>
            <a:ext cx="3844800" cy="3492000"/>
            <a:chOff x="544268" y="1702258"/>
            <a:chExt cx="3844800" cy="34920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9DEA62-3258-5752-1598-F30A5B13B17C}"/>
                </a:ext>
              </a:extLst>
            </p:cNvPr>
            <p:cNvGrpSpPr/>
            <p:nvPr/>
          </p:nvGrpSpPr>
          <p:grpSpPr>
            <a:xfrm rot="2700000">
              <a:off x="720668" y="1525858"/>
              <a:ext cx="3492000" cy="3844800"/>
              <a:chOff x="1049311" y="1408487"/>
              <a:chExt cx="2880000" cy="3168756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33A373A-E360-7222-F592-0CBFC0DC096C}"/>
                  </a:ext>
                </a:extLst>
              </p:cNvPr>
              <p:cNvSpPr/>
              <p:nvPr/>
            </p:nvSpPr>
            <p:spPr>
              <a:xfrm rot="18900000">
                <a:off x="1049311" y="1542649"/>
                <a:ext cx="2880000" cy="2880000"/>
              </a:xfrm>
              <a:custGeom>
                <a:avLst/>
                <a:gdLst>
                  <a:gd name="connsiteX0" fmla="*/ 2160000 w 2880000"/>
                  <a:gd name="connsiteY0" fmla="*/ 0 h 2880000"/>
                  <a:gd name="connsiteX1" fmla="*/ 2880000 w 2880000"/>
                  <a:gd name="connsiteY1" fmla="*/ 720000 h 2880000"/>
                  <a:gd name="connsiteX2" fmla="*/ 2160000 w 2880000"/>
                  <a:gd name="connsiteY2" fmla="*/ 1440000 h 2880000"/>
                  <a:gd name="connsiteX3" fmla="*/ 1799928 w 2880000"/>
                  <a:gd name="connsiteY3" fmla="*/ 1440000 h 2880000"/>
                  <a:gd name="connsiteX4" fmla="*/ 1440000 w 2880000"/>
                  <a:gd name="connsiteY4" fmla="*/ 1799928 h 2880000"/>
                  <a:gd name="connsiteX5" fmla="*/ 1440000 w 2880000"/>
                  <a:gd name="connsiteY5" fmla="*/ 2160000 h 2880000"/>
                  <a:gd name="connsiteX6" fmla="*/ 720000 w 2880000"/>
                  <a:gd name="connsiteY6" fmla="*/ 2880000 h 2880000"/>
                  <a:gd name="connsiteX7" fmla="*/ 0 w 2880000"/>
                  <a:gd name="connsiteY7" fmla="*/ 2160000 h 2880000"/>
                  <a:gd name="connsiteX8" fmla="*/ 720000 w 2880000"/>
                  <a:gd name="connsiteY8" fmla="*/ 1440000 h 2880000"/>
                  <a:gd name="connsiteX9" fmla="*/ 1080072 w 2880000"/>
                  <a:gd name="connsiteY9" fmla="*/ 1440000 h 2880000"/>
                  <a:gd name="connsiteX10" fmla="*/ 1440000 w 2880000"/>
                  <a:gd name="connsiteY10" fmla="*/ 1080072 h 2880000"/>
                  <a:gd name="connsiteX11" fmla="*/ 1440000 w 2880000"/>
                  <a:gd name="connsiteY11" fmla="*/ 720000 h 2880000"/>
                  <a:gd name="connsiteX12" fmla="*/ 2160000 w 2880000"/>
                  <a:gd name="connsiteY12" fmla="*/ 0 h 28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80000" h="2880000">
                    <a:moveTo>
                      <a:pt x="2160000" y="0"/>
                    </a:moveTo>
                    <a:cubicBezTo>
                      <a:pt x="2557645" y="0"/>
                      <a:pt x="2880000" y="322355"/>
                      <a:pt x="2880000" y="720000"/>
                    </a:cubicBezTo>
                    <a:cubicBezTo>
                      <a:pt x="2880000" y="1117645"/>
                      <a:pt x="2557645" y="1440000"/>
                      <a:pt x="2160000" y="1440000"/>
                    </a:cubicBezTo>
                    <a:lnTo>
                      <a:pt x="1799928" y="1440000"/>
                    </a:lnTo>
                    <a:cubicBezTo>
                      <a:pt x="1601145" y="1440000"/>
                      <a:pt x="1440000" y="1601145"/>
                      <a:pt x="1440000" y="1799928"/>
                    </a:cubicBezTo>
                    <a:lnTo>
                      <a:pt x="1440000" y="2160000"/>
                    </a:lnTo>
                    <a:cubicBezTo>
                      <a:pt x="1440000" y="2557645"/>
                      <a:pt x="1117645" y="2880000"/>
                      <a:pt x="720000" y="2880000"/>
                    </a:cubicBezTo>
                    <a:cubicBezTo>
                      <a:pt x="322355" y="2880000"/>
                      <a:pt x="0" y="2557645"/>
                      <a:pt x="0" y="2160000"/>
                    </a:cubicBezTo>
                    <a:cubicBezTo>
                      <a:pt x="0" y="1762355"/>
                      <a:pt x="322355" y="1440000"/>
                      <a:pt x="720000" y="1440000"/>
                    </a:cubicBezTo>
                    <a:lnTo>
                      <a:pt x="1080072" y="1440000"/>
                    </a:lnTo>
                    <a:cubicBezTo>
                      <a:pt x="1278855" y="1440000"/>
                      <a:pt x="1440000" y="1278855"/>
                      <a:pt x="1440000" y="1080072"/>
                    </a:cubicBezTo>
                    <a:lnTo>
                      <a:pt x="1440000" y="720000"/>
                    </a:lnTo>
                    <a:cubicBezTo>
                      <a:pt x="1440000" y="322355"/>
                      <a:pt x="1762355" y="0"/>
                      <a:pt x="21600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9257E"/>
                  </a:gs>
                  <a:gs pos="81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PK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17C7AE8-4848-6964-2278-A2DA081258B3}"/>
                  </a:ext>
                </a:extLst>
              </p:cNvPr>
              <p:cNvSpPr/>
              <p:nvPr/>
            </p:nvSpPr>
            <p:spPr>
              <a:xfrm>
                <a:off x="1937558" y="1408487"/>
                <a:ext cx="1124852" cy="1124852"/>
              </a:xfrm>
              <a:prstGeom prst="ellipse">
                <a:avLst/>
              </a:prstGeom>
              <a:gradFill flip="none" rotWithShape="1">
                <a:gsLst>
                  <a:gs pos="37624">
                    <a:srgbClr val="B9B9B9"/>
                  </a:gs>
                  <a:gs pos="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76200" dist="508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34FE5EB-193E-95BB-57B4-96E2BDACC1CB}"/>
                  </a:ext>
                </a:extLst>
              </p:cNvPr>
              <p:cNvSpPr/>
              <p:nvPr/>
            </p:nvSpPr>
            <p:spPr>
              <a:xfrm>
                <a:off x="1911895" y="3452391"/>
                <a:ext cx="1124852" cy="1124852"/>
              </a:xfrm>
              <a:prstGeom prst="ellipse">
                <a:avLst/>
              </a:prstGeom>
              <a:gradFill flip="none" rotWithShape="1">
                <a:gsLst>
                  <a:gs pos="37624">
                    <a:srgbClr val="B9B9B9"/>
                  </a:gs>
                  <a:gs pos="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76200" dist="508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99AAE4-18F3-3750-3873-0AA7B46B6239}"/>
                </a:ext>
              </a:extLst>
            </p:cNvPr>
            <p:cNvSpPr txBox="1"/>
            <p:nvPr/>
          </p:nvSpPr>
          <p:spPr>
            <a:xfrm>
              <a:off x="1219528" y="4005637"/>
              <a:ext cx="902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2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01</a:t>
              </a:r>
              <a:endParaRPr lang="en-PK" dirty="0">
                <a:solidFill>
                  <a:schemeClr val="bg2">
                    <a:lumMod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070BFC-56F5-A4D8-EC9E-38D53536E60B}"/>
              </a:ext>
            </a:extLst>
          </p:cNvPr>
          <p:cNvGrpSpPr/>
          <p:nvPr/>
        </p:nvGrpSpPr>
        <p:grpSpPr>
          <a:xfrm rot="19031108">
            <a:off x="4367500" y="10606594"/>
            <a:ext cx="3844800" cy="3492000"/>
            <a:chOff x="4024169" y="1693492"/>
            <a:chExt cx="3844800" cy="3492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360E61-8A84-DD61-C10A-2823E6A20DA0}"/>
                </a:ext>
              </a:extLst>
            </p:cNvPr>
            <p:cNvGrpSpPr/>
            <p:nvPr/>
          </p:nvGrpSpPr>
          <p:grpSpPr>
            <a:xfrm rot="2700000">
              <a:off x="4200569" y="1517092"/>
              <a:ext cx="3492000" cy="3844800"/>
              <a:chOff x="1049311" y="1408487"/>
              <a:chExt cx="2880000" cy="3168756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96209F3-B1A6-FA0A-E874-76B5E0842AEB}"/>
                  </a:ext>
                </a:extLst>
              </p:cNvPr>
              <p:cNvSpPr/>
              <p:nvPr/>
            </p:nvSpPr>
            <p:spPr>
              <a:xfrm rot="18900000">
                <a:off x="1049311" y="1542649"/>
                <a:ext cx="2880000" cy="2880000"/>
              </a:xfrm>
              <a:custGeom>
                <a:avLst/>
                <a:gdLst>
                  <a:gd name="connsiteX0" fmla="*/ 2160000 w 2880000"/>
                  <a:gd name="connsiteY0" fmla="*/ 0 h 2880000"/>
                  <a:gd name="connsiteX1" fmla="*/ 2880000 w 2880000"/>
                  <a:gd name="connsiteY1" fmla="*/ 720000 h 2880000"/>
                  <a:gd name="connsiteX2" fmla="*/ 2160000 w 2880000"/>
                  <a:gd name="connsiteY2" fmla="*/ 1440000 h 2880000"/>
                  <a:gd name="connsiteX3" fmla="*/ 1799928 w 2880000"/>
                  <a:gd name="connsiteY3" fmla="*/ 1440000 h 2880000"/>
                  <a:gd name="connsiteX4" fmla="*/ 1440000 w 2880000"/>
                  <a:gd name="connsiteY4" fmla="*/ 1799928 h 2880000"/>
                  <a:gd name="connsiteX5" fmla="*/ 1440000 w 2880000"/>
                  <a:gd name="connsiteY5" fmla="*/ 2160000 h 2880000"/>
                  <a:gd name="connsiteX6" fmla="*/ 720000 w 2880000"/>
                  <a:gd name="connsiteY6" fmla="*/ 2880000 h 2880000"/>
                  <a:gd name="connsiteX7" fmla="*/ 0 w 2880000"/>
                  <a:gd name="connsiteY7" fmla="*/ 2160000 h 2880000"/>
                  <a:gd name="connsiteX8" fmla="*/ 720000 w 2880000"/>
                  <a:gd name="connsiteY8" fmla="*/ 1440000 h 2880000"/>
                  <a:gd name="connsiteX9" fmla="*/ 1080072 w 2880000"/>
                  <a:gd name="connsiteY9" fmla="*/ 1440000 h 2880000"/>
                  <a:gd name="connsiteX10" fmla="*/ 1440000 w 2880000"/>
                  <a:gd name="connsiteY10" fmla="*/ 1080072 h 2880000"/>
                  <a:gd name="connsiteX11" fmla="*/ 1440000 w 2880000"/>
                  <a:gd name="connsiteY11" fmla="*/ 720000 h 2880000"/>
                  <a:gd name="connsiteX12" fmla="*/ 2160000 w 2880000"/>
                  <a:gd name="connsiteY12" fmla="*/ 0 h 28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80000" h="2880000">
                    <a:moveTo>
                      <a:pt x="2160000" y="0"/>
                    </a:moveTo>
                    <a:cubicBezTo>
                      <a:pt x="2557645" y="0"/>
                      <a:pt x="2880000" y="322355"/>
                      <a:pt x="2880000" y="720000"/>
                    </a:cubicBezTo>
                    <a:cubicBezTo>
                      <a:pt x="2880000" y="1117645"/>
                      <a:pt x="2557645" y="1440000"/>
                      <a:pt x="2160000" y="1440000"/>
                    </a:cubicBezTo>
                    <a:lnTo>
                      <a:pt x="1799928" y="1440000"/>
                    </a:lnTo>
                    <a:cubicBezTo>
                      <a:pt x="1601145" y="1440000"/>
                      <a:pt x="1440000" y="1601145"/>
                      <a:pt x="1440000" y="1799928"/>
                    </a:cubicBezTo>
                    <a:lnTo>
                      <a:pt x="1440000" y="2160000"/>
                    </a:lnTo>
                    <a:cubicBezTo>
                      <a:pt x="1440000" y="2557645"/>
                      <a:pt x="1117645" y="2880000"/>
                      <a:pt x="720000" y="2880000"/>
                    </a:cubicBezTo>
                    <a:cubicBezTo>
                      <a:pt x="322355" y="2880000"/>
                      <a:pt x="0" y="2557645"/>
                      <a:pt x="0" y="2160000"/>
                    </a:cubicBezTo>
                    <a:cubicBezTo>
                      <a:pt x="0" y="1762355"/>
                      <a:pt x="322355" y="1440000"/>
                      <a:pt x="720000" y="1440000"/>
                    </a:cubicBezTo>
                    <a:lnTo>
                      <a:pt x="1080072" y="1440000"/>
                    </a:lnTo>
                    <a:cubicBezTo>
                      <a:pt x="1278855" y="1440000"/>
                      <a:pt x="1440000" y="1278855"/>
                      <a:pt x="1440000" y="1080072"/>
                    </a:cubicBezTo>
                    <a:lnTo>
                      <a:pt x="1440000" y="720000"/>
                    </a:lnTo>
                    <a:cubicBezTo>
                      <a:pt x="1440000" y="322355"/>
                      <a:pt x="1762355" y="0"/>
                      <a:pt x="216000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4">
                      <a:lumMod val="40000"/>
                      <a:lumOff val="60000"/>
                    </a:schemeClr>
                  </a:gs>
                  <a:gs pos="55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PK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2F0DAB3-0D6B-7744-5562-7E2647991101}"/>
                  </a:ext>
                </a:extLst>
              </p:cNvPr>
              <p:cNvSpPr/>
              <p:nvPr/>
            </p:nvSpPr>
            <p:spPr>
              <a:xfrm>
                <a:off x="1937558" y="1408487"/>
                <a:ext cx="1124852" cy="1124852"/>
              </a:xfrm>
              <a:prstGeom prst="ellipse">
                <a:avLst/>
              </a:prstGeom>
              <a:gradFill flip="none" rotWithShape="1">
                <a:gsLst>
                  <a:gs pos="37624">
                    <a:srgbClr val="B9B9B9"/>
                  </a:gs>
                  <a:gs pos="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76200" dist="508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69B18D5-3C04-A7D8-74F9-657F073A3862}"/>
                  </a:ext>
                </a:extLst>
              </p:cNvPr>
              <p:cNvSpPr/>
              <p:nvPr/>
            </p:nvSpPr>
            <p:spPr>
              <a:xfrm>
                <a:off x="1911895" y="3452391"/>
                <a:ext cx="1124852" cy="1124852"/>
              </a:xfrm>
              <a:prstGeom prst="ellipse">
                <a:avLst/>
              </a:prstGeom>
              <a:gradFill flip="none" rotWithShape="1">
                <a:gsLst>
                  <a:gs pos="37624">
                    <a:srgbClr val="B9B9B9"/>
                  </a:gs>
                  <a:gs pos="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76200" dist="508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BFA4FEF-F7FD-4D80-5D6C-7F6A04F0C93D}"/>
                </a:ext>
              </a:extLst>
            </p:cNvPr>
            <p:cNvSpPr txBox="1"/>
            <p:nvPr/>
          </p:nvSpPr>
          <p:spPr>
            <a:xfrm>
              <a:off x="6436870" y="2268254"/>
              <a:ext cx="902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2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04</a:t>
              </a:r>
              <a:endParaRPr lang="en-PK" dirty="0">
                <a:solidFill>
                  <a:schemeClr val="bg2">
                    <a:lumMod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5B5F6AC-8165-825C-14E5-027E30A5A102}"/>
              </a:ext>
            </a:extLst>
          </p:cNvPr>
          <p:cNvGrpSpPr/>
          <p:nvPr/>
        </p:nvGrpSpPr>
        <p:grpSpPr>
          <a:xfrm rot="2463355">
            <a:off x="4543368" y="10426623"/>
            <a:ext cx="3493065" cy="3843288"/>
            <a:chOff x="2474900" y="1517849"/>
            <a:chExt cx="3493065" cy="384328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DD593EB-86D9-B8B0-1CF6-63C4E82FF8BA}"/>
                </a:ext>
              </a:extLst>
            </p:cNvPr>
            <p:cNvGrpSpPr/>
            <p:nvPr/>
          </p:nvGrpSpPr>
          <p:grpSpPr>
            <a:xfrm rot="-2700000">
              <a:off x="2474900" y="1517849"/>
              <a:ext cx="3493065" cy="3843288"/>
              <a:chOff x="1049311" y="1408487"/>
              <a:chExt cx="2880000" cy="3168756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F24C560-F3A4-C2E9-39D6-FD5EB571CF1B}"/>
                  </a:ext>
                </a:extLst>
              </p:cNvPr>
              <p:cNvSpPr/>
              <p:nvPr/>
            </p:nvSpPr>
            <p:spPr>
              <a:xfrm rot="18900000">
                <a:off x="1049311" y="1542649"/>
                <a:ext cx="2880000" cy="2880000"/>
              </a:xfrm>
              <a:custGeom>
                <a:avLst/>
                <a:gdLst>
                  <a:gd name="connsiteX0" fmla="*/ 2160000 w 2880000"/>
                  <a:gd name="connsiteY0" fmla="*/ 0 h 2880000"/>
                  <a:gd name="connsiteX1" fmla="*/ 2880000 w 2880000"/>
                  <a:gd name="connsiteY1" fmla="*/ 720000 h 2880000"/>
                  <a:gd name="connsiteX2" fmla="*/ 2160000 w 2880000"/>
                  <a:gd name="connsiteY2" fmla="*/ 1440000 h 2880000"/>
                  <a:gd name="connsiteX3" fmla="*/ 1799928 w 2880000"/>
                  <a:gd name="connsiteY3" fmla="*/ 1440000 h 2880000"/>
                  <a:gd name="connsiteX4" fmla="*/ 1440000 w 2880000"/>
                  <a:gd name="connsiteY4" fmla="*/ 1799928 h 2880000"/>
                  <a:gd name="connsiteX5" fmla="*/ 1440000 w 2880000"/>
                  <a:gd name="connsiteY5" fmla="*/ 2160000 h 2880000"/>
                  <a:gd name="connsiteX6" fmla="*/ 720000 w 2880000"/>
                  <a:gd name="connsiteY6" fmla="*/ 2880000 h 2880000"/>
                  <a:gd name="connsiteX7" fmla="*/ 0 w 2880000"/>
                  <a:gd name="connsiteY7" fmla="*/ 2160000 h 2880000"/>
                  <a:gd name="connsiteX8" fmla="*/ 720000 w 2880000"/>
                  <a:gd name="connsiteY8" fmla="*/ 1440000 h 2880000"/>
                  <a:gd name="connsiteX9" fmla="*/ 1080072 w 2880000"/>
                  <a:gd name="connsiteY9" fmla="*/ 1440000 h 2880000"/>
                  <a:gd name="connsiteX10" fmla="*/ 1440000 w 2880000"/>
                  <a:gd name="connsiteY10" fmla="*/ 1080072 h 2880000"/>
                  <a:gd name="connsiteX11" fmla="*/ 1440000 w 2880000"/>
                  <a:gd name="connsiteY11" fmla="*/ 720000 h 2880000"/>
                  <a:gd name="connsiteX12" fmla="*/ 2160000 w 2880000"/>
                  <a:gd name="connsiteY12" fmla="*/ 0 h 28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80000" h="2880000">
                    <a:moveTo>
                      <a:pt x="2160000" y="0"/>
                    </a:moveTo>
                    <a:cubicBezTo>
                      <a:pt x="2557645" y="0"/>
                      <a:pt x="2880000" y="322355"/>
                      <a:pt x="2880000" y="720000"/>
                    </a:cubicBezTo>
                    <a:cubicBezTo>
                      <a:pt x="2880000" y="1117645"/>
                      <a:pt x="2557645" y="1440000"/>
                      <a:pt x="2160000" y="1440000"/>
                    </a:cubicBezTo>
                    <a:lnTo>
                      <a:pt x="1799928" y="1440000"/>
                    </a:lnTo>
                    <a:cubicBezTo>
                      <a:pt x="1601145" y="1440000"/>
                      <a:pt x="1440000" y="1601145"/>
                      <a:pt x="1440000" y="1799928"/>
                    </a:cubicBezTo>
                    <a:lnTo>
                      <a:pt x="1440000" y="2160000"/>
                    </a:lnTo>
                    <a:cubicBezTo>
                      <a:pt x="1440000" y="2557645"/>
                      <a:pt x="1117645" y="2880000"/>
                      <a:pt x="720000" y="2880000"/>
                    </a:cubicBezTo>
                    <a:cubicBezTo>
                      <a:pt x="322355" y="2880000"/>
                      <a:pt x="0" y="2557645"/>
                      <a:pt x="0" y="2160000"/>
                    </a:cubicBezTo>
                    <a:cubicBezTo>
                      <a:pt x="0" y="1762355"/>
                      <a:pt x="322355" y="1440000"/>
                      <a:pt x="720000" y="1440000"/>
                    </a:cubicBezTo>
                    <a:lnTo>
                      <a:pt x="1080072" y="1440000"/>
                    </a:lnTo>
                    <a:cubicBezTo>
                      <a:pt x="1278855" y="1440000"/>
                      <a:pt x="1440000" y="1278855"/>
                      <a:pt x="1440000" y="1080072"/>
                    </a:cubicBezTo>
                    <a:lnTo>
                      <a:pt x="1440000" y="720000"/>
                    </a:lnTo>
                    <a:cubicBezTo>
                      <a:pt x="1440000" y="322355"/>
                      <a:pt x="1762355" y="0"/>
                      <a:pt x="2160000" y="0"/>
                    </a:cubicBezTo>
                    <a:close/>
                  </a:path>
                </a:pathLst>
              </a:custGeom>
              <a:gradFill flip="none" rotWithShape="1">
                <a:gsLst>
                  <a:gs pos="63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  <a:gs pos="0">
                    <a:schemeClr val="accent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PK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75464CC-A6B0-9F42-151D-7B43EAFA45CF}"/>
                  </a:ext>
                </a:extLst>
              </p:cNvPr>
              <p:cNvSpPr/>
              <p:nvPr/>
            </p:nvSpPr>
            <p:spPr>
              <a:xfrm>
                <a:off x="1937558" y="1408487"/>
                <a:ext cx="1124852" cy="1124852"/>
              </a:xfrm>
              <a:prstGeom prst="ellipse">
                <a:avLst/>
              </a:prstGeom>
              <a:gradFill flip="none" rotWithShape="1">
                <a:gsLst>
                  <a:gs pos="37624">
                    <a:srgbClr val="B9B9B9"/>
                  </a:gs>
                  <a:gs pos="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76200" dist="508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920560F-B4BB-0D06-F1D3-610871815E24}"/>
                  </a:ext>
                </a:extLst>
              </p:cNvPr>
              <p:cNvSpPr/>
              <p:nvPr/>
            </p:nvSpPr>
            <p:spPr>
              <a:xfrm>
                <a:off x="1911895" y="3452391"/>
                <a:ext cx="1124852" cy="1124852"/>
              </a:xfrm>
              <a:prstGeom prst="ellipse">
                <a:avLst/>
              </a:prstGeom>
              <a:gradFill flip="none" rotWithShape="1">
                <a:gsLst>
                  <a:gs pos="37624">
                    <a:srgbClr val="B9B9B9"/>
                  </a:gs>
                  <a:gs pos="0">
                    <a:schemeClr val="bg2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0"/>
                <a:tileRect/>
              </a:gradFill>
              <a:ln>
                <a:noFill/>
              </a:ln>
              <a:effectLst>
                <a:outerShdw blurRad="76200" dist="508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E5F0356-606D-0E41-4887-710B1CECC228}"/>
                </a:ext>
              </a:extLst>
            </p:cNvPr>
            <p:cNvSpPr txBox="1"/>
            <p:nvPr/>
          </p:nvSpPr>
          <p:spPr>
            <a:xfrm>
              <a:off x="2976983" y="2226945"/>
              <a:ext cx="902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2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02</a:t>
              </a:r>
              <a:endParaRPr lang="en-PK" dirty="0">
                <a:solidFill>
                  <a:schemeClr val="bg2">
                    <a:lumMod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8A8DD26-1115-71E9-C975-4F832249F4CF}"/>
                </a:ext>
              </a:extLst>
            </p:cNvPr>
            <p:cNvSpPr txBox="1"/>
            <p:nvPr/>
          </p:nvSpPr>
          <p:spPr>
            <a:xfrm>
              <a:off x="4680877" y="4005637"/>
              <a:ext cx="902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2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03</a:t>
              </a:r>
              <a:endParaRPr lang="en-PK" dirty="0">
                <a:solidFill>
                  <a:schemeClr val="bg2">
                    <a:lumMod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C31E08C-1A96-20A5-8F4E-9E5DA4DCFC70}"/>
              </a:ext>
            </a:extLst>
          </p:cNvPr>
          <p:cNvSpPr txBox="1"/>
          <p:nvPr/>
        </p:nvSpPr>
        <p:spPr>
          <a:xfrm>
            <a:off x="2079888" y="8640161"/>
            <a:ext cx="2306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1F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Insights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AEFE142-F5BC-C030-89E4-40894EA79969}"/>
              </a:ext>
            </a:extLst>
          </p:cNvPr>
          <p:cNvSpPr txBox="1"/>
          <p:nvPr/>
        </p:nvSpPr>
        <p:spPr>
          <a:xfrm>
            <a:off x="2032936" y="9030895"/>
            <a:ext cx="1929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store managers with real-time insights.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D0B9F3-D7E6-8388-2BCA-BBF8F87015C1}"/>
              </a:ext>
            </a:extLst>
          </p:cNvPr>
          <p:cNvSpPr txBox="1"/>
          <p:nvPr/>
        </p:nvSpPr>
        <p:spPr>
          <a:xfrm>
            <a:off x="6086224" y="8607538"/>
            <a:ext cx="1804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658B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 Tools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8C7478-BF7D-2227-3839-69F651C7AC7D}"/>
              </a:ext>
            </a:extLst>
          </p:cNvPr>
          <p:cNvSpPr txBox="1"/>
          <p:nvPr/>
        </p:nvSpPr>
        <p:spPr>
          <a:xfrm>
            <a:off x="4339819" y="10890773"/>
            <a:ext cx="2306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44BA35-D16C-FF35-6C5E-1382DA51F968}"/>
              </a:ext>
            </a:extLst>
          </p:cNvPr>
          <p:cNvSpPr txBox="1"/>
          <p:nvPr/>
        </p:nvSpPr>
        <p:spPr>
          <a:xfrm>
            <a:off x="4154538" y="11324445"/>
            <a:ext cx="2002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Visualizes sales trends, product associations, and performance metrics.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3FA4A7-86EE-6F5E-29CC-3DC0AE4C026C}"/>
              </a:ext>
            </a:extLst>
          </p:cNvPr>
          <p:cNvSpPr txBox="1"/>
          <p:nvPr/>
        </p:nvSpPr>
        <p:spPr>
          <a:xfrm>
            <a:off x="7874732" y="10884872"/>
            <a:ext cx="2306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A3C6E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Support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5C7CE2-3033-6E53-9AAF-0AE31BF6B7D2}"/>
              </a:ext>
            </a:extLst>
          </p:cNvPr>
          <p:cNvSpPr txBox="1"/>
          <p:nvPr/>
        </p:nvSpPr>
        <p:spPr>
          <a:xfrm>
            <a:off x="7912091" y="11289637"/>
            <a:ext cx="2306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store managers with real-time insights.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827331-295E-1808-9BCD-88F1C244FDA2}"/>
              </a:ext>
            </a:extLst>
          </p:cNvPr>
          <p:cNvSpPr txBox="1"/>
          <p:nvPr/>
        </p:nvSpPr>
        <p:spPr>
          <a:xfrm>
            <a:off x="6032971" y="9030895"/>
            <a:ext cx="16891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 with Chart.js, D3.js, or Python Dash for interactive charts.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2716A0-0D51-99CD-4B17-C1C1BBBE0EDD}"/>
              </a:ext>
            </a:extLst>
          </p:cNvPr>
          <p:cNvGrpSpPr/>
          <p:nvPr/>
        </p:nvGrpSpPr>
        <p:grpSpPr>
          <a:xfrm>
            <a:off x="-10300159" y="2258547"/>
            <a:ext cx="2946704" cy="1400158"/>
            <a:chOff x="4799037" y="1611486"/>
            <a:chExt cx="2946704" cy="140015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1D3CC47-51A9-D5CC-404A-84E183E0C7A9}"/>
                </a:ext>
              </a:extLst>
            </p:cNvPr>
            <p:cNvGrpSpPr/>
            <p:nvPr/>
          </p:nvGrpSpPr>
          <p:grpSpPr>
            <a:xfrm>
              <a:off x="4799037" y="1611486"/>
              <a:ext cx="2946704" cy="1392454"/>
              <a:chOff x="8080153" y="754630"/>
              <a:chExt cx="2946704" cy="1392454"/>
            </a:xfrm>
          </p:grpSpPr>
          <p:sp>
            <p:nvSpPr>
              <p:cNvPr id="28" name="Google Shape;134;p16">
                <a:extLst>
                  <a:ext uri="{FF2B5EF4-FFF2-40B4-BE49-F238E27FC236}">
                    <a16:creationId xmlns:a16="http://schemas.microsoft.com/office/drawing/2014/main" id="{1D05AC7E-5853-A66E-E7A2-40F373CE8397}"/>
                  </a:ext>
                </a:extLst>
              </p:cNvPr>
              <p:cNvSpPr/>
              <p:nvPr/>
            </p:nvSpPr>
            <p:spPr>
              <a:xfrm>
                <a:off x="10166137" y="968667"/>
                <a:ext cx="860720" cy="1178417"/>
              </a:xfrm>
              <a:custGeom>
                <a:avLst/>
                <a:gdLst/>
                <a:ahLst/>
                <a:cxnLst/>
                <a:rect l="l" t="t" r="r" b="b"/>
                <a:pathLst>
                  <a:path w="5456" h="7470" extrusionOk="0">
                    <a:moveTo>
                      <a:pt x="0" y="1"/>
                    </a:moveTo>
                    <a:lnTo>
                      <a:pt x="2156" y="3735"/>
                    </a:lnTo>
                    <a:lnTo>
                      <a:pt x="0" y="7470"/>
                    </a:lnTo>
                    <a:lnTo>
                      <a:pt x="3255" y="7470"/>
                    </a:lnTo>
                    <a:cubicBezTo>
                      <a:pt x="3290" y="7470"/>
                      <a:pt x="3320" y="7451"/>
                      <a:pt x="3337" y="7423"/>
                    </a:cubicBezTo>
                    <a:lnTo>
                      <a:pt x="5438" y="3782"/>
                    </a:lnTo>
                    <a:cubicBezTo>
                      <a:pt x="5456" y="3754"/>
                      <a:pt x="5456" y="3718"/>
                      <a:pt x="5438" y="3689"/>
                    </a:cubicBezTo>
                    <a:lnTo>
                      <a:pt x="3337" y="48"/>
                    </a:lnTo>
                    <a:cubicBezTo>
                      <a:pt x="3320" y="19"/>
                      <a:pt x="3290" y="1"/>
                      <a:pt x="3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74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29" name="Google Shape;133;p16">
                <a:extLst>
                  <a:ext uri="{FF2B5EF4-FFF2-40B4-BE49-F238E27FC236}">
                    <a16:creationId xmlns:a16="http://schemas.microsoft.com/office/drawing/2014/main" id="{A7E402DA-885F-4075-9DF6-6374466A7AED}"/>
                  </a:ext>
                </a:extLst>
              </p:cNvPr>
              <p:cNvSpPr/>
              <p:nvPr/>
            </p:nvSpPr>
            <p:spPr>
              <a:xfrm>
                <a:off x="8080153" y="968667"/>
                <a:ext cx="2426297" cy="1178417"/>
              </a:xfrm>
              <a:custGeom>
                <a:avLst/>
                <a:gdLst/>
                <a:ahLst/>
                <a:cxnLst/>
                <a:rect l="l" t="t" r="r" b="b"/>
                <a:pathLst>
                  <a:path w="15380" h="7470" extrusionOk="0">
                    <a:moveTo>
                      <a:pt x="2226" y="1"/>
                    </a:moveTo>
                    <a:cubicBezTo>
                      <a:pt x="2173" y="1"/>
                      <a:pt x="2124" y="30"/>
                      <a:pt x="2098" y="75"/>
                    </a:cubicBezTo>
                    <a:lnTo>
                      <a:pt x="27" y="3661"/>
                    </a:lnTo>
                    <a:cubicBezTo>
                      <a:pt x="1" y="3707"/>
                      <a:pt x="1" y="3763"/>
                      <a:pt x="27" y="3810"/>
                    </a:cubicBezTo>
                    <a:lnTo>
                      <a:pt x="2098" y="7396"/>
                    </a:lnTo>
                    <a:cubicBezTo>
                      <a:pt x="2124" y="7441"/>
                      <a:pt x="2173" y="7470"/>
                      <a:pt x="2226" y="7470"/>
                    </a:cubicBezTo>
                    <a:lnTo>
                      <a:pt x="13223" y="7470"/>
                    </a:lnTo>
                    <a:lnTo>
                      <a:pt x="15379" y="3735"/>
                    </a:lnTo>
                    <a:lnTo>
                      <a:pt x="1322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 dirty="0"/>
              </a:p>
            </p:txBody>
          </p:sp>
          <p:sp>
            <p:nvSpPr>
              <p:cNvPr id="30" name="Google Shape;135;p16">
                <a:extLst>
                  <a:ext uri="{FF2B5EF4-FFF2-40B4-BE49-F238E27FC236}">
                    <a16:creationId xmlns:a16="http://schemas.microsoft.com/office/drawing/2014/main" id="{7AD47E97-881A-516E-A4E3-73520FB91BF0}"/>
                  </a:ext>
                </a:extLst>
              </p:cNvPr>
              <p:cNvSpPr/>
              <p:nvPr/>
            </p:nvSpPr>
            <p:spPr>
              <a:xfrm>
                <a:off x="8342813" y="1304362"/>
                <a:ext cx="533375" cy="492821"/>
              </a:xfrm>
              <a:custGeom>
                <a:avLst/>
                <a:gdLst/>
                <a:ahLst/>
                <a:cxnLst/>
                <a:rect l="l" t="t" r="r" b="b"/>
                <a:pathLst>
                  <a:path w="3381" h="3124" extrusionOk="0">
                    <a:moveTo>
                      <a:pt x="1691" y="0"/>
                    </a:moveTo>
                    <a:cubicBezTo>
                      <a:pt x="1595" y="0"/>
                      <a:pt x="1498" y="9"/>
                      <a:pt x="1400" y="28"/>
                    </a:cubicBezTo>
                    <a:cubicBezTo>
                      <a:pt x="556" y="188"/>
                      <a:pt x="1" y="1004"/>
                      <a:pt x="161" y="1852"/>
                    </a:cubicBezTo>
                    <a:cubicBezTo>
                      <a:pt x="304" y="2601"/>
                      <a:pt x="957" y="3123"/>
                      <a:pt x="1691" y="3123"/>
                    </a:cubicBezTo>
                    <a:cubicBezTo>
                      <a:pt x="1787" y="3123"/>
                      <a:pt x="1884" y="3114"/>
                      <a:pt x="1981" y="3096"/>
                    </a:cubicBezTo>
                    <a:cubicBezTo>
                      <a:pt x="2826" y="2936"/>
                      <a:pt x="3381" y="2120"/>
                      <a:pt x="3220" y="1272"/>
                    </a:cubicBezTo>
                    <a:cubicBezTo>
                      <a:pt x="3079" y="523"/>
                      <a:pt x="2425" y="0"/>
                      <a:pt x="16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74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grpSp>
            <p:nvGrpSpPr>
              <p:cNvPr id="32" name="Google Shape;200;p16">
                <a:extLst>
                  <a:ext uri="{FF2B5EF4-FFF2-40B4-BE49-F238E27FC236}">
                    <a16:creationId xmlns:a16="http://schemas.microsoft.com/office/drawing/2014/main" id="{ABC6B51C-5B0A-FD5C-0E4C-29D7D7791150}"/>
                  </a:ext>
                </a:extLst>
              </p:cNvPr>
              <p:cNvGrpSpPr/>
              <p:nvPr/>
            </p:nvGrpSpPr>
            <p:grpSpPr>
              <a:xfrm>
                <a:off x="8465872" y="1398243"/>
                <a:ext cx="279225" cy="321980"/>
                <a:chOff x="6033071" y="1587084"/>
                <a:chExt cx="176472" cy="203493"/>
              </a:xfrm>
            </p:grpSpPr>
            <p:sp>
              <p:nvSpPr>
                <p:cNvPr id="34" name="Google Shape;201;p16">
                  <a:extLst>
                    <a:ext uri="{FF2B5EF4-FFF2-40B4-BE49-F238E27FC236}">
                      <a16:creationId xmlns:a16="http://schemas.microsoft.com/office/drawing/2014/main" id="{EE340A09-B5A4-E8D9-6498-BA412898421E}"/>
                    </a:ext>
                  </a:extLst>
                </p:cNvPr>
                <p:cNvSpPr/>
                <p:nvPr/>
              </p:nvSpPr>
              <p:spPr>
                <a:xfrm>
                  <a:off x="6063580" y="1587084"/>
                  <a:ext cx="115356" cy="203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2041" extrusionOk="0">
                      <a:moveTo>
                        <a:pt x="493" y="422"/>
                      </a:moveTo>
                      <a:cubicBezTo>
                        <a:pt x="496" y="425"/>
                        <a:pt x="499" y="428"/>
                        <a:pt x="500" y="432"/>
                      </a:cubicBezTo>
                      <a:cubicBezTo>
                        <a:pt x="500" y="433"/>
                        <a:pt x="500" y="433"/>
                        <a:pt x="500" y="433"/>
                      </a:cubicBezTo>
                      <a:cubicBezTo>
                        <a:pt x="504" y="439"/>
                        <a:pt x="506" y="446"/>
                        <a:pt x="507" y="452"/>
                      </a:cubicBezTo>
                      <a:cubicBezTo>
                        <a:pt x="507" y="454"/>
                        <a:pt x="508" y="454"/>
                        <a:pt x="508" y="456"/>
                      </a:cubicBezTo>
                      <a:cubicBezTo>
                        <a:pt x="510" y="463"/>
                        <a:pt x="511" y="469"/>
                        <a:pt x="511" y="476"/>
                      </a:cubicBezTo>
                      <a:cubicBezTo>
                        <a:pt x="511" y="483"/>
                        <a:pt x="510" y="489"/>
                        <a:pt x="508" y="496"/>
                      </a:cubicBezTo>
                      <a:cubicBezTo>
                        <a:pt x="508" y="498"/>
                        <a:pt x="507" y="500"/>
                        <a:pt x="507" y="501"/>
                      </a:cubicBezTo>
                      <a:cubicBezTo>
                        <a:pt x="506" y="508"/>
                        <a:pt x="504" y="514"/>
                        <a:pt x="500" y="520"/>
                      </a:cubicBezTo>
                      <a:cubicBezTo>
                        <a:pt x="500" y="520"/>
                        <a:pt x="500" y="521"/>
                        <a:pt x="500" y="521"/>
                      </a:cubicBezTo>
                      <a:cubicBezTo>
                        <a:pt x="499" y="524"/>
                        <a:pt x="496" y="528"/>
                        <a:pt x="493" y="531"/>
                      </a:cubicBezTo>
                      <a:cubicBezTo>
                        <a:pt x="492" y="528"/>
                        <a:pt x="489" y="524"/>
                        <a:pt x="487" y="521"/>
                      </a:cubicBezTo>
                      <a:cubicBezTo>
                        <a:pt x="487" y="521"/>
                        <a:pt x="486" y="520"/>
                        <a:pt x="486" y="520"/>
                      </a:cubicBezTo>
                      <a:cubicBezTo>
                        <a:pt x="484" y="514"/>
                        <a:pt x="482" y="508"/>
                        <a:pt x="480" y="501"/>
                      </a:cubicBezTo>
                      <a:cubicBezTo>
                        <a:pt x="479" y="500"/>
                        <a:pt x="479" y="498"/>
                        <a:pt x="479" y="496"/>
                      </a:cubicBezTo>
                      <a:cubicBezTo>
                        <a:pt x="478" y="489"/>
                        <a:pt x="477" y="483"/>
                        <a:pt x="477" y="476"/>
                      </a:cubicBezTo>
                      <a:cubicBezTo>
                        <a:pt x="477" y="469"/>
                        <a:pt x="478" y="463"/>
                        <a:pt x="479" y="456"/>
                      </a:cubicBezTo>
                      <a:cubicBezTo>
                        <a:pt x="479" y="454"/>
                        <a:pt x="479" y="454"/>
                        <a:pt x="480" y="452"/>
                      </a:cubicBezTo>
                      <a:cubicBezTo>
                        <a:pt x="482" y="446"/>
                        <a:pt x="484" y="439"/>
                        <a:pt x="486" y="433"/>
                      </a:cubicBezTo>
                      <a:cubicBezTo>
                        <a:pt x="487" y="433"/>
                        <a:pt x="487" y="433"/>
                        <a:pt x="487" y="432"/>
                      </a:cubicBezTo>
                      <a:cubicBezTo>
                        <a:pt x="489" y="428"/>
                        <a:pt x="492" y="425"/>
                        <a:pt x="493" y="422"/>
                      </a:cubicBezTo>
                      <a:close/>
                      <a:moveTo>
                        <a:pt x="664" y="422"/>
                      </a:moveTo>
                      <a:cubicBezTo>
                        <a:pt x="666" y="425"/>
                        <a:pt x="668" y="428"/>
                        <a:pt x="670" y="432"/>
                      </a:cubicBezTo>
                      <a:cubicBezTo>
                        <a:pt x="671" y="433"/>
                        <a:pt x="671" y="433"/>
                        <a:pt x="671" y="433"/>
                      </a:cubicBezTo>
                      <a:cubicBezTo>
                        <a:pt x="674" y="439"/>
                        <a:pt x="676" y="446"/>
                        <a:pt x="678" y="452"/>
                      </a:cubicBezTo>
                      <a:cubicBezTo>
                        <a:pt x="678" y="454"/>
                        <a:pt x="679" y="454"/>
                        <a:pt x="679" y="456"/>
                      </a:cubicBezTo>
                      <a:cubicBezTo>
                        <a:pt x="680" y="463"/>
                        <a:pt x="681" y="469"/>
                        <a:pt x="681" y="476"/>
                      </a:cubicBezTo>
                      <a:cubicBezTo>
                        <a:pt x="681" y="483"/>
                        <a:pt x="680" y="489"/>
                        <a:pt x="679" y="496"/>
                      </a:cubicBezTo>
                      <a:cubicBezTo>
                        <a:pt x="679" y="498"/>
                        <a:pt x="678" y="500"/>
                        <a:pt x="678" y="501"/>
                      </a:cubicBezTo>
                      <a:cubicBezTo>
                        <a:pt x="676" y="508"/>
                        <a:pt x="674" y="514"/>
                        <a:pt x="671" y="520"/>
                      </a:cubicBezTo>
                      <a:cubicBezTo>
                        <a:pt x="671" y="520"/>
                        <a:pt x="671" y="521"/>
                        <a:pt x="670" y="521"/>
                      </a:cubicBezTo>
                      <a:cubicBezTo>
                        <a:pt x="668" y="524"/>
                        <a:pt x="666" y="528"/>
                        <a:pt x="664" y="531"/>
                      </a:cubicBezTo>
                      <a:cubicBezTo>
                        <a:pt x="662" y="528"/>
                        <a:pt x="659" y="524"/>
                        <a:pt x="658" y="521"/>
                      </a:cubicBezTo>
                      <a:cubicBezTo>
                        <a:pt x="658" y="521"/>
                        <a:pt x="657" y="520"/>
                        <a:pt x="657" y="520"/>
                      </a:cubicBezTo>
                      <a:cubicBezTo>
                        <a:pt x="654" y="514"/>
                        <a:pt x="651" y="508"/>
                        <a:pt x="651" y="501"/>
                      </a:cubicBezTo>
                      <a:cubicBezTo>
                        <a:pt x="650" y="500"/>
                        <a:pt x="650" y="498"/>
                        <a:pt x="649" y="496"/>
                      </a:cubicBezTo>
                      <a:cubicBezTo>
                        <a:pt x="648" y="489"/>
                        <a:pt x="647" y="483"/>
                        <a:pt x="647" y="476"/>
                      </a:cubicBezTo>
                      <a:cubicBezTo>
                        <a:pt x="647" y="469"/>
                        <a:pt x="648" y="463"/>
                        <a:pt x="649" y="456"/>
                      </a:cubicBezTo>
                      <a:cubicBezTo>
                        <a:pt x="650" y="454"/>
                        <a:pt x="650" y="454"/>
                        <a:pt x="651" y="452"/>
                      </a:cubicBezTo>
                      <a:cubicBezTo>
                        <a:pt x="651" y="446"/>
                        <a:pt x="654" y="439"/>
                        <a:pt x="657" y="433"/>
                      </a:cubicBezTo>
                      <a:cubicBezTo>
                        <a:pt x="657" y="433"/>
                        <a:pt x="658" y="433"/>
                        <a:pt x="658" y="432"/>
                      </a:cubicBezTo>
                      <a:cubicBezTo>
                        <a:pt x="659" y="428"/>
                        <a:pt x="662" y="425"/>
                        <a:pt x="664" y="422"/>
                      </a:cubicBezTo>
                      <a:close/>
                      <a:moveTo>
                        <a:pt x="749" y="374"/>
                      </a:moveTo>
                      <a:cubicBezTo>
                        <a:pt x="803" y="374"/>
                        <a:pt x="851" y="426"/>
                        <a:pt x="851" y="484"/>
                      </a:cubicBezTo>
                      <a:cubicBezTo>
                        <a:pt x="851" y="534"/>
                        <a:pt x="829" y="581"/>
                        <a:pt x="790" y="612"/>
                      </a:cubicBezTo>
                      <a:lnTo>
                        <a:pt x="659" y="722"/>
                      </a:lnTo>
                      <a:cubicBezTo>
                        <a:pt x="651" y="729"/>
                        <a:pt x="647" y="738"/>
                        <a:pt x="647" y="749"/>
                      </a:cubicBezTo>
                      <a:lnTo>
                        <a:pt x="647" y="986"/>
                      </a:lnTo>
                      <a:lnTo>
                        <a:pt x="511" y="986"/>
                      </a:lnTo>
                      <a:lnTo>
                        <a:pt x="511" y="749"/>
                      </a:lnTo>
                      <a:cubicBezTo>
                        <a:pt x="511" y="738"/>
                        <a:pt x="506" y="729"/>
                        <a:pt x="499" y="722"/>
                      </a:cubicBezTo>
                      <a:lnTo>
                        <a:pt x="367" y="612"/>
                      </a:lnTo>
                      <a:cubicBezTo>
                        <a:pt x="328" y="581"/>
                        <a:pt x="307" y="534"/>
                        <a:pt x="307" y="484"/>
                      </a:cubicBezTo>
                      <a:cubicBezTo>
                        <a:pt x="307" y="426"/>
                        <a:pt x="355" y="374"/>
                        <a:pt x="409" y="374"/>
                      </a:cubicBezTo>
                      <a:cubicBezTo>
                        <a:pt x="419" y="374"/>
                        <a:pt x="430" y="376"/>
                        <a:pt x="439" y="379"/>
                      </a:cubicBezTo>
                      <a:cubicBezTo>
                        <a:pt x="439" y="380"/>
                        <a:pt x="438" y="381"/>
                        <a:pt x="438" y="382"/>
                      </a:cubicBezTo>
                      <a:cubicBezTo>
                        <a:pt x="434" y="387"/>
                        <a:pt x="431" y="393"/>
                        <a:pt x="428" y="399"/>
                      </a:cubicBezTo>
                      <a:cubicBezTo>
                        <a:pt x="427" y="400"/>
                        <a:pt x="426" y="401"/>
                        <a:pt x="426" y="402"/>
                      </a:cubicBezTo>
                      <a:cubicBezTo>
                        <a:pt x="423" y="409"/>
                        <a:pt x="420" y="416"/>
                        <a:pt x="417" y="424"/>
                      </a:cubicBezTo>
                      <a:cubicBezTo>
                        <a:pt x="417" y="426"/>
                        <a:pt x="417" y="427"/>
                        <a:pt x="416" y="429"/>
                      </a:cubicBezTo>
                      <a:cubicBezTo>
                        <a:pt x="414" y="435"/>
                        <a:pt x="413" y="440"/>
                        <a:pt x="411" y="447"/>
                      </a:cubicBezTo>
                      <a:cubicBezTo>
                        <a:pt x="411" y="448"/>
                        <a:pt x="410" y="451"/>
                        <a:pt x="410" y="453"/>
                      </a:cubicBezTo>
                      <a:cubicBezTo>
                        <a:pt x="410" y="460"/>
                        <a:pt x="409" y="468"/>
                        <a:pt x="409" y="476"/>
                      </a:cubicBezTo>
                      <a:cubicBezTo>
                        <a:pt x="409" y="528"/>
                        <a:pt x="432" y="576"/>
                        <a:pt x="472" y="608"/>
                      </a:cubicBezTo>
                      <a:cubicBezTo>
                        <a:pt x="479" y="613"/>
                        <a:pt x="486" y="616"/>
                        <a:pt x="493" y="616"/>
                      </a:cubicBezTo>
                      <a:cubicBezTo>
                        <a:pt x="501" y="616"/>
                        <a:pt x="509" y="613"/>
                        <a:pt x="515" y="608"/>
                      </a:cubicBezTo>
                      <a:cubicBezTo>
                        <a:pt x="555" y="576"/>
                        <a:pt x="579" y="528"/>
                        <a:pt x="579" y="476"/>
                      </a:cubicBezTo>
                      <a:cubicBezTo>
                        <a:pt x="579" y="468"/>
                        <a:pt x="578" y="460"/>
                        <a:pt x="577" y="453"/>
                      </a:cubicBezTo>
                      <a:cubicBezTo>
                        <a:pt x="576" y="451"/>
                        <a:pt x="576" y="448"/>
                        <a:pt x="575" y="447"/>
                      </a:cubicBezTo>
                      <a:cubicBezTo>
                        <a:pt x="575" y="440"/>
                        <a:pt x="574" y="435"/>
                        <a:pt x="572" y="429"/>
                      </a:cubicBezTo>
                      <a:cubicBezTo>
                        <a:pt x="571" y="427"/>
                        <a:pt x="571" y="426"/>
                        <a:pt x="570" y="424"/>
                      </a:cubicBezTo>
                      <a:cubicBezTo>
                        <a:pt x="568" y="416"/>
                        <a:pt x="565" y="409"/>
                        <a:pt x="562" y="402"/>
                      </a:cubicBezTo>
                      <a:cubicBezTo>
                        <a:pt x="561" y="401"/>
                        <a:pt x="560" y="400"/>
                        <a:pt x="560" y="399"/>
                      </a:cubicBezTo>
                      <a:cubicBezTo>
                        <a:pt x="556" y="393"/>
                        <a:pt x="553" y="387"/>
                        <a:pt x="549" y="382"/>
                      </a:cubicBezTo>
                      <a:cubicBezTo>
                        <a:pt x="549" y="381"/>
                        <a:pt x="548" y="380"/>
                        <a:pt x="548" y="379"/>
                      </a:cubicBezTo>
                      <a:cubicBezTo>
                        <a:pt x="558" y="376"/>
                        <a:pt x="568" y="374"/>
                        <a:pt x="579" y="374"/>
                      </a:cubicBezTo>
                      <a:cubicBezTo>
                        <a:pt x="589" y="374"/>
                        <a:pt x="599" y="376"/>
                        <a:pt x="610" y="379"/>
                      </a:cubicBezTo>
                      <a:cubicBezTo>
                        <a:pt x="609" y="380"/>
                        <a:pt x="609" y="381"/>
                        <a:pt x="608" y="382"/>
                      </a:cubicBezTo>
                      <a:cubicBezTo>
                        <a:pt x="604" y="387"/>
                        <a:pt x="601" y="393"/>
                        <a:pt x="598" y="399"/>
                      </a:cubicBezTo>
                      <a:cubicBezTo>
                        <a:pt x="597" y="400"/>
                        <a:pt x="596" y="401"/>
                        <a:pt x="596" y="402"/>
                      </a:cubicBezTo>
                      <a:cubicBezTo>
                        <a:pt x="593" y="409"/>
                        <a:pt x="589" y="416"/>
                        <a:pt x="588" y="424"/>
                      </a:cubicBezTo>
                      <a:cubicBezTo>
                        <a:pt x="587" y="426"/>
                        <a:pt x="587" y="427"/>
                        <a:pt x="586" y="429"/>
                      </a:cubicBezTo>
                      <a:cubicBezTo>
                        <a:pt x="584" y="435"/>
                        <a:pt x="582" y="440"/>
                        <a:pt x="582" y="447"/>
                      </a:cubicBezTo>
                      <a:cubicBezTo>
                        <a:pt x="582" y="448"/>
                        <a:pt x="581" y="451"/>
                        <a:pt x="581" y="453"/>
                      </a:cubicBezTo>
                      <a:cubicBezTo>
                        <a:pt x="580" y="460"/>
                        <a:pt x="579" y="468"/>
                        <a:pt x="579" y="476"/>
                      </a:cubicBezTo>
                      <a:cubicBezTo>
                        <a:pt x="579" y="528"/>
                        <a:pt x="602" y="576"/>
                        <a:pt x="643" y="608"/>
                      </a:cubicBezTo>
                      <a:cubicBezTo>
                        <a:pt x="649" y="613"/>
                        <a:pt x="656" y="616"/>
                        <a:pt x="664" y="616"/>
                      </a:cubicBezTo>
                      <a:cubicBezTo>
                        <a:pt x="672" y="616"/>
                        <a:pt x="679" y="613"/>
                        <a:pt x="685" y="608"/>
                      </a:cubicBezTo>
                      <a:cubicBezTo>
                        <a:pt x="726" y="576"/>
                        <a:pt x="749" y="528"/>
                        <a:pt x="749" y="476"/>
                      </a:cubicBezTo>
                      <a:cubicBezTo>
                        <a:pt x="749" y="468"/>
                        <a:pt x="748" y="460"/>
                        <a:pt x="747" y="453"/>
                      </a:cubicBezTo>
                      <a:cubicBezTo>
                        <a:pt x="747" y="451"/>
                        <a:pt x="747" y="448"/>
                        <a:pt x="746" y="447"/>
                      </a:cubicBezTo>
                      <a:cubicBezTo>
                        <a:pt x="745" y="440"/>
                        <a:pt x="743" y="435"/>
                        <a:pt x="741" y="429"/>
                      </a:cubicBezTo>
                      <a:cubicBezTo>
                        <a:pt x="741" y="427"/>
                        <a:pt x="740" y="426"/>
                        <a:pt x="740" y="424"/>
                      </a:cubicBezTo>
                      <a:cubicBezTo>
                        <a:pt x="738" y="416"/>
                        <a:pt x="735" y="409"/>
                        <a:pt x="732" y="402"/>
                      </a:cubicBezTo>
                      <a:cubicBezTo>
                        <a:pt x="731" y="401"/>
                        <a:pt x="730" y="400"/>
                        <a:pt x="729" y="399"/>
                      </a:cubicBezTo>
                      <a:cubicBezTo>
                        <a:pt x="727" y="393"/>
                        <a:pt x="723" y="387"/>
                        <a:pt x="720" y="382"/>
                      </a:cubicBezTo>
                      <a:cubicBezTo>
                        <a:pt x="719" y="381"/>
                        <a:pt x="719" y="380"/>
                        <a:pt x="718" y="379"/>
                      </a:cubicBezTo>
                      <a:cubicBezTo>
                        <a:pt x="728" y="376"/>
                        <a:pt x="738" y="374"/>
                        <a:pt x="749" y="374"/>
                      </a:cubicBezTo>
                      <a:close/>
                      <a:moveTo>
                        <a:pt x="579" y="68"/>
                      </a:moveTo>
                      <a:cubicBezTo>
                        <a:pt x="860" y="68"/>
                        <a:pt x="1089" y="297"/>
                        <a:pt x="1089" y="578"/>
                      </a:cubicBezTo>
                      <a:cubicBezTo>
                        <a:pt x="1089" y="738"/>
                        <a:pt x="1013" y="890"/>
                        <a:pt x="884" y="986"/>
                      </a:cubicBezTo>
                      <a:lnTo>
                        <a:pt x="715" y="986"/>
                      </a:lnTo>
                      <a:lnTo>
                        <a:pt x="715" y="764"/>
                      </a:lnTo>
                      <a:lnTo>
                        <a:pt x="834" y="665"/>
                      </a:lnTo>
                      <a:cubicBezTo>
                        <a:pt x="888" y="620"/>
                        <a:pt x="919" y="554"/>
                        <a:pt x="919" y="484"/>
                      </a:cubicBezTo>
                      <a:cubicBezTo>
                        <a:pt x="919" y="387"/>
                        <a:pt x="841" y="306"/>
                        <a:pt x="749" y="306"/>
                      </a:cubicBezTo>
                      <a:cubicBezTo>
                        <a:pt x="719" y="306"/>
                        <a:pt x="690" y="315"/>
                        <a:pt x="664" y="330"/>
                      </a:cubicBezTo>
                      <a:cubicBezTo>
                        <a:pt x="637" y="315"/>
                        <a:pt x="608" y="307"/>
                        <a:pt x="579" y="307"/>
                      </a:cubicBezTo>
                      <a:cubicBezTo>
                        <a:pt x="550" y="307"/>
                        <a:pt x="520" y="315"/>
                        <a:pt x="494" y="330"/>
                      </a:cubicBezTo>
                      <a:cubicBezTo>
                        <a:pt x="468" y="315"/>
                        <a:pt x="439" y="306"/>
                        <a:pt x="409" y="306"/>
                      </a:cubicBezTo>
                      <a:cubicBezTo>
                        <a:pt x="316" y="306"/>
                        <a:pt x="238" y="387"/>
                        <a:pt x="238" y="484"/>
                      </a:cubicBezTo>
                      <a:cubicBezTo>
                        <a:pt x="238" y="554"/>
                        <a:pt x="270" y="620"/>
                        <a:pt x="323" y="665"/>
                      </a:cubicBezTo>
                      <a:lnTo>
                        <a:pt x="443" y="764"/>
                      </a:lnTo>
                      <a:lnTo>
                        <a:pt x="443" y="986"/>
                      </a:lnTo>
                      <a:lnTo>
                        <a:pt x="273" y="986"/>
                      </a:lnTo>
                      <a:cubicBezTo>
                        <a:pt x="145" y="890"/>
                        <a:pt x="68" y="738"/>
                        <a:pt x="68" y="578"/>
                      </a:cubicBezTo>
                      <a:cubicBezTo>
                        <a:pt x="68" y="297"/>
                        <a:pt x="298" y="68"/>
                        <a:pt x="579" y="68"/>
                      </a:cubicBezTo>
                      <a:close/>
                      <a:moveTo>
                        <a:pt x="885" y="1054"/>
                      </a:moveTo>
                      <a:cubicBezTo>
                        <a:pt x="904" y="1055"/>
                        <a:pt x="919" y="1070"/>
                        <a:pt x="919" y="1088"/>
                      </a:cubicBezTo>
                      <a:cubicBezTo>
                        <a:pt x="919" y="1107"/>
                        <a:pt x="904" y="1122"/>
                        <a:pt x="885" y="1122"/>
                      </a:cubicBezTo>
                      <a:lnTo>
                        <a:pt x="272" y="1122"/>
                      </a:lnTo>
                      <a:cubicBezTo>
                        <a:pt x="254" y="1122"/>
                        <a:pt x="238" y="1107"/>
                        <a:pt x="238" y="1088"/>
                      </a:cubicBezTo>
                      <a:cubicBezTo>
                        <a:pt x="238" y="1070"/>
                        <a:pt x="254" y="1054"/>
                        <a:pt x="272" y="1054"/>
                      </a:cubicBezTo>
                      <a:close/>
                      <a:moveTo>
                        <a:pt x="885" y="1190"/>
                      </a:moveTo>
                      <a:cubicBezTo>
                        <a:pt x="904" y="1190"/>
                        <a:pt x="919" y="1206"/>
                        <a:pt x="919" y="1224"/>
                      </a:cubicBezTo>
                      <a:cubicBezTo>
                        <a:pt x="919" y="1244"/>
                        <a:pt x="904" y="1259"/>
                        <a:pt x="885" y="1259"/>
                      </a:cubicBezTo>
                      <a:lnTo>
                        <a:pt x="272" y="1259"/>
                      </a:lnTo>
                      <a:cubicBezTo>
                        <a:pt x="254" y="1259"/>
                        <a:pt x="238" y="1244"/>
                        <a:pt x="238" y="1224"/>
                      </a:cubicBezTo>
                      <a:cubicBezTo>
                        <a:pt x="238" y="1206"/>
                        <a:pt x="254" y="1190"/>
                        <a:pt x="272" y="1190"/>
                      </a:cubicBezTo>
                      <a:close/>
                      <a:moveTo>
                        <a:pt x="885" y="1327"/>
                      </a:moveTo>
                      <a:cubicBezTo>
                        <a:pt x="904" y="1327"/>
                        <a:pt x="919" y="1341"/>
                        <a:pt x="919" y="1361"/>
                      </a:cubicBezTo>
                      <a:cubicBezTo>
                        <a:pt x="919" y="1379"/>
                        <a:pt x="904" y="1395"/>
                        <a:pt x="885" y="1395"/>
                      </a:cubicBezTo>
                      <a:lnTo>
                        <a:pt x="272" y="1395"/>
                      </a:lnTo>
                      <a:cubicBezTo>
                        <a:pt x="254" y="1395"/>
                        <a:pt x="238" y="1379"/>
                        <a:pt x="238" y="1361"/>
                      </a:cubicBezTo>
                      <a:cubicBezTo>
                        <a:pt x="238" y="1341"/>
                        <a:pt x="254" y="1327"/>
                        <a:pt x="272" y="1327"/>
                      </a:cubicBezTo>
                      <a:close/>
                      <a:moveTo>
                        <a:pt x="851" y="1463"/>
                      </a:moveTo>
                      <a:lnTo>
                        <a:pt x="851" y="1637"/>
                      </a:lnTo>
                      <a:lnTo>
                        <a:pt x="802" y="1604"/>
                      </a:lnTo>
                      <a:cubicBezTo>
                        <a:pt x="796" y="1600"/>
                        <a:pt x="789" y="1598"/>
                        <a:pt x="783" y="1598"/>
                      </a:cubicBezTo>
                      <a:cubicBezTo>
                        <a:pt x="776" y="1598"/>
                        <a:pt x="770" y="1600"/>
                        <a:pt x="764" y="1604"/>
                      </a:cubicBezTo>
                      <a:lnTo>
                        <a:pt x="681" y="1660"/>
                      </a:lnTo>
                      <a:lnTo>
                        <a:pt x="597" y="1604"/>
                      </a:lnTo>
                      <a:cubicBezTo>
                        <a:pt x="592" y="1600"/>
                        <a:pt x="585" y="1598"/>
                        <a:pt x="579" y="1598"/>
                      </a:cubicBezTo>
                      <a:cubicBezTo>
                        <a:pt x="572" y="1598"/>
                        <a:pt x="565" y="1600"/>
                        <a:pt x="560" y="1604"/>
                      </a:cubicBezTo>
                      <a:lnTo>
                        <a:pt x="477" y="1660"/>
                      </a:lnTo>
                      <a:lnTo>
                        <a:pt x="394" y="1604"/>
                      </a:lnTo>
                      <a:cubicBezTo>
                        <a:pt x="388" y="1600"/>
                        <a:pt x="382" y="1598"/>
                        <a:pt x="375" y="1598"/>
                      </a:cubicBezTo>
                      <a:cubicBezTo>
                        <a:pt x="368" y="1598"/>
                        <a:pt x="362" y="1600"/>
                        <a:pt x="355" y="1604"/>
                      </a:cubicBezTo>
                      <a:lnTo>
                        <a:pt x="307" y="1637"/>
                      </a:lnTo>
                      <a:lnTo>
                        <a:pt x="307" y="1463"/>
                      </a:lnTo>
                      <a:close/>
                      <a:moveTo>
                        <a:pt x="782" y="1673"/>
                      </a:moveTo>
                      <a:lnTo>
                        <a:pt x="831" y="1706"/>
                      </a:lnTo>
                      <a:lnTo>
                        <a:pt x="700" y="1837"/>
                      </a:lnTo>
                      <a:lnTo>
                        <a:pt x="457" y="1837"/>
                      </a:lnTo>
                      <a:lnTo>
                        <a:pt x="326" y="1706"/>
                      </a:lnTo>
                      <a:lnTo>
                        <a:pt x="375" y="1673"/>
                      </a:lnTo>
                      <a:lnTo>
                        <a:pt x="458" y="1729"/>
                      </a:lnTo>
                      <a:cubicBezTo>
                        <a:pt x="463" y="1733"/>
                        <a:pt x="470" y="1735"/>
                        <a:pt x="476" y="1735"/>
                      </a:cubicBezTo>
                      <a:cubicBezTo>
                        <a:pt x="483" y="1735"/>
                        <a:pt x="489" y="1733"/>
                        <a:pt x="495" y="1729"/>
                      </a:cubicBezTo>
                      <a:lnTo>
                        <a:pt x="579" y="1673"/>
                      </a:lnTo>
                      <a:lnTo>
                        <a:pt x="662" y="1729"/>
                      </a:lnTo>
                      <a:cubicBezTo>
                        <a:pt x="668" y="1733"/>
                        <a:pt x="674" y="1735"/>
                        <a:pt x="681" y="1735"/>
                      </a:cubicBezTo>
                      <a:cubicBezTo>
                        <a:pt x="687" y="1735"/>
                        <a:pt x="694" y="1733"/>
                        <a:pt x="699" y="1729"/>
                      </a:cubicBezTo>
                      <a:lnTo>
                        <a:pt x="782" y="1673"/>
                      </a:lnTo>
                      <a:close/>
                      <a:moveTo>
                        <a:pt x="633" y="1905"/>
                      </a:moveTo>
                      <a:lnTo>
                        <a:pt x="579" y="1959"/>
                      </a:lnTo>
                      <a:lnTo>
                        <a:pt x="525" y="1905"/>
                      </a:lnTo>
                      <a:close/>
                      <a:moveTo>
                        <a:pt x="579" y="0"/>
                      </a:moveTo>
                      <a:cubicBezTo>
                        <a:pt x="260" y="0"/>
                        <a:pt x="1" y="260"/>
                        <a:pt x="1" y="578"/>
                      </a:cubicBezTo>
                      <a:cubicBezTo>
                        <a:pt x="1" y="747"/>
                        <a:pt x="75" y="906"/>
                        <a:pt x="202" y="1016"/>
                      </a:cubicBezTo>
                      <a:cubicBezTo>
                        <a:pt x="183" y="1034"/>
                        <a:pt x="170" y="1060"/>
                        <a:pt x="170" y="1088"/>
                      </a:cubicBezTo>
                      <a:cubicBezTo>
                        <a:pt x="170" y="1114"/>
                        <a:pt x="181" y="1138"/>
                        <a:pt x="197" y="1156"/>
                      </a:cubicBezTo>
                      <a:cubicBezTo>
                        <a:pt x="181" y="1175"/>
                        <a:pt x="170" y="1198"/>
                        <a:pt x="170" y="1224"/>
                      </a:cubicBezTo>
                      <a:cubicBezTo>
                        <a:pt x="170" y="1251"/>
                        <a:pt x="181" y="1274"/>
                        <a:pt x="197" y="1293"/>
                      </a:cubicBezTo>
                      <a:cubicBezTo>
                        <a:pt x="181" y="1311"/>
                        <a:pt x="170" y="1335"/>
                        <a:pt x="170" y="1361"/>
                      </a:cubicBezTo>
                      <a:cubicBezTo>
                        <a:pt x="170" y="1405"/>
                        <a:pt x="199" y="1442"/>
                        <a:pt x="238" y="1457"/>
                      </a:cubicBezTo>
                      <a:lnTo>
                        <a:pt x="238" y="1700"/>
                      </a:lnTo>
                      <a:cubicBezTo>
                        <a:pt x="238" y="1710"/>
                        <a:pt x="242" y="1719"/>
                        <a:pt x="249" y="1725"/>
                      </a:cubicBezTo>
                      <a:lnTo>
                        <a:pt x="555" y="2031"/>
                      </a:lnTo>
                      <a:cubicBezTo>
                        <a:pt x="562" y="2037"/>
                        <a:pt x="570" y="2041"/>
                        <a:pt x="579" y="2041"/>
                      </a:cubicBezTo>
                      <a:cubicBezTo>
                        <a:pt x="588" y="2041"/>
                        <a:pt x="596" y="2037"/>
                        <a:pt x="603" y="2031"/>
                      </a:cubicBezTo>
                      <a:lnTo>
                        <a:pt x="909" y="1725"/>
                      </a:lnTo>
                      <a:cubicBezTo>
                        <a:pt x="915" y="1719"/>
                        <a:pt x="919" y="1710"/>
                        <a:pt x="919" y="1700"/>
                      </a:cubicBezTo>
                      <a:lnTo>
                        <a:pt x="919" y="1457"/>
                      </a:lnTo>
                      <a:cubicBezTo>
                        <a:pt x="959" y="1442"/>
                        <a:pt x="987" y="1405"/>
                        <a:pt x="987" y="1361"/>
                      </a:cubicBezTo>
                      <a:cubicBezTo>
                        <a:pt x="987" y="1335"/>
                        <a:pt x="976" y="1311"/>
                        <a:pt x="961" y="1293"/>
                      </a:cubicBezTo>
                      <a:cubicBezTo>
                        <a:pt x="977" y="1274"/>
                        <a:pt x="987" y="1251"/>
                        <a:pt x="987" y="1224"/>
                      </a:cubicBezTo>
                      <a:cubicBezTo>
                        <a:pt x="987" y="1198"/>
                        <a:pt x="976" y="1175"/>
                        <a:pt x="961" y="1156"/>
                      </a:cubicBezTo>
                      <a:cubicBezTo>
                        <a:pt x="977" y="1138"/>
                        <a:pt x="987" y="1114"/>
                        <a:pt x="987" y="1088"/>
                      </a:cubicBezTo>
                      <a:cubicBezTo>
                        <a:pt x="987" y="1060"/>
                        <a:pt x="975" y="1034"/>
                        <a:pt x="956" y="1016"/>
                      </a:cubicBezTo>
                      <a:cubicBezTo>
                        <a:pt x="1083" y="906"/>
                        <a:pt x="1157" y="747"/>
                        <a:pt x="1157" y="578"/>
                      </a:cubicBezTo>
                      <a:cubicBezTo>
                        <a:pt x="1157" y="260"/>
                        <a:pt x="898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 dirty="0"/>
                </a:p>
              </p:txBody>
            </p:sp>
            <p:sp>
              <p:nvSpPr>
                <p:cNvPr id="35" name="Google Shape;202;p16">
                  <a:extLst>
                    <a:ext uri="{FF2B5EF4-FFF2-40B4-BE49-F238E27FC236}">
                      <a16:creationId xmlns:a16="http://schemas.microsoft.com/office/drawing/2014/main" id="{572EAABC-5CE7-98BD-7516-6793A54B6938}"/>
                    </a:ext>
                  </a:extLst>
                </p:cNvPr>
                <p:cNvSpPr/>
                <p:nvPr/>
              </p:nvSpPr>
              <p:spPr>
                <a:xfrm>
                  <a:off x="6173052" y="1587981"/>
                  <a:ext cx="18445" cy="18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6" extrusionOk="0">
                      <a:moveTo>
                        <a:pt x="137" y="1"/>
                      </a:moveTo>
                      <a:lnTo>
                        <a:pt x="0" y="137"/>
                      </a:lnTo>
                      <a:lnTo>
                        <a:pt x="49" y="185"/>
                      </a:lnTo>
                      <a:lnTo>
                        <a:pt x="185" y="4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36" name="Google Shape;203;p16">
                  <a:extLst>
                    <a:ext uri="{FF2B5EF4-FFF2-40B4-BE49-F238E27FC236}">
                      <a16:creationId xmlns:a16="http://schemas.microsoft.com/office/drawing/2014/main" id="{1425CA80-9CFC-DE07-44BC-C46DA62205A6}"/>
                    </a:ext>
                  </a:extLst>
                </p:cNvPr>
                <p:cNvSpPr/>
                <p:nvPr/>
              </p:nvSpPr>
              <p:spPr>
                <a:xfrm>
                  <a:off x="6173052" y="1682996"/>
                  <a:ext cx="18445" cy="1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5" extrusionOk="0">
                      <a:moveTo>
                        <a:pt x="49" y="1"/>
                      </a:moveTo>
                      <a:lnTo>
                        <a:pt x="0" y="49"/>
                      </a:lnTo>
                      <a:lnTo>
                        <a:pt x="137" y="185"/>
                      </a:lnTo>
                      <a:lnTo>
                        <a:pt x="185" y="137"/>
                      </a:lnTo>
                      <a:lnTo>
                        <a:pt x="49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37" name="Google Shape;204;p16">
                  <a:extLst>
                    <a:ext uri="{FF2B5EF4-FFF2-40B4-BE49-F238E27FC236}">
                      <a16:creationId xmlns:a16="http://schemas.microsoft.com/office/drawing/2014/main" id="{0FD6B770-C945-F375-EFB5-EA602CA4DB71}"/>
                    </a:ext>
                  </a:extLst>
                </p:cNvPr>
                <p:cNvSpPr/>
                <p:nvPr/>
              </p:nvSpPr>
              <p:spPr>
                <a:xfrm>
                  <a:off x="6189104" y="1641321"/>
                  <a:ext cx="20439" cy="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69" extrusionOk="0">
                      <a:moveTo>
                        <a:pt x="0" y="0"/>
                      </a:moveTo>
                      <a:lnTo>
                        <a:pt x="0" y="68"/>
                      </a:lnTo>
                      <a:lnTo>
                        <a:pt x="204" y="68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38" name="Google Shape;205;p16">
                  <a:extLst>
                    <a:ext uri="{FF2B5EF4-FFF2-40B4-BE49-F238E27FC236}">
                      <a16:creationId xmlns:a16="http://schemas.microsoft.com/office/drawing/2014/main" id="{24CA87B9-1E14-3E3E-D8BD-17ED63C216E7}"/>
                    </a:ext>
                  </a:extLst>
                </p:cNvPr>
                <p:cNvSpPr/>
                <p:nvPr/>
              </p:nvSpPr>
              <p:spPr>
                <a:xfrm>
                  <a:off x="6051017" y="1587981"/>
                  <a:ext cx="18445" cy="18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6" extrusionOk="0">
                      <a:moveTo>
                        <a:pt x="48" y="1"/>
                      </a:moveTo>
                      <a:lnTo>
                        <a:pt x="0" y="49"/>
                      </a:lnTo>
                      <a:lnTo>
                        <a:pt x="137" y="185"/>
                      </a:lnTo>
                      <a:lnTo>
                        <a:pt x="185" y="137"/>
                      </a:ln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39" name="Google Shape;206;p16">
                  <a:extLst>
                    <a:ext uri="{FF2B5EF4-FFF2-40B4-BE49-F238E27FC236}">
                      <a16:creationId xmlns:a16="http://schemas.microsoft.com/office/drawing/2014/main" id="{18CD03A8-29B7-AA11-8B10-B2B2FEBF4153}"/>
                    </a:ext>
                  </a:extLst>
                </p:cNvPr>
                <p:cNvSpPr/>
                <p:nvPr/>
              </p:nvSpPr>
              <p:spPr>
                <a:xfrm>
                  <a:off x="6051017" y="1682996"/>
                  <a:ext cx="18445" cy="1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5" extrusionOk="0">
                      <a:moveTo>
                        <a:pt x="137" y="1"/>
                      </a:moveTo>
                      <a:lnTo>
                        <a:pt x="0" y="137"/>
                      </a:lnTo>
                      <a:lnTo>
                        <a:pt x="48" y="185"/>
                      </a:lnTo>
                      <a:lnTo>
                        <a:pt x="185" y="4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40" name="Google Shape;207;p16">
                  <a:extLst>
                    <a:ext uri="{FF2B5EF4-FFF2-40B4-BE49-F238E27FC236}">
                      <a16:creationId xmlns:a16="http://schemas.microsoft.com/office/drawing/2014/main" id="{ABDFAA1E-0B1F-3BF6-2FD0-652D8AA20219}"/>
                    </a:ext>
                  </a:extLst>
                </p:cNvPr>
                <p:cNvSpPr/>
                <p:nvPr/>
              </p:nvSpPr>
              <p:spPr>
                <a:xfrm>
                  <a:off x="6033071" y="1641321"/>
                  <a:ext cx="20439" cy="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69" extrusionOk="0">
                      <a:moveTo>
                        <a:pt x="0" y="0"/>
                      </a:moveTo>
                      <a:lnTo>
                        <a:pt x="0" y="68"/>
                      </a:lnTo>
                      <a:lnTo>
                        <a:pt x="205" y="68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44" name="Google Shape;208;p16">
                  <a:extLst>
                    <a:ext uri="{FF2B5EF4-FFF2-40B4-BE49-F238E27FC236}">
                      <a16:creationId xmlns:a16="http://schemas.microsoft.com/office/drawing/2014/main" id="{8DF3C610-D71B-791E-1CDC-861C30CC2DBC}"/>
                    </a:ext>
                  </a:extLst>
                </p:cNvPr>
                <p:cNvSpPr/>
                <p:nvPr/>
              </p:nvSpPr>
              <p:spPr>
                <a:xfrm>
                  <a:off x="6161885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46" name="Google Shape;209;p16">
                  <a:extLst>
                    <a:ext uri="{FF2B5EF4-FFF2-40B4-BE49-F238E27FC236}">
                      <a16:creationId xmlns:a16="http://schemas.microsoft.com/office/drawing/2014/main" id="{568C820F-FBED-6C05-945E-71CDF9905E97}"/>
                    </a:ext>
                  </a:extLst>
                </p:cNvPr>
                <p:cNvSpPr/>
                <p:nvPr/>
              </p:nvSpPr>
              <p:spPr>
                <a:xfrm>
                  <a:off x="6175445" y="1749895"/>
                  <a:ext cx="69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48" name="Google Shape;210;p16">
                  <a:extLst>
                    <a:ext uri="{FF2B5EF4-FFF2-40B4-BE49-F238E27FC236}">
                      <a16:creationId xmlns:a16="http://schemas.microsoft.com/office/drawing/2014/main" id="{7E6E3038-2795-B072-64AB-596C3CC7C0E2}"/>
                    </a:ext>
                  </a:extLst>
                </p:cNvPr>
                <p:cNvSpPr/>
                <p:nvPr/>
              </p:nvSpPr>
              <p:spPr>
                <a:xfrm>
                  <a:off x="6189104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0" y="0"/>
                      </a:moveTo>
                      <a:lnTo>
                        <a:pt x="0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50" name="Google Shape;211;p16">
                  <a:extLst>
                    <a:ext uri="{FF2B5EF4-FFF2-40B4-BE49-F238E27FC236}">
                      <a16:creationId xmlns:a16="http://schemas.microsoft.com/office/drawing/2014/main" id="{4EF90B00-43D5-594B-34E2-28097D692341}"/>
                    </a:ext>
                  </a:extLst>
                </p:cNvPr>
                <p:cNvSpPr/>
                <p:nvPr/>
              </p:nvSpPr>
              <p:spPr>
                <a:xfrm>
                  <a:off x="6046630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51" name="Google Shape;212;p16">
                  <a:extLst>
                    <a:ext uri="{FF2B5EF4-FFF2-40B4-BE49-F238E27FC236}">
                      <a16:creationId xmlns:a16="http://schemas.microsoft.com/office/drawing/2014/main" id="{908F060A-5081-D1BD-92A5-837BEC408AB0}"/>
                    </a:ext>
                  </a:extLst>
                </p:cNvPr>
                <p:cNvSpPr/>
                <p:nvPr/>
              </p:nvSpPr>
              <p:spPr>
                <a:xfrm>
                  <a:off x="6060190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52" name="Google Shape;213;p16">
                  <a:extLst>
                    <a:ext uri="{FF2B5EF4-FFF2-40B4-BE49-F238E27FC236}">
                      <a16:creationId xmlns:a16="http://schemas.microsoft.com/office/drawing/2014/main" id="{48717EE7-C3C5-2F31-E435-F737E9E8392B}"/>
                    </a:ext>
                  </a:extLst>
                </p:cNvPr>
                <p:cNvSpPr/>
                <p:nvPr/>
              </p:nvSpPr>
              <p:spPr>
                <a:xfrm>
                  <a:off x="6073749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0" y="0"/>
                      </a:moveTo>
                      <a:lnTo>
                        <a:pt x="0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sp>
            <p:nvSpPr>
              <p:cNvPr id="33" name="Google Shape;242;p16">
                <a:extLst>
                  <a:ext uri="{FF2B5EF4-FFF2-40B4-BE49-F238E27FC236}">
                    <a16:creationId xmlns:a16="http://schemas.microsoft.com/office/drawing/2014/main" id="{7B043739-341A-4644-90DD-336FFF733B9A}"/>
                  </a:ext>
                </a:extLst>
              </p:cNvPr>
              <p:cNvSpPr txBox="1"/>
              <p:nvPr/>
            </p:nvSpPr>
            <p:spPr>
              <a:xfrm>
                <a:off x="8803783" y="754630"/>
                <a:ext cx="1697542" cy="9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Expected Impact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D981C9-2F44-3BB0-7694-CCE52EBDFCAF}"/>
                </a:ext>
              </a:extLst>
            </p:cNvPr>
            <p:cNvSpPr txBox="1"/>
            <p:nvPr/>
          </p:nvSpPr>
          <p:spPr>
            <a:xfrm>
              <a:off x="5507996" y="2211425"/>
              <a:ext cx="160951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Scalable app with actionable insights.</a:t>
              </a:r>
            </a:p>
            <a:p>
              <a:endParaRPr lang="en-PK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14F8C61-209B-0FC0-F4A0-8118549D0773}"/>
              </a:ext>
            </a:extLst>
          </p:cNvPr>
          <p:cNvGrpSpPr/>
          <p:nvPr/>
        </p:nvGrpSpPr>
        <p:grpSpPr>
          <a:xfrm>
            <a:off x="-7610209" y="4107657"/>
            <a:ext cx="2946704" cy="1373888"/>
            <a:chOff x="4799037" y="1802135"/>
            <a:chExt cx="2946704" cy="137388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5FA2477-6233-6401-D39A-0FD6FAD03E55}"/>
                </a:ext>
              </a:extLst>
            </p:cNvPr>
            <p:cNvGrpSpPr/>
            <p:nvPr/>
          </p:nvGrpSpPr>
          <p:grpSpPr>
            <a:xfrm>
              <a:off x="4799037" y="1802135"/>
              <a:ext cx="2946704" cy="1201805"/>
              <a:chOff x="8080153" y="945279"/>
              <a:chExt cx="2946704" cy="1201805"/>
            </a:xfrm>
          </p:grpSpPr>
          <p:sp>
            <p:nvSpPr>
              <p:cNvPr id="69" name="Google Shape;134;p16">
                <a:extLst>
                  <a:ext uri="{FF2B5EF4-FFF2-40B4-BE49-F238E27FC236}">
                    <a16:creationId xmlns:a16="http://schemas.microsoft.com/office/drawing/2014/main" id="{58809DE0-94E8-8FB0-3F8E-B9CBE7D0D898}"/>
                  </a:ext>
                </a:extLst>
              </p:cNvPr>
              <p:cNvSpPr/>
              <p:nvPr/>
            </p:nvSpPr>
            <p:spPr>
              <a:xfrm>
                <a:off x="10166137" y="968667"/>
                <a:ext cx="860720" cy="1178417"/>
              </a:xfrm>
              <a:custGeom>
                <a:avLst/>
                <a:gdLst/>
                <a:ahLst/>
                <a:cxnLst/>
                <a:rect l="l" t="t" r="r" b="b"/>
                <a:pathLst>
                  <a:path w="5456" h="7470" extrusionOk="0">
                    <a:moveTo>
                      <a:pt x="0" y="1"/>
                    </a:moveTo>
                    <a:lnTo>
                      <a:pt x="2156" y="3735"/>
                    </a:lnTo>
                    <a:lnTo>
                      <a:pt x="0" y="7470"/>
                    </a:lnTo>
                    <a:lnTo>
                      <a:pt x="3255" y="7470"/>
                    </a:lnTo>
                    <a:cubicBezTo>
                      <a:pt x="3290" y="7470"/>
                      <a:pt x="3320" y="7451"/>
                      <a:pt x="3337" y="7423"/>
                    </a:cubicBezTo>
                    <a:lnTo>
                      <a:pt x="5438" y="3782"/>
                    </a:lnTo>
                    <a:cubicBezTo>
                      <a:pt x="5456" y="3754"/>
                      <a:pt x="5456" y="3718"/>
                      <a:pt x="5438" y="3689"/>
                    </a:cubicBezTo>
                    <a:lnTo>
                      <a:pt x="3337" y="48"/>
                    </a:lnTo>
                    <a:cubicBezTo>
                      <a:pt x="3320" y="19"/>
                      <a:pt x="3290" y="1"/>
                      <a:pt x="3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75000"/>
                    </a:schemeClr>
                  </a:gs>
                  <a:gs pos="74000">
                    <a:schemeClr val="tx2">
                      <a:lumMod val="50000"/>
                      <a:lumOff val="5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70" name="Google Shape;133;p16">
                <a:extLst>
                  <a:ext uri="{FF2B5EF4-FFF2-40B4-BE49-F238E27FC236}">
                    <a16:creationId xmlns:a16="http://schemas.microsoft.com/office/drawing/2014/main" id="{609209EA-374B-536C-888C-BA779F426338}"/>
                  </a:ext>
                </a:extLst>
              </p:cNvPr>
              <p:cNvSpPr/>
              <p:nvPr/>
            </p:nvSpPr>
            <p:spPr>
              <a:xfrm>
                <a:off x="8080153" y="968667"/>
                <a:ext cx="2426297" cy="1178417"/>
              </a:xfrm>
              <a:custGeom>
                <a:avLst/>
                <a:gdLst/>
                <a:ahLst/>
                <a:cxnLst/>
                <a:rect l="l" t="t" r="r" b="b"/>
                <a:pathLst>
                  <a:path w="15380" h="7470" extrusionOk="0">
                    <a:moveTo>
                      <a:pt x="2226" y="1"/>
                    </a:moveTo>
                    <a:cubicBezTo>
                      <a:pt x="2173" y="1"/>
                      <a:pt x="2124" y="30"/>
                      <a:pt x="2098" y="75"/>
                    </a:cubicBezTo>
                    <a:lnTo>
                      <a:pt x="27" y="3661"/>
                    </a:lnTo>
                    <a:cubicBezTo>
                      <a:pt x="1" y="3707"/>
                      <a:pt x="1" y="3763"/>
                      <a:pt x="27" y="3810"/>
                    </a:cubicBezTo>
                    <a:lnTo>
                      <a:pt x="2098" y="7396"/>
                    </a:lnTo>
                    <a:cubicBezTo>
                      <a:pt x="2124" y="7441"/>
                      <a:pt x="2173" y="7470"/>
                      <a:pt x="2226" y="7470"/>
                    </a:cubicBezTo>
                    <a:lnTo>
                      <a:pt x="13223" y="7470"/>
                    </a:lnTo>
                    <a:lnTo>
                      <a:pt x="15379" y="3735"/>
                    </a:lnTo>
                    <a:lnTo>
                      <a:pt x="1322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 dirty="0"/>
              </a:p>
            </p:txBody>
          </p:sp>
          <p:sp>
            <p:nvSpPr>
              <p:cNvPr id="71" name="Google Shape;135;p16">
                <a:extLst>
                  <a:ext uri="{FF2B5EF4-FFF2-40B4-BE49-F238E27FC236}">
                    <a16:creationId xmlns:a16="http://schemas.microsoft.com/office/drawing/2014/main" id="{8FC51F93-4F03-1BE7-E9DA-8F4A43FA22D9}"/>
                  </a:ext>
                </a:extLst>
              </p:cNvPr>
              <p:cNvSpPr/>
              <p:nvPr/>
            </p:nvSpPr>
            <p:spPr>
              <a:xfrm>
                <a:off x="8342813" y="1304362"/>
                <a:ext cx="533375" cy="492821"/>
              </a:xfrm>
              <a:custGeom>
                <a:avLst/>
                <a:gdLst/>
                <a:ahLst/>
                <a:cxnLst/>
                <a:rect l="l" t="t" r="r" b="b"/>
                <a:pathLst>
                  <a:path w="3381" h="3124" extrusionOk="0">
                    <a:moveTo>
                      <a:pt x="1691" y="0"/>
                    </a:moveTo>
                    <a:cubicBezTo>
                      <a:pt x="1595" y="0"/>
                      <a:pt x="1498" y="9"/>
                      <a:pt x="1400" y="28"/>
                    </a:cubicBezTo>
                    <a:cubicBezTo>
                      <a:pt x="556" y="188"/>
                      <a:pt x="1" y="1004"/>
                      <a:pt x="161" y="1852"/>
                    </a:cubicBezTo>
                    <a:cubicBezTo>
                      <a:pt x="304" y="2601"/>
                      <a:pt x="957" y="3123"/>
                      <a:pt x="1691" y="3123"/>
                    </a:cubicBezTo>
                    <a:cubicBezTo>
                      <a:pt x="1787" y="3123"/>
                      <a:pt x="1884" y="3114"/>
                      <a:pt x="1981" y="3096"/>
                    </a:cubicBezTo>
                    <a:cubicBezTo>
                      <a:pt x="2826" y="2936"/>
                      <a:pt x="3381" y="2120"/>
                      <a:pt x="3220" y="1272"/>
                    </a:cubicBezTo>
                    <a:cubicBezTo>
                      <a:pt x="3079" y="523"/>
                      <a:pt x="2425" y="0"/>
                      <a:pt x="16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75000"/>
                    </a:schemeClr>
                  </a:gs>
                  <a:gs pos="74000">
                    <a:schemeClr val="tx2">
                      <a:lumMod val="50000"/>
                      <a:lumOff val="5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sz="2489"/>
              </a:p>
            </p:txBody>
          </p:sp>
          <p:grpSp>
            <p:nvGrpSpPr>
              <p:cNvPr id="72" name="Google Shape;200;p16">
                <a:extLst>
                  <a:ext uri="{FF2B5EF4-FFF2-40B4-BE49-F238E27FC236}">
                    <a16:creationId xmlns:a16="http://schemas.microsoft.com/office/drawing/2014/main" id="{E68436C4-BEE4-9191-7D40-B9B2B3C2D3C2}"/>
                  </a:ext>
                </a:extLst>
              </p:cNvPr>
              <p:cNvGrpSpPr/>
              <p:nvPr/>
            </p:nvGrpSpPr>
            <p:grpSpPr>
              <a:xfrm>
                <a:off x="8465872" y="1398243"/>
                <a:ext cx="279225" cy="321980"/>
                <a:chOff x="6033071" y="1587084"/>
                <a:chExt cx="176472" cy="203493"/>
              </a:xfrm>
            </p:grpSpPr>
            <p:sp>
              <p:nvSpPr>
                <p:cNvPr id="80" name="Google Shape;201;p16">
                  <a:extLst>
                    <a:ext uri="{FF2B5EF4-FFF2-40B4-BE49-F238E27FC236}">
                      <a16:creationId xmlns:a16="http://schemas.microsoft.com/office/drawing/2014/main" id="{71EF989B-B626-14D3-DA9C-65ADD9524304}"/>
                    </a:ext>
                  </a:extLst>
                </p:cNvPr>
                <p:cNvSpPr/>
                <p:nvPr/>
              </p:nvSpPr>
              <p:spPr>
                <a:xfrm>
                  <a:off x="6063580" y="1587084"/>
                  <a:ext cx="115356" cy="203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2041" extrusionOk="0">
                      <a:moveTo>
                        <a:pt x="493" y="422"/>
                      </a:moveTo>
                      <a:cubicBezTo>
                        <a:pt x="496" y="425"/>
                        <a:pt x="499" y="428"/>
                        <a:pt x="500" y="432"/>
                      </a:cubicBezTo>
                      <a:cubicBezTo>
                        <a:pt x="500" y="433"/>
                        <a:pt x="500" y="433"/>
                        <a:pt x="500" y="433"/>
                      </a:cubicBezTo>
                      <a:cubicBezTo>
                        <a:pt x="504" y="439"/>
                        <a:pt x="506" y="446"/>
                        <a:pt x="507" y="452"/>
                      </a:cubicBezTo>
                      <a:cubicBezTo>
                        <a:pt x="507" y="454"/>
                        <a:pt x="508" y="454"/>
                        <a:pt x="508" y="456"/>
                      </a:cubicBezTo>
                      <a:cubicBezTo>
                        <a:pt x="510" y="463"/>
                        <a:pt x="511" y="469"/>
                        <a:pt x="511" y="476"/>
                      </a:cubicBezTo>
                      <a:cubicBezTo>
                        <a:pt x="511" y="483"/>
                        <a:pt x="510" y="489"/>
                        <a:pt x="508" y="496"/>
                      </a:cubicBezTo>
                      <a:cubicBezTo>
                        <a:pt x="508" y="498"/>
                        <a:pt x="507" y="500"/>
                        <a:pt x="507" y="501"/>
                      </a:cubicBezTo>
                      <a:cubicBezTo>
                        <a:pt x="506" y="508"/>
                        <a:pt x="504" y="514"/>
                        <a:pt x="500" y="520"/>
                      </a:cubicBezTo>
                      <a:cubicBezTo>
                        <a:pt x="500" y="520"/>
                        <a:pt x="500" y="521"/>
                        <a:pt x="500" y="521"/>
                      </a:cubicBezTo>
                      <a:cubicBezTo>
                        <a:pt x="499" y="524"/>
                        <a:pt x="496" y="528"/>
                        <a:pt x="493" y="531"/>
                      </a:cubicBezTo>
                      <a:cubicBezTo>
                        <a:pt x="492" y="528"/>
                        <a:pt x="489" y="524"/>
                        <a:pt x="487" y="521"/>
                      </a:cubicBezTo>
                      <a:cubicBezTo>
                        <a:pt x="487" y="521"/>
                        <a:pt x="486" y="520"/>
                        <a:pt x="486" y="520"/>
                      </a:cubicBezTo>
                      <a:cubicBezTo>
                        <a:pt x="484" y="514"/>
                        <a:pt x="482" y="508"/>
                        <a:pt x="480" y="501"/>
                      </a:cubicBezTo>
                      <a:cubicBezTo>
                        <a:pt x="479" y="500"/>
                        <a:pt x="479" y="498"/>
                        <a:pt x="479" y="496"/>
                      </a:cubicBezTo>
                      <a:cubicBezTo>
                        <a:pt x="478" y="489"/>
                        <a:pt x="477" y="483"/>
                        <a:pt x="477" y="476"/>
                      </a:cubicBezTo>
                      <a:cubicBezTo>
                        <a:pt x="477" y="469"/>
                        <a:pt x="478" y="463"/>
                        <a:pt x="479" y="456"/>
                      </a:cubicBezTo>
                      <a:cubicBezTo>
                        <a:pt x="479" y="454"/>
                        <a:pt x="479" y="454"/>
                        <a:pt x="480" y="452"/>
                      </a:cubicBezTo>
                      <a:cubicBezTo>
                        <a:pt x="482" y="446"/>
                        <a:pt x="484" y="439"/>
                        <a:pt x="486" y="433"/>
                      </a:cubicBezTo>
                      <a:cubicBezTo>
                        <a:pt x="487" y="433"/>
                        <a:pt x="487" y="433"/>
                        <a:pt x="487" y="432"/>
                      </a:cubicBezTo>
                      <a:cubicBezTo>
                        <a:pt x="489" y="428"/>
                        <a:pt x="492" y="425"/>
                        <a:pt x="493" y="422"/>
                      </a:cubicBezTo>
                      <a:close/>
                      <a:moveTo>
                        <a:pt x="664" y="422"/>
                      </a:moveTo>
                      <a:cubicBezTo>
                        <a:pt x="666" y="425"/>
                        <a:pt x="668" y="428"/>
                        <a:pt x="670" y="432"/>
                      </a:cubicBezTo>
                      <a:cubicBezTo>
                        <a:pt x="671" y="433"/>
                        <a:pt x="671" y="433"/>
                        <a:pt x="671" y="433"/>
                      </a:cubicBezTo>
                      <a:cubicBezTo>
                        <a:pt x="674" y="439"/>
                        <a:pt x="676" y="446"/>
                        <a:pt x="678" y="452"/>
                      </a:cubicBezTo>
                      <a:cubicBezTo>
                        <a:pt x="678" y="454"/>
                        <a:pt x="679" y="454"/>
                        <a:pt x="679" y="456"/>
                      </a:cubicBezTo>
                      <a:cubicBezTo>
                        <a:pt x="680" y="463"/>
                        <a:pt x="681" y="469"/>
                        <a:pt x="681" y="476"/>
                      </a:cubicBezTo>
                      <a:cubicBezTo>
                        <a:pt x="681" y="483"/>
                        <a:pt x="680" y="489"/>
                        <a:pt x="679" y="496"/>
                      </a:cubicBezTo>
                      <a:cubicBezTo>
                        <a:pt x="679" y="498"/>
                        <a:pt x="678" y="500"/>
                        <a:pt x="678" y="501"/>
                      </a:cubicBezTo>
                      <a:cubicBezTo>
                        <a:pt x="676" y="508"/>
                        <a:pt x="674" y="514"/>
                        <a:pt x="671" y="520"/>
                      </a:cubicBezTo>
                      <a:cubicBezTo>
                        <a:pt x="671" y="520"/>
                        <a:pt x="671" y="521"/>
                        <a:pt x="670" y="521"/>
                      </a:cubicBezTo>
                      <a:cubicBezTo>
                        <a:pt x="668" y="524"/>
                        <a:pt x="666" y="528"/>
                        <a:pt x="664" y="531"/>
                      </a:cubicBezTo>
                      <a:cubicBezTo>
                        <a:pt x="662" y="528"/>
                        <a:pt x="659" y="524"/>
                        <a:pt x="658" y="521"/>
                      </a:cubicBezTo>
                      <a:cubicBezTo>
                        <a:pt x="658" y="521"/>
                        <a:pt x="657" y="520"/>
                        <a:pt x="657" y="520"/>
                      </a:cubicBezTo>
                      <a:cubicBezTo>
                        <a:pt x="654" y="514"/>
                        <a:pt x="651" y="508"/>
                        <a:pt x="651" y="501"/>
                      </a:cubicBezTo>
                      <a:cubicBezTo>
                        <a:pt x="650" y="500"/>
                        <a:pt x="650" y="498"/>
                        <a:pt x="649" y="496"/>
                      </a:cubicBezTo>
                      <a:cubicBezTo>
                        <a:pt x="648" y="489"/>
                        <a:pt x="647" y="483"/>
                        <a:pt x="647" y="476"/>
                      </a:cubicBezTo>
                      <a:cubicBezTo>
                        <a:pt x="647" y="469"/>
                        <a:pt x="648" y="463"/>
                        <a:pt x="649" y="456"/>
                      </a:cubicBezTo>
                      <a:cubicBezTo>
                        <a:pt x="650" y="454"/>
                        <a:pt x="650" y="454"/>
                        <a:pt x="651" y="452"/>
                      </a:cubicBezTo>
                      <a:cubicBezTo>
                        <a:pt x="651" y="446"/>
                        <a:pt x="654" y="439"/>
                        <a:pt x="657" y="433"/>
                      </a:cubicBezTo>
                      <a:cubicBezTo>
                        <a:pt x="657" y="433"/>
                        <a:pt x="658" y="433"/>
                        <a:pt x="658" y="432"/>
                      </a:cubicBezTo>
                      <a:cubicBezTo>
                        <a:pt x="659" y="428"/>
                        <a:pt x="662" y="425"/>
                        <a:pt x="664" y="422"/>
                      </a:cubicBezTo>
                      <a:close/>
                      <a:moveTo>
                        <a:pt x="749" y="374"/>
                      </a:moveTo>
                      <a:cubicBezTo>
                        <a:pt x="803" y="374"/>
                        <a:pt x="851" y="426"/>
                        <a:pt x="851" y="484"/>
                      </a:cubicBezTo>
                      <a:cubicBezTo>
                        <a:pt x="851" y="534"/>
                        <a:pt x="829" y="581"/>
                        <a:pt x="790" y="612"/>
                      </a:cubicBezTo>
                      <a:lnTo>
                        <a:pt x="659" y="722"/>
                      </a:lnTo>
                      <a:cubicBezTo>
                        <a:pt x="651" y="729"/>
                        <a:pt x="647" y="738"/>
                        <a:pt x="647" y="749"/>
                      </a:cubicBezTo>
                      <a:lnTo>
                        <a:pt x="647" y="986"/>
                      </a:lnTo>
                      <a:lnTo>
                        <a:pt x="511" y="986"/>
                      </a:lnTo>
                      <a:lnTo>
                        <a:pt x="511" y="749"/>
                      </a:lnTo>
                      <a:cubicBezTo>
                        <a:pt x="511" y="738"/>
                        <a:pt x="506" y="729"/>
                        <a:pt x="499" y="722"/>
                      </a:cubicBezTo>
                      <a:lnTo>
                        <a:pt x="367" y="612"/>
                      </a:lnTo>
                      <a:cubicBezTo>
                        <a:pt x="328" y="581"/>
                        <a:pt x="307" y="534"/>
                        <a:pt x="307" y="484"/>
                      </a:cubicBezTo>
                      <a:cubicBezTo>
                        <a:pt x="307" y="426"/>
                        <a:pt x="355" y="374"/>
                        <a:pt x="409" y="374"/>
                      </a:cubicBezTo>
                      <a:cubicBezTo>
                        <a:pt x="419" y="374"/>
                        <a:pt x="430" y="376"/>
                        <a:pt x="439" y="379"/>
                      </a:cubicBezTo>
                      <a:cubicBezTo>
                        <a:pt x="439" y="380"/>
                        <a:pt x="438" y="381"/>
                        <a:pt x="438" y="382"/>
                      </a:cubicBezTo>
                      <a:cubicBezTo>
                        <a:pt x="434" y="387"/>
                        <a:pt x="431" y="393"/>
                        <a:pt x="428" y="399"/>
                      </a:cubicBezTo>
                      <a:cubicBezTo>
                        <a:pt x="427" y="400"/>
                        <a:pt x="426" y="401"/>
                        <a:pt x="426" y="402"/>
                      </a:cubicBezTo>
                      <a:cubicBezTo>
                        <a:pt x="423" y="409"/>
                        <a:pt x="420" y="416"/>
                        <a:pt x="417" y="424"/>
                      </a:cubicBezTo>
                      <a:cubicBezTo>
                        <a:pt x="417" y="426"/>
                        <a:pt x="417" y="427"/>
                        <a:pt x="416" y="429"/>
                      </a:cubicBezTo>
                      <a:cubicBezTo>
                        <a:pt x="414" y="435"/>
                        <a:pt x="413" y="440"/>
                        <a:pt x="411" y="447"/>
                      </a:cubicBezTo>
                      <a:cubicBezTo>
                        <a:pt x="411" y="448"/>
                        <a:pt x="410" y="451"/>
                        <a:pt x="410" y="453"/>
                      </a:cubicBezTo>
                      <a:cubicBezTo>
                        <a:pt x="410" y="460"/>
                        <a:pt x="409" y="468"/>
                        <a:pt x="409" y="476"/>
                      </a:cubicBezTo>
                      <a:cubicBezTo>
                        <a:pt x="409" y="528"/>
                        <a:pt x="432" y="576"/>
                        <a:pt x="472" y="608"/>
                      </a:cubicBezTo>
                      <a:cubicBezTo>
                        <a:pt x="479" y="613"/>
                        <a:pt x="486" y="616"/>
                        <a:pt x="493" y="616"/>
                      </a:cubicBezTo>
                      <a:cubicBezTo>
                        <a:pt x="501" y="616"/>
                        <a:pt x="509" y="613"/>
                        <a:pt x="515" y="608"/>
                      </a:cubicBezTo>
                      <a:cubicBezTo>
                        <a:pt x="555" y="576"/>
                        <a:pt x="579" y="528"/>
                        <a:pt x="579" y="476"/>
                      </a:cubicBezTo>
                      <a:cubicBezTo>
                        <a:pt x="579" y="468"/>
                        <a:pt x="578" y="460"/>
                        <a:pt x="577" y="453"/>
                      </a:cubicBezTo>
                      <a:cubicBezTo>
                        <a:pt x="576" y="451"/>
                        <a:pt x="576" y="448"/>
                        <a:pt x="575" y="447"/>
                      </a:cubicBezTo>
                      <a:cubicBezTo>
                        <a:pt x="575" y="440"/>
                        <a:pt x="574" y="435"/>
                        <a:pt x="572" y="429"/>
                      </a:cubicBezTo>
                      <a:cubicBezTo>
                        <a:pt x="571" y="427"/>
                        <a:pt x="571" y="426"/>
                        <a:pt x="570" y="424"/>
                      </a:cubicBezTo>
                      <a:cubicBezTo>
                        <a:pt x="568" y="416"/>
                        <a:pt x="565" y="409"/>
                        <a:pt x="562" y="402"/>
                      </a:cubicBezTo>
                      <a:cubicBezTo>
                        <a:pt x="561" y="401"/>
                        <a:pt x="560" y="400"/>
                        <a:pt x="560" y="399"/>
                      </a:cubicBezTo>
                      <a:cubicBezTo>
                        <a:pt x="556" y="393"/>
                        <a:pt x="553" y="387"/>
                        <a:pt x="549" y="382"/>
                      </a:cubicBezTo>
                      <a:cubicBezTo>
                        <a:pt x="549" y="381"/>
                        <a:pt x="548" y="380"/>
                        <a:pt x="548" y="379"/>
                      </a:cubicBezTo>
                      <a:cubicBezTo>
                        <a:pt x="558" y="376"/>
                        <a:pt x="568" y="374"/>
                        <a:pt x="579" y="374"/>
                      </a:cubicBezTo>
                      <a:cubicBezTo>
                        <a:pt x="589" y="374"/>
                        <a:pt x="599" y="376"/>
                        <a:pt x="610" y="379"/>
                      </a:cubicBezTo>
                      <a:cubicBezTo>
                        <a:pt x="609" y="380"/>
                        <a:pt x="609" y="381"/>
                        <a:pt x="608" y="382"/>
                      </a:cubicBezTo>
                      <a:cubicBezTo>
                        <a:pt x="604" y="387"/>
                        <a:pt x="601" y="393"/>
                        <a:pt x="598" y="399"/>
                      </a:cubicBezTo>
                      <a:cubicBezTo>
                        <a:pt x="597" y="400"/>
                        <a:pt x="596" y="401"/>
                        <a:pt x="596" y="402"/>
                      </a:cubicBezTo>
                      <a:cubicBezTo>
                        <a:pt x="593" y="409"/>
                        <a:pt x="589" y="416"/>
                        <a:pt x="588" y="424"/>
                      </a:cubicBezTo>
                      <a:cubicBezTo>
                        <a:pt x="587" y="426"/>
                        <a:pt x="587" y="427"/>
                        <a:pt x="586" y="429"/>
                      </a:cubicBezTo>
                      <a:cubicBezTo>
                        <a:pt x="584" y="435"/>
                        <a:pt x="582" y="440"/>
                        <a:pt x="582" y="447"/>
                      </a:cubicBezTo>
                      <a:cubicBezTo>
                        <a:pt x="582" y="448"/>
                        <a:pt x="581" y="451"/>
                        <a:pt x="581" y="453"/>
                      </a:cubicBezTo>
                      <a:cubicBezTo>
                        <a:pt x="580" y="460"/>
                        <a:pt x="579" y="468"/>
                        <a:pt x="579" y="476"/>
                      </a:cubicBezTo>
                      <a:cubicBezTo>
                        <a:pt x="579" y="528"/>
                        <a:pt x="602" y="576"/>
                        <a:pt x="643" y="608"/>
                      </a:cubicBezTo>
                      <a:cubicBezTo>
                        <a:pt x="649" y="613"/>
                        <a:pt x="656" y="616"/>
                        <a:pt x="664" y="616"/>
                      </a:cubicBezTo>
                      <a:cubicBezTo>
                        <a:pt x="672" y="616"/>
                        <a:pt x="679" y="613"/>
                        <a:pt x="685" y="608"/>
                      </a:cubicBezTo>
                      <a:cubicBezTo>
                        <a:pt x="726" y="576"/>
                        <a:pt x="749" y="528"/>
                        <a:pt x="749" y="476"/>
                      </a:cubicBezTo>
                      <a:cubicBezTo>
                        <a:pt x="749" y="468"/>
                        <a:pt x="748" y="460"/>
                        <a:pt x="747" y="453"/>
                      </a:cubicBezTo>
                      <a:cubicBezTo>
                        <a:pt x="747" y="451"/>
                        <a:pt x="747" y="448"/>
                        <a:pt x="746" y="447"/>
                      </a:cubicBezTo>
                      <a:cubicBezTo>
                        <a:pt x="745" y="440"/>
                        <a:pt x="743" y="435"/>
                        <a:pt x="741" y="429"/>
                      </a:cubicBezTo>
                      <a:cubicBezTo>
                        <a:pt x="741" y="427"/>
                        <a:pt x="740" y="426"/>
                        <a:pt x="740" y="424"/>
                      </a:cubicBezTo>
                      <a:cubicBezTo>
                        <a:pt x="738" y="416"/>
                        <a:pt x="735" y="409"/>
                        <a:pt x="732" y="402"/>
                      </a:cubicBezTo>
                      <a:cubicBezTo>
                        <a:pt x="731" y="401"/>
                        <a:pt x="730" y="400"/>
                        <a:pt x="729" y="399"/>
                      </a:cubicBezTo>
                      <a:cubicBezTo>
                        <a:pt x="727" y="393"/>
                        <a:pt x="723" y="387"/>
                        <a:pt x="720" y="382"/>
                      </a:cubicBezTo>
                      <a:cubicBezTo>
                        <a:pt x="719" y="381"/>
                        <a:pt x="719" y="380"/>
                        <a:pt x="718" y="379"/>
                      </a:cubicBezTo>
                      <a:cubicBezTo>
                        <a:pt x="728" y="376"/>
                        <a:pt x="738" y="374"/>
                        <a:pt x="749" y="374"/>
                      </a:cubicBezTo>
                      <a:close/>
                      <a:moveTo>
                        <a:pt x="579" y="68"/>
                      </a:moveTo>
                      <a:cubicBezTo>
                        <a:pt x="860" y="68"/>
                        <a:pt x="1089" y="297"/>
                        <a:pt x="1089" y="578"/>
                      </a:cubicBezTo>
                      <a:cubicBezTo>
                        <a:pt x="1089" y="738"/>
                        <a:pt x="1013" y="890"/>
                        <a:pt x="884" y="986"/>
                      </a:cubicBezTo>
                      <a:lnTo>
                        <a:pt x="715" y="986"/>
                      </a:lnTo>
                      <a:lnTo>
                        <a:pt x="715" y="764"/>
                      </a:lnTo>
                      <a:lnTo>
                        <a:pt x="834" y="665"/>
                      </a:lnTo>
                      <a:cubicBezTo>
                        <a:pt x="888" y="620"/>
                        <a:pt x="919" y="554"/>
                        <a:pt x="919" y="484"/>
                      </a:cubicBezTo>
                      <a:cubicBezTo>
                        <a:pt x="919" y="387"/>
                        <a:pt x="841" y="306"/>
                        <a:pt x="749" y="306"/>
                      </a:cubicBezTo>
                      <a:cubicBezTo>
                        <a:pt x="719" y="306"/>
                        <a:pt x="690" y="315"/>
                        <a:pt x="664" y="330"/>
                      </a:cubicBezTo>
                      <a:cubicBezTo>
                        <a:pt x="637" y="315"/>
                        <a:pt x="608" y="307"/>
                        <a:pt x="579" y="307"/>
                      </a:cubicBezTo>
                      <a:cubicBezTo>
                        <a:pt x="550" y="307"/>
                        <a:pt x="520" y="315"/>
                        <a:pt x="494" y="330"/>
                      </a:cubicBezTo>
                      <a:cubicBezTo>
                        <a:pt x="468" y="315"/>
                        <a:pt x="439" y="306"/>
                        <a:pt x="409" y="306"/>
                      </a:cubicBezTo>
                      <a:cubicBezTo>
                        <a:pt x="316" y="306"/>
                        <a:pt x="238" y="387"/>
                        <a:pt x="238" y="484"/>
                      </a:cubicBezTo>
                      <a:cubicBezTo>
                        <a:pt x="238" y="554"/>
                        <a:pt x="270" y="620"/>
                        <a:pt x="323" y="665"/>
                      </a:cubicBezTo>
                      <a:lnTo>
                        <a:pt x="443" y="764"/>
                      </a:lnTo>
                      <a:lnTo>
                        <a:pt x="443" y="986"/>
                      </a:lnTo>
                      <a:lnTo>
                        <a:pt x="273" y="986"/>
                      </a:lnTo>
                      <a:cubicBezTo>
                        <a:pt x="145" y="890"/>
                        <a:pt x="68" y="738"/>
                        <a:pt x="68" y="578"/>
                      </a:cubicBezTo>
                      <a:cubicBezTo>
                        <a:pt x="68" y="297"/>
                        <a:pt x="298" y="68"/>
                        <a:pt x="579" y="68"/>
                      </a:cubicBezTo>
                      <a:close/>
                      <a:moveTo>
                        <a:pt x="885" y="1054"/>
                      </a:moveTo>
                      <a:cubicBezTo>
                        <a:pt x="904" y="1055"/>
                        <a:pt x="919" y="1070"/>
                        <a:pt x="919" y="1088"/>
                      </a:cubicBezTo>
                      <a:cubicBezTo>
                        <a:pt x="919" y="1107"/>
                        <a:pt x="904" y="1122"/>
                        <a:pt x="885" y="1122"/>
                      </a:cubicBezTo>
                      <a:lnTo>
                        <a:pt x="272" y="1122"/>
                      </a:lnTo>
                      <a:cubicBezTo>
                        <a:pt x="254" y="1122"/>
                        <a:pt x="238" y="1107"/>
                        <a:pt x="238" y="1088"/>
                      </a:cubicBezTo>
                      <a:cubicBezTo>
                        <a:pt x="238" y="1070"/>
                        <a:pt x="254" y="1054"/>
                        <a:pt x="272" y="1054"/>
                      </a:cubicBezTo>
                      <a:close/>
                      <a:moveTo>
                        <a:pt x="885" y="1190"/>
                      </a:moveTo>
                      <a:cubicBezTo>
                        <a:pt x="904" y="1190"/>
                        <a:pt x="919" y="1206"/>
                        <a:pt x="919" y="1224"/>
                      </a:cubicBezTo>
                      <a:cubicBezTo>
                        <a:pt x="919" y="1244"/>
                        <a:pt x="904" y="1259"/>
                        <a:pt x="885" y="1259"/>
                      </a:cubicBezTo>
                      <a:lnTo>
                        <a:pt x="272" y="1259"/>
                      </a:lnTo>
                      <a:cubicBezTo>
                        <a:pt x="254" y="1259"/>
                        <a:pt x="238" y="1244"/>
                        <a:pt x="238" y="1224"/>
                      </a:cubicBezTo>
                      <a:cubicBezTo>
                        <a:pt x="238" y="1206"/>
                        <a:pt x="254" y="1190"/>
                        <a:pt x="272" y="1190"/>
                      </a:cubicBezTo>
                      <a:close/>
                      <a:moveTo>
                        <a:pt x="885" y="1327"/>
                      </a:moveTo>
                      <a:cubicBezTo>
                        <a:pt x="904" y="1327"/>
                        <a:pt x="919" y="1341"/>
                        <a:pt x="919" y="1361"/>
                      </a:cubicBezTo>
                      <a:cubicBezTo>
                        <a:pt x="919" y="1379"/>
                        <a:pt x="904" y="1395"/>
                        <a:pt x="885" y="1395"/>
                      </a:cubicBezTo>
                      <a:lnTo>
                        <a:pt x="272" y="1395"/>
                      </a:lnTo>
                      <a:cubicBezTo>
                        <a:pt x="254" y="1395"/>
                        <a:pt x="238" y="1379"/>
                        <a:pt x="238" y="1361"/>
                      </a:cubicBezTo>
                      <a:cubicBezTo>
                        <a:pt x="238" y="1341"/>
                        <a:pt x="254" y="1327"/>
                        <a:pt x="272" y="1327"/>
                      </a:cubicBezTo>
                      <a:close/>
                      <a:moveTo>
                        <a:pt x="851" y="1463"/>
                      </a:moveTo>
                      <a:lnTo>
                        <a:pt x="851" y="1637"/>
                      </a:lnTo>
                      <a:lnTo>
                        <a:pt x="802" y="1604"/>
                      </a:lnTo>
                      <a:cubicBezTo>
                        <a:pt x="796" y="1600"/>
                        <a:pt x="789" y="1598"/>
                        <a:pt x="783" y="1598"/>
                      </a:cubicBezTo>
                      <a:cubicBezTo>
                        <a:pt x="776" y="1598"/>
                        <a:pt x="770" y="1600"/>
                        <a:pt x="764" y="1604"/>
                      </a:cubicBezTo>
                      <a:lnTo>
                        <a:pt x="681" y="1660"/>
                      </a:lnTo>
                      <a:lnTo>
                        <a:pt x="597" y="1604"/>
                      </a:lnTo>
                      <a:cubicBezTo>
                        <a:pt x="592" y="1600"/>
                        <a:pt x="585" y="1598"/>
                        <a:pt x="579" y="1598"/>
                      </a:cubicBezTo>
                      <a:cubicBezTo>
                        <a:pt x="572" y="1598"/>
                        <a:pt x="565" y="1600"/>
                        <a:pt x="560" y="1604"/>
                      </a:cubicBezTo>
                      <a:lnTo>
                        <a:pt x="477" y="1660"/>
                      </a:lnTo>
                      <a:lnTo>
                        <a:pt x="394" y="1604"/>
                      </a:lnTo>
                      <a:cubicBezTo>
                        <a:pt x="388" y="1600"/>
                        <a:pt x="382" y="1598"/>
                        <a:pt x="375" y="1598"/>
                      </a:cubicBezTo>
                      <a:cubicBezTo>
                        <a:pt x="368" y="1598"/>
                        <a:pt x="362" y="1600"/>
                        <a:pt x="355" y="1604"/>
                      </a:cubicBezTo>
                      <a:lnTo>
                        <a:pt x="307" y="1637"/>
                      </a:lnTo>
                      <a:lnTo>
                        <a:pt x="307" y="1463"/>
                      </a:lnTo>
                      <a:close/>
                      <a:moveTo>
                        <a:pt x="782" y="1673"/>
                      </a:moveTo>
                      <a:lnTo>
                        <a:pt x="831" y="1706"/>
                      </a:lnTo>
                      <a:lnTo>
                        <a:pt x="700" y="1837"/>
                      </a:lnTo>
                      <a:lnTo>
                        <a:pt x="457" y="1837"/>
                      </a:lnTo>
                      <a:lnTo>
                        <a:pt x="326" y="1706"/>
                      </a:lnTo>
                      <a:lnTo>
                        <a:pt x="375" y="1673"/>
                      </a:lnTo>
                      <a:lnTo>
                        <a:pt x="458" y="1729"/>
                      </a:lnTo>
                      <a:cubicBezTo>
                        <a:pt x="463" y="1733"/>
                        <a:pt x="470" y="1735"/>
                        <a:pt x="476" y="1735"/>
                      </a:cubicBezTo>
                      <a:cubicBezTo>
                        <a:pt x="483" y="1735"/>
                        <a:pt x="489" y="1733"/>
                        <a:pt x="495" y="1729"/>
                      </a:cubicBezTo>
                      <a:lnTo>
                        <a:pt x="579" y="1673"/>
                      </a:lnTo>
                      <a:lnTo>
                        <a:pt x="662" y="1729"/>
                      </a:lnTo>
                      <a:cubicBezTo>
                        <a:pt x="668" y="1733"/>
                        <a:pt x="674" y="1735"/>
                        <a:pt x="681" y="1735"/>
                      </a:cubicBezTo>
                      <a:cubicBezTo>
                        <a:pt x="687" y="1735"/>
                        <a:pt x="694" y="1733"/>
                        <a:pt x="699" y="1729"/>
                      </a:cubicBezTo>
                      <a:lnTo>
                        <a:pt x="782" y="1673"/>
                      </a:lnTo>
                      <a:close/>
                      <a:moveTo>
                        <a:pt x="633" y="1905"/>
                      </a:moveTo>
                      <a:lnTo>
                        <a:pt x="579" y="1959"/>
                      </a:lnTo>
                      <a:lnTo>
                        <a:pt x="525" y="1905"/>
                      </a:lnTo>
                      <a:close/>
                      <a:moveTo>
                        <a:pt x="579" y="0"/>
                      </a:moveTo>
                      <a:cubicBezTo>
                        <a:pt x="260" y="0"/>
                        <a:pt x="1" y="260"/>
                        <a:pt x="1" y="578"/>
                      </a:cubicBezTo>
                      <a:cubicBezTo>
                        <a:pt x="1" y="747"/>
                        <a:pt x="75" y="906"/>
                        <a:pt x="202" y="1016"/>
                      </a:cubicBezTo>
                      <a:cubicBezTo>
                        <a:pt x="183" y="1034"/>
                        <a:pt x="170" y="1060"/>
                        <a:pt x="170" y="1088"/>
                      </a:cubicBezTo>
                      <a:cubicBezTo>
                        <a:pt x="170" y="1114"/>
                        <a:pt x="181" y="1138"/>
                        <a:pt x="197" y="1156"/>
                      </a:cubicBezTo>
                      <a:cubicBezTo>
                        <a:pt x="181" y="1175"/>
                        <a:pt x="170" y="1198"/>
                        <a:pt x="170" y="1224"/>
                      </a:cubicBezTo>
                      <a:cubicBezTo>
                        <a:pt x="170" y="1251"/>
                        <a:pt x="181" y="1274"/>
                        <a:pt x="197" y="1293"/>
                      </a:cubicBezTo>
                      <a:cubicBezTo>
                        <a:pt x="181" y="1311"/>
                        <a:pt x="170" y="1335"/>
                        <a:pt x="170" y="1361"/>
                      </a:cubicBezTo>
                      <a:cubicBezTo>
                        <a:pt x="170" y="1405"/>
                        <a:pt x="199" y="1442"/>
                        <a:pt x="238" y="1457"/>
                      </a:cubicBezTo>
                      <a:lnTo>
                        <a:pt x="238" y="1700"/>
                      </a:lnTo>
                      <a:cubicBezTo>
                        <a:pt x="238" y="1710"/>
                        <a:pt x="242" y="1719"/>
                        <a:pt x="249" y="1725"/>
                      </a:cubicBezTo>
                      <a:lnTo>
                        <a:pt x="555" y="2031"/>
                      </a:lnTo>
                      <a:cubicBezTo>
                        <a:pt x="562" y="2037"/>
                        <a:pt x="570" y="2041"/>
                        <a:pt x="579" y="2041"/>
                      </a:cubicBezTo>
                      <a:cubicBezTo>
                        <a:pt x="588" y="2041"/>
                        <a:pt x="596" y="2037"/>
                        <a:pt x="603" y="2031"/>
                      </a:cubicBezTo>
                      <a:lnTo>
                        <a:pt x="909" y="1725"/>
                      </a:lnTo>
                      <a:cubicBezTo>
                        <a:pt x="915" y="1719"/>
                        <a:pt x="919" y="1710"/>
                        <a:pt x="919" y="1700"/>
                      </a:cubicBezTo>
                      <a:lnTo>
                        <a:pt x="919" y="1457"/>
                      </a:lnTo>
                      <a:cubicBezTo>
                        <a:pt x="959" y="1442"/>
                        <a:pt x="987" y="1405"/>
                        <a:pt x="987" y="1361"/>
                      </a:cubicBezTo>
                      <a:cubicBezTo>
                        <a:pt x="987" y="1335"/>
                        <a:pt x="976" y="1311"/>
                        <a:pt x="961" y="1293"/>
                      </a:cubicBezTo>
                      <a:cubicBezTo>
                        <a:pt x="977" y="1274"/>
                        <a:pt x="987" y="1251"/>
                        <a:pt x="987" y="1224"/>
                      </a:cubicBezTo>
                      <a:cubicBezTo>
                        <a:pt x="987" y="1198"/>
                        <a:pt x="976" y="1175"/>
                        <a:pt x="961" y="1156"/>
                      </a:cubicBezTo>
                      <a:cubicBezTo>
                        <a:pt x="977" y="1138"/>
                        <a:pt x="987" y="1114"/>
                        <a:pt x="987" y="1088"/>
                      </a:cubicBezTo>
                      <a:cubicBezTo>
                        <a:pt x="987" y="1060"/>
                        <a:pt x="975" y="1034"/>
                        <a:pt x="956" y="1016"/>
                      </a:cubicBezTo>
                      <a:cubicBezTo>
                        <a:pt x="1083" y="906"/>
                        <a:pt x="1157" y="747"/>
                        <a:pt x="1157" y="578"/>
                      </a:cubicBezTo>
                      <a:cubicBezTo>
                        <a:pt x="1157" y="260"/>
                        <a:pt x="898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 dirty="0"/>
                </a:p>
              </p:txBody>
            </p:sp>
            <p:sp>
              <p:nvSpPr>
                <p:cNvPr id="81" name="Google Shape;202;p16">
                  <a:extLst>
                    <a:ext uri="{FF2B5EF4-FFF2-40B4-BE49-F238E27FC236}">
                      <a16:creationId xmlns:a16="http://schemas.microsoft.com/office/drawing/2014/main" id="{1838AF75-EC44-F66A-A960-0FFAE6C83F85}"/>
                    </a:ext>
                  </a:extLst>
                </p:cNvPr>
                <p:cNvSpPr/>
                <p:nvPr/>
              </p:nvSpPr>
              <p:spPr>
                <a:xfrm>
                  <a:off x="6173052" y="1587981"/>
                  <a:ext cx="18445" cy="18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6" extrusionOk="0">
                      <a:moveTo>
                        <a:pt x="137" y="1"/>
                      </a:moveTo>
                      <a:lnTo>
                        <a:pt x="0" y="137"/>
                      </a:lnTo>
                      <a:lnTo>
                        <a:pt x="49" y="185"/>
                      </a:lnTo>
                      <a:lnTo>
                        <a:pt x="185" y="4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82" name="Google Shape;203;p16">
                  <a:extLst>
                    <a:ext uri="{FF2B5EF4-FFF2-40B4-BE49-F238E27FC236}">
                      <a16:creationId xmlns:a16="http://schemas.microsoft.com/office/drawing/2014/main" id="{E69BCE0E-DBC0-915C-0F83-757E1457B693}"/>
                    </a:ext>
                  </a:extLst>
                </p:cNvPr>
                <p:cNvSpPr/>
                <p:nvPr/>
              </p:nvSpPr>
              <p:spPr>
                <a:xfrm>
                  <a:off x="6173052" y="1682996"/>
                  <a:ext cx="18445" cy="1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5" extrusionOk="0">
                      <a:moveTo>
                        <a:pt x="49" y="1"/>
                      </a:moveTo>
                      <a:lnTo>
                        <a:pt x="0" y="49"/>
                      </a:lnTo>
                      <a:lnTo>
                        <a:pt x="137" y="185"/>
                      </a:lnTo>
                      <a:lnTo>
                        <a:pt x="185" y="137"/>
                      </a:lnTo>
                      <a:lnTo>
                        <a:pt x="49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83" name="Google Shape;204;p16">
                  <a:extLst>
                    <a:ext uri="{FF2B5EF4-FFF2-40B4-BE49-F238E27FC236}">
                      <a16:creationId xmlns:a16="http://schemas.microsoft.com/office/drawing/2014/main" id="{F186C211-B891-0CAD-8C45-57A2C7ACEEA7}"/>
                    </a:ext>
                  </a:extLst>
                </p:cNvPr>
                <p:cNvSpPr/>
                <p:nvPr/>
              </p:nvSpPr>
              <p:spPr>
                <a:xfrm>
                  <a:off x="6189104" y="1641321"/>
                  <a:ext cx="20439" cy="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69" extrusionOk="0">
                      <a:moveTo>
                        <a:pt x="0" y="0"/>
                      </a:moveTo>
                      <a:lnTo>
                        <a:pt x="0" y="68"/>
                      </a:lnTo>
                      <a:lnTo>
                        <a:pt x="204" y="68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84" name="Google Shape;205;p16">
                  <a:extLst>
                    <a:ext uri="{FF2B5EF4-FFF2-40B4-BE49-F238E27FC236}">
                      <a16:creationId xmlns:a16="http://schemas.microsoft.com/office/drawing/2014/main" id="{BC92D0C0-B510-09AB-AA73-9F502BF12F94}"/>
                    </a:ext>
                  </a:extLst>
                </p:cNvPr>
                <p:cNvSpPr/>
                <p:nvPr/>
              </p:nvSpPr>
              <p:spPr>
                <a:xfrm>
                  <a:off x="6051017" y="1587981"/>
                  <a:ext cx="18445" cy="18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6" extrusionOk="0">
                      <a:moveTo>
                        <a:pt x="48" y="1"/>
                      </a:moveTo>
                      <a:lnTo>
                        <a:pt x="0" y="49"/>
                      </a:lnTo>
                      <a:lnTo>
                        <a:pt x="137" y="185"/>
                      </a:lnTo>
                      <a:lnTo>
                        <a:pt x="185" y="137"/>
                      </a:ln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85" name="Google Shape;206;p16">
                  <a:extLst>
                    <a:ext uri="{FF2B5EF4-FFF2-40B4-BE49-F238E27FC236}">
                      <a16:creationId xmlns:a16="http://schemas.microsoft.com/office/drawing/2014/main" id="{D4813B01-A299-A046-9435-96D3F5E8D36B}"/>
                    </a:ext>
                  </a:extLst>
                </p:cNvPr>
                <p:cNvSpPr/>
                <p:nvPr/>
              </p:nvSpPr>
              <p:spPr>
                <a:xfrm>
                  <a:off x="6051017" y="1682996"/>
                  <a:ext cx="18445" cy="1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5" extrusionOk="0">
                      <a:moveTo>
                        <a:pt x="137" y="1"/>
                      </a:moveTo>
                      <a:lnTo>
                        <a:pt x="0" y="137"/>
                      </a:lnTo>
                      <a:lnTo>
                        <a:pt x="48" y="185"/>
                      </a:lnTo>
                      <a:lnTo>
                        <a:pt x="185" y="4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86" name="Google Shape;207;p16">
                  <a:extLst>
                    <a:ext uri="{FF2B5EF4-FFF2-40B4-BE49-F238E27FC236}">
                      <a16:creationId xmlns:a16="http://schemas.microsoft.com/office/drawing/2014/main" id="{45BA3D8C-805F-DED6-4B7A-04C8B07E675F}"/>
                    </a:ext>
                  </a:extLst>
                </p:cNvPr>
                <p:cNvSpPr/>
                <p:nvPr/>
              </p:nvSpPr>
              <p:spPr>
                <a:xfrm>
                  <a:off x="6033071" y="1641321"/>
                  <a:ext cx="20439" cy="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69" extrusionOk="0">
                      <a:moveTo>
                        <a:pt x="0" y="0"/>
                      </a:moveTo>
                      <a:lnTo>
                        <a:pt x="0" y="68"/>
                      </a:lnTo>
                      <a:lnTo>
                        <a:pt x="205" y="68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87" name="Google Shape;208;p16">
                  <a:extLst>
                    <a:ext uri="{FF2B5EF4-FFF2-40B4-BE49-F238E27FC236}">
                      <a16:creationId xmlns:a16="http://schemas.microsoft.com/office/drawing/2014/main" id="{9095EF3B-CE4A-7034-680E-6A832185931D}"/>
                    </a:ext>
                  </a:extLst>
                </p:cNvPr>
                <p:cNvSpPr/>
                <p:nvPr/>
              </p:nvSpPr>
              <p:spPr>
                <a:xfrm>
                  <a:off x="6161885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88" name="Google Shape;209;p16">
                  <a:extLst>
                    <a:ext uri="{FF2B5EF4-FFF2-40B4-BE49-F238E27FC236}">
                      <a16:creationId xmlns:a16="http://schemas.microsoft.com/office/drawing/2014/main" id="{85FEC422-39A0-2761-FA9F-BE5773CB44F4}"/>
                    </a:ext>
                  </a:extLst>
                </p:cNvPr>
                <p:cNvSpPr/>
                <p:nvPr/>
              </p:nvSpPr>
              <p:spPr>
                <a:xfrm>
                  <a:off x="6175445" y="1749895"/>
                  <a:ext cx="69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89" name="Google Shape;210;p16">
                  <a:extLst>
                    <a:ext uri="{FF2B5EF4-FFF2-40B4-BE49-F238E27FC236}">
                      <a16:creationId xmlns:a16="http://schemas.microsoft.com/office/drawing/2014/main" id="{423522CC-FF93-5164-790C-000B3B8484BA}"/>
                    </a:ext>
                  </a:extLst>
                </p:cNvPr>
                <p:cNvSpPr/>
                <p:nvPr/>
              </p:nvSpPr>
              <p:spPr>
                <a:xfrm>
                  <a:off x="6189104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0" y="0"/>
                      </a:moveTo>
                      <a:lnTo>
                        <a:pt x="0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90" name="Google Shape;211;p16">
                  <a:extLst>
                    <a:ext uri="{FF2B5EF4-FFF2-40B4-BE49-F238E27FC236}">
                      <a16:creationId xmlns:a16="http://schemas.microsoft.com/office/drawing/2014/main" id="{69CEE427-B0C8-354B-99C5-BF20C3F299B9}"/>
                    </a:ext>
                  </a:extLst>
                </p:cNvPr>
                <p:cNvSpPr/>
                <p:nvPr/>
              </p:nvSpPr>
              <p:spPr>
                <a:xfrm>
                  <a:off x="6046630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91" name="Google Shape;212;p16">
                  <a:extLst>
                    <a:ext uri="{FF2B5EF4-FFF2-40B4-BE49-F238E27FC236}">
                      <a16:creationId xmlns:a16="http://schemas.microsoft.com/office/drawing/2014/main" id="{C3112552-709D-D78A-DE73-BC0104E99DD3}"/>
                    </a:ext>
                  </a:extLst>
                </p:cNvPr>
                <p:cNvSpPr/>
                <p:nvPr/>
              </p:nvSpPr>
              <p:spPr>
                <a:xfrm>
                  <a:off x="6060190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92" name="Google Shape;213;p16">
                  <a:extLst>
                    <a:ext uri="{FF2B5EF4-FFF2-40B4-BE49-F238E27FC236}">
                      <a16:creationId xmlns:a16="http://schemas.microsoft.com/office/drawing/2014/main" id="{5401FB7D-5FEE-3A44-2A2E-803268A8554E}"/>
                    </a:ext>
                  </a:extLst>
                </p:cNvPr>
                <p:cNvSpPr/>
                <p:nvPr/>
              </p:nvSpPr>
              <p:spPr>
                <a:xfrm>
                  <a:off x="6073749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0" y="0"/>
                      </a:moveTo>
                      <a:lnTo>
                        <a:pt x="0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sp>
            <p:nvSpPr>
              <p:cNvPr id="79" name="Google Shape;242;p16">
                <a:extLst>
                  <a:ext uri="{FF2B5EF4-FFF2-40B4-BE49-F238E27FC236}">
                    <a16:creationId xmlns:a16="http://schemas.microsoft.com/office/drawing/2014/main" id="{7A843144-1F3E-6EF6-599F-9B0BAAEA0393}"/>
                  </a:ext>
                </a:extLst>
              </p:cNvPr>
              <p:cNvSpPr txBox="1"/>
              <p:nvPr/>
            </p:nvSpPr>
            <p:spPr>
              <a:xfrm>
                <a:off x="8737158" y="945279"/>
                <a:ext cx="1609511" cy="4928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Sales Growth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018C634-84FA-E447-0F37-76F69A88F6DA}"/>
                </a:ext>
              </a:extLst>
            </p:cNvPr>
            <p:cNvSpPr txBox="1"/>
            <p:nvPr/>
          </p:nvSpPr>
          <p:spPr>
            <a:xfrm>
              <a:off x="5478337" y="2160360"/>
              <a:ext cx="16095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Increased sales through optimized strategies.</a:t>
              </a:r>
            </a:p>
            <a:p>
              <a:endParaRPr lang="en-PK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0CEA576-656A-DB7F-DB85-F091624AB65B}"/>
              </a:ext>
            </a:extLst>
          </p:cNvPr>
          <p:cNvGrpSpPr/>
          <p:nvPr/>
        </p:nvGrpSpPr>
        <p:grpSpPr>
          <a:xfrm>
            <a:off x="-4726546" y="2313319"/>
            <a:ext cx="2946704" cy="1390461"/>
            <a:chOff x="4799037" y="1613479"/>
            <a:chExt cx="2946704" cy="1390461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124D270-C3B7-B8D4-6100-30A90728B967}"/>
                </a:ext>
              </a:extLst>
            </p:cNvPr>
            <p:cNvGrpSpPr/>
            <p:nvPr/>
          </p:nvGrpSpPr>
          <p:grpSpPr>
            <a:xfrm>
              <a:off x="4799037" y="1613479"/>
              <a:ext cx="2946704" cy="1390461"/>
              <a:chOff x="8080153" y="756623"/>
              <a:chExt cx="2946704" cy="1390461"/>
            </a:xfrm>
          </p:grpSpPr>
          <p:sp>
            <p:nvSpPr>
              <p:cNvPr id="96" name="Google Shape;134;p16">
                <a:extLst>
                  <a:ext uri="{FF2B5EF4-FFF2-40B4-BE49-F238E27FC236}">
                    <a16:creationId xmlns:a16="http://schemas.microsoft.com/office/drawing/2014/main" id="{BA379344-6FDA-0B12-FD23-C0868BC793EE}"/>
                  </a:ext>
                </a:extLst>
              </p:cNvPr>
              <p:cNvSpPr/>
              <p:nvPr/>
            </p:nvSpPr>
            <p:spPr>
              <a:xfrm>
                <a:off x="10166137" y="968667"/>
                <a:ext cx="860720" cy="1178417"/>
              </a:xfrm>
              <a:custGeom>
                <a:avLst/>
                <a:gdLst/>
                <a:ahLst/>
                <a:cxnLst/>
                <a:rect l="l" t="t" r="r" b="b"/>
                <a:pathLst>
                  <a:path w="5456" h="7470" extrusionOk="0">
                    <a:moveTo>
                      <a:pt x="0" y="1"/>
                    </a:moveTo>
                    <a:lnTo>
                      <a:pt x="2156" y="3735"/>
                    </a:lnTo>
                    <a:lnTo>
                      <a:pt x="0" y="7470"/>
                    </a:lnTo>
                    <a:lnTo>
                      <a:pt x="3255" y="7470"/>
                    </a:lnTo>
                    <a:cubicBezTo>
                      <a:pt x="3290" y="7470"/>
                      <a:pt x="3320" y="7451"/>
                      <a:pt x="3337" y="7423"/>
                    </a:cubicBezTo>
                    <a:lnTo>
                      <a:pt x="5438" y="3782"/>
                    </a:lnTo>
                    <a:cubicBezTo>
                      <a:pt x="5456" y="3754"/>
                      <a:pt x="5456" y="3718"/>
                      <a:pt x="5438" y="3689"/>
                    </a:cubicBezTo>
                    <a:lnTo>
                      <a:pt x="3337" y="48"/>
                    </a:lnTo>
                    <a:cubicBezTo>
                      <a:pt x="3320" y="19"/>
                      <a:pt x="3290" y="1"/>
                      <a:pt x="3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74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 dirty="0"/>
              </a:p>
            </p:txBody>
          </p:sp>
          <p:sp>
            <p:nvSpPr>
              <p:cNvPr id="97" name="Google Shape;133;p16">
                <a:extLst>
                  <a:ext uri="{FF2B5EF4-FFF2-40B4-BE49-F238E27FC236}">
                    <a16:creationId xmlns:a16="http://schemas.microsoft.com/office/drawing/2014/main" id="{C8C562C4-1767-CF90-6B12-790EA594C049}"/>
                  </a:ext>
                </a:extLst>
              </p:cNvPr>
              <p:cNvSpPr/>
              <p:nvPr/>
            </p:nvSpPr>
            <p:spPr>
              <a:xfrm>
                <a:off x="8080153" y="968667"/>
                <a:ext cx="2426297" cy="1178417"/>
              </a:xfrm>
              <a:custGeom>
                <a:avLst/>
                <a:gdLst/>
                <a:ahLst/>
                <a:cxnLst/>
                <a:rect l="l" t="t" r="r" b="b"/>
                <a:pathLst>
                  <a:path w="15380" h="7470" extrusionOk="0">
                    <a:moveTo>
                      <a:pt x="2226" y="1"/>
                    </a:moveTo>
                    <a:cubicBezTo>
                      <a:pt x="2173" y="1"/>
                      <a:pt x="2124" y="30"/>
                      <a:pt x="2098" y="75"/>
                    </a:cubicBezTo>
                    <a:lnTo>
                      <a:pt x="27" y="3661"/>
                    </a:lnTo>
                    <a:cubicBezTo>
                      <a:pt x="1" y="3707"/>
                      <a:pt x="1" y="3763"/>
                      <a:pt x="27" y="3810"/>
                    </a:cubicBezTo>
                    <a:lnTo>
                      <a:pt x="2098" y="7396"/>
                    </a:lnTo>
                    <a:cubicBezTo>
                      <a:pt x="2124" y="7441"/>
                      <a:pt x="2173" y="7470"/>
                      <a:pt x="2226" y="7470"/>
                    </a:cubicBezTo>
                    <a:lnTo>
                      <a:pt x="13223" y="7470"/>
                    </a:lnTo>
                    <a:lnTo>
                      <a:pt x="15379" y="3735"/>
                    </a:lnTo>
                    <a:lnTo>
                      <a:pt x="1322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 dirty="0"/>
              </a:p>
            </p:txBody>
          </p:sp>
          <p:sp>
            <p:nvSpPr>
              <p:cNvPr id="98" name="Google Shape;135;p16">
                <a:extLst>
                  <a:ext uri="{FF2B5EF4-FFF2-40B4-BE49-F238E27FC236}">
                    <a16:creationId xmlns:a16="http://schemas.microsoft.com/office/drawing/2014/main" id="{BBE87644-A5FD-6459-E496-3AE76994FFAE}"/>
                  </a:ext>
                </a:extLst>
              </p:cNvPr>
              <p:cNvSpPr/>
              <p:nvPr/>
            </p:nvSpPr>
            <p:spPr>
              <a:xfrm>
                <a:off x="8342813" y="1304362"/>
                <a:ext cx="533375" cy="492821"/>
              </a:xfrm>
              <a:custGeom>
                <a:avLst/>
                <a:gdLst/>
                <a:ahLst/>
                <a:cxnLst/>
                <a:rect l="l" t="t" r="r" b="b"/>
                <a:pathLst>
                  <a:path w="3381" h="3124" extrusionOk="0">
                    <a:moveTo>
                      <a:pt x="1691" y="0"/>
                    </a:moveTo>
                    <a:cubicBezTo>
                      <a:pt x="1595" y="0"/>
                      <a:pt x="1498" y="9"/>
                      <a:pt x="1400" y="28"/>
                    </a:cubicBezTo>
                    <a:cubicBezTo>
                      <a:pt x="556" y="188"/>
                      <a:pt x="1" y="1004"/>
                      <a:pt x="161" y="1852"/>
                    </a:cubicBezTo>
                    <a:cubicBezTo>
                      <a:pt x="304" y="2601"/>
                      <a:pt x="957" y="3123"/>
                      <a:pt x="1691" y="3123"/>
                    </a:cubicBezTo>
                    <a:cubicBezTo>
                      <a:pt x="1787" y="3123"/>
                      <a:pt x="1884" y="3114"/>
                      <a:pt x="1981" y="3096"/>
                    </a:cubicBezTo>
                    <a:cubicBezTo>
                      <a:pt x="2826" y="2936"/>
                      <a:pt x="3381" y="2120"/>
                      <a:pt x="3220" y="1272"/>
                    </a:cubicBezTo>
                    <a:cubicBezTo>
                      <a:pt x="3079" y="523"/>
                      <a:pt x="2425" y="0"/>
                      <a:pt x="16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74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grpSp>
            <p:nvGrpSpPr>
              <p:cNvPr id="99" name="Google Shape;200;p16">
                <a:extLst>
                  <a:ext uri="{FF2B5EF4-FFF2-40B4-BE49-F238E27FC236}">
                    <a16:creationId xmlns:a16="http://schemas.microsoft.com/office/drawing/2014/main" id="{DB10D157-2A5A-C23C-BF7F-C1B1D40B9AFD}"/>
                  </a:ext>
                </a:extLst>
              </p:cNvPr>
              <p:cNvGrpSpPr/>
              <p:nvPr/>
            </p:nvGrpSpPr>
            <p:grpSpPr>
              <a:xfrm>
                <a:off x="8465872" y="1398243"/>
                <a:ext cx="279225" cy="321980"/>
                <a:chOff x="6033071" y="1587084"/>
                <a:chExt cx="176472" cy="203493"/>
              </a:xfrm>
            </p:grpSpPr>
            <p:sp>
              <p:nvSpPr>
                <p:cNvPr id="101" name="Google Shape;201;p16">
                  <a:extLst>
                    <a:ext uri="{FF2B5EF4-FFF2-40B4-BE49-F238E27FC236}">
                      <a16:creationId xmlns:a16="http://schemas.microsoft.com/office/drawing/2014/main" id="{6D8F4494-2B08-BEA6-6ED1-C5BD2B300ED1}"/>
                    </a:ext>
                  </a:extLst>
                </p:cNvPr>
                <p:cNvSpPr/>
                <p:nvPr/>
              </p:nvSpPr>
              <p:spPr>
                <a:xfrm>
                  <a:off x="6063580" y="1587084"/>
                  <a:ext cx="115356" cy="203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2041" extrusionOk="0">
                      <a:moveTo>
                        <a:pt x="493" y="422"/>
                      </a:moveTo>
                      <a:cubicBezTo>
                        <a:pt x="496" y="425"/>
                        <a:pt x="499" y="428"/>
                        <a:pt x="500" y="432"/>
                      </a:cubicBezTo>
                      <a:cubicBezTo>
                        <a:pt x="500" y="433"/>
                        <a:pt x="500" y="433"/>
                        <a:pt x="500" y="433"/>
                      </a:cubicBezTo>
                      <a:cubicBezTo>
                        <a:pt x="504" y="439"/>
                        <a:pt x="506" y="446"/>
                        <a:pt x="507" y="452"/>
                      </a:cubicBezTo>
                      <a:cubicBezTo>
                        <a:pt x="507" y="454"/>
                        <a:pt x="508" y="454"/>
                        <a:pt x="508" y="456"/>
                      </a:cubicBezTo>
                      <a:cubicBezTo>
                        <a:pt x="510" y="463"/>
                        <a:pt x="511" y="469"/>
                        <a:pt x="511" y="476"/>
                      </a:cubicBezTo>
                      <a:cubicBezTo>
                        <a:pt x="511" y="483"/>
                        <a:pt x="510" y="489"/>
                        <a:pt x="508" y="496"/>
                      </a:cubicBezTo>
                      <a:cubicBezTo>
                        <a:pt x="508" y="498"/>
                        <a:pt x="507" y="500"/>
                        <a:pt x="507" y="501"/>
                      </a:cubicBezTo>
                      <a:cubicBezTo>
                        <a:pt x="506" y="508"/>
                        <a:pt x="504" y="514"/>
                        <a:pt x="500" y="520"/>
                      </a:cubicBezTo>
                      <a:cubicBezTo>
                        <a:pt x="500" y="520"/>
                        <a:pt x="500" y="521"/>
                        <a:pt x="500" y="521"/>
                      </a:cubicBezTo>
                      <a:cubicBezTo>
                        <a:pt x="499" y="524"/>
                        <a:pt x="496" y="528"/>
                        <a:pt x="493" y="531"/>
                      </a:cubicBezTo>
                      <a:cubicBezTo>
                        <a:pt x="492" y="528"/>
                        <a:pt x="489" y="524"/>
                        <a:pt x="487" y="521"/>
                      </a:cubicBezTo>
                      <a:cubicBezTo>
                        <a:pt x="487" y="521"/>
                        <a:pt x="486" y="520"/>
                        <a:pt x="486" y="520"/>
                      </a:cubicBezTo>
                      <a:cubicBezTo>
                        <a:pt x="484" y="514"/>
                        <a:pt x="482" y="508"/>
                        <a:pt x="480" y="501"/>
                      </a:cubicBezTo>
                      <a:cubicBezTo>
                        <a:pt x="479" y="500"/>
                        <a:pt x="479" y="498"/>
                        <a:pt x="479" y="496"/>
                      </a:cubicBezTo>
                      <a:cubicBezTo>
                        <a:pt x="478" y="489"/>
                        <a:pt x="477" y="483"/>
                        <a:pt x="477" y="476"/>
                      </a:cubicBezTo>
                      <a:cubicBezTo>
                        <a:pt x="477" y="469"/>
                        <a:pt x="478" y="463"/>
                        <a:pt x="479" y="456"/>
                      </a:cubicBezTo>
                      <a:cubicBezTo>
                        <a:pt x="479" y="454"/>
                        <a:pt x="479" y="454"/>
                        <a:pt x="480" y="452"/>
                      </a:cubicBezTo>
                      <a:cubicBezTo>
                        <a:pt x="482" y="446"/>
                        <a:pt x="484" y="439"/>
                        <a:pt x="486" y="433"/>
                      </a:cubicBezTo>
                      <a:cubicBezTo>
                        <a:pt x="487" y="433"/>
                        <a:pt x="487" y="433"/>
                        <a:pt x="487" y="432"/>
                      </a:cubicBezTo>
                      <a:cubicBezTo>
                        <a:pt x="489" y="428"/>
                        <a:pt x="492" y="425"/>
                        <a:pt x="493" y="422"/>
                      </a:cubicBezTo>
                      <a:close/>
                      <a:moveTo>
                        <a:pt x="664" y="422"/>
                      </a:moveTo>
                      <a:cubicBezTo>
                        <a:pt x="666" y="425"/>
                        <a:pt x="668" y="428"/>
                        <a:pt x="670" y="432"/>
                      </a:cubicBezTo>
                      <a:cubicBezTo>
                        <a:pt x="671" y="433"/>
                        <a:pt x="671" y="433"/>
                        <a:pt x="671" y="433"/>
                      </a:cubicBezTo>
                      <a:cubicBezTo>
                        <a:pt x="674" y="439"/>
                        <a:pt x="676" y="446"/>
                        <a:pt x="678" y="452"/>
                      </a:cubicBezTo>
                      <a:cubicBezTo>
                        <a:pt x="678" y="454"/>
                        <a:pt x="679" y="454"/>
                        <a:pt x="679" y="456"/>
                      </a:cubicBezTo>
                      <a:cubicBezTo>
                        <a:pt x="680" y="463"/>
                        <a:pt x="681" y="469"/>
                        <a:pt x="681" y="476"/>
                      </a:cubicBezTo>
                      <a:cubicBezTo>
                        <a:pt x="681" y="483"/>
                        <a:pt x="680" y="489"/>
                        <a:pt x="679" y="496"/>
                      </a:cubicBezTo>
                      <a:cubicBezTo>
                        <a:pt x="679" y="498"/>
                        <a:pt x="678" y="500"/>
                        <a:pt x="678" y="501"/>
                      </a:cubicBezTo>
                      <a:cubicBezTo>
                        <a:pt x="676" y="508"/>
                        <a:pt x="674" y="514"/>
                        <a:pt x="671" y="520"/>
                      </a:cubicBezTo>
                      <a:cubicBezTo>
                        <a:pt x="671" y="520"/>
                        <a:pt x="671" y="521"/>
                        <a:pt x="670" y="521"/>
                      </a:cubicBezTo>
                      <a:cubicBezTo>
                        <a:pt x="668" y="524"/>
                        <a:pt x="666" y="528"/>
                        <a:pt x="664" y="531"/>
                      </a:cubicBezTo>
                      <a:cubicBezTo>
                        <a:pt x="662" y="528"/>
                        <a:pt x="659" y="524"/>
                        <a:pt x="658" y="521"/>
                      </a:cubicBezTo>
                      <a:cubicBezTo>
                        <a:pt x="658" y="521"/>
                        <a:pt x="657" y="520"/>
                        <a:pt x="657" y="520"/>
                      </a:cubicBezTo>
                      <a:cubicBezTo>
                        <a:pt x="654" y="514"/>
                        <a:pt x="651" y="508"/>
                        <a:pt x="651" y="501"/>
                      </a:cubicBezTo>
                      <a:cubicBezTo>
                        <a:pt x="650" y="500"/>
                        <a:pt x="650" y="498"/>
                        <a:pt x="649" y="496"/>
                      </a:cubicBezTo>
                      <a:cubicBezTo>
                        <a:pt x="648" y="489"/>
                        <a:pt x="647" y="483"/>
                        <a:pt x="647" y="476"/>
                      </a:cubicBezTo>
                      <a:cubicBezTo>
                        <a:pt x="647" y="469"/>
                        <a:pt x="648" y="463"/>
                        <a:pt x="649" y="456"/>
                      </a:cubicBezTo>
                      <a:cubicBezTo>
                        <a:pt x="650" y="454"/>
                        <a:pt x="650" y="454"/>
                        <a:pt x="651" y="452"/>
                      </a:cubicBezTo>
                      <a:cubicBezTo>
                        <a:pt x="651" y="446"/>
                        <a:pt x="654" y="439"/>
                        <a:pt x="657" y="433"/>
                      </a:cubicBezTo>
                      <a:cubicBezTo>
                        <a:pt x="657" y="433"/>
                        <a:pt x="658" y="433"/>
                        <a:pt x="658" y="432"/>
                      </a:cubicBezTo>
                      <a:cubicBezTo>
                        <a:pt x="659" y="428"/>
                        <a:pt x="662" y="425"/>
                        <a:pt x="664" y="422"/>
                      </a:cubicBezTo>
                      <a:close/>
                      <a:moveTo>
                        <a:pt x="749" y="374"/>
                      </a:moveTo>
                      <a:cubicBezTo>
                        <a:pt x="803" y="374"/>
                        <a:pt x="851" y="426"/>
                        <a:pt x="851" y="484"/>
                      </a:cubicBezTo>
                      <a:cubicBezTo>
                        <a:pt x="851" y="534"/>
                        <a:pt x="829" y="581"/>
                        <a:pt x="790" y="612"/>
                      </a:cubicBezTo>
                      <a:lnTo>
                        <a:pt x="659" y="722"/>
                      </a:lnTo>
                      <a:cubicBezTo>
                        <a:pt x="651" y="729"/>
                        <a:pt x="647" y="738"/>
                        <a:pt x="647" y="749"/>
                      </a:cubicBezTo>
                      <a:lnTo>
                        <a:pt x="647" y="986"/>
                      </a:lnTo>
                      <a:lnTo>
                        <a:pt x="511" y="986"/>
                      </a:lnTo>
                      <a:lnTo>
                        <a:pt x="511" y="749"/>
                      </a:lnTo>
                      <a:cubicBezTo>
                        <a:pt x="511" y="738"/>
                        <a:pt x="506" y="729"/>
                        <a:pt x="499" y="722"/>
                      </a:cubicBezTo>
                      <a:lnTo>
                        <a:pt x="367" y="612"/>
                      </a:lnTo>
                      <a:cubicBezTo>
                        <a:pt x="328" y="581"/>
                        <a:pt x="307" y="534"/>
                        <a:pt x="307" y="484"/>
                      </a:cubicBezTo>
                      <a:cubicBezTo>
                        <a:pt x="307" y="426"/>
                        <a:pt x="355" y="374"/>
                        <a:pt x="409" y="374"/>
                      </a:cubicBezTo>
                      <a:cubicBezTo>
                        <a:pt x="419" y="374"/>
                        <a:pt x="430" y="376"/>
                        <a:pt x="439" y="379"/>
                      </a:cubicBezTo>
                      <a:cubicBezTo>
                        <a:pt x="439" y="380"/>
                        <a:pt x="438" y="381"/>
                        <a:pt x="438" y="382"/>
                      </a:cubicBezTo>
                      <a:cubicBezTo>
                        <a:pt x="434" y="387"/>
                        <a:pt x="431" y="393"/>
                        <a:pt x="428" y="399"/>
                      </a:cubicBezTo>
                      <a:cubicBezTo>
                        <a:pt x="427" y="400"/>
                        <a:pt x="426" y="401"/>
                        <a:pt x="426" y="402"/>
                      </a:cubicBezTo>
                      <a:cubicBezTo>
                        <a:pt x="423" y="409"/>
                        <a:pt x="420" y="416"/>
                        <a:pt x="417" y="424"/>
                      </a:cubicBezTo>
                      <a:cubicBezTo>
                        <a:pt x="417" y="426"/>
                        <a:pt x="417" y="427"/>
                        <a:pt x="416" y="429"/>
                      </a:cubicBezTo>
                      <a:cubicBezTo>
                        <a:pt x="414" y="435"/>
                        <a:pt x="413" y="440"/>
                        <a:pt x="411" y="447"/>
                      </a:cubicBezTo>
                      <a:cubicBezTo>
                        <a:pt x="411" y="448"/>
                        <a:pt x="410" y="451"/>
                        <a:pt x="410" y="453"/>
                      </a:cubicBezTo>
                      <a:cubicBezTo>
                        <a:pt x="410" y="460"/>
                        <a:pt x="409" y="468"/>
                        <a:pt x="409" y="476"/>
                      </a:cubicBezTo>
                      <a:cubicBezTo>
                        <a:pt x="409" y="528"/>
                        <a:pt x="432" y="576"/>
                        <a:pt x="472" y="608"/>
                      </a:cubicBezTo>
                      <a:cubicBezTo>
                        <a:pt x="479" y="613"/>
                        <a:pt x="486" y="616"/>
                        <a:pt x="493" y="616"/>
                      </a:cubicBezTo>
                      <a:cubicBezTo>
                        <a:pt x="501" y="616"/>
                        <a:pt x="509" y="613"/>
                        <a:pt x="515" y="608"/>
                      </a:cubicBezTo>
                      <a:cubicBezTo>
                        <a:pt x="555" y="576"/>
                        <a:pt x="579" y="528"/>
                        <a:pt x="579" y="476"/>
                      </a:cubicBezTo>
                      <a:cubicBezTo>
                        <a:pt x="579" y="468"/>
                        <a:pt x="578" y="460"/>
                        <a:pt x="577" y="453"/>
                      </a:cubicBezTo>
                      <a:cubicBezTo>
                        <a:pt x="576" y="451"/>
                        <a:pt x="576" y="448"/>
                        <a:pt x="575" y="447"/>
                      </a:cubicBezTo>
                      <a:cubicBezTo>
                        <a:pt x="575" y="440"/>
                        <a:pt x="574" y="435"/>
                        <a:pt x="572" y="429"/>
                      </a:cubicBezTo>
                      <a:cubicBezTo>
                        <a:pt x="571" y="427"/>
                        <a:pt x="571" y="426"/>
                        <a:pt x="570" y="424"/>
                      </a:cubicBezTo>
                      <a:cubicBezTo>
                        <a:pt x="568" y="416"/>
                        <a:pt x="565" y="409"/>
                        <a:pt x="562" y="402"/>
                      </a:cubicBezTo>
                      <a:cubicBezTo>
                        <a:pt x="561" y="401"/>
                        <a:pt x="560" y="400"/>
                        <a:pt x="560" y="399"/>
                      </a:cubicBezTo>
                      <a:cubicBezTo>
                        <a:pt x="556" y="393"/>
                        <a:pt x="553" y="387"/>
                        <a:pt x="549" y="382"/>
                      </a:cubicBezTo>
                      <a:cubicBezTo>
                        <a:pt x="549" y="381"/>
                        <a:pt x="548" y="380"/>
                        <a:pt x="548" y="379"/>
                      </a:cubicBezTo>
                      <a:cubicBezTo>
                        <a:pt x="558" y="376"/>
                        <a:pt x="568" y="374"/>
                        <a:pt x="579" y="374"/>
                      </a:cubicBezTo>
                      <a:cubicBezTo>
                        <a:pt x="589" y="374"/>
                        <a:pt x="599" y="376"/>
                        <a:pt x="610" y="379"/>
                      </a:cubicBezTo>
                      <a:cubicBezTo>
                        <a:pt x="609" y="380"/>
                        <a:pt x="609" y="381"/>
                        <a:pt x="608" y="382"/>
                      </a:cubicBezTo>
                      <a:cubicBezTo>
                        <a:pt x="604" y="387"/>
                        <a:pt x="601" y="393"/>
                        <a:pt x="598" y="399"/>
                      </a:cubicBezTo>
                      <a:cubicBezTo>
                        <a:pt x="597" y="400"/>
                        <a:pt x="596" y="401"/>
                        <a:pt x="596" y="402"/>
                      </a:cubicBezTo>
                      <a:cubicBezTo>
                        <a:pt x="593" y="409"/>
                        <a:pt x="589" y="416"/>
                        <a:pt x="588" y="424"/>
                      </a:cubicBezTo>
                      <a:cubicBezTo>
                        <a:pt x="587" y="426"/>
                        <a:pt x="587" y="427"/>
                        <a:pt x="586" y="429"/>
                      </a:cubicBezTo>
                      <a:cubicBezTo>
                        <a:pt x="584" y="435"/>
                        <a:pt x="582" y="440"/>
                        <a:pt x="582" y="447"/>
                      </a:cubicBezTo>
                      <a:cubicBezTo>
                        <a:pt x="582" y="448"/>
                        <a:pt x="581" y="451"/>
                        <a:pt x="581" y="453"/>
                      </a:cubicBezTo>
                      <a:cubicBezTo>
                        <a:pt x="580" y="460"/>
                        <a:pt x="579" y="468"/>
                        <a:pt x="579" y="476"/>
                      </a:cubicBezTo>
                      <a:cubicBezTo>
                        <a:pt x="579" y="528"/>
                        <a:pt x="602" y="576"/>
                        <a:pt x="643" y="608"/>
                      </a:cubicBezTo>
                      <a:cubicBezTo>
                        <a:pt x="649" y="613"/>
                        <a:pt x="656" y="616"/>
                        <a:pt x="664" y="616"/>
                      </a:cubicBezTo>
                      <a:cubicBezTo>
                        <a:pt x="672" y="616"/>
                        <a:pt x="679" y="613"/>
                        <a:pt x="685" y="608"/>
                      </a:cubicBezTo>
                      <a:cubicBezTo>
                        <a:pt x="726" y="576"/>
                        <a:pt x="749" y="528"/>
                        <a:pt x="749" y="476"/>
                      </a:cubicBezTo>
                      <a:cubicBezTo>
                        <a:pt x="749" y="468"/>
                        <a:pt x="748" y="460"/>
                        <a:pt x="747" y="453"/>
                      </a:cubicBezTo>
                      <a:cubicBezTo>
                        <a:pt x="747" y="451"/>
                        <a:pt x="747" y="448"/>
                        <a:pt x="746" y="447"/>
                      </a:cubicBezTo>
                      <a:cubicBezTo>
                        <a:pt x="745" y="440"/>
                        <a:pt x="743" y="435"/>
                        <a:pt x="741" y="429"/>
                      </a:cubicBezTo>
                      <a:cubicBezTo>
                        <a:pt x="741" y="427"/>
                        <a:pt x="740" y="426"/>
                        <a:pt x="740" y="424"/>
                      </a:cubicBezTo>
                      <a:cubicBezTo>
                        <a:pt x="738" y="416"/>
                        <a:pt x="735" y="409"/>
                        <a:pt x="732" y="402"/>
                      </a:cubicBezTo>
                      <a:cubicBezTo>
                        <a:pt x="731" y="401"/>
                        <a:pt x="730" y="400"/>
                        <a:pt x="729" y="399"/>
                      </a:cubicBezTo>
                      <a:cubicBezTo>
                        <a:pt x="727" y="393"/>
                        <a:pt x="723" y="387"/>
                        <a:pt x="720" y="382"/>
                      </a:cubicBezTo>
                      <a:cubicBezTo>
                        <a:pt x="719" y="381"/>
                        <a:pt x="719" y="380"/>
                        <a:pt x="718" y="379"/>
                      </a:cubicBezTo>
                      <a:cubicBezTo>
                        <a:pt x="728" y="376"/>
                        <a:pt x="738" y="374"/>
                        <a:pt x="749" y="374"/>
                      </a:cubicBezTo>
                      <a:close/>
                      <a:moveTo>
                        <a:pt x="579" y="68"/>
                      </a:moveTo>
                      <a:cubicBezTo>
                        <a:pt x="860" y="68"/>
                        <a:pt x="1089" y="297"/>
                        <a:pt x="1089" y="578"/>
                      </a:cubicBezTo>
                      <a:cubicBezTo>
                        <a:pt x="1089" y="738"/>
                        <a:pt x="1013" y="890"/>
                        <a:pt x="884" y="986"/>
                      </a:cubicBezTo>
                      <a:lnTo>
                        <a:pt x="715" y="986"/>
                      </a:lnTo>
                      <a:lnTo>
                        <a:pt x="715" y="764"/>
                      </a:lnTo>
                      <a:lnTo>
                        <a:pt x="834" y="665"/>
                      </a:lnTo>
                      <a:cubicBezTo>
                        <a:pt x="888" y="620"/>
                        <a:pt x="919" y="554"/>
                        <a:pt x="919" y="484"/>
                      </a:cubicBezTo>
                      <a:cubicBezTo>
                        <a:pt x="919" y="387"/>
                        <a:pt x="841" y="306"/>
                        <a:pt x="749" y="306"/>
                      </a:cubicBezTo>
                      <a:cubicBezTo>
                        <a:pt x="719" y="306"/>
                        <a:pt x="690" y="315"/>
                        <a:pt x="664" y="330"/>
                      </a:cubicBezTo>
                      <a:cubicBezTo>
                        <a:pt x="637" y="315"/>
                        <a:pt x="608" y="307"/>
                        <a:pt x="579" y="307"/>
                      </a:cubicBezTo>
                      <a:cubicBezTo>
                        <a:pt x="550" y="307"/>
                        <a:pt x="520" y="315"/>
                        <a:pt x="494" y="330"/>
                      </a:cubicBezTo>
                      <a:cubicBezTo>
                        <a:pt x="468" y="315"/>
                        <a:pt x="439" y="306"/>
                        <a:pt x="409" y="306"/>
                      </a:cubicBezTo>
                      <a:cubicBezTo>
                        <a:pt x="316" y="306"/>
                        <a:pt x="238" y="387"/>
                        <a:pt x="238" y="484"/>
                      </a:cubicBezTo>
                      <a:cubicBezTo>
                        <a:pt x="238" y="554"/>
                        <a:pt x="270" y="620"/>
                        <a:pt x="323" y="665"/>
                      </a:cubicBezTo>
                      <a:lnTo>
                        <a:pt x="443" y="764"/>
                      </a:lnTo>
                      <a:lnTo>
                        <a:pt x="443" y="986"/>
                      </a:lnTo>
                      <a:lnTo>
                        <a:pt x="273" y="986"/>
                      </a:lnTo>
                      <a:cubicBezTo>
                        <a:pt x="145" y="890"/>
                        <a:pt x="68" y="738"/>
                        <a:pt x="68" y="578"/>
                      </a:cubicBezTo>
                      <a:cubicBezTo>
                        <a:pt x="68" y="297"/>
                        <a:pt x="298" y="68"/>
                        <a:pt x="579" y="68"/>
                      </a:cubicBezTo>
                      <a:close/>
                      <a:moveTo>
                        <a:pt x="885" y="1054"/>
                      </a:moveTo>
                      <a:cubicBezTo>
                        <a:pt x="904" y="1055"/>
                        <a:pt x="919" y="1070"/>
                        <a:pt x="919" y="1088"/>
                      </a:cubicBezTo>
                      <a:cubicBezTo>
                        <a:pt x="919" y="1107"/>
                        <a:pt x="904" y="1122"/>
                        <a:pt x="885" y="1122"/>
                      </a:cubicBezTo>
                      <a:lnTo>
                        <a:pt x="272" y="1122"/>
                      </a:lnTo>
                      <a:cubicBezTo>
                        <a:pt x="254" y="1122"/>
                        <a:pt x="238" y="1107"/>
                        <a:pt x="238" y="1088"/>
                      </a:cubicBezTo>
                      <a:cubicBezTo>
                        <a:pt x="238" y="1070"/>
                        <a:pt x="254" y="1054"/>
                        <a:pt x="272" y="1054"/>
                      </a:cubicBezTo>
                      <a:close/>
                      <a:moveTo>
                        <a:pt x="885" y="1190"/>
                      </a:moveTo>
                      <a:cubicBezTo>
                        <a:pt x="904" y="1190"/>
                        <a:pt x="919" y="1206"/>
                        <a:pt x="919" y="1224"/>
                      </a:cubicBezTo>
                      <a:cubicBezTo>
                        <a:pt x="919" y="1244"/>
                        <a:pt x="904" y="1259"/>
                        <a:pt x="885" y="1259"/>
                      </a:cubicBezTo>
                      <a:lnTo>
                        <a:pt x="272" y="1259"/>
                      </a:lnTo>
                      <a:cubicBezTo>
                        <a:pt x="254" y="1259"/>
                        <a:pt x="238" y="1244"/>
                        <a:pt x="238" y="1224"/>
                      </a:cubicBezTo>
                      <a:cubicBezTo>
                        <a:pt x="238" y="1206"/>
                        <a:pt x="254" y="1190"/>
                        <a:pt x="272" y="1190"/>
                      </a:cubicBezTo>
                      <a:close/>
                      <a:moveTo>
                        <a:pt x="885" y="1327"/>
                      </a:moveTo>
                      <a:cubicBezTo>
                        <a:pt x="904" y="1327"/>
                        <a:pt x="919" y="1341"/>
                        <a:pt x="919" y="1361"/>
                      </a:cubicBezTo>
                      <a:cubicBezTo>
                        <a:pt x="919" y="1379"/>
                        <a:pt x="904" y="1395"/>
                        <a:pt x="885" y="1395"/>
                      </a:cubicBezTo>
                      <a:lnTo>
                        <a:pt x="272" y="1395"/>
                      </a:lnTo>
                      <a:cubicBezTo>
                        <a:pt x="254" y="1395"/>
                        <a:pt x="238" y="1379"/>
                        <a:pt x="238" y="1361"/>
                      </a:cubicBezTo>
                      <a:cubicBezTo>
                        <a:pt x="238" y="1341"/>
                        <a:pt x="254" y="1327"/>
                        <a:pt x="272" y="1327"/>
                      </a:cubicBezTo>
                      <a:close/>
                      <a:moveTo>
                        <a:pt x="851" y="1463"/>
                      </a:moveTo>
                      <a:lnTo>
                        <a:pt x="851" y="1637"/>
                      </a:lnTo>
                      <a:lnTo>
                        <a:pt x="802" y="1604"/>
                      </a:lnTo>
                      <a:cubicBezTo>
                        <a:pt x="796" y="1600"/>
                        <a:pt x="789" y="1598"/>
                        <a:pt x="783" y="1598"/>
                      </a:cubicBezTo>
                      <a:cubicBezTo>
                        <a:pt x="776" y="1598"/>
                        <a:pt x="770" y="1600"/>
                        <a:pt x="764" y="1604"/>
                      </a:cubicBezTo>
                      <a:lnTo>
                        <a:pt x="681" y="1660"/>
                      </a:lnTo>
                      <a:lnTo>
                        <a:pt x="597" y="1604"/>
                      </a:lnTo>
                      <a:cubicBezTo>
                        <a:pt x="592" y="1600"/>
                        <a:pt x="585" y="1598"/>
                        <a:pt x="579" y="1598"/>
                      </a:cubicBezTo>
                      <a:cubicBezTo>
                        <a:pt x="572" y="1598"/>
                        <a:pt x="565" y="1600"/>
                        <a:pt x="560" y="1604"/>
                      </a:cubicBezTo>
                      <a:lnTo>
                        <a:pt x="477" y="1660"/>
                      </a:lnTo>
                      <a:lnTo>
                        <a:pt x="394" y="1604"/>
                      </a:lnTo>
                      <a:cubicBezTo>
                        <a:pt x="388" y="1600"/>
                        <a:pt x="382" y="1598"/>
                        <a:pt x="375" y="1598"/>
                      </a:cubicBezTo>
                      <a:cubicBezTo>
                        <a:pt x="368" y="1598"/>
                        <a:pt x="362" y="1600"/>
                        <a:pt x="355" y="1604"/>
                      </a:cubicBezTo>
                      <a:lnTo>
                        <a:pt x="307" y="1637"/>
                      </a:lnTo>
                      <a:lnTo>
                        <a:pt x="307" y="1463"/>
                      </a:lnTo>
                      <a:close/>
                      <a:moveTo>
                        <a:pt x="782" y="1673"/>
                      </a:moveTo>
                      <a:lnTo>
                        <a:pt x="831" y="1706"/>
                      </a:lnTo>
                      <a:lnTo>
                        <a:pt x="700" y="1837"/>
                      </a:lnTo>
                      <a:lnTo>
                        <a:pt x="457" y="1837"/>
                      </a:lnTo>
                      <a:lnTo>
                        <a:pt x="326" y="1706"/>
                      </a:lnTo>
                      <a:lnTo>
                        <a:pt x="375" y="1673"/>
                      </a:lnTo>
                      <a:lnTo>
                        <a:pt x="458" y="1729"/>
                      </a:lnTo>
                      <a:cubicBezTo>
                        <a:pt x="463" y="1733"/>
                        <a:pt x="470" y="1735"/>
                        <a:pt x="476" y="1735"/>
                      </a:cubicBezTo>
                      <a:cubicBezTo>
                        <a:pt x="483" y="1735"/>
                        <a:pt x="489" y="1733"/>
                        <a:pt x="495" y="1729"/>
                      </a:cubicBezTo>
                      <a:lnTo>
                        <a:pt x="579" y="1673"/>
                      </a:lnTo>
                      <a:lnTo>
                        <a:pt x="662" y="1729"/>
                      </a:lnTo>
                      <a:cubicBezTo>
                        <a:pt x="668" y="1733"/>
                        <a:pt x="674" y="1735"/>
                        <a:pt x="681" y="1735"/>
                      </a:cubicBezTo>
                      <a:cubicBezTo>
                        <a:pt x="687" y="1735"/>
                        <a:pt x="694" y="1733"/>
                        <a:pt x="699" y="1729"/>
                      </a:cubicBezTo>
                      <a:lnTo>
                        <a:pt x="782" y="1673"/>
                      </a:lnTo>
                      <a:close/>
                      <a:moveTo>
                        <a:pt x="633" y="1905"/>
                      </a:moveTo>
                      <a:lnTo>
                        <a:pt x="579" y="1959"/>
                      </a:lnTo>
                      <a:lnTo>
                        <a:pt x="525" y="1905"/>
                      </a:lnTo>
                      <a:close/>
                      <a:moveTo>
                        <a:pt x="579" y="0"/>
                      </a:moveTo>
                      <a:cubicBezTo>
                        <a:pt x="260" y="0"/>
                        <a:pt x="1" y="260"/>
                        <a:pt x="1" y="578"/>
                      </a:cubicBezTo>
                      <a:cubicBezTo>
                        <a:pt x="1" y="747"/>
                        <a:pt x="75" y="906"/>
                        <a:pt x="202" y="1016"/>
                      </a:cubicBezTo>
                      <a:cubicBezTo>
                        <a:pt x="183" y="1034"/>
                        <a:pt x="170" y="1060"/>
                        <a:pt x="170" y="1088"/>
                      </a:cubicBezTo>
                      <a:cubicBezTo>
                        <a:pt x="170" y="1114"/>
                        <a:pt x="181" y="1138"/>
                        <a:pt x="197" y="1156"/>
                      </a:cubicBezTo>
                      <a:cubicBezTo>
                        <a:pt x="181" y="1175"/>
                        <a:pt x="170" y="1198"/>
                        <a:pt x="170" y="1224"/>
                      </a:cubicBezTo>
                      <a:cubicBezTo>
                        <a:pt x="170" y="1251"/>
                        <a:pt x="181" y="1274"/>
                        <a:pt x="197" y="1293"/>
                      </a:cubicBezTo>
                      <a:cubicBezTo>
                        <a:pt x="181" y="1311"/>
                        <a:pt x="170" y="1335"/>
                        <a:pt x="170" y="1361"/>
                      </a:cubicBezTo>
                      <a:cubicBezTo>
                        <a:pt x="170" y="1405"/>
                        <a:pt x="199" y="1442"/>
                        <a:pt x="238" y="1457"/>
                      </a:cubicBezTo>
                      <a:lnTo>
                        <a:pt x="238" y="1700"/>
                      </a:lnTo>
                      <a:cubicBezTo>
                        <a:pt x="238" y="1710"/>
                        <a:pt x="242" y="1719"/>
                        <a:pt x="249" y="1725"/>
                      </a:cubicBezTo>
                      <a:lnTo>
                        <a:pt x="555" y="2031"/>
                      </a:lnTo>
                      <a:cubicBezTo>
                        <a:pt x="562" y="2037"/>
                        <a:pt x="570" y="2041"/>
                        <a:pt x="579" y="2041"/>
                      </a:cubicBezTo>
                      <a:cubicBezTo>
                        <a:pt x="588" y="2041"/>
                        <a:pt x="596" y="2037"/>
                        <a:pt x="603" y="2031"/>
                      </a:cubicBezTo>
                      <a:lnTo>
                        <a:pt x="909" y="1725"/>
                      </a:lnTo>
                      <a:cubicBezTo>
                        <a:pt x="915" y="1719"/>
                        <a:pt x="919" y="1710"/>
                        <a:pt x="919" y="1700"/>
                      </a:cubicBezTo>
                      <a:lnTo>
                        <a:pt x="919" y="1457"/>
                      </a:lnTo>
                      <a:cubicBezTo>
                        <a:pt x="959" y="1442"/>
                        <a:pt x="987" y="1405"/>
                        <a:pt x="987" y="1361"/>
                      </a:cubicBezTo>
                      <a:cubicBezTo>
                        <a:pt x="987" y="1335"/>
                        <a:pt x="976" y="1311"/>
                        <a:pt x="961" y="1293"/>
                      </a:cubicBezTo>
                      <a:cubicBezTo>
                        <a:pt x="977" y="1274"/>
                        <a:pt x="987" y="1251"/>
                        <a:pt x="987" y="1224"/>
                      </a:cubicBezTo>
                      <a:cubicBezTo>
                        <a:pt x="987" y="1198"/>
                        <a:pt x="976" y="1175"/>
                        <a:pt x="961" y="1156"/>
                      </a:cubicBezTo>
                      <a:cubicBezTo>
                        <a:pt x="977" y="1138"/>
                        <a:pt x="987" y="1114"/>
                        <a:pt x="987" y="1088"/>
                      </a:cubicBezTo>
                      <a:cubicBezTo>
                        <a:pt x="987" y="1060"/>
                        <a:pt x="975" y="1034"/>
                        <a:pt x="956" y="1016"/>
                      </a:cubicBezTo>
                      <a:cubicBezTo>
                        <a:pt x="1083" y="906"/>
                        <a:pt x="1157" y="747"/>
                        <a:pt x="1157" y="578"/>
                      </a:cubicBezTo>
                      <a:cubicBezTo>
                        <a:pt x="1157" y="260"/>
                        <a:pt x="898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 dirty="0"/>
                </a:p>
              </p:txBody>
            </p:sp>
            <p:sp>
              <p:nvSpPr>
                <p:cNvPr id="102" name="Google Shape;202;p16">
                  <a:extLst>
                    <a:ext uri="{FF2B5EF4-FFF2-40B4-BE49-F238E27FC236}">
                      <a16:creationId xmlns:a16="http://schemas.microsoft.com/office/drawing/2014/main" id="{A83D1B84-4DF5-1553-03BE-CEB5EF626827}"/>
                    </a:ext>
                  </a:extLst>
                </p:cNvPr>
                <p:cNvSpPr/>
                <p:nvPr/>
              </p:nvSpPr>
              <p:spPr>
                <a:xfrm>
                  <a:off x="6173052" y="1587981"/>
                  <a:ext cx="18445" cy="18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6" extrusionOk="0">
                      <a:moveTo>
                        <a:pt x="137" y="1"/>
                      </a:moveTo>
                      <a:lnTo>
                        <a:pt x="0" y="137"/>
                      </a:lnTo>
                      <a:lnTo>
                        <a:pt x="49" y="185"/>
                      </a:lnTo>
                      <a:lnTo>
                        <a:pt x="185" y="4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03" name="Google Shape;203;p16">
                  <a:extLst>
                    <a:ext uri="{FF2B5EF4-FFF2-40B4-BE49-F238E27FC236}">
                      <a16:creationId xmlns:a16="http://schemas.microsoft.com/office/drawing/2014/main" id="{86236FE6-F108-D437-6388-62F1CFFD8CAF}"/>
                    </a:ext>
                  </a:extLst>
                </p:cNvPr>
                <p:cNvSpPr/>
                <p:nvPr/>
              </p:nvSpPr>
              <p:spPr>
                <a:xfrm>
                  <a:off x="6173052" y="1682996"/>
                  <a:ext cx="18445" cy="1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5" extrusionOk="0">
                      <a:moveTo>
                        <a:pt x="49" y="1"/>
                      </a:moveTo>
                      <a:lnTo>
                        <a:pt x="0" y="49"/>
                      </a:lnTo>
                      <a:lnTo>
                        <a:pt x="137" y="185"/>
                      </a:lnTo>
                      <a:lnTo>
                        <a:pt x="185" y="137"/>
                      </a:lnTo>
                      <a:lnTo>
                        <a:pt x="49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04" name="Google Shape;204;p16">
                  <a:extLst>
                    <a:ext uri="{FF2B5EF4-FFF2-40B4-BE49-F238E27FC236}">
                      <a16:creationId xmlns:a16="http://schemas.microsoft.com/office/drawing/2014/main" id="{015087C1-17E7-CF70-1A7D-8528DB00E163}"/>
                    </a:ext>
                  </a:extLst>
                </p:cNvPr>
                <p:cNvSpPr/>
                <p:nvPr/>
              </p:nvSpPr>
              <p:spPr>
                <a:xfrm>
                  <a:off x="6189104" y="1641321"/>
                  <a:ext cx="20439" cy="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69" extrusionOk="0">
                      <a:moveTo>
                        <a:pt x="0" y="0"/>
                      </a:moveTo>
                      <a:lnTo>
                        <a:pt x="0" y="68"/>
                      </a:lnTo>
                      <a:lnTo>
                        <a:pt x="204" y="68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05" name="Google Shape;205;p16">
                  <a:extLst>
                    <a:ext uri="{FF2B5EF4-FFF2-40B4-BE49-F238E27FC236}">
                      <a16:creationId xmlns:a16="http://schemas.microsoft.com/office/drawing/2014/main" id="{90027D75-AF75-5D21-116E-77BFA8C51D3C}"/>
                    </a:ext>
                  </a:extLst>
                </p:cNvPr>
                <p:cNvSpPr/>
                <p:nvPr/>
              </p:nvSpPr>
              <p:spPr>
                <a:xfrm>
                  <a:off x="6051017" y="1587981"/>
                  <a:ext cx="18445" cy="18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6" extrusionOk="0">
                      <a:moveTo>
                        <a:pt x="48" y="1"/>
                      </a:moveTo>
                      <a:lnTo>
                        <a:pt x="0" y="49"/>
                      </a:lnTo>
                      <a:lnTo>
                        <a:pt x="137" y="185"/>
                      </a:lnTo>
                      <a:lnTo>
                        <a:pt x="185" y="137"/>
                      </a:ln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06" name="Google Shape;206;p16">
                  <a:extLst>
                    <a:ext uri="{FF2B5EF4-FFF2-40B4-BE49-F238E27FC236}">
                      <a16:creationId xmlns:a16="http://schemas.microsoft.com/office/drawing/2014/main" id="{8542CC75-FD1D-C3DA-8ED7-F5A798FD21B4}"/>
                    </a:ext>
                  </a:extLst>
                </p:cNvPr>
                <p:cNvSpPr/>
                <p:nvPr/>
              </p:nvSpPr>
              <p:spPr>
                <a:xfrm>
                  <a:off x="6051017" y="1682996"/>
                  <a:ext cx="18445" cy="1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5" extrusionOk="0">
                      <a:moveTo>
                        <a:pt x="137" y="1"/>
                      </a:moveTo>
                      <a:lnTo>
                        <a:pt x="0" y="137"/>
                      </a:lnTo>
                      <a:lnTo>
                        <a:pt x="48" y="185"/>
                      </a:lnTo>
                      <a:lnTo>
                        <a:pt x="185" y="4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07" name="Google Shape;207;p16">
                  <a:extLst>
                    <a:ext uri="{FF2B5EF4-FFF2-40B4-BE49-F238E27FC236}">
                      <a16:creationId xmlns:a16="http://schemas.microsoft.com/office/drawing/2014/main" id="{2251777F-7648-0E72-4884-7C63B1BA9291}"/>
                    </a:ext>
                  </a:extLst>
                </p:cNvPr>
                <p:cNvSpPr/>
                <p:nvPr/>
              </p:nvSpPr>
              <p:spPr>
                <a:xfrm>
                  <a:off x="6033071" y="1641321"/>
                  <a:ext cx="20439" cy="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69" extrusionOk="0">
                      <a:moveTo>
                        <a:pt x="0" y="0"/>
                      </a:moveTo>
                      <a:lnTo>
                        <a:pt x="0" y="68"/>
                      </a:lnTo>
                      <a:lnTo>
                        <a:pt x="205" y="68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08" name="Google Shape;208;p16">
                  <a:extLst>
                    <a:ext uri="{FF2B5EF4-FFF2-40B4-BE49-F238E27FC236}">
                      <a16:creationId xmlns:a16="http://schemas.microsoft.com/office/drawing/2014/main" id="{B737253C-1EA9-BC16-5A0F-37319CD73159}"/>
                    </a:ext>
                  </a:extLst>
                </p:cNvPr>
                <p:cNvSpPr/>
                <p:nvPr/>
              </p:nvSpPr>
              <p:spPr>
                <a:xfrm>
                  <a:off x="6161885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09" name="Google Shape;209;p16">
                  <a:extLst>
                    <a:ext uri="{FF2B5EF4-FFF2-40B4-BE49-F238E27FC236}">
                      <a16:creationId xmlns:a16="http://schemas.microsoft.com/office/drawing/2014/main" id="{58519351-1725-BC7B-80A7-7A2988388A21}"/>
                    </a:ext>
                  </a:extLst>
                </p:cNvPr>
                <p:cNvSpPr/>
                <p:nvPr/>
              </p:nvSpPr>
              <p:spPr>
                <a:xfrm>
                  <a:off x="6175445" y="1749895"/>
                  <a:ext cx="69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10" name="Google Shape;210;p16">
                  <a:extLst>
                    <a:ext uri="{FF2B5EF4-FFF2-40B4-BE49-F238E27FC236}">
                      <a16:creationId xmlns:a16="http://schemas.microsoft.com/office/drawing/2014/main" id="{605591E2-4318-8CE0-4782-9CE00366952A}"/>
                    </a:ext>
                  </a:extLst>
                </p:cNvPr>
                <p:cNvSpPr/>
                <p:nvPr/>
              </p:nvSpPr>
              <p:spPr>
                <a:xfrm>
                  <a:off x="6189104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0" y="0"/>
                      </a:moveTo>
                      <a:lnTo>
                        <a:pt x="0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11" name="Google Shape;211;p16">
                  <a:extLst>
                    <a:ext uri="{FF2B5EF4-FFF2-40B4-BE49-F238E27FC236}">
                      <a16:creationId xmlns:a16="http://schemas.microsoft.com/office/drawing/2014/main" id="{CDA48301-895E-05AC-6C96-248254BE9E18}"/>
                    </a:ext>
                  </a:extLst>
                </p:cNvPr>
                <p:cNvSpPr/>
                <p:nvPr/>
              </p:nvSpPr>
              <p:spPr>
                <a:xfrm>
                  <a:off x="6046630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12" name="Google Shape;212;p16">
                  <a:extLst>
                    <a:ext uri="{FF2B5EF4-FFF2-40B4-BE49-F238E27FC236}">
                      <a16:creationId xmlns:a16="http://schemas.microsoft.com/office/drawing/2014/main" id="{16FD8544-7B51-15BF-EEE2-E641AB4C698D}"/>
                    </a:ext>
                  </a:extLst>
                </p:cNvPr>
                <p:cNvSpPr/>
                <p:nvPr/>
              </p:nvSpPr>
              <p:spPr>
                <a:xfrm>
                  <a:off x="6060190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13" name="Google Shape;213;p16">
                  <a:extLst>
                    <a:ext uri="{FF2B5EF4-FFF2-40B4-BE49-F238E27FC236}">
                      <a16:creationId xmlns:a16="http://schemas.microsoft.com/office/drawing/2014/main" id="{27B9D54C-A117-9AD9-153A-3B248B85AE87}"/>
                    </a:ext>
                  </a:extLst>
                </p:cNvPr>
                <p:cNvSpPr/>
                <p:nvPr/>
              </p:nvSpPr>
              <p:spPr>
                <a:xfrm>
                  <a:off x="6073749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0" y="0"/>
                      </a:moveTo>
                      <a:lnTo>
                        <a:pt x="0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sp>
            <p:nvSpPr>
              <p:cNvPr id="100" name="Google Shape;242;p16">
                <a:extLst>
                  <a:ext uri="{FF2B5EF4-FFF2-40B4-BE49-F238E27FC236}">
                    <a16:creationId xmlns:a16="http://schemas.microsoft.com/office/drawing/2014/main" id="{7622791E-0019-FE80-A6DE-E9B913993963}"/>
                  </a:ext>
                </a:extLst>
              </p:cNvPr>
              <p:cNvSpPr txBox="1"/>
              <p:nvPr/>
            </p:nvSpPr>
            <p:spPr>
              <a:xfrm>
                <a:off x="8700647" y="756623"/>
                <a:ext cx="1697542" cy="9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User Accessibility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200A0A3-A564-DDF4-552C-1D755C2F7086}"/>
                </a:ext>
              </a:extLst>
            </p:cNvPr>
            <p:cNvSpPr txBox="1"/>
            <p:nvPr/>
          </p:nvSpPr>
          <p:spPr>
            <a:xfrm>
              <a:off x="5478337" y="2160360"/>
              <a:ext cx="16095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User-friendly tool for small to medium retailers.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9691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614">
        <p159:morph option="byObject"/>
      </p:transition>
    </mc:Choice>
    <mc:Fallback>
      <p:transition spd="slow" advTm="6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78A30-B8FE-F935-8020-AEDC0B485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316682-B36E-A9E5-2655-5FFAD9D39FD4}"/>
              </a:ext>
            </a:extLst>
          </p:cNvPr>
          <p:cNvSpPr/>
          <p:nvPr/>
        </p:nvSpPr>
        <p:spPr>
          <a:xfrm>
            <a:off x="0" y="0"/>
            <a:ext cx="12192000" cy="6884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7E3D29-E554-2D2F-FEE9-9237179F8287}"/>
              </a:ext>
            </a:extLst>
          </p:cNvPr>
          <p:cNvSpPr txBox="1"/>
          <p:nvPr/>
        </p:nvSpPr>
        <p:spPr>
          <a:xfrm>
            <a:off x="1197666" y="607802"/>
            <a:ext cx="9495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ED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 Impact</a:t>
            </a:r>
          </a:p>
        </p:txBody>
      </p:sp>
      <p:sp>
        <p:nvSpPr>
          <p:cNvPr id="73" name="Rectangle 1">
            <a:extLst>
              <a:ext uri="{FF2B5EF4-FFF2-40B4-BE49-F238E27FC236}">
                <a16:creationId xmlns:a16="http://schemas.microsoft.com/office/drawing/2014/main" id="{3D2EA4C5-8FBB-5A78-1AC8-1ABC0B375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Visualizes sales trends, product associations, and performance metrics.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2">
            <a:extLst>
              <a:ext uri="{FF2B5EF4-FFF2-40B4-BE49-F238E27FC236}">
                <a16:creationId xmlns:a16="http://schemas.microsoft.com/office/drawing/2014/main" id="{14A279AA-7D8E-449C-E59B-A3020DD4F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Visualizes sales trends, product associations, and performance metrics.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4929A-1D48-444E-780E-8FDDA95C1D7A}"/>
              </a:ext>
            </a:extLst>
          </p:cNvPr>
          <p:cNvSpPr txBox="1"/>
          <p:nvPr/>
        </p:nvSpPr>
        <p:spPr>
          <a:xfrm>
            <a:off x="1166994" y="8828625"/>
            <a:ext cx="226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5AAF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Frontend Technology</a:t>
            </a:r>
            <a:endParaRPr lang="en-PK" b="1" dirty="0">
              <a:solidFill>
                <a:srgbClr val="75AAF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69ED4-5CF8-A39D-D618-C14A292C9CD1}"/>
              </a:ext>
            </a:extLst>
          </p:cNvPr>
          <p:cNvSpPr txBox="1"/>
          <p:nvPr/>
        </p:nvSpPr>
        <p:spPr>
          <a:xfrm>
            <a:off x="3155687" y="10112634"/>
            <a:ext cx="226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839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Backend Technology</a:t>
            </a:r>
            <a:endParaRPr lang="en-PK" b="1" dirty="0">
              <a:solidFill>
                <a:srgbClr val="A839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32AFF-7472-40D2-212E-740246D5141F}"/>
              </a:ext>
            </a:extLst>
          </p:cNvPr>
          <p:cNvSpPr txBox="1"/>
          <p:nvPr/>
        </p:nvSpPr>
        <p:spPr>
          <a:xfrm>
            <a:off x="12457660" y="3042213"/>
            <a:ext cx="226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378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Choice</a:t>
            </a:r>
            <a:endParaRPr lang="en-PK" b="1" dirty="0">
              <a:solidFill>
                <a:srgbClr val="0378B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70F83-7DB0-AF02-1B5E-3F6920FF8515}"/>
              </a:ext>
            </a:extLst>
          </p:cNvPr>
          <p:cNvSpPr txBox="1"/>
          <p:nvPr/>
        </p:nvSpPr>
        <p:spPr>
          <a:xfrm>
            <a:off x="6746029" y="10034428"/>
            <a:ext cx="226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6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Hosting Platform</a:t>
            </a:r>
            <a:endParaRPr lang="en-PK" b="1" dirty="0">
              <a:solidFill>
                <a:srgbClr val="FF6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D5E00-6387-1E48-7B95-132D66524314}"/>
              </a:ext>
            </a:extLst>
          </p:cNvPr>
          <p:cNvSpPr txBox="1"/>
          <p:nvPr/>
        </p:nvSpPr>
        <p:spPr>
          <a:xfrm>
            <a:off x="16718616" y="2819274"/>
            <a:ext cx="226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F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Datamining Tools</a:t>
            </a:r>
            <a:endParaRPr lang="en-PK" b="1" dirty="0">
              <a:solidFill>
                <a:srgbClr val="FFCF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E6ACBC1-3CF9-8DDB-1432-E3FCD3080C1E}"/>
              </a:ext>
            </a:extLst>
          </p:cNvPr>
          <p:cNvGrpSpPr/>
          <p:nvPr/>
        </p:nvGrpSpPr>
        <p:grpSpPr>
          <a:xfrm>
            <a:off x="1781933" y="2258547"/>
            <a:ext cx="2946704" cy="1400158"/>
            <a:chOff x="4799037" y="1611486"/>
            <a:chExt cx="2946704" cy="14001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2BD1EDD-9381-2F25-30D4-EE9F7C262137}"/>
                </a:ext>
              </a:extLst>
            </p:cNvPr>
            <p:cNvGrpSpPr/>
            <p:nvPr/>
          </p:nvGrpSpPr>
          <p:grpSpPr>
            <a:xfrm>
              <a:off x="4799037" y="1611486"/>
              <a:ext cx="2946704" cy="1392454"/>
              <a:chOff x="8080153" y="754630"/>
              <a:chExt cx="2946704" cy="1392454"/>
            </a:xfrm>
          </p:grpSpPr>
          <p:sp>
            <p:nvSpPr>
              <p:cNvPr id="12" name="Google Shape;134;p16">
                <a:extLst>
                  <a:ext uri="{FF2B5EF4-FFF2-40B4-BE49-F238E27FC236}">
                    <a16:creationId xmlns:a16="http://schemas.microsoft.com/office/drawing/2014/main" id="{83E36A05-986E-CEF9-AE8B-6863EBE320FA}"/>
                  </a:ext>
                </a:extLst>
              </p:cNvPr>
              <p:cNvSpPr/>
              <p:nvPr/>
            </p:nvSpPr>
            <p:spPr>
              <a:xfrm>
                <a:off x="10166137" y="968667"/>
                <a:ext cx="860720" cy="1178417"/>
              </a:xfrm>
              <a:custGeom>
                <a:avLst/>
                <a:gdLst/>
                <a:ahLst/>
                <a:cxnLst/>
                <a:rect l="l" t="t" r="r" b="b"/>
                <a:pathLst>
                  <a:path w="5456" h="7470" extrusionOk="0">
                    <a:moveTo>
                      <a:pt x="0" y="1"/>
                    </a:moveTo>
                    <a:lnTo>
                      <a:pt x="2156" y="3735"/>
                    </a:lnTo>
                    <a:lnTo>
                      <a:pt x="0" y="7470"/>
                    </a:lnTo>
                    <a:lnTo>
                      <a:pt x="3255" y="7470"/>
                    </a:lnTo>
                    <a:cubicBezTo>
                      <a:pt x="3290" y="7470"/>
                      <a:pt x="3320" y="7451"/>
                      <a:pt x="3337" y="7423"/>
                    </a:cubicBezTo>
                    <a:lnTo>
                      <a:pt x="5438" y="3782"/>
                    </a:lnTo>
                    <a:cubicBezTo>
                      <a:pt x="5456" y="3754"/>
                      <a:pt x="5456" y="3718"/>
                      <a:pt x="5438" y="3689"/>
                    </a:cubicBezTo>
                    <a:lnTo>
                      <a:pt x="3337" y="48"/>
                    </a:lnTo>
                    <a:cubicBezTo>
                      <a:pt x="3320" y="19"/>
                      <a:pt x="3290" y="1"/>
                      <a:pt x="3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74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1" name="Google Shape;133;p16">
                <a:extLst>
                  <a:ext uri="{FF2B5EF4-FFF2-40B4-BE49-F238E27FC236}">
                    <a16:creationId xmlns:a16="http://schemas.microsoft.com/office/drawing/2014/main" id="{20EFF35D-6C1A-4D98-76F9-83217868914F}"/>
                  </a:ext>
                </a:extLst>
              </p:cNvPr>
              <p:cNvSpPr/>
              <p:nvPr/>
            </p:nvSpPr>
            <p:spPr>
              <a:xfrm>
                <a:off x="8080153" y="968667"/>
                <a:ext cx="2426297" cy="1178417"/>
              </a:xfrm>
              <a:custGeom>
                <a:avLst/>
                <a:gdLst/>
                <a:ahLst/>
                <a:cxnLst/>
                <a:rect l="l" t="t" r="r" b="b"/>
                <a:pathLst>
                  <a:path w="15380" h="7470" extrusionOk="0">
                    <a:moveTo>
                      <a:pt x="2226" y="1"/>
                    </a:moveTo>
                    <a:cubicBezTo>
                      <a:pt x="2173" y="1"/>
                      <a:pt x="2124" y="30"/>
                      <a:pt x="2098" y="75"/>
                    </a:cubicBezTo>
                    <a:lnTo>
                      <a:pt x="27" y="3661"/>
                    </a:lnTo>
                    <a:cubicBezTo>
                      <a:pt x="1" y="3707"/>
                      <a:pt x="1" y="3763"/>
                      <a:pt x="27" y="3810"/>
                    </a:cubicBezTo>
                    <a:lnTo>
                      <a:pt x="2098" y="7396"/>
                    </a:lnTo>
                    <a:cubicBezTo>
                      <a:pt x="2124" y="7441"/>
                      <a:pt x="2173" y="7470"/>
                      <a:pt x="2226" y="7470"/>
                    </a:cubicBezTo>
                    <a:lnTo>
                      <a:pt x="13223" y="7470"/>
                    </a:lnTo>
                    <a:lnTo>
                      <a:pt x="15379" y="3735"/>
                    </a:lnTo>
                    <a:lnTo>
                      <a:pt x="1322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 dirty="0"/>
              </a:p>
            </p:txBody>
          </p:sp>
          <p:sp>
            <p:nvSpPr>
              <p:cNvPr id="13" name="Google Shape;135;p16">
                <a:extLst>
                  <a:ext uri="{FF2B5EF4-FFF2-40B4-BE49-F238E27FC236}">
                    <a16:creationId xmlns:a16="http://schemas.microsoft.com/office/drawing/2014/main" id="{C13D1E99-D3E9-BB0F-08B7-1425BD0084B5}"/>
                  </a:ext>
                </a:extLst>
              </p:cNvPr>
              <p:cNvSpPr/>
              <p:nvPr/>
            </p:nvSpPr>
            <p:spPr>
              <a:xfrm>
                <a:off x="8342813" y="1304362"/>
                <a:ext cx="533375" cy="492821"/>
              </a:xfrm>
              <a:custGeom>
                <a:avLst/>
                <a:gdLst/>
                <a:ahLst/>
                <a:cxnLst/>
                <a:rect l="l" t="t" r="r" b="b"/>
                <a:pathLst>
                  <a:path w="3381" h="3124" extrusionOk="0">
                    <a:moveTo>
                      <a:pt x="1691" y="0"/>
                    </a:moveTo>
                    <a:cubicBezTo>
                      <a:pt x="1595" y="0"/>
                      <a:pt x="1498" y="9"/>
                      <a:pt x="1400" y="28"/>
                    </a:cubicBezTo>
                    <a:cubicBezTo>
                      <a:pt x="556" y="188"/>
                      <a:pt x="1" y="1004"/>
                      <a:pt x="161" y="1852"/>
                    </a:cubicBezTo>
                    <a:cubicBezTo>
                      <a:pt x="304" y="2601"/>
                      <a:pt x="957" y="3123"/>
                      <a:pt x="1691" y="3123"/>
                    </a:cubicBezTo>
                    <a:cubicBezTo>
                      <a:pt x="1787" y="3123"/>
                      <a:pt x="1884" y="3114"/>
                      <a:pt x="1981" y="3096"/>
                    </a:cubicBezTo>
                    <a:cubicBezTo>
                      <a:pt x="2826" y="2936"/>
                      <a:pt x="3381" y="2120"/>
                      <a:pt x="3220" y="1272"/>
                    </a:cubicBezTo>
                    <a:cubicBezTo>
                      <a:pt x="3079" y="523"/>
                      <a:pt x="2425" y="0"/>
                      <a:pt x="16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74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grpSp>
            <p:nvGrpSpPr>
              <p:cNvPr id="14" name="Google Shape;200;p16">
                <a:extLst>
                  <a:ext uri="{FF2B5EF4-FFF2-40B4-BE49-F238E27FC236}">
                    <a16:creationId xmlns:a16="http://schemas.microsoft.com/office/drawing/2014/main" id="{AD8E67E7-DB82-1D2D-21D3-67BDB96BCCFB}"/>
                  </a:ext>
                </a:extLst>
              </p:cNvPr>
              <p:cNvGrpSpPr/>
              <p:nvPr/>
            </p:nvGrpSpPr>
            <p:grpSpPr>
              <a:xfrm>
                <a:off x="8465872" y="1398243"/>
                <a:ext cx="279225" cy="321980"/>
                <a:chOff x="6033071" y="1587084"/>
                <a:chExt cx="176472" cy="203493"/>
              </a:xfrm>
            </p:grpSpPr>
            <p:sp>
              <p:nvSpPr>
                <p:cNvPr id="20" name="Google Shape;201;p16">
                  <a:extLst>
                    <a:ext uri="{FF2B5EF4-FFF2-40B4-BE49-F238E27FC236}">
                      <a16:creationId xmlns:a16="http://schemas.microsoft.com/office/drawing/2014/main" id="{A2DA5103-BD9F-EF1A-EB42-8187ED9B4367}"/>
                    </a:ext>
                  </a:extLst>
                </p:cNvPr>
                <p:cNvSpPr/>
                <p:nvPr/>
              </p:nvSpPr>
              <p:spPr>
                <a:xfrm>
                  <a:off x="6063580" y="1587084"/>
                  <a:ext cx="115356" cy="203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2041" extrusionOk="0">
                      <a:moveTo>
                        <a:pt x="493" y="422"/>
                      </a:moveTo>
                      <a:cubicBezTo>
                        <a:pt x="496" y="425"/>
                        <a:pt x="499" y="428"/>
                        <a:pt x="500" y="432"/>
                      </a:cubicBezTo>
                      <a:cubicBezTo>
                        <a:pt x="500" y="433"/>
                        <a:pt x="500" y="433"/>
                        <a:pt x="500" y="433"/>
                      </a:cubicBezTo>
                      <a:cubicBezTo>
                        <a:pt x="504" y="439"/>
                        <a:pt x="506" y="446"/>
                        <a:pt x="507" y="452"/>
                      </a:cubicBezTo>
                      <a:cubicBezTo>
                        <a:pt x="507" y="454"/>
                        <a:pt x="508" y="454"/>
                        <a:pt x="508" y="456"/>
                      </a:cubicBezTo>
                      <a:cubicBezTo>
                        <a:pt x="510" y="463"/>
                        <a:pt x="511" y="469"/>
                        <a:pt x="511" y="476"/>
                      </a:cubicBezTo>
                      <a:cubicBezTo>
                        <a:pt x="511" y="483"/>
                        <a:pt x="510" y="489"/>
                        <a:pt x="508" y="496"/>
                      </a:cubicBezTo>
                      <a:cubicBezTo>
                        <a:pt x="508" y="498"/>
                        <a:pt x="507" y="500"/>
                        <a:pt x="507" y="501"/>
                      </a:cubicBezTo>
                      <a:cubicBezTo>
                        <a:pt x="506" y="508"/>
                        <a:pt x="504" y="514"/>
                        <a:pt x="500" y="520"/>
                      </a:cubicBezTo>
                      <a:cubicBezTo>
                        <a:pt x="500" y="520"/>
                        <a:pt x="500" y="521"/>
                        <a:pt x="500" y="521"/>
                      </a:cubicBezTo>
                      <a:cubicBezTo>
                        <a:pt x="499" y="524"/>
                        <a:pt x="496" y="528"/>
                        <a:pt x="493" y="531"/>
                      </a:cubicBezTo>
                      <a:cubicBezTo>
                        <a:pt x="492" y="528"/>
                        <a:pt x="489" y="524"/>
                        <a:pt x="487" y="521"/>
                      </a:cubicBezTo>
                      <a:cubicBezTo>
                        <a:pt x="487" y="521"/>
                        <a:pt x="486" y="520"/>
                        <a:pt x="486" y="520"/>
                      </a:cubicBezTo>
                      <a:cubicBezTo>
                        <a:pt x="484" y="514"/>
                        <a:pt x="482" y="508"/>
                        <a:pt x="480" y="501"/>
                      </a:cubicBezTo>
                      <a:cubicBezTo>
                        <a:pt x="479" y="500"/>
                        <a:pt x="479" y="498"/>
                        <a:pt x="479" y="496"/>
                      </a:cubicBezTo>
                      <a:cubicBezTo>
                        <a:pt x="478" y="489"/>
                        <a:pt x="477" y="483"/>
                        <a:pt x="477" y="476"/>
                      </a:cubicBezTo>
                      <a:cubicBezTo>
                        <a:pt x="477" y="469"/>
                        <a:pt x="478" y="463"/>
                        <a:pt x="479" y="456"/>
                      </a:cubicBezTo>
                      <a:cubicBezTo>
                        <a:pt x="479" y="454"/>
                        <a:pt x="479" y="454"/>
                        <a:pt x="480" y="452"/>
                      </a:cubicBezTo>
                      <a:cubicBezTo>
                        <a:pt x="482" y="446"/>
                        <a:pt x="484" y="439"/>
                        <a:pt x="486" y="433"/>
                      </a:cubicBezTo>
                      <a:cubicBezTo>
                        <a:pt x="487" y="433"/>
                        <a:pt x="487" y="433"/>
                        <a:pt x="487" y="432"/>
                      </a:cubicBezTo>
                      <a:cubicBezTo>
                        <a:pt x="489" y="428"/>
                        <a:pt x="492" y="425"/>
                        <a:pt x="493" y="422"/>
                      </a:cubicBezTo>
                      <a:close/>
                      <a:moveTo>
                        <a:pt x="664" y="422"/>
                      </a:moveTo>
                      <a:cubicBezTo>
                        <a:pt x="666" y="425"/>
                        <a:pt x="668" y="428"/>
                        <a:pt x="670" y="432"/>
                      </a:cubicBezTo>
                      <a:cubicBezTo>
                        <a:pt x="671" y="433"/>
                        <a:pt x="671" y="433"/>
                        <a:pt x="671" y="433"/>
                      </a:cubicBezTo>
                      <a:cubicBezTo>
                        <a:pt x="674" y="439"/>
                        <a:pt x="676" y="446"/>
                        <a:pt x="678" y="452"/>
                      </a:cubicBezTo>
                      <a:cubicBezTo>
                        <a:pt x="678" y="454"/>
                        <a:pt x="679" y="454"/>
                        <a:pt x="679" y="456"/>
                      </a:cubicBezTo>
                      <a:cubicBezTo>
                        <a:pt x="680" y="463"/>
                        <a:pt x="681" y="469"/>
                        <a:pt x="681" y="476"/>
                      </a:cubicBezTo>
                      <a:cubicBezTo>
                        <a:pt x="681" y="483"/>
                        <a:pt x="680" y="489"/>
                        <a:pt x="679" y="496"/>
                      </a:cubicBezTo>
                      <a:cubicBezTo>
                        <a:pt x="679" y="498"/>
                        <a:pt x="678" y="500"/>
                        <a:pt x="678" y="501"/>
                      </a:cubicBezTo>
                      <a:cubicBezTo>
                        <a:pt x="676" y="508"/>
                        <a:pt x="674" y="514"/>
                        <a:pt x="671" y="520"/>
                      </a:cubicBezTo>
                      <a:cubicBezTo>
                        <a:pt x="671" y="520"/>
                        <a:pt x="671" y="521"/>
                        <a:pt x="670" y="521"/>
                      </a:cubicBezTo>
                      <a:cubicBezTo>
                        <a:pt x="668" y="524"/>
                        <a:pt x="666" y="528"/>
                        <a:pt x="664" y="531"/>
                      </a:cubicBezTo>
                      <a:cubicBezTo>
                        <a:pt x="662" y="528"/>
                        <a:pt x="659" y="524"/>
                        <a:pt x="658" y="521"/>
                      </a:cubicBezTo>
                      <a:cubicBezTo>
                        <a:pt x="658" y="521"/>
                        <a:pt x="657" y="520"/>
                        <a:pt x="657" y="520"/>
                      </a:cubicBezTo>
                      <a:cubicBezTo>
                        <a:pt x="654" y="514"/>
                        <a:pt x="651" y="508"/>
                        <a:pt x="651" y="501"/>
                      </a:cubicBezTo>
                      <a:cubicBezTo>
                        <a:pt x="650" y="500"/>
                        <a:pt x="650" y="498"/>
                        <a:pt x="649" y="496"/>
                      </a:cubicBezTo>
                      <a:cubicBezTo>
                        <a:pt x="648" y="489"/>
                        <a:pt x="647" y="483"/>
                        <a:pt x="647" y="476"/>
                      </a:cubicBezTo>
                      <a:cubicBezTo>
                        <a:pt x="647" y="469"/>
                        <a:pt x="648" y="463"/>
                        <a:pt x="649" y="456"/>
                      </a:cubicBezTo>
                      <a:cubicBezTo>
                        <a:pt x="650" y="454"/>
                        <a:pt x="650" y="454"/>
                        <a:pt x="651" y="452"/>
                      </a:cubicBezTo>
                      <a:cubicBezTo>
                        <a:pt x="651" y="446"/>
                        <a:pt x="654" y="439"/>
                        <a:pt x="657" y="433"/>
                      </a:cubicBezTo>
                      <a:cubicBezTo>
                        <a:pt x="657" y="433"/>
                        <a:pt x="658" y="433"/>
                        <a:pt x="658" y="432"/>
                      </a:cubicBezTo>
                      <a:cubicBezTo>
                        <a:pt x="659" y="428"/>
                        <a:pt x="662" y="425"/>
                        <a:pt x="664" y="422"/>
                      </a:cubicBezTo>
                      <a:close/>
                      <a:moveTo>
                        <a:pt x="749" y="374"/>
                      </a:moveTo>
                      <a:cubicBezTo>
                        <a:pt x="803" y="374"/>
                        <a:pt x="851" y="426"/>
                        <a:pt x="851" y="484"/>
                      </a:cubicBezTo>
                      <a:cubicBezTo>
                        <a:pt x="851" y="534"/>
                        <a:pt x="829" y="581"/>
                        <a:pt x="790" y="612"/>
                      </a:cubicBezTo>
                      <a:lnTo>
                        <a:pt x="659" y="722"/>
                      </a:lnTo>
                      <a:cubicBezTo>
                        <a:pt x="651" y="729"/>
                        <a:pt x="647" y="738"/>
                        <a:pt x="647" y="749"/>
                      </a:cubicBezTo>
                      <a:lnTo>
                        <a:pt x="647" y="986"/>
                      </a:lnTo>
                      <a:lnTo>
                        <a:pt x="511" y="986"/>
                      </a:lnTo>
                      <a:lnTo>
                        <a:pt x="511" y="749"/>
                      </a:lnTo>
                      <a:cubicBezTo>
                        <a:pt x="511" y="738"/>
                        <a:pt x="506" y="729"/>
                        <a:pt x="499" y="722"/>
                      </a:cubicBezTo>
                      <a:lnTo>
                        <a:pt x="367" y="612"/>
                      </a:lnTo>
                      <a:cubicBezTo>
                        <a:pt x="328" y="581"/>
                        <a:pt x="307" y="534"/>
                        <a:pt x="307" y="484"/>
                      </a:cubicBezTo>
                      <a:cubicBezTo>
                        <a:pt x="307" y="426"/>
                        <a:pt x="355" y="374"/>
                        <a:pt x="409" y="374"/>
                      </a:cubicBezTo>
                      <a:cubicBezTo>
                        <a:pt x="419" y="374"/>
                        <a:pt x="430" y="376"/>
                        <a:pt x="439" y="379"/>
                      </a:cubicBezTo>
                      <a:cubicBezTo>
                        <a:pt x="439" y="380"/>
                        <a:pt x="438" y="381"/>
                        <a:pt x="438" y="382"/>
                      </a:cubicBezTo>
                      <a:cubicBezTo>
                        <a:pt x="434" y="387"/>
                        <a:pt x="431" y="393"/>
                        <a:pt x="428" y="399"/>
                      </a:cubicBezTo>
                      <a:cubicBezTo>
                        <a:pt x="427" y="400"/>
                        <a:pt x="426" y="401"/>
                        <a:pt x="426" y="402"/>
                      </a:cubicBezTo>
                      <a:cubicBezTo>
                        <a:pt x="423" y="409"/>
                        <a:pt x="420" y="416"/>
                        <a:pt x="417" y="424"/>
                      </a:cubicBezTo>
                      <a:cubicBezTo>
                        <a:pt x="417" y="426"/>
                        <a:pt x="417" y="427"/>
                        <a:pt x="416" y="429"/>
                      </a:cubicBezTo>
                      <a:cubicBezTo>
                        <a:pt x="414" y="435"/>
                        <a:pt x="413" y="440"/>
                        <a:pt x="411" y="447"/>
                      </a:cubicBezTo>
                      <a:cubicBezTo>
                        <a:pt x="411" y="448"/>
                        <a:pt x="410" y="451"/>
                        <a:pt x="410" y="453"/>
                      </a:cubicBezTo>
                      <a:cubicBezTo>
                        <a:pt x="410" y="460"/>
                        <a:pt x="409" y="468"/>
                        <a:pt x="409" y="476"/>
                      </a:cubicBezTo>
                      <a:cubicBezTo>
                        <a:pt x="409" y="528"/>
                        <a:pt x="432" y="576"/>
                        <a:pt x="472" y="608"/>
                      </a:cubicBezTo>
                      <a:cubicBezTo>
                        <a:pt x="479" y="613"/>
                        <a:pt x="486" y="616"/>
                        <a:pt x="493" y="616"/>
                      </a:cubicBezTo>
                      <a:cubicBezTo>
                        <a:pt x="501" y="616"/>
                        <a:pt x="509" y="613"/>
                        <a:pt x="515" y="608"/>
                      </a:cubicBezTo>
                      <a:cubicBezTo>
                        <a:pt x="555" y="576"/>
                        <a:pt x="579" y="528"/>
                        <a:pt x="579" y="476"/>
                      </a:cubicBezTo>
                      <a:cubicBezTo>
                        <a:pt x="579" y="468"/>
                        <a:pt x="578" y="460"/>
                        <a:pt x="577" y="453"/>
                      </a:cubicBezTo>
                      <a:cubicBezTo>
                        <a:pt x="576" y="451"/>
                        <a:pt x="576" y="448"/>
                        <a:pt x="575" y="447"/>
                      </a:cubicBezTo>
                      <a:cubicBezTo>
                        <a:pt x="575" y="440"/>
                        <a:pt x="574" y="435"/>
                        <a:pt x="572" y="429"/>
                      </a:cubicBezTo>
                      <a:cubicBezTo>
                        <a:pt x="571" y="427"/>
                        <a:pt x="571" y="426"/>
                        <a:pt x="570" y="424"/>
                      </a:cubicBezTo>
                      <a:cubicBezTo>
                        <a:pt x="568" y="416"/>
                        <a:pt x="565" y="409"/>
                        <a:pt x="562" y="402"/>
                      </a:cubicBezTo>
                      <a:cubicBezTo>
                        <a:pt x="561" y="401"/>
                        <a:pt x="560" y="400"/>
                        <a:pt x="560" y="399"/>
                      </a:cubicBezTo>
                      <a:cubicBezTo>
                        <a:pt x="556" y="393"/>
                        <a:pt x="553" y="387"/>
                        <a:pt x="549" y="382"/>
                      </a:cubicBezTo>
                      <a:cubicBezTo>
                        <a:pt x="549" y="381"/>
                        <a:pt x="548" y="380"/>
                        <a:pt x="548" y="379"/>
                      </a:cubicBezTo>
                      <a:cubicBezTo>
                        <a:pt x="558" y="376"/>
                        <a:pt x="568" y="374"/>
                        <a:pt x="579" y="374"/>
                      </a:cubicBezTo>
                      <a:cubicBezTo>
                        <a:pt x="589" y="374"/>
                        <a:pt x="599" y="376"/>
                        <a:pt x="610" y="379"/>
                      </a:cubicBezTo>
                      <a:cubicBezTo>
                        <a:pt x="609" y="380"/>
                        <a:pt x="609" y="381"/>
                        <a:pt x="608" y="382"/>
                      </a:cubicBezTo>
                      <a:cubicBezTo>
                        <a:pt x="604" y="387"/>
                        <a:pt x="601" y="393"/>
                        <a:pt x="598" y="399"/>
                      </a:cubicBezTo>
                      <a:cubicBezTo>
                        <a:pt x="597" y="400"/>
                        <a:pt x="596" y="401"/>
                        <a:pt x="596" y="402"/>
                      </a:cubicBezTo>
                      <a:cubicBezTo>
                        <a:pt x="593" y="409"/>
                        <a:pt x="589" y="416"/>
                        <a:pt x="588" y="424"/>
                      </a:cubicBezTo>
                      <a:cubicBezTo>
                        <a:pt x="587" y="426"/>
                        <a:pt x="587" y="427"/>
                        <a:pt x="586" y="429"/>
                      </a:cubicBezTo>
                      <a:cubicBezTo>
                        <a:pt x="584" y="435"/>
                        <a:pt x="582" y="440"/>
                        <a:pt x="582" y="447"/>
                      </a:cubicBezTo>
                      <a:cubicBezTo>
                        <a:pt x="582" y="448"/>
                        <a:pt x="581" y="451"/>
                        <a:pt x="581" y="453"/>
                      </a:cubicBezTo>
                      <a:cubicBezTo>
                        <a:pt x="580" y="460"/>
                        <a:pt x="579" y="468"/>
                        <a:pt x="579" y="476"/>
                      </a:cubicBezTo>
                      <a:cubicBezTo>
                        <a:pt x="579" y="528"/>
                        <a:pt x="602" y="576"/>
                        <a:pt x="643" y="608"/>
                      </a:cubicBezTo>
                      <a:cubicBezTo>
                        <a:pt x="649" y="613"/>
                        <a:pt x="656" y="616"/>
                        <a:pt x="664" y="616"/>
                      </a:cubicBezTo>
                      <a:cubicBezTo>
                        <a:pt x="672" y="616"/>
                        <a:pt x="679" y="613"/>
                        <a:pt x="685" y="608"/>
                      </a:cubicBezTo>
                      <a:cubicBezTo>
                        <a:pt x="726" y="576"/>
                        <a:pt x="749" y="528"/>
                        <a:pt x="749" y="476"/>
                      </a:cubicBezTo>
                      <a:cubicBezTo>
                        <a:pt x="749" y="468"/>
                        <a:pt x="748" y="460"/>
                        <a:pt x="747" y="453"/>
                      </a:cubicBezTo>
                      <a:cubicBezTo>
                        <a:pt x="747" y="451"/>
                        <a:pt x="747" y="448"/>
                        <a:pt x="746" y="447"/>
                      </a:cubicBezTo>
                      <a:cubicBezTo>
                        <a:pt x="745" y="440"/>
                        <a:pt x="743" y="435"/>
                        <a:pt x="741" y="429"/>
                      </a:cubicBezTo>
                      <a:cubicBezTo>
                        <a:pt x="741" y="427"/>
                        <a:pt x="740" y="426"/>
                        <a:pt x="740" y="424"/>
                      </a:cubicBezTo>
                      <a:cubicBezTo>
                        <a:pt x="738" y="416"/>
                        <a:pt x="735" y="409"/>
                        <a:pt x="732" y="402"/>
                      </a:cubicBezTo>
                      <a:cubicBezTo>
                        <a:pt x="731" y="401"/>
                        <a:pt x="730" y="400"/>
                        <a:pt x="729" y="399"/>
                      </a:cubicBezTo>
                      <a:cubicBezTo>
                        <a:pt x="727" y="393"/>
                        <a:pt x="723" y="387"/>
                        <a:pt x="720" y="382"/>
                      </a:cubicBezTo>
                      <a:cubicBezTo>
                        <a:pt x="719" y="381"/>
                        <a:pt x="719" y="380"/>
                        <a:pt x="718" y="379"/>
                      </a:cubicBezTo>
                      <a:cubicBezTo>
                        <a:pt x="728" y="376"/>
                        <a:pt x="738" y="374"/>
                        <a:pt x="749" y="374"/>
                      </a:cubicBezTo>
                      <a:close/>
                      <a:moveTo>
                        <a:pt x="579" y="68"/>
                      </a:moveTo>
                      <a:cubicBezTo>
                        <a:pt x="860" y="68"/>
                        <a:pt x="1089" y="297"/>
                        <a:pt x="1089" y="578"/>
                      </a:cubicBezTo>
                      <a:cubicBezTo>
                        <a:pt x="1089" y="738"/>
                        <a:pt x="1013" y="890"/>
                        <a:pt x="884" y="986"/>
                      </a:cubicBezTo>
                      <a:lnTo>
                        <a:pt x="715" y="986"/>
                      </a:lnTo>
                      <a:lnTo>
                        <a:pt x="715" y="764"/>
                      </a:lnTo>
                      <a:lnTo>
                        <a:pt x="834" y="665"/>
                      </a:lnTo>
                      <a:cubicBezTo>
                        <a:pt x="888" y="620"/>
                        <a:pt x="919" y="554"/>
                        <a:pt x="919" y="484"/>
                      </a:cubicBezTo>
                      <a:cubicBezTo>
                        <a:pt x="919" y="387"/>
                        <a:pt x="841" y="306"/>
                        <a:pt x="749" y="306"/>
                      </a:cubicBezTo>
                      <a:cubicBezTo>
                        <a:pt x="719" y="306"/>
                        <a:pt x="690" y="315"/>
                        <a:pt x="664" y="330"/>
                      </a:cubicBezTo>
                      <a:cubicBezTo>
                        <a:pt x="637" y="315"/>
                        <a:pt x="608" y="307"/>
                        <a:pt x="579" y="307"/>
                      </a:cubicBezTo>
                      <a:cubicBezTo>
                        <a:pt x="550" y="307"/>
                        <a:pt x="520" y="315"/>
                        <a:pt x="494" y="330"/>
                      </a:cubicBezTo>
                      <a:cubicBezTo>
                        <a:pt x="468" y="315"/>
                        <a:pt x="439" y="306"/>
                        <a:pt x="409" y="306"/>
                      </a:cubicBezTo>
                      <a:cubicBezTo>
                        <a:pt x="316" y="306"/>
                        <a:pt x="238" y="387"/>
                        <a:pt x="238" y="484"/>
                      </a:cubicBezTo>
                      <a:cubicBezTo>
                        <a:pt x="238" y="554"/>
                        <a:pt x="270" y="620"/>
                        <a:pt x="323" y="665"/>
                      </a:cubicBezTo>
                      <a:lnTo>
                        <a:pt x="443" y="764"/>
                      </a:lnTo>
                      <a:lnTo>
                        <a:pt x="443" y="986"/>
                      </a:lnTo>
                      <a:lnTo>
                        <a:pt x="273" y="986"/>
                      </a:lnTo>
                      <a:cubicBezTo>
                        <a:pt x="145" y="890"/>
                        <a:pt x="68" y="738"/>
                        <a:pt x="68" y="578"/>
                      </a:cubicBezTo>
                      <a:cubicBezTo>
                        <a:pt x="68" y="297"/>
                        <a:pt x="298" y="68"/>
                        <a:pt x="579" y="68"/>
                      </a:cubicBezTo>
                      <a:close/>
                      <a:moveTo>
                        <a:pt x="885" y="1054"/>
                      </a:moveTo>
                      <a:cubicBezTo>
                        <a:pt x="904" y="1055"/>
                        <a:pt x="919" y="1070"/>
                        <a:pt x="919" y="1088"/>
                      </a:cubicBezTo>
                      <a:cubicBezTo>
                        <a:pt x="919" y="1107"/>
                        <a:pt x="904" y="1122"/>
                        <a:pt x="885" y="1122"/>
                      </a:cubicBezTo>
                      <a:lnTo>
                        <a:pt x="272" y="1122"/>
                      </a:lnTo>
                      <a:cubicBezTo>
                        <a:pt x="254" y="1122"/>
                        <a:pt x="238" y="1107"/>
                        <a:pt x="238" y="1088"/>
                      </a:cubicBezTo>
                      <a:cubicBezTo>
                        <a:pt x="238" y="1070"/>
                        <a:pt x="254" y="1054"/>
                        <a:pt x="272" y="1054"/>
                      </a:cubicBezTo>
                      <a:close/>
                      <a:moveTo>
                        <a:pt x="885" y="1190"/>
                      </a:moveTo>
                      <a:cubicBezTo>
                        <a:pt x="904" y="1190"/>
                        <a:pt x="919" y="1206"/>
                        <a:pt x="919" y="1224"/>
                      </a:cubicBezTo>
                      <a:cubicBezTo>
                        <a:pt x="919" y="1244"/>
                        <a:pt x="904" y="1259"/>
                        <a:pt x="885" y="1259"/>
                      </a:cubicBezTo>
                      <a:lnTo>
                        <a:pt x="272" y="1259"/>
                      </a:lnTo>
                      <a:cubicBezTo>
                        <a:pt x="254" y="1259"/>
                        <a:pt x="238" y="1244"/>
                        <a:pt x="238" y="1224"/>
                      </a:cubicBezTo>
                      <a:cubicBezTo>
                        <a:pt x="238" y="1206"/>
                        <a:pt x="254" y="1190"/>
                        <a:pt x="272" y="1190"/>
                      </a:cubicBezTo>
                      <a:close/>
                      <a:moveTo>
                        <a:pt x="885" y="1327"/>
                      </a:moveTo>
                      <a:cubicBezTo>
                        <a:pt x="904" y="1327"/>
                        <a:pt x="919" y="1341"/>
                        <a:pt x="919" y="1361"/>
                      </a:cubicBezTo>
                      <a:cubicBezTo>
                        <a:pt x="919" y="1379"/>
                        <a:pt x="904" y="1395"/>
                        <a:pt x="885" y="1395"/>
                      </a:cubicBezTo>
                      <a:lnTo>
                        <a:pt x="272" y="1395"/>
                      </a:lnTo>
                      <a:cubicBezTo>
                        <a:pt x="254" y="1395"/>
                        <a:pt x="238" y="1379"/>
                        <a:pt x="238" y="1361"/>
                      </a:cubicBezTo>
                      <a:cubicBezTo>
                        <a:pt x="238" y="1341"/>
                        <a:pt x="254" y="1327"/>
                        <a:pt x="272" y="1327"/>
                      </a:cubicBezTo>
                      <a:close/>
                      <a:moveTo>
                        <a:pt x="851" y="1463"/>
                      </a:moveTo>
                      <a:lnTo>
                        <a:pt x="851" y="1637"/>
                      </a:lnTo>
                      <a:lnTo>
                        <a:pt x="802" y="1604"/>
                      </a:lnTo>
                      <a:cubicBezTo>
                        <a:pt x="796" y="1600"/>
                        <a:pt x="789" y="1598"/>
                        <a:pt x="783" y="1598"/>
                      </a:cubicBezTo>
                      <a:cubicBezTo>
                        <a:pt x="776" y="1598"/>
                        <a:pt x="770" y="1600"/>
                        <a:pt x="764" y="1604"/>
                      </a:cubicBezTo>
                      <a:lnTo>
                        <a:pt x="681" y="1660"/>
                      </a:lnTo>
                      <a:lnTo>
                        <a:pt x="597" y="1604"/>
                      </a:lnTo>
                      <a:cubicBezTo>
                        <a:pt x="592" y="1600"/>
                        <a:pt x="585" y="1598"/>
                        <a:pt x="579" y="1598"/>
                      </a:cubicBezTo>
                      <a:cubicBezTo>
                        <a:pt x="572" y="1598"/>
                        <a:pt x="565" y="1600"/>
                        <a:pt x="560" y="1604"/>
                      </a:cubicBezTo>
                      <a:lnTo>
                        <a:pt x="477" y="1660"/>
                      </a:lnTo>
                      <a:lnTo>
                        <a:pt x="394" y="1604"/>
                      </a:lnTo>
                      <a:cubicBezTo>
                        <a:pt x="388" y="1600"/>
                        <a:pt x="382" y="1598"/>
                        <a:pt x="375" y="1598"/>
                      </a:cubicBezTo>
                      <a:cubicBezTo>
                        <a:pt x="368" y="1598"/>
                        <a:pt x="362" y="1600"/>
                        <a:pt x="355" y="1604"/>
                      </a:cubicBezTo>
                      <a:lnTo>
                        <a:pt x="307" y="1637"/>
                      </a:lnTo>
                      <a:lnTo>
                        <a:pt x="307" y="1463"/>
                      </a:lnTo>
                      <a:close/>
                      <a:moveTo>
                        <a:pt x="782" y="1673"/>
                      </a:moveTo>
                      <a:lnTo>
                        <a:pt x="831" y="1706"/>
                      </a:lnTo>
                      <a:lnTo>
                        <a:pt x="700" y="1837"/>
                      </a:lnTo>
                      <a:lnTo>
                        <a:pt x="457" y="1837"/>
                      </a:lnTo>
                      <a:lnTo>
                        <a:pt x="326" y="1706"/>
                      </a:lnTo>
                      <a:lnTo>
                        <a:pt x="375" y="1673"/>
                      </a:lnTo>
                      <a:lnTo>
                        <a:pt x="458" y="1729"/>
                      </a:lnTo>
                      <a:cubicBezTo>
                        <a:pt x="463" y="1733"/>
                        <a:pt x="470" y="1735"/>
                        <a:pt x="476" y="1735"/>
                      </a:cubicBezTo>
                      <a:cubicBezTo>
                        <a:pt x="483" y="1735"/>
                        <a:pt x="489" y="1733"/>
                        <a:pt x="495" y="1729"/>
                      </a:cubicBezTo>
                      <a:lnTo>
                        <a:pt x="579" y="1673"/>
                      </a:lnTo>
                      <a:lnTo>
                        <a:pt x="662" y="1729"/>
                      </a:lnTo>
                      <a:cubicBezTo>
                        <a:pt x="668" y="1733"/>
                        <a:pt x="674" y="1735"/>
                        <a:pt x="681" y="1735"/>
                      </a:cubicBezTo>
                      <a:cubicBezTo>
                        <a:pt x="687" y="1735"/>
                        <a:pt x="694" y="1733"/>
                        <a:pt x="699" y="1729"/>
                      </a:cubicBezTo>
                      <a:lnTo>
                        <a:pt x="782" y="1673"/>
                      </a:lnTo>
                      <a:close/>
                      <a:moveTo>
                        <a:pt x="633" y="1905"/>
                      </a:moveTo>
                      <a:lnTo>
                        <a:pt x="579" y="1959"/>
                      </a:lnTo>
                      <a:lnTo>
                        <a:pt x="525" y="1905"/>
                      </a:lnTo>
                      <a:close/>
                      <a:moveTo>
                        <a:pt x="579" y="0"/>
                      </a:moveTo>
                      <a:cubicBezTo>
                        <a:pt x="260" y="0"/>
                        <a:pt x="1" y="260"/>
                        <a:pt x="1" y="578"/>
                      </a:cubicBezTo>
                      <a:cubicBezTo>
                        <a:pt x="1" y="747"/>
                        <a:pt x="75" y="906"/>
                        <a:pt x="202" y="1016"/>
                      </a:cubicBezTo>
                      <a:cubicBezTo>
                        <a:pt x="183" y="1034"/>
                        <a:pt x="170" y="1060"/>
                        <a:pt x="170" y="1088"/>
                      </a:cubicBezTo>
                      <a:cubicBezTo>
                        <a:pt x="170" y="1114"/>
                        <a:pt x="181" y="1138"/>
                        <a:pt x="197" y="1156"/>
                      </a:cubicBezTo>
                      <a:cubicBezTo>
                        <a:pt x="181" y="1175"/>
                        <a:pt x="170" y="1198"/>
                        <a:pt x="170" y="1224"/>
                      </a:cubicBezTo>
                      <a:cubicBezTo>
                        <a:pt x="170" y="1251"/>
                        <a:pt x="181" y="1274"/>
                        <a:pt x="197" y="1293"/>
                      </a:cubicBezTo>
                      <a:cubicBezTo>
                        <a:pt x="181" y="1311"/>
                        <a:pt x="170" y="1335"/>
                        <a:pt x="170" y="1361"/>
                      </a:cubicBezTo>
                      <a:cubicBezTo>
                        <a:pt x="170" y="1405"/>
                        <a:pt x="199" y="1442"/>
                        <a:pt x="238" y="1457"/>
                      </a:cubicBezTo>
                      <a:lnTo>
                        <a:pt x="238" y="1700"/>
                      </a:lnTo>
                      <a:cubicBezTo>
                        <a:pt x="238" y="1710"/>
                        <a:pt x="242" y="1719"/>
                        <a:pt x="249" y="1725"/>
                      </a:cubicBezTo>
                      <a:lnTo>
                        <a:pt x="555" y="2031"/>
                      </a:lnTo>
                      <a:cubicBezTo>
                        <a:pt x="562" y="2037"/>
                        <a:pt x="570" y="2041"/>
                        <a:pt x="579" y="2041"/>
                      </a:cubicBezTo>
                      <a:cubicBezTo>
                        <a:pt x="588" y="2041"/>
                        <a:pt x="596" y="2037"/>
                        <a:pt x="603" y="2031"/>
                      </a:cubicBezTo>
                      <a:lnTo>
                        <a:pt x="909" y="1725"/>
                      </a:lnTo>
                      <a:cubicBezTo>
                        <a:pt x="915" y="1719"/>
                        <a:pt x="919" y="1710"/>
                        <a:pt x="919" y="1700"/>
                      </a:cubicBezTo>
                      <a:lnTo>
                        <a:pt x="919" y="1457"/>
                      </a:lnTo>
                      <a:cubicBezTo>
                        <a:pt x="959" y="1442"/>
                        <a:pt x="987" y="1405"/>
                        <a:pt x="987" y="1361"/>
                      </a:cubicBezTo>
                      <a:cubicBezTo>
                        <a:pt x="987" y="1335"/>
                        <a:pt x="976" y="1311"/>
                        <a:pt x="961" y="1293"/>
                      </a:cubicBezTo>
                      <a:cubicBezTo>
                        <a:pt x="977" y="1274"/>
                        <a:pt x="987" y="1251"/>
                        <a:pt x="987" y="1224"/>
                      </a:cubicBezTo>
                      <a:cubicBezTo>
                        <a:pt x="987" y="1198"/>
                        <a:pt x="976" y="1175"/>
                        <a:pt x="961" y="1156"/>
                      </a:cubicBezTo>
                      <a:cubicBezTo>
                        <a:pt x="977" y="1138"/>
                        <a:pt x="987" y="1114"/>
                        <a:pt x="987" y="1088"/>
                      </a:cubicBezTo>
                      <a:cubicBezTo>
                        <a:pt x="987" y="1060"/>
                        <a:pt x="975" y="1034"/>
                        <a:pt x="956" y="1016"/>
                      </a:cubicBezTo>
                      <a:cubicBezTo>
                        <a:pt x="1083" y="906"/>
                        <a:pt x="1157" y="747"/>
                        <a:pt x="1157" y="578"/>
                      </a:cubicBezTo>
                      <a:cubicBezTo>
                        <a:pt x="1157" y="260"/>
                        <a:pt x="898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 dirty="0"/>
                </a:p>
              </p:txBody>
            </p:sp>
            <p:sp>
              <p:nvSpPr>
                <p:cNvPr id="22" name="Google Shape;202;p16">
                  <a:extLst>
                    <a:ext uri="{FF2B5EF4-FFF2-40B4-BE49-F238E27FC236}">
                      <a16:creationId xmlns:a16="http://schemas.microsoft.com/office/drawing/2014/main" id="{EA928AC3-EDA5-7B18-FA45-5C6E3013324C}"/>
                    </a:ext>
                  </a:extLst>
                </p:cNvPr>
                <p:cNvSpPr/>
                <p:nvPr/>
              </p:nvSpPr>
              <p:spPr>
                <a:xfrm>
                  <a:off x="6173052" y="1587981"/>
                  <a:ext cx="18445" cy="18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6" extrusionOk="0">
                      <a:moveTo>
                        <a:pt x="137" y="1"/>
                      </a:moveTo>
                      <a:lnTo>
                        <a:pt x="0" y="137"/>
                      </a:lnTo>
                      <a:lnTo>
                        <a:pt x="49" y="185"/>
                      </a:lnTo>
                      <a:lnTo>
                        <a:pt x="185" y="4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4" name="Google Shape;203;p16">
                  <a:extLst>
                    <a:ext uri="{FF2B5EF4-FFF2-40B4-BE49-F238E27FC236}">
                      <a16:creationId xmlns:a16="http://schemas.microsoft.com/office/drawing/2014/main" id="{F757C5C7-CD42-9C5E-9B1F-644262B54479}"/>
                    </a:ext>
                  </a:extLst>
                </p:cNvPr>
                <p:cNvSpPr/>
                <p:nvPr/>
              </p:nvSpPr>
              <p:spPr>
                <a:xfrm>
                  <a:off x="6173052" y="1682996"/>
                  <a:ext cx="18445" cy="1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5" extrusionOk="0">
                      <a:moveTo>
                        <a:pt x="49" y="1"/>
                      </a:moveTo>
                      <a:lnTo>
                        <a:pt x="0" y="49"/>
                      </a:lnTo>
                      <a:lnTo>
                        <a:pt x="137" y="185"/>
                      </a:lnTo>
                      <a:lnTo>
                        <a:pt x="185" y="137"/>
                      </a:lnTo>
                      <a:lnTo>
                        <a:pt x="49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6" name="Google Shape;204;p16">
                  <a:extLst>
                    <a:ext uri="{FF2B5EF4-FFF2-40B4-BE49-F238E27FC236}">
                      <a16:creationId xmlns:a16="http://schemas.microsoft.com/office/drawing/2014/main" id="{CA308F3E-1D5B-CF1D-8E93-93A9963007E5}"/>
                    </a:ext>
                  </a:extLst>
                </p:cNvPr>
                <p:cNvSpPr/>
                <p:nvPr/>
              </p:nvSpPr>
              <p:spPr>
                <a:xfrm>
                  <a:off x="6189104" y="1641321"/>
                  <a:ext cx="20439" cy="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69" extrusionOk="0">
                      <a:moveTo>
                        <a:pt x="0" y="0"/>
                      </a:moveTo>
                      <a:lnTo>
                        <a:pt x="0" y="68"/>
                      </a:lnTo>
                      <a:lnTo>
                        <a:pt x="204" y="68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7" name="Google Shape;205;p16">
                  <a:extLst>
                    <a:ext uri="{FF2B5EF4-FFF2-40B4-BE49-F238E27FC236}">
                      <a16:creationId xmlns:a16="http://schemas.microsoft.com/office/drawing/2014/main" id="{8D582DBE-078D-B035-5824-705A7EBC3878}"/>
                    </a:ext>
                  </a:extLst>
                </p:cNvPr>
                <p:cNvSpPr/>
                <p:nvPr/>
              </p:nvSpPr>
              <p:spPr>
                <a:xfrm>
                  <a:off x="6051017" y="1587981"/>
                  <a:ext cx="18445" cy="18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6" extrusionOk="0">
                      <a:moveTo>
                        <a:pt x="48" y="1"/>
                      </a:moveTo>
                      <a:lnTo>
                        <a:pt x="0" y="49"/>
                      </a:lnTo>
                      <a:lnTo>
                        <a:pt x="137" y="185"/>
                      </a:lnTo>
                      <a:lnTo>
                        <a:pt x="185" y="137"/>
                      </a:ln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41" name="Google Shape;206;p16">
                  <a:extLst>
                    <a:ext uri="{FF2B5EF4-FFF2-40B4-BE49-F238E27FC236}">
                      <a16:creationId xmlns:a16="http://schemas.microsoft.com/office/drawing/2014/main" id="{091DCBFC-031E-D730-072E-7B7F81A8B2BD}"/>
                    </a:ext>
                  </a:extLst>
                </p:cNvPr>
                <p:cNvSpPr/>
                <p:nvPr/>
              </p:nvSpPr>
              <p:spPr>
                <a:xfrm>
                  <a:off x="6051017" y="1682996"/>
                  <a:ext cx="18445" cy="1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5" extrusionOk="0">
                      <a:moveTo>
                        <a:pt x="137" y="1"/>
                      </a:moveTo>
                      <a:lnTo>
                        <a:pt x="0" y="137"/>
                      </a:lnTo>
                      <a:lnTo>
                        <a:pt x="48" y="185"/>
                      </a:lnTo>
                      <a:lnTo>
                        <a:pt x="185" y="4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43" name="Google Shape;207;p16">
                  <a:extLst>
                    <a:ext uri="{FF2B5EF4-FFF2-40B4-BE49-F238E27FC236}">
                      <a16:creationId xmlns:a16="http://schemas.microsoft.com/office/drawing/2014/main" id="{CEA73751-1C8A-7D21-A291-96AA5DC0DA53}"/>
                    </a:ext>
                  </a:extLst>
                </p:cNvPr>
                <p:cNvSpPr/>
                <p:nvPr/>
              </p:nvSpPr>
              <p:spPr>
                <a:xfrm>
                  <a:off x="6033071" y="1641321"/>
                  <a:ext cx="20439" cy="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69" extrusionOk="0">
                      <a:moveTo>
                        <a:pt x="0" y="0"/>
                      </a:moveTo>
                      <a:lnTo>
                        <a:pt x="0" y="68"/>
                      </a:lnTo>
                      <a:lnTo>
                        <a:pt x="205" y="68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47" name="Google Shape;208;p16">
                  <a:extLst>
                    <a:ext uri="{FF2B5EF4-FFF2-40B4-BE49-F238E27FC236}">
                      <a16:creationId xmlns:a16="http://schemas.microsoft.com/office/drawing/2014/main" id="{FF306856-6778-C996-14BB-EC758E028A92}"/>
                    </a:ext>
                  </a:extLst>
                </p:cNvPr>
                <p:cNvSpPr/>
                <p:nvPr/>
              </p:nvSpPr>
              <p:spPr>
                <a:xfrm>
                  <a:off x="6161885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53" name="Google Shape;209;p16">
                  <a:extLst>
                    <a:ext uri="{FF2B5EF4-FFF2-40B4-BE49-F238E27FC236}">
                      <a16:creationId xmlns:a16="http://schemas.microsoft.com/office/drawing/2014/main" id="{B6F86970-E542-1C44-5AC1-EC9E4EFBC446}"/>
                    </a:ext>
                  </a:extLst>
                </p:cNvPr>
                <p:cNvSpPr/>
                <p:nvPr/>
              </p:nvSpPr>
              <p:spPr>
                <a:xfrm>
                  <a:off x="6175445" y="1749895"/>
                  <a:ext cx="69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54" name="Google Shape;210;p16">
                  <a:extLst>
                    <a:ext uri="{FF2B5EF4-FFF2-40B4-BE49-F238E27FC236}">
                      <a16:creationId xmlns:a16="http://schemas.microsoft.com/office/drawing/2014/main" id="{2601E8AD-DC9C-2BA6-217B-6CEE73FE7DE2}"/>
                    </a:ext>
                  </a:extLst>
                </p:cNvPr>
                <p:cNvSpPr/>
                <p:nvPr/>
              </p:nvSpPr>
              <p:spPr>
                <a:xfrm>
                  <a:off x="6189104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0" y="0"/>
                      </a:moveTo>
                      <a:lnTo>
                        <a:pt x="0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55" name="Google Shape;211;p16">
                  <a:extLst>
                    <a:ext uri="{FF2B5EF4-FFF2-40B4-BE49-F238E27FC236}">
                      <a16:creationId xmlns:a16="http://schemas.microsoft.com/office/drawing/2014/main" id="{06353B87-F0A5-A42B-F003-51B5961E4690}"/>
                    </a:ext>
                  </a:extLst>
                </p:cNvPr>
                <p:cNvSpPr/>
                <p:nvPr/>
              </p:nvSpPr>
              <p:spPr>
                <a:xfrm>
                  <a:off x="6046630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56" name="Google Shape;212;p16">
                  <a:extLst>
                    <a:ext uri="{FF2B5EF4-FFF2-40B4-BE49-F238E27FC236}">
                      <a16:creationId xmlns:a16="http://schemas.microsoft.com/office/drawing/2014/main" id="{2FCB6B07-2532-248F-28B5-A018031F2FBA}"/>
                    </a:ext>
                  </a:extLst>
                </p:cNvPr>
                <p:cNvSpPr/>
                <p:nvPr/>
              </p:nvSpPr>
              <p:spPr>
                <a:xfrm>
                  <a:off x="6060190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57" name="Google Shape;213;p16">
                  <a:extLst>
                    <a:ext uri="{FF2B5EF4-FFF2-40B4-BE49-F238E27FC236}">
                      <a16:creationId xmlns:a16="http://schemas.microsoft.com/office/drawing/2014/main" id="{3E1A6BCA-918E-4851-AC0F-74D825DE8EA6}"/>
                    </a:ext>
                  </a:extLst>
                </p:cNvPr>
                <p:cNvSpPr/>
                <p:nvPr/>
              </p:nvSpPr>
              <p:spPr>
                <a:xfrm>
                  <a:off x="6073749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0" y="0"/>
                      </a:moveTo>
                      <a:lnTo>
                        <a:pt x="0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sp>
            <p:nvSpPr>
              <p:cNvPr id="18" name="Google Shape;242;p16">
                <a:extLst>
                  <a:ext uri="{FF2B5EF4-FFF2-40B4-BE49-F238E27FC236}">
                    <a16:creationId xmlns:a16="http://schemas.microsoft.com/office/drawing/2014/main" id="{544798F6-0FDB-0FAB-4923-CA62BEF55AF7}"/>
                  </a:ext>
                </a:extLst>
              </p:cNvPr>
              <p:cNvSpPr txBox="1"/>
              <p:nvPr/>
            </p:nvSpPr>
            <p:spPr>
              <a:xfrm>
                <a:off x="8803783" y="754630"/>
                <a:ext cx="1697542" cy="9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Expected Impact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DF8B431-69D4-AB71-7932-BF379E84B2F0}"/>
                </a:ext>
              </a:extLst>
            </p:cNvPr>
            <p:cNvSpPr txBox="1"/>
            <p:nvPr/>
          </p:nvSpPr>
          <p:spPr>
            <a:xfrm>
              <a:off x="5507996" y="2211425"/>
              <a:ext cx="160951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Scalable app with actionable insights.</a:t>
              </a:r>
            </a:p>
            <a:p>
              <a:endParaRPr lang="en-PK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764D65B-B604-686C-64A4-8DCBC4E84084}"/>
              </a:ext>
            </a:extLst>
          </p:cNvPr>
          <p:cNvGrpSpPr/>
          <p:nvPr/>
        </p:nvGrpSpPr>
        <p:grpSpPr>
          <a:xfrm>
            <a:off x="4471883" y="4107657"/>
            <a:ext cx="2946704" cy="1373888"/>
            <a:chOff x="4799037" y="1802135"/>
            <a:chExt cx="2946704" cy="137388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764398F-689D-5734-56EF-0113F9749CC5}"/>
                </a:ext>
              </a:extLst>
            </p:cNvPr>
            <p:cNvGrpSpPr/>
            <p:nvPr/>
          </p:nvGrpSpPr>
          <p:grpSpPr>
            <a:xfrm>
              <a:off x="4799037" y="1802135"/>
              <a:ext cx="2946704" cy="1201805"/>
              <a:chOff x="8080153" y="945279"/>
              <a:chExt cx="2946704" cy="1201805"/>
            </a:xfrm>
          </p:grpSpPr>
          <p:sp>
            <p:nvSpPr>
              <p:cNvPr id="63" name="Google Shape;134;p16">
                <a:extLst>
                  <a:ext uri="{FF2B5EF4-FFF2-40B4-BE49-F238E27FC236}">
                    <a16:creationId xmlns:a16="http://schemas.microsoft.com/office/drawing/2014/main" id="{97FF700F-8ED3-565A-31F9-D61F4433B321}"/>
                  </a:ext>
                </a:extLst>
              </p:cNvPr>
              <p:cNvSpPr/>
              <p:nvPr/>
            </p:nvSpPr>
            <p:spPr>
              <a:xfrm>
                <a:off x="10166137" y="968667"/>
                <a:ext cx="860720" cy="1178417"/>
              </a:xfrm>
              <a:custGeom>
                <a:avLst/>
                <a:gdLst/>
                <a:ahLst/>
                <a:cxnLst/>
                <a:rect l="l" t="t" r="r" b="b"/>
                <a:pathLst>
                  <a:path w="5456" h="7470" extrusionOk="0">
                    <a:moveTo>
                      <a:pt x="0" y="1"/>
                    </a:moveTo>
                    <a:lnTo>
                      <a:pt x="2156" y="3735"/>
                    </a:lnTo>
                    <a:lnTo>
                      <a:pt x="0" y="7470"/>
                    </a:lnTo>
                    <a:lnTo>
                      <a:pt x="3255" y="7470"/>
                    </a:lnTo>
                    <a:cubicBezTo>
                      <a:pt x="3290" y="7470"/>
                      <a:pt x="3320" y="7451"/>
                      <a:pt x="3337" y="7423"/>
                    </a:cubicBezTo>
                    <a:lnTo>
                      <a:pt x="5438" y="3782"/>
                    </a:lnTo>
                    <a:cubicBezTo>
                      <a:pt x="5456" y="3754"/>
                      <a:pt x="5456" y="3718"/>
                      <a:pt x="5438" y="3689"/>
                    </a:cubicBezTo>
                    <a:lnTo>
                      <a:pt x="3337" y="48"/>
                    </a:lnTo>
                    <a:cubicBezTo>
                      <a:pt x="3320" y="19"/>
                      <a:pt x="3290" y="1"/>
                      <a:pt x="3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75000"/>
                    </a:schemeClr>
                  </a:gs>
                  <a:gs pos="74000">
                    <a:schemeClr val="tx2">
                      <a:lumMod val="50000"/>
                      <a:lumOff val="5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64" name="Google Shape;133;p16">
                <a:extLst>
                  <a:ext uri="{FF2B5EF4-FFF2-40B4-BE49-F238E27FC236}">
                    <a16:creationId xmlns:a16="http://schemas.microsoft.com/office/drawing/2014/main" id="{35FA6903-79DC-FCAF-9D3F-468EA33F0B21}"/>
                  </a:ext>
                </a:extLst>
              </p:cNvPr>
              <p:cNvSpPr/>
              <p:nvPr/>
            </p:nvSpPr>
            <p:spPr>
              <a:xfrm>
                <a:off x="8080153" y="968667"/>
                <a:ext cx="2426297" cy="1178417"/>
              </a:xfrm>
              <a:custGeom>
                <a:avLst/>
                <a:gdLst/>
                <a:ahLst/>
                <a:cxnLst/>
                <a:rect l="l" t="t" r="r" b="b"/>
                <a:pathLst>
                  <a:path w="15380" h="7470" extrusionOk="0">
                    <a:moveTo>
                      <a:pt x="2226" y="1"/>
                    </a:moveTo>
                    <a:cubicBezTo>
                      <a:pt x="2173" y="1"/>
                      <a:pt x="2124" y="30"/>
                      <a:pt x="2098" y="75"/>
                    </a:cubicBezTo>
                    <a:lnTo>
                      <a:pt x="27" y="3661"/>
                    </a:lnTo>
                    <a:cubicBezTo>
                      <a:pt x="1" y="3707"/>
                      <a:pt x="1" y="3763"/>
                      <a:pt x="27" y="3810"/>
                    </a:cubicBezTo>
                    <a:lnTo>
                      <a:pt x="2098" y="7396"/>
                    </a:lnTo>
                    <a:cubicBezTo>
                      <a:pt x="2124" y="7441"/>
                      <a:pt x="2173" y="7470"/>
                      <a:pt x="2226" y="7470"/>
                    </a:cubicBezTo>
                    <a:lnTo>
                      <a:pt x="13223" y="7470"/>
                    </a:lnTo>
                    <a:lnTo>
                      <a:pt x="15379" y="3735"/>
                    </a:lnTo>
                    <a:lnTo>
                      <a:pt x="1322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 dirty="0"/>
              </a:p>
            </p:txBody>
          </p:sp>
          <p:sp>
            <p:nvSpPr>
              <p:cNvPr id="65" name="Google Shape;135;p16">
                <a:extLst>
                  <a:ext uri="{FF2B5EF4-FFF2-40B4-BE49-F238E27FC236}">
                    <a16:creationId xmlns:a16="http://schemas.microsoft.com/office/drawing/2014/main" id="{B3B6C0CC-76CB-E05D-2FCE-8CCB2BE8C9DD}"/>
                  </a:ext>
                </a:extLst>
              </p:cNvPr>
              <p:cNvSpPr/>
              <p:nvPr/>
            </p:nvSpPr>
            <p:spPr>
              <a:xfrm>
                <a:off x="8342813" y="1304362"/>
                <a:ext cx="533375" cy="492821"/>
              </a:xfrm>
              <a:custGeom>
                <a:avLst/>
                <a:gdLst/>
                <a:ahLst/>
                <a:cxnLst/>
                <a:rect l="l" t="t" r="r" b="b"/>
                <a:pathLst>
                  <a:path w="3381" h="3124" extrusionOk="0">
                    <a:moveTo>
                      <a:pt x="1691" y="0"/>
                    </a:moveTo>
                    <a:cubicBezTo>
                      <a:pt x="1595" y="0"/>
                      <a:pt x="1498" y="9"/>
                      <a:pt x="1400" y="28"/>
                    </a:cubicBezTo>
                    <a:cubicBezTo>
                      <a:pt x="556" y="188"/>
                      <a:pt x="1" y="1004"/>
                      <a:pt x="161" y="1852"/>
                    </a:cubicBezTo>
                    <a:cubicBezTo>
                      <a:pt x="304" y="2601"/>
                      <a:pt x="957" y="3123"/>
                      <a:pt x="1691" y="3123"/>
                    </a:cubicBezTo>
                    <a:cubicBezTo>
                      <a:pt x="1787" y="3123"/>
                      <a:pt x="1884" y="3114"/>
                      <a:pt x="1981" y="3096"/>
                    </a:cubicBezTo>
                    <a:cubicBezTo>
                      <a:pt x="2826" y="2936"/>
                      <a:pt x="3381" y="2120"/>
                      <a:pt x="3220" y="1272"/>
                    </a:cubicBezTo>
                    <a:cubicBezTo>
                      <a:pt x="3079" y="523"/>
                      <a:pt x="2425" y="0"/>
                      <a:pt x="16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75000"/>
                    </a:schemeClr>
                  </a:gs>
                  <a:gs pos="74000">
                    <a:schemeClr val="tx2">
                      <a:lumMod val="50000"/>
                      <a:lumOff val="5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sz="2489"/>
              </a:p>
            </p:txBody>
          </p:sp>
          <p:grpSp>
            <p:nvGrpSpPr>
              <p:cNvPr id="75" name="Google Shape;200;p16">
                <a:extLst>
                  <a:ext uri="{FF2B5EF4-FFF2-40B4-BE49-F238E27FC236}">
                    <a16:creationId xmlns:a16="http://schemas.microsoft.com/office/drawing/2014/main" id="{18FBE946-D82A-5AA7-E23B-04518D90C65C}"/>
                  </a:ext>
                </a:extLst>
              </p:cNvPr>
              <p:cNvGrpSpPr/>
              <p:nvPr/>
            </p:nvGrpSpPr>
            <p:grpSpPr>
              <a:xfrm>
                <a:off x="8465872" y="1398243"/>
                <a:ext cx="279225" cy="321980"/>
                <a:chOff x="6033071" y="1587084"/>
                <a:chExt cx="176472" cy="203493"/>
              </a:xfrm>
            </p:grpSpPr>
            <p:sp>
              <p:nvSpPr>
                <p:cNvPr id="77" name="Google Shape;201;p16">
                  <a:extLst>
                    <a:ext uri="{FF2B5EF4-FFF2-40B4-BE49-F238E27FC236}">
                      <a16:creationId xmlns:a16="http://schemas.microsoft.com/office/drawing/2014/main" id="{DF9CB599-9D0E-9582-E052-8405BFAC7F97}"/>
                    </a:ext>
                  </a:extLst>
                </p:cNvPr>
                <p:cNvSpPr/>
                <p:nvPr/>
              </p:nvSpPr>
              <p:spPr>
                <a:xfrm>
                  <a:off x="6063580" y="1587084"/>
                  <a:ext cx="115356" cy="203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2041" extrusionOk="0">
                      <a:moveTo>
                        <a:pt x="493" y="422"/>
                      </a:moveTo>
                      <a:cubicBezTo>
                        <a:pt x="496" y="425"/>
                        <a:pt x="499" y="428"/>
                        <a:pt x="500" y="432"/>
                      </a:cubicBezTo>
                      <a:cubicBezTo>
                        <a:pt x="500" y="433"/>
                        <a:pt x="500" y="433"/>
                        <a:pt x="500" y="433"/>
                      </a:cubicBezTo>
                      <a:cubicBezTo>
                        <a:pt x="504" y="439"/>
                        <a:pt x="506" y="446"/>
                        <a:pt x="507" y="452"/>
                      </a:cubicBezTo>
                      <a:cubicBezTo>
                        <a:pt x="507" y="454"/>
                        <a:pt x="508" y="454"/>
                        <a:pt x="508" y="456"/>
                      </a:cubicBezTo>
                      <a:cubicBezTo>
                        <a:pt x="510" y="463"/>
                        <a:pt x="511" y="469"/>
                        <a:pt x="511" y="476"/>
                      </a:cubicBezTo>
                      <a:cubicBezTo>
                        <a:pt x="511" y="483"/>
                        <a:pt x="510" y="489"/>
                        <a:pt x="508" y="496"/>
                      </a:cubicBezTo>
                      <a:cubicBezTo>
                        <a:pt x="508" y="498"/>
                        <a:pt x="507" y="500"/>
                        <a:pt x="507" y="501"/>
                      </a:cubicBezTo>
                      <a:cubicBezTo>
                        <a:pt x="506" y="508"/>
                        <a:pt x="504" y="514"/>
                        <a:pt x="500" y="520"/>
                      </a:cubicBezTo>
                      <a:cubicBezTo>
                        <a:pt x="500" y="520"/>
                        <a:pt x="500" y="521"/>
                        <a:pt x="500" y="521"/>
                      </a:cubicBezTo>
                      <a:cubicBezTo>
                        <a:pt x="499" y="524"/>
                        <a:pt x="496" y="528"/>
                        <a:pt x="493" y="531"/>
                      </a:cubicBezTo>
                      <a:cubicBezTo>
                        <a:pt x="492" y="528"/>
                        <a:pt x="489" y="524"/>
                        <a:pt x="487" y="521"/>
                      </a:cubicBezTo>
                      <a:cubicBezTo>
                        <a:pt x="487" y="521"/>
                        <a:pt x="486" y="520"/>
                        <a:pt x="486" y="520"/>
                      </a:cubicBezTo>
                      <a:cubicBezTo>
                        <a:pt x="484" y="514"/>
                        <a:pt x="482" y="508"/>
                        <a:pt x="480" y="501"/>
                      </a:cubicBezTo>
                      <a:cubicBezTo>
                        <a:pt x="479" y="500"/>
                        <a:pt x="479" y="498"/>
                        <a:pt x="479" y="496"/>
                      </a:cubicBezTo>
                      <a:cubicBezTo>
                        <a:pt x="478" y="489"/>
                        <a:pt x="477" y="483"/>
                        <a:pt x="477" y="476"/>
                      </a:cubicBezTo>
                      <a:cubicBezTo>
                        <a:pt x="477" y="469"/>
                        <a:pt x="478" y="463"/>
                        <a:pt x="479" y="456"/>
                      </a:cubicBezTo>
                      <a:cubicBezTo>
                        <a:pt x="479" y="454"/>
                        <a:pt x="479" y="454"/>
                        <a:pt x="480" y="452"/>
                      </a:cubicBezTo>
                      <a:cubicBezTo>
                        <a:pt x="482" y="446"/>
                        <a:pt x="484" y="439"/>
                        <a:pt x="486" y="433"/>
                      </a:cubicBezTo>
                      <a:cubicBezTo>
                        <a:pt x="487" y="433"/>
                        <a:pt x="487" y="433"/>
                        <a:pt x="487" y="432"/>
                      </a:cubicBezTo>
                      <a:cubicBezTo>
                        <a:pt x="489" y="428"/>
                        <a:pt x="492" y="425"/>
                        <a:pt x="493" y="422"/>
                      </a:cubicBezTo>
                      <a:close/>
                      <a:moveTo>
                        <a:pt x="664" y="422"/>
                      </a:moveTo>
                      <a:cubicBezTo>
                        <a:pt x="666" y="425"/>
                        <a:pt x="668" y="428"/>
                        <a:pt x="670" y="432"/>
                      </a:cubicBezTo>
                      <a:cubicBezTo>
                        <a:pt x="671" y="433"/>
                        <a:pt x="671" y="433"/>
                        <a:pt x="671" y="433"/>
                      </a:cubicBezTo>
                      <a:cubicBezTo>
                        <a:pt x="674" y="439"/>
                        <a:pt x="676" y="446"/>
                        <a:pt x="678" y="452"/>
                      </a:cubicBezTo>
                      <a:cubicBezTo>
                        <a:pt x="678" y="454"/>
                        <a:pt x="679" y="454"/>
                        <a:pt x="679" y="456"/>
                      </a:cubicBezTo>
                      <a:cubicBezTo>
                        <a:pt x="680" y="463"/>
                        <a:pt x="681" y="469"/>
                        <a:pt x="681" y="476"/>
                      </a:cubicBezTo>
                      <a:cubicBezTo>
                        <a:pt x="681" y="483"/>
                        <a:pt x="680" y="489"/>
                        <a:pt x="679" y="496"/>
                      </a:cubicBezTo>
                      <a:cubicBezTo>
                        <a:pt x="679" y="498"/>
                        <a:pt x="678" y="500"/>
                        <a:pt x="678" y="501"/>
                      </a:cubicBezTo>
                      <a:cubicBezTo>
                        <a:pt x="676" y="508"/>
                        <a:pt x="674" y="514"/>
                        <a:pt x="671" y="520"/>
                      </a:cubicBezTo>
                      <a:cubicBezTo>
                        <a:pt x="671" y="520"/>
                        <a:pt x="671" y="521"/>
                        <a:pt x="670" y="521"/>
                      </a:cubicBezTo>
                      <a:cubicBezTo>
                        <a:pt x="668" y="524"/>
                        <a:pt x="666" y="528"/>
                        <a:pt x="664" y="531"/>
                      </a:cubicBezTo>
                      <a:cubicBezTo>
                        <a:pt x="662" y="528"/>
                        <a:pt x="659" y="524"/>
                        <a:pt x="658" y="521"/>
                      </a:cubicBezTo>
                      <a:cubicBezTo>
                        <a:pt x="658" y="521"/>
                        <a:pt x="657" y="520"/>
                        <a:pt x="657" y="520"/>
                      </a:cubicBezTo>
                      <a:cubicBezTo>
                        <a:pt x="654" y="514"/>
                        <a:pt x="651" y="508"/>
                        <a:pt x="651" y="501"/>
                      </a:cubicBezTo>
                      <a:cubicBezTo>
                        <a:pt x="650" y="500"/>
                        <a:pt x="650" y="498"/>
                        <a:pt x="649" y="496"/>
                      </a:cubicBezTo>
                      <a:cubicBezTo>
                        <a:pt x="648" y="489"/>
                        <a:pt x="647" y="483"/>
                        <a:pt x="647" y="476"/>
                      </a:cubicBezTo>
                      <a:cubicBezTo>
                        <a:pt x="647" y="469"/>
                        <a:pt x="648" y="463"/>
                        <a:pt x="649" y="456"/>
                      </a:cubicBezTo>
                      <a:cubicBezTo>
                        <a:pt x="650" y="454"/>
                        <a:pt x="650" y="454"/>
                        <a:pt x="651" y="452"/>
                      </a:cubicBezTo>
                      <a:cubicBezTo>
                        <a:pt x="651" y="446"/>
                        <a:pt x="654" y="439"/>
                        <a:pt x="657" y="433"/>
                      </a:cubicBezTo>
                      <a:cubicBezTo>
                        <a:pt x="657" y="433"/>
                        <a:pt x="658" y="433"/>
                        <a:pt x="658" y="432"/>
                      </a:cubicBezTo>
                      <a:cubicBezTo>
                        <a:pt x="659" y="428"/>
                        <a:pt x="662" y="425"/>
                        <a:pt x="664" y="422"/>
                      </a:cubicBezTo>
                      <a:close/>
                      <a:moveTo>
                        <a:pt x="749" y="374"/>
                      </a:moveTo>
                      <a:cubicBezTo>
                        <a:pt x="803" y="374"/>
                        <a:pt x="851" y="426"/>
                        <a:pt x="851" y="484"/>
                      </a:cubicBezTo>
                      <a:cubicBezTo>
                        <a:pt x="851" y="534"/>
                        <a:pt x="829" y="581"/>
                        <a:pt x="790" y="612"/>
                      </a:cubicBezTo>
                      <a:lnTo>
                        <a:pt x="659" y="722"/>
                      </a:lnTo>
                      <a:cubicBezTo>
                        <a:pt x="651" y="729"/>
                        <a:pt x="647" y="738"/>
                        <a:pt x="647" y="749"/>
                      </a:cubicBezTo>
                      <a:lnTo>
                        <a:pt x="647" y="986"/>
                      </a:lnTo>
                      <a:lnTo>
                        <a:pt x="511" y="986"/>
                      </a:lnTo>
                      <a:lnTo>
                        <a:pt x="511" y="749"/>
                      </a:lnTo>
                      <a:cubicBezTo>
                        <a:pt x="511" y="738"/>
                        <a:pt x="506" y="729"/>
                        <a:pt x="499" y="722"/>
                      </a:cubicBezTo>
                      <a:lnTo>
                        <a:pt x="367" y="612"/>
                      </a:lnTo>
                      <a:cubicBezTo>
                        <a:pt x="328" y="581"/>
                        <a:pt x="307" y="534"/>
                        <a:pt x="307" y="484"/>
                      </a:cubicBezTo>
                      <a:cubicBezTo>
                        <a:pt x="307" y="426"/>
                        <a:pt x="355" y="374"/>
                        <a:pt x="409" y="374"/>
                      </a:cubicBezTo>
                      <a:cubicBezTo>
                        <a:pt x="419" y="374"/>
                        <a:pt x="430" y="376"/>
                        <a:pt x="439" y="379"/>
                      </a:cubicBezTo>
                      <a:cubicBezTo>
                        <a:pt x="439" y="380"/>
                        <a:pt x="438" y="381"/>
                        <a:pt x="438" y="382"/>
                      </a:cubicBezTo>
                      <a:cubicBezTo>
                        <a:pt x="434" y="387"/>
                        <a:pt x="431" y="393"/>
                        <a:pt x="428" y="399"/>
                      </a:cubicBezTo>
                      <a:cubicBezTo>
                        <a:pt x="427" y="400"/>
                        <a:pt x="426" y="401"/>
                        <a:pt x="426" y="402"/>
                      </a:cubicBezTo>
                      <a:cubicBezTo>
                        <a:pt x="423" y="409"/>
                        <a:pt x="420" y="416"/>
                        <a:pt x="417" y="424"/>
                      </a:cubicBezTo>
                      <a:cubicBezTo>
                        <a:pt x="417" y="426"/>
                        <a:pt x="417" y="427"/>
                        <a:pt x="416" y="429"/>
                      </a:cubicBezTo>
                      <a:cubicBezTo>
                        <a:pt x="414" y="435"/>
                        <a:pt x="413" y="440"/>
                        <a:pt x="411" y="447"/>
                      </a:cubicBezTo>
                      <a:cubicBezTo>
                        <a:pt x="411" y="448"/>
                        <a:pt x="410" y="451"/>
                        <a:pt x="410" y="453"/>
                      </a:cubicBezTo>
                      <a:cubicBezTo>
                        <a:pt x="410" y="460"/>
                        <a:pt x="409" y="468"/>
                        <a:pt x="409" y="476"/>
                      </a:cubicBezTo>
                      <a:cubicBezTo>
                        <a:pt x="409" y="528"/>
                        <a:pt x="432" y="576"/>
                        <a:pt x="472" y="608"/>
                      </a:cubicBezTo>
                      <a:cubicBezTo>
                        <a:pt x="479" y="613"/>
                        <a:pt x="486" y="616"/>
                        <a:pt x="493" y="616"/>
                      </a:cubicBezTo>
                      <a:cubicBezTo>
                        <a:pt x="501" y="616"/>
                        <a:pt x="509" y="613"/>
                        <a:pt x="515" y="608"/>
                      </a:cubicBezTo>
                      <a:cubicBezTo>
                        <a:pt x="555" y="576"/>
                        <a:pt x="579" y="528"/>
                        <a:pt x="579" y="476"/>
                      </a:cubicBezTo>
                      <a:cubicBezTo>
                        <a:pt x="579" y="468"/>
                        <a:pt x="578" y="460"/>
                        <a:pt x="577" y="453"/>
                      </a:cubicBezTo>
                      <a:cubicBezTo>
                        <a:pt x="576" y="451"/>
                        <a:pt x="576" y="448"/>
                        <a:pt x="575" y="447"/>
                      </a:cubicBezTo>
                      <a:cubicBezTo>
                        <a:pt x="575" y="440"/>
                        <a:pt x="574" y="435"/>
                        <a:pt x="572" y="429"/>
                      </a:cubicBezTo>
                      <a:cubicBezTo>
                        <a:pt x="571" y="427"/>
                        <a:pt x="571" y="426"/>
                        <a:pt x="570" y="424"/>
                      </a:cubicBezTo>
                      <a:cubicBezTo>
                        <a:pt x="568" y="416"/>
                        <a:pt x="565" y="409"/>
                        <a:pt x="562" y="402"/>
                      </a:cubicBezTo>
                      <a:cubicBezTo>
                        <a:pt x="561" y="401"/>
                        <a:pt x="560" y="400"/>
                        <a:pt x="560" y="399"/>
                      </a:cubicBezTo>
                      <a:cubicBezTo>
                        <a:pt x="556" y="393"/>
                        <a:pt x="553" y="387"/>
                        <a:pt x="549" y="382"/>
                      </a:cubicBezTo>
                      <a:cubicBezTo>
                        <a:pt x="549" y="381"/>
                        <a:pt x="548" y="380"/>
                        <a:pt x="548" y="379"/>
                      </a:cubicBezTo>
                      <a:cubicBezTo>
                        <a:pt x="558" y="376"/>
                        <a:pt x="568" y="374"/>
                        <a:pt x="579" y="374"/>
                      </a:cubicBezTo>
                      <a:cubicBezTo>
                        <a:pt x="589" y="374"/>
                        <a:pt x="599" y="376"/>
                        <a:pt x="610" y="379"/>
                      </a:cubicBezTo>
                      <a:cubicBezTo>
                        <a:pt x="609" y="380"/>
                        <a:pt x="609" y="381"/>
                        <a:pt x="608" y="382"/>
                      </a:cubicBezTo>
                      <a:cubicBezTo>
                        <a:pt x="604" y="387"/>
                        <a:pt x="601" y="393"/>
                        <a:pt x="598" y="399"/>
                      </a:cubicBezTo>
                      <a:cubicBezTo>
                        <a:pt x="597" y="400"/>
                        <a:pt x="596" y="401"/>
                        <a:pt x="596" y="402"/>
                      </a:cubicBezTo>
                      <a:cubicBezTo>
                        <a:pt x="593" y="409"/>
                        <a:pt x="589" y="416"/>
                        <a:pt x="588" y="424"/>
                      </a:cubicBezTo>
                      <a:cubicBezTo>
                        <a:pt x="587" y="426"/>
                        <a:pt x="587" y="427"/>
                        <a:pt x="586" y="429"/>
                      </a:cubicBezTo>
                      <a:cubicBezTo>
                        <a:pt x="584" y="435"/>
                        <a:pt x="582" y="440"/>
                        <a:pt x="582" y="447"/>
                      </a:cubicBezTo>
                      <a:cubicBezTo>
                        <a:pt x="582" y="448"/>
                        <a:pt x="581" y="451"/>
                        <a:pt x="581" y="453"/>
                      </a:cubicBezTo>
                      <a:cubicBezTo>
                        <a:pt x="580" y="460"/>
                        <a:pt x="579" y="468"/>
                        <a:pt x="579" y="476"/>
                      </a:cubicBezTo>
                      <a:cubicBezTo>
                        <a:pt x="579" y="528"/>
                        <a:pt x="602" y="576"/>
                        <a:pt x="643" y="608"/>
                      </a:cubicBezTo>
                      <a:cubicBezTo>
                        <a:pt x="649" y="613"/>
                        <a:pt x="656" y="616"/>
                        <a:pt x="664" y="616"/>
                      </a:cubicBezTo>
                      <a:cubicBezTo>
                        <a:pt x="672" y="616"/>
                        <a:pt x="679" y="613"/>
                        <a:pt x="685" y="608"/>
                      </a:cubicBezTo>
                      <a:cubicBezTo>
                        <a:pt x="726" y="576"/>
                        <a:pt x="749" y="528"/>
                        <a:pt x="749" y="476"/>
                      </a:cubicBezTo>
                      <a:cubicBezTo>
                        <a:pt x="749" y="468"/>
                        <a:pt x="748" y="460"/>
                        <a:pt x="747" y="453"/>
                      </a:cubicBezTo>
                      <a:cubicBezTo>
                        <a:pt x="747" y="451"/>
                        <a:pt x="747" y="448"/>
                        <a:pt x="746" y="447"/>
                      </a:cubicBezTo>
                      <a:cubicBezTo>
                        <a:pt x="745" y="440"/>
                        <a:pt x="743" y="435"/>
                        <a:pt x="741" y="429"/>
                      </a:cubicBezTo>
                      <a:cubicBezTo>
                        <a:pt x="741" y="427"/>
                        <a:pt x="740" y="426"/>
                        <a:pt x="740" y="424"/>
                      </a:cubicBezTo>
                      <a:cubicBezTo>
                        <a:pt x="738" y="416"/>
                        <a:pt x="735" y="409"/>
                        <a:pt x="732" y="402"/>
                      </a:cubicBezTo>
                      <a:cubicBezTo>
                        <a:pt x="731" y="401"/>
                        <a:pt x="730" y="400"/>
                        <a:pt x="729" y="399"/>
                      </a:cubicBezTo>
                      <a:cubicBezTo>
                        <a:pt x="727" y="393"/>
                        <a:pt x="723" y="387"/>
                        <a:pt x="720" y="382"/>
                      </a:cubicBezTo>
                      <a:cubicBezTo>
                        <a:pt x="719" y="381"/>
                        <a:pt x="719" y="380"/>
                        <a:pt x="718" y="379"/>
                      </a:cubicBezTo>
                      <a:cubicBezTo>
                        <a:pt x="728" y="376"/>
                        <a:pt x="738" y="374"/>
                        <a:pt x="749" y="374"/>
                      </a:cubicBezTo>
                      <a:close/>
                      <a:moveTo>
                        <a:pt x="579" y="68"/>
                      </a:moveTo>
                      <a:cubicBezTo>
                        <a:pt x="860" y="68"/>
                        <a:pt x="1089" y="297"/>
                        <a:pt x="1089" y="578"/>
                      </a:cubicBezTo>
                      <a:cubicBezTo>
                        <a:pt x="1089" y="738"/>
                        <a:pt x="1013" y="890"/>
                        <a:pt x="884" y="986"/>
                      </a:cubicBezTo>
                      <a:lnTo>
                        <a:pt x="715" y="986"/>
                      </a:lnTo>
                      <a:lnTo>
                        <a:pt x="715" y="764"/>
                      </a:lnTo>
                      <a:lnTo>
                        <a:pt x="834" y="665"/>
                      </a:lnTo>
                      <a:cubicBezTo>
                        <a:pt x="888" y="620"/>
                        <a:pt x="919" y="554"/>
                        <a:pt x="919" y="484"/>
                      </a:cubicBezTo>
                      <a:cubicBezTo>
                        <a:pt x="919" y="387"/>
                        <a:pt x="841" y="306"/>
                        <a:pt x="749" y="306"/>
                      </a:cubicBezTo>
                      <a:cubicBezTo>
                        <a:pt x="719" y="306"/>
                        <a:pt x="690" y="315"/>
                        <a:pt x="664" y="330"/>
                      </a:cubicBezTo>
                      <a:cubicBezTo>
                        <a:pt x="637" y="315"/>
                        <a:pt x="608" y="307"/>
                        <a:pt x="579" y="307"/>
                      </a:cubicBezTo>
                      <a:cubicBezTo>
                        <a:pt x="550" y="307"/>
                        <a:pt x="520" y="315"/>
                        <a:pt x="494" y="330"/>
                      </a:cubicBezTo>
                      <a:cubicBezTo>
                        <a:pt x="468" y="315"/>
                        <a:pt x="439" y="306"/>
                        <a:pt x="409" y="306"/>
                      </a:cubicBezTo>
                      <a:cubicBezTo>
                        <a:pt x="316" y="306"/>
                        <a:pt x="238" y="387"/>
                        <a:pt x="238" y="484"/>
                      </a:cubicBezTo>
                      <a:cubicBezTo>
                        <a:pt x="238" y="554"/>
                        <a:pt x="270" y="620"/>
                        <a:pt x="323" y="665"/>
                      </a:cubicBezTo>
                      <a:lnTo>
                        <a:pt x="443" y="764"/>
                      </a:lnTo>
                      <a:lnTo>
                        <a:pt x="443" y="986"/>
                      </a:lnTo>
                      <a:lnTo>
                        <a:pt x="273" y="986"/>
                      </a:lnTo>
                      <a:cubicBezTo>
                        <a:pt x="145" y="890"/>
                        <a:pt x="68" y="738"/>
                        <a:pt x="68" y="578"/>
                      </a:cubicBezTo>
                      <a:cubicBezTo>
                        <a:pt x="68" y="297"/>
                        <a:pt x="298" y="68"/>
                        <a:pt x="579" y="68"/>
                      </a:cubicBezTo>
                      <a:close/>
                      <a:moveTo>
                        <a:pt x="885" y="1054"/>
                      </a:moveTo>
                      <a:cubicBezTo>
                        <a:pt x="904" y="1055"/>
                        <a:pt x="919" y="1070"/>
                        <a:pt x="919" y="1088"/>
                      </a:cubicBezTo>
                      <a:cubicBezTo>
                        <a:pt x="919" y="1107"/>
                        <a:pt x="904" y="1122"/>
                        <a:pt x="885" y="1122"/>
                      </a:cubicBezTo>
                      <a:lnTo>
                        <a:pt x="272" y="1122"/>
                      </a:lnTo>
                      <a:cubicBezTo>
                        <a:pt x="254" y="1122"/>
                        <a:pt x="238" y="1107"/>
                        <a:pt x="238" y="1088"/>
                      </a:cubicBezTo>
                      <a:cubicBezTo>
                        <a:pt x="238" y="1070"/>
                        <a:pt x="254" y="1054"/>
                        <a:pt x="272" y="1054"/>
                      </a:cubicBezTo>
                      <a:close/>
                      <a:moveTo>
                        <a:pt x="885" y="1190"/>
                      </a:moveTo>
                      <a:cubicBezTo>
                        <a:pt x="904" y="1190"/>
                        <a:pt x="919" y="1206"/>
                        <a:pt x="919" y="1224"/>
                      </a:cubicBezTo>
                      <a:cubicBezTo>
                        <a:pt x="919" y="1244"/>
                        <a:pt x="904" y="1259"/>
                        <a:pt x="885" y="1259"/>
                      </a:cubicBezTo>
                      <a:lnTo>
                        <a:pt x="272" y="1259"/>
                      </a:lnTo>
                      <a:cubicBezTo>
                        <a:pt x="254" y="1259"/>
                        <a:pt x="238" y="1244"/>
                        <a:pt x="238" y="1224"/>
                      </a:cubicBezTo>
                      <a:cubicBezTo>
                        <a:pt x="238" y="1206"/>
                        <a:pt x="254" y="1190"/>
                        <a:pt x="272" y="1190"/>
                      </a:cubicBezTo>
                      <a:close/>
                      <a:moveTo>
                        <a:pt x="885" y="1327"/>
                      </a:moveTo>
                      <a:cubicBezTo>
                        <a:pt x="904" y="1327"/>
                        <a:pt x="919" y="1341"/>
                        <a:pt x="919" y="1361"/>
                      </a:cubicBezTo>
                      <a:cubicBezTo>
                        <a:pt x="919" y="1379"/>
                        <a:pt x="904" y="1395"/>
                        <a:pt x="885" y="1395"/>
                      </a:cubicBezTo>
                      <a:lnTo>
                        <a:pt x="272" y="1395"/>
                      </a:lnTo>
                      <a:cubicBezTo>
                        <a:pt x="254" y="1395"/>
                        <a:pt x="238" y="1379"/>
                        <a:pt x="238" y="1361"/>
                      </a:cubicBezTo>
                      <a:cubicBezTo>
                        <a:pt x="238" y="1341"/>
                        <a:pt x="254" y="1327"/>
                        <a:pt x="272" y="1327"/>
                      </a:cubicBezTo>
                      <a:close/>
                      <a:moveTo>
                        <a:pt x="851" y="1463"/>
                      </a:moveTo>
                      <a:lnTo>
                        <a:pt x="851" y="1637"/>
                      </a:lnTo>
                      <a:lnTo>
                        <a:pt x="802" y="1604"/>
                      </a:lnTo>
                      <a:cubicBezTo>
                        <a:pt x="796" y="1600"/>
                        <a:pt x="789" y="1598"/>
                        <a:pt x="783" y="1598"/>
                      </a:cubicBezTo>
                      <a:cubicBezTo>
                        <a:pt x="776" y="1598"/>
                        <a:pt x="770" y="1600"/>
                        <a:pt x="764" y="1604"/>
                      </a:cubicBezTo>
                      <a:lnTo>
                        <a:pt x="681" y="1660"/>
                      </a:lnTo>
                      <a:lnTo>
                        <a:pt x="597" y="1604"/>
                      </a:lnTo>
                      <a:cubicBezTo>
                        <a:pt x="592" y="1600"/>
                        <a:pt x="585" y="1598"/>
                        <a:pt x="579" y="1598"/>
                      </a:cubicBezTo>
                      <a:cubicBezTo>
                        <a:pt x="572" y="1598"/>
                        <a:pt x="565" y="1600"/>
                        <a:pt x="560" y="1604"/>
                      </a:cubicBezTo>
                      <a:lnTo>
                        <a:pt x="477" y="1660"/>
                      </a:lnTo>
                      <a:lnTo>
                        <a:pt x="394" y="1604"/>
                      </a:lnTo>
                      <a:cubicBezTo>
                        <a:pt x="388" y="1600"/>
                        <a:pt x="382" y="1598"/>
                        <a:pt x="375" y="1598"/>
                      </a:cubicBezTo>
                      <a:cubicBezTo>
                        <a:pt x="368" y="1598"/>
                        <a:pt x="362" y="1600"/>
                        <a:pt x="355" y="1604"/>
                      </a:cubicBezTo>
                      <a:lnTo>
                        <a:pt x="307" y="1637"/>
                      </a:lnTo>
                      <a:lnTo>
                        <a:pt x="307" y="1463"/>
                      </a:lnTo>
                      <a:close/>
                      <a:moveTo>
                        <a:pt x="782" y="1673"/>
                      </a:moveTo>
                      <a:lnTo>
                        <a:pt x="831" y="1706"/>
                      </a:lnTo>
                      <a:lnTo>
                        <a:pt x="700" y="1837"/>
                      </a:lnTo>
                      <a:lnTo>
                        <a:pt x="457" y="1837"/>
                      </a:lnTo>
                      <a:lnTo>
                        <a:pt x="326" y="1706"/>
                      </a:lnTo>
                      <a:lnTo>
                        <a:pt x="375" y="1673"/>
                      </a:lnTo>
                      <a:lnTo>
                        <a:pt x="458" y="1729"/>
                      </a:lnTo>
                      <a:cubicBezTo>
                        <a:pt x="463" y="1733"/>
                        <a:pt x="470" y="1735"/>
                        <a:pt x="476" y="1735"/>
                      </a:cubicBezTo>
                      <a:cubicBezTo>
                        <a:pt x="483" y="1735"/>
                        <a:pt x="489" y="1733"/>
                        <a:pt x="495" y="1729"/>
                      </a:cubicBezTo>
                      <a:lnTo>
                        <a:pt x="579" y="1673"/>
                      </a:lnTo>
                      <a:lnTo>
                        <a:pt x="662" y="1729"/>
                      </a:lnTo>
                      <a:cubicBezTo>
                        <a:pt x="668" y="1733"/>
                        <a:pt x="674" y="1735"/>
                        <a:pt x="681" y="1735"/>
                      </a:cubicBezTo>
                      <a:cubicBezTo>
                        <a:pt x="687" y="1735"/>
                        <a:pt x="694" y="1733"/>
                        <a:pt x="699" y="1729"/>
                      </a:cubicBezTo>
                      <a:lnTo>
                        <a:pt x="782" y="1673"/>
                      </a:lnTo>
                      <a:close/>
                      <a:moveTo>
                        <a:pt x="633" y="1905"/>
                      </a:moveTo>
                      <a:lnTo>
                        <a:pt x="579" y="1959"/>
                      </a:lnTo>
                      <a:lnTo>
                        <a:pt x="525" y="1905"/>
                      </a:lnTo>
                      <a:close/>
                      <a:moveTo>
                        <a:pt x="579" y="0"/>
                      </a:moveTo>
                      <a:cubicBezTo>
                        <a:pt x="260" y="0"/>
                        <a:pt x="1" y="260"/>
                        <a:pt x="1" y="578"/>
                      </a:cubicBezTo>
                      <a:cubicBezTo>
                        <a:pt x="1" y="747"/>
                        <a:pt x="75" y="906"/>
                        <a:pt x="202" y="1016"/>
                      </a:cubicBezTo>
                      <a:cubicBezTo>
                        <a:pt x="183" y="1034"/>
                        <a:pt x="170" y="1060"/>
                        <a:pt x="170" y="1088"/>
                      </a:cubicBezTo>
                      <a:cubicBezTo>
                        <a:pt x="170" y="1114"/>
                        <a:pt x="181" y="1138"/>
                        <a:pt x="197" y="1156"/>
                      </a:cubicBezTo>
                      <a:cubicBezTo>
                        <a:pt x="181" y="1175"/>
                        <a:pt x="170" y="1198"/>
                        <a:pt x="170" y="1224"/>
                      </a:cubicBezTo>
                      <a:cubicBezTo>
                        <a:pt x="170" y="1251"/>
                        <a:pt x="181" y="1274"/>
                        <a:pt x="197" y="1293"/>
                      </a:cubicBezTo>
                      <a:cubicBezTo>
                        <a:pt x="181" y="1311"/>
                        <a:pt x="170" y="1335"/>
                        <a:pt x="170" y="1361"/>
                      </a:cubicBezTo>
                      <a:cubicBezTo>
                        <a:pt x="170" y="1405"/>
                        <a:pt x="199" y="1442"/>
                        <a:pt x="238" y="1457"/>
                      </a:cubicBezTo>
                      <a:lnTo>
                        <a:pt x="238" y="1700"/>
                      </a:lnTo>
                      <a:cubicBezTo>
                        <a:pt x="238" y="1710"/>
                        <a:pt x="242" y="1719"/>
                        <a:pt x="249" y="1725"/>
                      </a:cubicBezTo>
                      <a:lnTo>
                        <a:pt x="555" y="2031"/>
                      </a:lnTo>
                      <a:cubicBezTo>
                        <a:pt x="562" y="2037"/>
                        <a:pt x="570" y="2041"/>
                        <a:pt x="579" y="2041"/>
                      </a:cubicBezTo>
                      <a:cubicBezTo>
                        <a:pt x="588" y="2041"/>
                        <a:pt x="596" y="2037"/>
                        <a:pt x="603" y="2031"/>
                      </a:cubicBezTo>
                      <a:lnTo>
                        <a:pt x="909" y="1725"/>
                      </a:lnTo>
                      <a:cubicBezTo>
                        <a:pt x="915" y="1719"/>
                        <a:pt x="919" y="1710"/>
                        <a:pt x="919" y="1700"/>
                      </a:cubicBezTo>
                      <a:lnTo>
                        <a:pt x="919" y="1457"/>
                      </a:lnTo>
                      <a:cubicBezTo>
                        <a:pt x="959" y="1442"/>
                        <a:pt x="987" y="1405"/>
                        <a:pt x="987" y="1361"/>
                      </a:cubicBezTo>
                      <a:cubicBezTo>
                        <a:pt x="987" y="1335"/>
                        <a:pt x="976" y="1311"/>
                        <a:pt x="961" y="1293"/>
                      </a:cubicBezTo>
                      <a:cubicBezTo>
                        <a:pt x="977" y="1274"/>
                        <a:pt x="987" y="1251"/>
                        <a:pt x="987" y="1224"/>
                      </a:cubicBezTo>
                      <a:cubicBezTo>
                        <a:pt x="987" y="1198"/>
                        <a:pt x="976" y="1175"/>
                        <a:pt x="961" y="1156"/>
                      </a:cubicBezTo>
                      <a:cubicBezTo>
                        <a:pt x="977" y="1138"/>
                        <a:pt x="987" y="1114"/>
                        <a:pt x="987" y="1088"/>
                      </a:cubicBezTo>
                      <a:cubicBezTo>
                        <a:pt x="987" y="1060"/>
                        <a:pt x="975" y="1034"/>
                        <a:pt x="956" y="1016"/>
                      </a:cubicBezTo>
                      <a:cubicBezTo>
                        <a:pt x="1083" y="906"/>
                        <a:pt x="1157" y="747"/>
                        <a:pt x="1157" y="578"/>
                      </a:cubicBezTo>
                      <a:cubicBezTo>
                        <a:pt x="1157" y="260"/>
                        <a:pt x="898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 dirty="0"/>
                </a:p>
              </p:txBody>
            </p:sp>
            <p:sp>
              <p:nvSpPr>
                <p:cNvPr id="78" name="Google Shape;202;p16">
                  <a:extLst>
                    <a:ext uri="{FF2B5EF4-FFF2-40B4-BE49-F238E27FC236}">
                      <a16:creationId xmlns:a16="http://schemas.microsoft.com/office/drawing/2014/main" id="{268F6A2C-AA12-62A9-54C6-C173E90F2AEC}"/>
                    </a:ext>
                  </a:extLst>
                </p:cNvPr>
                <p:cNvSpPr/>
                <p:nvPr/>
              </p:nvSpPr>
              <p:spPr>
                <a:xfrm>
                  <a:off x="6173052" y="1587981"/>
                  <a:ext cx="18445" cy="18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6" extrusionOk="0">
                      <a:moveTo>
                        <a:pt x="137" y="1"/>
                      </a:moveTo>
                      <a:lnTo>
                        <a:pt x="0" y="137"/>
                      </a:lnTo>
                      <a:lnTo>
                        <a:pt x="49" y="185"/>
                      </a:lnTo>
                      <a:lnTo>
                        <a:pt x="185" y="4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79" name="Google Shape;203;p16">
                  <a:extLst>
                    <a:ext uri="{FF2B5EF4-FFF2-40B4-BE49-F238E27FC236}">
                      <a16:creationId xmlns:a16="http://schemas.microsoft.com/office/drawing/2014/main" id="{B1A1B313-C8BE-5BEE-82C9-69645B3FE00B}"/>
                    </a:ext>
                  </a:extLst>
                </p:cNvPr>
                <p:cNvSpPr/>
                <p:nvPr/>
              </p:nvSpPr>
              <p:spPr>
                <a:xfrm>
                  <a:off x="6173052" y="1682996"/>
                  <a:ext cx="18445" cy="1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5" extrusionOk="0">
                      <a:moveTo>
                        <a:pt x="49" y="1"/>
                      </a:moveTo>
                      <a:lnTo>
                        <a:pt x="0" y="49"/>
                      </a:lnTo>
                      <a:lnTo>
                        <a:pt x="137" y="185"/>
                      </a:lnTo>
                      <a:lnTo>
                        <a:pt x="185" y="137"/>
                      </a:lnTo>
                      <a:lnTo>
                        <a:pt x="49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80" name="Google Shape;204;p16">
                  <a:extLst>
                    <a:ext uri="{FF2B5EF4-FFF2-40B4-BE49-F238E27FC236}">
                      <a16:creationId xmlns:a16="http://schemas.microsoft.com/office/drawing/2014/main" id="{9F795B28-FBB5-F05B-FB35-24B4649DA79E}"/>
                    </a:ext>
                  </a:extLst>
                </p:cNvPr>
                <p:cNvSpPr/>
                <p:nvPr/>
              </p:nvSpPr>
              <p:spPr>
                <a:xfrm>
                  <a:off x="6189104" y="1641321"/>
                  <a:ext cx="20439" cy="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69" extrusionOk="0">
                      <a:moveTo>
                        <a:pt x="0" y="0"/>
                      </a:moveTo>
                      <a:lnTo>
                        <a:pt x="0" y="68"/>
                      </a:lnTo>
                      <a:lnTo>
                        <a:pt x="204" y="68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81" name="Google Shape;205;p16">
                  <a:extLst>
                    <a:ext uri="{FF2B5EF4-FFF2-40B4-BE49-F238E27FC236}">
                      <a16:creationId xmlns:a16="http://schemas.microsoft.com/office/drawing/2014/main" id="{438B97D0-7CF5-A76C-09D7-87AE43D09650}"/>
                    </a:ext>
                  </a:extLst>
                </p:cNvPr>
                <p:cNvSpPr/>
                <p:nvPr/>
              </p:nvSpPr>
              <p:spPr>
                <a:xfrm>
                  <a:off x="6051017" y="1587981"/>
                  <a:ext cx="18445" cy="18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6" extrusionOk="0">
                      <a:moveTo>
                        <a:pt x="48" y="1"/>
                      </a:moveTo>
                      <a:lnTo>
                        <a:pt x="0" y="49"/>
                      </a:lnTo>
                      <a:lnTo>
                        <a:pt x="137" y="185"/>
                      </a:lnTo>
                      <a:lnTo>
                        <a:pt x="185" y="137"/>
                      </a:ln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82" name="Google Shape;206;p16">
                  <a:extLst>
                    <a:ext uri="{FF2B5EF4-FFF2-40B4-BE49-F238E27FC236}">
                      <a16:creationId xmlns:a16="http://schemas.microsoft.com/office/drawing/2014/main" id="{4F995D9B-BE8E-0AE2-0470-A9450B15A99A}"/>
                    </a:ext>
                  </a:extLst>
                </p:cNvPr>
                <p:cNvSpPr/>
                <p:nvPr/>
              </p:nvSpPr>
              <p:spPr>
                <a:xfrm>
                  <a:off x="6051017" y="1682996"/>
                  <a:ext cx="18445" cy="1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5" extrusionOk="0">
                      <a:moveTo>
                        <a:pt x="137" y="1"/>
                      </a:moveTo>
                      <a:lnTo>
                        <a:pt x="0" y="137"/>
                      </a:lnTo>
                      <a:lnTo>
                        <a:pt x="48" y="185"/>
                      </a:lnTo>
                      <a:lnTo>
                        <a:pt x="185" y="4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83" name="Google Shape;207;p16">
                  <a:extLst>
                    <a:ext uri="{FF2B5EF4-FFF2-40B4-BE49-F238E27FC236}">
                      <a16:creationId xmlns:a16="http://schemas.microsoft.com/office/drawing/2014/main" id="{DDEF81E6-EDB3-DB8F-A3F6-281E8686CD5D}"/>
                    </a:ext>
                  </a:extLst>
                </p:cNvPr>
                <p:cNvSpPr/>
                <p:nvPr/>
              </p:nvSpPr>
              <p:spPr>
                <a:xfrm>
                  <a:off x="6033071" y="1641321"/>
                  <a:ext cx="20439" cy="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69" extrusionOk="0">
                      <a:moveTo>
                        <a:pt x="0" y="0"/>
                      </a:moveTo>
                      <a:lnTo>
                        <a:pt x="0" y="68"/>
                      </a:lnTo>
                      <a:lnTo>
                        <a:pt x="205" y="68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84" name="Google Shape;208;p16">
                  <a:extLst>
                    <a:ext uri="{FF2B5EF4-FFF2-40B4-BE49-F238E27FC236}">
                      <a16:creationId xmlns:a16="http://schemas.microsoft.com/office/drawing/2014/main" id="{6B2998BC-6A84-D0D5-D20B-993CF01BEE88}"/>
                    </a:ext>
                  </a:extLst>
                </p:cNvPr>
                <p:cNvSpPr/>
                <p:nvPr/>
              </p:nvSpPr>
              <p:spPr>
                <a:xfrm>
                  <a:off x="6161885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85" name="Google Shape;209;p16">
                  <a:extLst>
                    <a:ext uri="{FF2B5EF4-FFF2-40B4-BE49-F238E27FC236}">
                      <a16:creationId xmlns:a16="http://schemas.microsoft.com/office/drawing/2014/main" id="{564ED6F2-9410-295F-BDDA-761BBED826B4}"/>
                    </a:ext>
                  </a:extLst>
                </p:cNvPr>
                <p:cNvSpPr/>
                <p:nvPr/>
              </p:nvSpPr>
              <p:spPr>
                <a:xfrm>
                  <a:off x="6175445" y="1749895"/>
                  <a:ext cx="69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86" name="Google Shape;210;p16">
                  <a:extLst>
                    <a:ext uri="{FF2B5EF4-FFF2-40B4-BE49-F238E27FC236}">
                      <a16:creationId xmlns:a16="http://schemas.microsoft.com/office/drawing/2014/main" id="{DE5D3FC4-4153-275F-E886-03D87F68CEFF}"/>
                    </a:ext>
                  </a:extLst>
                </p:cNvPr>
                <p:cNvSpPr/>
                <p:nvPr/>
              </p:nvSpPr>
              <p:spPr>
                <a:xfrm>
                  <a:off x="6189104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0" y="0"/>
                      </a:moveTo>
                      <a:lnTo>
                        <a:pt x="0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87" name="Google Shape;211;p16">
                  <a:extLst>
                    <a:ext uri="{FF2B5EF4-FFF2-40B4-BE49-F238E27FC236}">
                      <a16:creationId xmlns:a16="http://schemas.microsoft.com/office/drawing/2014/main" id="{2EA0A058-7178-6D4D-7977-F539C3347865}"/>
                    </a:ext>
                  </a:extLst>
                </p:cNvPr>
                <p:cNvSpPr/>
                <p:nvPr/>
              </p:nvSpPr>
              <p:spPr>
                <a:xfrm>
                  <a:off x="6046630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88" name="Google Shape;212;p16">
                  <a:extLst>
                    <a:ext uri="{FF2B5EF4-FFF2-40B4-BE49-F238E27FC236}">
                      <a16:creationId xmlns:a16="http://schemas.microsoft.com/office/drawing/2014/main" id="{AFD25CB0-4DD7-1B23-274E-A1DC6E455097}"/>
                    </a:ext>
                  </a:extLst>
                </p:cNvPr>
                <p:cNvSpPr/>
                <p:nvPr/>
              </p:nvSpPr>
              <p:spPr>
                <a:xfrm>
                  <a:off x="6060190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89" name="Google Shape;213;p16">
                  <a:extLst>
                    <a:ext uri="{FF2B5EF4-FFF2-40B4-BE49-F238E27FC236}">
                      <a16:creationId xmlns:a16="http://schemas.microsoft.com/office/drawing/2014/main" id="{43EF8E2E-A333-9ACA-63D5-FF7DB576559F}"/>
                    </a:ext>
                  </a:extLst>
                </p:cNvPr>
                <p:cNvSpPr/>
                <p:nvPr/>
              </p:nvSpPr>
              <p:spPr>
                <a:xfrm>
                  <a:off x="6073749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0" y="0"/>
                      </a:moveTo>
                      <a:lnTo>
                        <a:pt x="0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sp>
            <p:nvSpPr>
              <p:cNvPr id="76" name="Google Shape;242;p16">
                <a:extLst>
                  <a:ext uri="{FF2B5EF4-FFF2-40B4-BE49-F238E27FC236}">
                    <a16:creationId xmlns:a16="http://schemas.microsoft.com/office/drawing/2014/main" id="{261B3717-E388-4175-22D3-B92A423628D4}"/>
                  </a:ext>
                </a:extLst>
              </p:cNvPr>
              <p:cNvSpPr txBox="1"/>
              <p:nvPr/>
            </p:nvSpPr>
            <p:spPr>
              <a:xfrm>
                <a:off x="8737158" y="945279"/>
                <a:ext cx="1609511" cy="4928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Sales Growth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D7AD374-1276-6C89-F040-B9CB92B904F6}"/>
                </a:ext>
              </a:extLst>
            </p:cNvPr>
            <p:cNvSpPr txBox="1"/>
            <p:nvPr/>
          </p:nvSpPr>
          <p:spPr>
            <a:xfrm>
              <a:off x="5478337" y="2160360"/>
              <a:ext cx="16095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Increased sales through optimized strategies.</a:t>
              </a:r>
            </a:p>
            <a:p>
              <a:endParaRPr lang="en-PK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FC4DA68-895F-49BE-CA82-554853C788A6}"/>
              </a:ext>
            </a:extLst>
          </p:cNvPr>
          <p:cNvGrpSpPr/>
          <p:nvPr/>
        </p:nvGrpSpPr>
        <p:grpSpPr>
          <a:xfrm>
            <a:off x="7355546" y="2313319"/>
            <a:ext cx="2946704" cy="1390461"/>
            <a:chOff x="4799037" y="1613479"/>
            <a:chExt cx="2946704" cy="1390461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2A93EBB-7E4D-CEB9-FF56-416724615DB6}"/>
                </a:ext>
              </a:extLst>
            </p:cNvPr>
            <p:cNvGrpSpPr/>
            <p:nvPr/>
          </p:nvGrpSpPr>
          <p:grpSpPr>
            <a:xfrm>
              <a:off x="4799037" y="1613479"/>
              <a:ext cx="2946704" cy="1390461"/>
              <a:chOff x="8080153" y="756623"/>
              <a:chExt cx="2946704" cy="1390461"/>
            </a:xfrm>
          </p:grpSpPr>
          <p:sp>
            <p:nvSpPr>
              <p:cNvPr id="93" name="Google Shape;134;p16">
                <a:extLst>
                  <a:ext uri="{FF2B5EF4-FFF2-40B4-BE49-F238E27FC236}">
                    <a16:creationId xmlns:a16="http://schemas.microsoft.com/office/drawing/2014/main" id="{7FBC8A66-931E-878A-2FD8-BB8C9248DD6C}"/>
                  </a:ext>
                </a:extLst>
              </p:cNvPr>
              <p:cNvSpPr/>
              <p:nvPr/>
            </p:nvSpPr>
            <p:spPr>
              <a:xfrm>
                <a:off x="10166137" y="968667"/>
                <a:ext cx="860720" cy="1178417"/>
              </a:xfrm>
              <a:custGeom>
                <a:avLst/>
                <a:gdLst/>
                <a:ahLst/>
                <a:cxnLst/>
                <a:rect l="l" t="t" r="r" b="b"/>
                <a:pathLst>
                  <a:path w="5456" h="7470" extrusionOk="0">
                    <a:moveTo>
                      <a:pt x="0" y="1"/>
                    </a:moveTo>
                    <a:lnTo>
                      <a:pt x="2156" y="3735"/>
                    </a:lnTo>
                    <a:lnTo>
                      <a:pt x="0" y="7470"/>
                    </a:lnTo>
                    <a:lnTo>
                      <a:pt x="3255" y="7470"/>
                    </a:lnTo>
                    <a:cubicBezTo>
                      <a:pt x="3290" y="7470"/>
                      <a:pt x="3320" y="7451"/>
                      <a:pt x="3337" y="7423"/>
                    </a:cubicBezTo>
                    <a:lnTo>
                      <a:pt x="5438" y="3782"/>
                    </a:lnTo>
                    <a:cubicBezTo>
                      <a:pt x="5456" y="3754"/>
                      <a:pt x="5456" y="3718"/>
                      <a:pt x="5438" y="3689"/>
                    </a:cubicBezTo>
                    <a:lnTo>
                      <a:pt x="3337" y="48"/>
                    </a:lnTo>
                    <a:cubicBezTo>
                      <a:pt x="3320" y="19"/>
                      <a:pt x="3290" y="1"/>
                      <a:pt x="3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74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 dirty="0"/>
              </a:p>
            </p:txBody>
          </p:sp>
          <p:sp>
            <p:nvSpPr>
              <p:cNvPr id="94" name="Google Shape;133;p16">
                <a:extLst>
                  <a:ext uri="{FF2B5EF4-FFF2-40B4-BE49-F238E27FC236}">
                    <a16:creationId xmlns:a16="http://schemas.microsoft.com/office/drawing/2014/main" id="{15CB5396-A1B3-280F-3FD6-B98D740EA828}"/>
                  </a:ext>
                </a:extLst>
              </p:cNvPr>
              <p:cNvSpPr/>
              <p:nvPr/>
            </p:nvSpPr>
            <p:spPr>
              <a:xfrm>
                <a:off x="8080153" y="968667"/>
                <a:ext cx="2426297" cy="1178417"/>
              </a:xfrm>
              <a:custGeom>
                <a:avLst/>
                <a:gdLst/>
                <a:ahLst/>
                <a:cxnLst/>
                <a:rect l="l" t="t" r="r" b="b"/>
                <a:pathLst>
                  <a:path w="15380" h="7470" extrusionOk="0">
                    <a:moveTo>
                      <a:pt x="2226" y="1"/>
                    </a:moveTo>
                    <a:cubicBezTo>
                      <a:pt x="2173" y="1"/>
                      <a:pt x="2124" y="30"/>
                      <a:pt x="2098" y="75"/>
                    </a:cubicBezTo>
                    <a:lnTo>
                      <a:pt x="27" y="3661"/>
                    </a:lnTo>
                    <a:cubicBezTo>
                      <a:pt x="1" y="3707"/>
                      <a:pt x="1" y="3763"/>
                      <a:pt x="27" y="3810"/>
                    </a:cubicBezTo>
                    <a:lnTo>
                      <a:pt x="2098" y="7396"/>
                    </a:lnTo>
                    <a:cubicBezTo>
                      <a:pt x="2124" y="7441"/>
                      <a:pt x="2173" y="7470"/>
                      <a:pt x="2226" y="7470"/>
                    </a:cubicBezTo>
                    <a:lnTo>
                      <a:pt x="13223" y="7470"/>
                    </a:lnTo>
                    <a:lnTo>
                      <a:pt x="15379" y="3735"/>
                    </a:lnTo>
                    <a:lnTo>
                      <a:pt x="1322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 dirty="0"/>
              </a:p>
            </p:txBody>
          </p:sp>
          <p:sp>
            <p:nvSpPr>
              <p:cNvPr id="95" name="Google Shape;135;p16">
                <a:extLst>
                  <a:ext uri="{FF2B5EF4-FFF2-40B4-BE49-F238E27FC236}">
                    <a16:creationId xmlns:a16="http://schemas.microsoft.com/office/drawing/2014/main" id="{C1667E66-D475-4672-E89E-D809B8CE061E}"/>
                  </a:ext>
                </a:extLst>
              </p:cNvPr>
              <p:cNvSpPr/>
              <p:nvPr/>
            </p:nvSpPr>
            <p:spPr>
              <a:xfrm>
                <a:off x="8342813" y="1304362"/>
                <a:ext cx="533375" cy="492821"/>
              </a:xfrm>
              <a:custGeom>
                <a:avLst/>
                <a:gdLst/>
                <a:ahLst/>
                <a:cxnLst/>
                <a:rect l="l" t="t" r="r" b="b"/>
                <a:pathLst>
                  <a:path w="3381" h="3124" extrusionOk="0">
                    <a:moveTo>
                      <a:pt x="1691" y="0"/>
                    </a:moveTo>
                    <a:cubicBezTo>
                      <a:pt x="1595" y="0"/>
                      <a:pt x="1498" y="9"/>
                      <a:pt x="1400" y="28"/>
                    </a:cubicBezTo>
                    <a:cubicBezTo>
                      <a:pt x="556" y="188"/>
                      <a:pt x="1" y="1004"/>
                      <a:pt x="161" y="1852"/>
                    </a:cubicBezTo>
                    <a:cubicBezTo>
                      <a:pt x="304" y="2601"/>
                      <a:pt x="957" y="3123"/>
                      <a:pt x="1691" y="3123"/>
                    </a:cubicBezTo>
                    <a:cubicBezTo>
                      <a:pt x="1787" y="3123"/>
                      <a:pt x="1884" y="3114"/>
                      <a:pt x="1981" y="3096"/>
                    </a:cubicBezTo>
                    <a:cubicBezTo>
                      <a:pt x="2826" y="2936"/>
                      <a:pt x="3381" y="2120"/>
                      <a:pt x="3220" y="1272"/>
                    </a:cubicBezTo>
                    <a:cubicBezTo>
                      <a:pt x="3079" y="523"/>
                      <a:pt x="2425" y="0"/>
                      <a:pt x="16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74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grpSp>
            <p:nvGrpSpPr>
              <p:cNvPr id="96" name="Google Shape;200;p16">
                <a:extLst>
                  <a:ext uri="{FF2B5EF4-FFF2-40B4-BE49-F238E27FC236}">
                    <a16:creationId xmlns:a16="http://schemas.microsoft.com/office/drawing/2014/main" id="{F3B5D649-0B67-DD65-8C84-5A9F6ADE8DD3}"/>
                  </a:ext>
                </a:extLst>
              </p:cNvPr>
              <p:cNvGrpSpPr/>
              <p:nvPr/>
            </p:nvGrpSpPr>
            <p:grpSpPr>
              <a:xfrm>
                <a:off x="8465872" y="1398243"/>
                <a:ext cx="279225" cy="321980"/>
                <a:chOff x="6033071" y="1587084"/>
                <a:chExt cx="176472" cy="203493"/>
              </a:xfrm>
            </p:grpSpPr>
            <p:sp>
              <p:nvSpPr>
                <p:cNvPr id="98" name="Google Shape;201;p16">
                  <a:extLst>
                    <a:ext uri="{FF2B5EF4-FFF2-40B4-BE49-F238E27FC236}">
                      <a16:creationId xmlns:a16="http://schemas.microsoft.com/office/drawing/2014/main" id="{17B63143-36A1-F85A-697B-39F6C02C5D28}"/>
                    </a:ext>
                  </a:extLst>
                </p:cNvPr>
                <p:cNvSpPr/>
                <p:nvPr/>
              </p:nvSpPr>
              <p:spPr>
                <a:xfrm>
                  <a:off x="6063580" y="1587084"/>
                  <a:ext cx="115356" cy="203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2041" extrusionOk="0">
                      <a:moveTo>
                        <a:pt x="493" y="422"/>
                      </a:moveTo>
                      <a:cubicBezTo>
                        <a:pt x="496" y="425"/>
                        <a:pt x="499" y="428"/>
                        <a:pt x="500" y="432"/>
                      </a:cubicBezTo>
                      <a:cubicBezTo>
                        <a:pt x="500" y="433"/>
                        <a:pt x="500" y="433"/>
                        <a:pt x="500" y="433"/>
                      </a:cubicBezTo>
                      <a:cubicBezTo>
                        <a:pt x="504" y="439"/>
                        <a:pt x="506" y="446"/>
                        <a:pt x="507" y="452"/>
                      </a:cubicBezTo>
                      <a:cubicBezTo>
                        <a:pt x="507" y="454"/>
                        <a:pt x="508" y="454"/>
                        <a:pt x="508" y="456"/>
                      </a:cubicBezTo>
                      <a:cubicBezTo>
                        <a:pt x="510" y="463"/>
                        <a:pt x="511" y="469"/>
                        <a:pt x="511" y="476"/>
                      </a:cubicBezTo>
                      <a:cubicBezTo>
                        <a:pt x="511" y="483"/>
                        <a:pt x="510" y="489"/>
                        <a:pt x="508" y="496"/>
                      </a:cubicBezTo>
                      <a:cubicBezTo>
                        <a:pt x="508" y="498"/>
                        <a:pt x="507" y="500"/>
                        <a:pt x="507" y="501"/>
                      </a:cubicBezTo>
                      <a:cubicBezTo>
                        <a:pt x="506" y="508"/>
                        <a:pt x="504" y="514"/>
                        <a:pt x="500" y="520"/>
                      </a:cubicBezTo>
                      <a:cubicBezTo>
                        <a:pt x="500" y="520"/>
                        <a:pt x="500" y="521"/>
                        <a:pt x="500" y="521"/>
                      </a:cubicBezTo>
                      <a:cubicBezTo>
                        <a:pt x="499" y="524"/>
                        <a:pt x="496" y="528"/>
                        <a:pt x="493" y="531"/>
                      </a:cubicBezTo>
                      <a:cubicBezTo>
                        <a:pt x="492" y="528"/>
                        <a:pt x="489" y="524"/>
                        <a:pt x="487" y="521"/>
                      </a:cubicBezTo>
                      <a:cubicBezTo>
                        <a:pt x="487" y="521"/>
                        <a:pt x="486" y="520"/>
                        <a:pt x="486" y="520"/>
                      </a:cubicBezTo>
                      <a:cubicBezTo>
                        <a:pt x="484" y="514"/>
                        <a:pt x="482" y="508"/>
                        <a:pt x="480" y="501"/>
                      </a:cubicBezTo>
                      <a:cubicBezTo>
                        <a:pt x="479" y="500"/>
                        <a:pt x="479" y="498"/>
                        <a:pt x="479" y="496"/>
                      </a:cubicBezTo>
                      <a:cubicBezTo>
                        <a:pt x="478" y="489"/>
                        <a:pt x="477" y="483"/>
                        <a:pt x="477" y="476"/>
                      </a:cubicBezTo>
                      <a:cubicBezTo>
                        <a:pt x="477" y="469"/>
                        <a:pt x="478" y="463"/>
                        <a:pt x="479" y="456"/>
                      </a:cubicBezTo>
                      <a:cubicBezTo>
                        <a:pt x="479" y="454"/>
                        <a:pt x="479" y="454"/>
                        <a:pt x="480" y="452"/>
                      </a:cubicBezTo>
                      <a:cubicBezTo>
                        <a:pt x="482" y="446"/>
                        <a:pt x="484" y="439"/>
                        <a:pt x="486" y="433"/>
                      </a:cubicBezTo>
                      <a:cubicBezTo>
                        <a:pt x="487" y="433"/>
                        <a:pt x="487" y="433"/>
                        <a:pt x="487" y="432"/>
                      </a:cubicBezTo>
                      <a:cubicBezTo>
                        <a:pt x="489" y="428"/>
                        <a:pt x="492" y="425"/>
                        <a:pt x="493" y="422"/>
                      </a:cubicBezTo>
                      <a:close/>
                      <a:moveTo>
                        <a:pt x="664" y="422"/>
                      </a:moveTo>
                      <a:cubicBezTo>
                        <a:pt x="666" y="425"/>
                        <a:pt x="668" y="428"/>
                        <a:pt x="670" y="432"/>
                      </a:cubicBezTo>
                      <a:cubicBezTo>
                        <a:pt x="671" y="433"/>
                        <a:pt x="671" y="433"/>
                        <a:pt x="671" y="433"/>
                      </a:cubicBezTo>
                      <a:cubicBezTo>
                        <a:pt x="674" y="439"/>
                        <a:pt x="676" y="446"/>
                        <a:pt x="678" y="452"/>
                      </a:cubicBezTo>
                      <a:cubicBezTo>
                        <a:pt x="678" y="454"/>
                        <a:pt x="679" y="454"/>
                        <a:pt x="679" y="456"/>
                      </a:cubicBezTo>
                      <a:cubicBezTo>
                        <a:pt x="680" y="463"/>
                        <a:pt x="681" y="469"/>
                        <a:pt x="681" y="476"/>
                      </a:cubicBezTo>
                      <a:cubicBezTo>
                        <a:pt x="681" y="483"/>
                        <a:pt x="680" y="489"/>
                        <a:pt x="679" y="496"/>
                      </a:cubicBezTo>
                      <a:cubicBezTo>
                        <a:pt x="679" y="498"/>
                        <a:pt x="678" y="500"/>
                        <a:pt x="678" y="501"/>
                      </a:cubicBezTo>
                      <a:cubicBezTo>
                        <a:pt x="676" y="508"/>
                        <a:pt x="674" y="514"/>
                        <a:pt x="671" y="520"/>
                      </a:cubicBezTo>
                      <a:cubicBezTo>
                        <a:pt x="671" y="520"/>
                        <a:pt x="671" y="521"/>
                        <a:pt x="670" y="521"/>
                      </a:cubicBezTo>
                      <a:cubicBezTo>
                        <a:pt x="668" y="524"/>
                        <a:pt x="666" y="528"/>
                        <a:pt x="664" y="531"/>
                      </a:cubicBezTo>
                      <a:cubicBezTo>
                        <a:pt x="662" y="528"/>
                        <a:pt x="659" y="524"/>
                        <a:pt x="658" y="521"/>
                      </a:cubicBezTo>
                      <a:cubicBezTo>
                        <a:pt x="658" y="521"/>
                        <a:pt x="657" y="520"/>
                        <a:pt x="657" y="520"/>
                      </a:cubicBezTo>
                      <a:cubicBezTo>
                        <a:pt x="654" y="514"/>
                        <a:pt x="651" y="508"/>
                        <a:pt x="651" y="501"/>
                      </a:cubicBezTo>
                      <a:cubicBezTo>
                        <a:pt x="650" y="500"/>
                        <a:pt x="650" y="498"/>
                        <a:pt x="649" y="496"/>
                      </a:cubicBezTo>
                      <a:cubicBezTo>
                        <a:pt x="648" y="489"/>
                        <a:pt x="647" y="483"/>
                        <a:pt x="647" y="476"/>
                      </a:cubicBezTo>
                      <a:cubicBezTo>
                        <a:pt x="647" y="469"/>
                        <a:pt x="648" y="463"/>
                        <a:pt x="649" y="456"/>
                      </a:cubicBezTo>
                      <a:cubicBezTo>
                        <a:pt x="650" y="454"/>
                        <a:pt x="650" y="454"/>
                        <a:pt x="651" y="452"/>
                      </a:cubicBezTo>
                      <a:cubicBezTo>
                        <a:pt x="651" y="446"/>
                        <a:pt x="654" y="439"/>
                        <a:pt x="657" y="433"/>
                      </a:cubicBezTo>
                      <a:cubicBezTo>
                        <a:pt x="657" y="433"/>
                        <a:pt x="658" y="433"/>
                        <a:pt x="658" y="432"/>
                      </a:cubicBezTo>
                      <a:cubicBezTo>
                        <a:pt x="659" y="428"/>
                        <a:pt x="662" y="425"/>
                        <a:pt x="664" y="422"/>
                      </a:cubicBezTo>
                      <a:close/>
                      <a:moveTo>
                        <a:pt x="749" y="374"/>
                      </a:moveTo>
                      <a:cubicBezTo>
                        <a:pt x="803" y="374"/>
                        <a:pt x="851" y="426"/>
                        <a:pt x="851" y="484"/>
                      </a:cubicBezTo>
                      <a:cubicBezTo>
                        <a:pt x="851" y="534"/>
                        <a:pt x="829" y="581"/>
                        <a:pt x="790" y="612"/>
                      </a:cubicBezTo>
                      <a:lnTo>
                        <a:pt x="659" y="722"/>
                      </a:lnTo>
                      <a:cubicBezTo>
                        <a:pt x="651" y="729"/>
                        <a:pt x="647" y="738"/>
                        <a:pt x="647" y="749"/>
                      </a:cubicBezTo>
                      <a:lnTo>
                        <a:pt x="647" y="986"/>
                      </a:lnTo>
                      <a:lnTo>
                        <a:pt x="511" y="986"/>
                      </a:lnTo>
                      <a:lnTo>
                        <a:pt x="511" y="749"/>
                      </a:lnTo>
                      <a:cubicBezTo>
                        <a:pt x="511" y="738"/>
                        <a:pt x="506" y="729"/>
                        <a:pt x="499" y="722"/>
                      </a:cubicBezTo>
                      <a:lnTo>
                        <a:pt x="367" y="612"/>
                      </a:lnTo>
                      <a:cubicBezTo>
                        <a:pt x="328" y="581"/>
                        <a:pt x="307" y="534"/>
                        <a:pt x="307" y="484"/>
                      </a:cubicBezTo>
                      <a:cubicBezTo>
                        <a:pt x="307" y="426"/>
                        <a:pt x="355" y="374"/>
                        <a:pt x="409" y="374"/>
                      </a:cubicBezTo>
                      <a:cubicBezTo>
                        <a:pt x="419" y="374"/>
                        <a:pt x="430" y="376"/>
                        <a:pt x="439" y="379"/>
                      </a:cubicBezTo>
                      <a:cubicBezTo>
                        <a:pt x="439" y="380"/>
                        <a:pt x="438" y="381"/>
                        <a:pt x="438" y="382"/>
                      </a:cubicBezTo>
                      <a:cubicBezTo>
                        <a:pt x="434" y="387"/>
                        <a:pt x="431" y="393"/>
                        <a:pt x="428" y="399"/>
                      </a:cubicBezTo>
                      <a:cubicBezTo>
                        <a:pt x="427" y="400"/>
                        <a:pt x="426" y="401"/>
                        <a:pt x="426" y="402"/>
                      </a:cubicBezTo>
                      <a:cubicBezTo>
                        <a:pt x="423" y="409"/>
                        <a:pt x="420" y="416"/>
                        <a:pt x="417" y="424"/>
                      </a:cubicBezTo>
                      <a:cubicBezTo>
                        <a:pt x="417" y="426"/>
                        <a:pt x="417" y="427"/>
                        <a:pt x="416" y="429"/>
                      </a:cubicBezTo>
                      <a:cubicBezTo>
                        <a:pt x="414" y="435"/>
                        <a:pt x="413" y="440"/>
                        <a:pt x="411" y="447"/>
                      </a:cubicBezTo>
                      <a:cubicBezTo>
                        <a:pt x="411" y="448"/>
                        <a:pt x="410" y="451"/>
                        <a:pt x="410" y="453"/>
                      </a:cubicBezTo>
                      <a:cubicBezTo>
                        <a:pt x="410" y="460"/>
                        <a:pt x="409" y="468"/>
                        <a:pt x="409" y="476"/>
                      </a:cubicBezTo>
                      <a:cubicBezTo>
                        <a:pt x="409" y="528"/>
                        <a:pt x="432" y="576"/>
                        <a:pt x="472" y="608"/>
                      </a:cubicBezTo>
                      <a:cubicBezTo>
                        <a:pt x="479" y="613"/>
                        <a:pt x="486" y="616"/>
                        <a:pt x="493" y="616"/>
                      </a:cubicBezTo>
                      <a:cubicBezTo>
                        <a:pt x="501" y="616"/>
                        <a:pt x="509" y="613"/>
                        <a:pt x="515" y="608"/>
                      </a:cubicBezTo>
                      <a:cubicBezTo>
                        <a:pt x="555" y="576"/>
                        <a:pt x="579" y="528"/>
                        <a:pt x="579" y="476"/>
                      </a:cubicBezTo>
                      <a:cubicBezTo>
                        <a:pt x="579" y="468"/>
                        <a:pt x="578" y="460"/>
                        <a:pt x="577" y="453"/>
                      </a:cubicBezTo>
                      <a:cubicBezTo>
                        <a:pt x="576" y="451"/>
                        <a:pt x="576" y="448"/>
                        <a:pt x="575" y="447"/>
                      </a:cubicBezTo>
                      <a:cubicBezTo>
                        <a:pt x="575" y="440"/>
                        <a:pt x="574" y="435"/>
                        <a:pt x="572" y="429"/>
                      </a:cubicBezTo>
                      <a:cubicBezTo>
                        <a:pt x="571" y="427"/>
                        <a:pt x="571" y="426"/>
                        <a:pt x="570" y="424"/>
                      </a:cubicBezTo>
                      <a:cubicBezTo>
                        <a:pt x="568" y="416"/>
                        <a:pt x="565" y="409"/>
                        <a:pt x="562" y="402"/>
                      </a:cubicBezTo>
                      <a:cubicBezTo>
                        <a:pt x="561" y="401"/>
                        <a:pt x="560" y="400"/>
                        <a:pt x="560" y="399"/>
                      </a:cubicBezTo>
                      <a:cubicBezTo>
                        <a:pt x="556" y="393"/>
                        <a:pt x="553" y="387"/>
                        <a:pt x="549" y="382"/>
                      </a:cubicBezTo>
                      <a:cubicBezTo>
                        <a:pt x="549" y="381"/>
                        <a:pt x="548" y="380"/>
                        <a:pt x="548" y="379"/>
                      </a:cubicBezTo>
                      <a:cubicBezTo>
                        <a:pt x="558" y="376"/>
                        <a:pt x="568" y="374"/>
                        <a:pt x="579" y="374"/>
                      </a:cubicBezTo>
                      <a:cubicBezTo>
                        <a:pt x="589" y="374"/>
                        <a:pt x="599" y="376"/>
                        <a:pt x="610" y="379"/>
                      </a:cubicBezTo>
                      <a:cubicBezTo>
                        <a:pt x="609" y="380"/>
                        <a:pt x="609" y="381"/>
                        <a:pt x="608" y="382"/>
                      </a:cubicBezTo>
                      <a:cubicBezTo>
                        <a:pt x="604" y="387"/>
                        <a:pt x="601" y="393"/>
                        <a:pt x="598" y="399"/>
                      </a:cubicBezTo>
                      <a:cubicBezTo>
                        <a:pt x="597" y="400"/>
                        <a:pt x="596" y="401"/>
                        <a:pt x="596" y="402"/>
                      </a:cubicBezTo>
                      <a:cubicBezTo>
                        <a:pt x="593" y="409"/>
                        <a:pt x="589" y="416"/>
                        <a:pt x="588" y="424"/>
                      </a:cubicBezTo>
                      <a:cubicBezTo>
                        <a:pt x="587" y="426"/>
                        <a:pt x="587" y="427"/>
                        <a:pt x="586" y="429"/>
                      </a:cubicBezTo>
                      <a:cubicBezTo>
                        <a:pt x="584" y="435"/>
                        <a:pt x="582" y="440"/>
                        <a:pt x="582" y="447"/>
                      </a:cubicBezTo>
                      <a:cubicBezTo>
                        <a:pt x="582" y="448"/>
                        <a:pt x="581" y="451"/>
                        <a:pt x="581" y="453"/>
                      </a:cubicBezTo>
                      <a:cubicBezTo>
                        <a:pt x="580" y="460"/>
                        <a:pt x="579" y="468"/>
                        <a:pt x="579" y="476"/>
                      </a:cubicBezTo>
                      <a:cubicBezTo>
                        <a:pt x="579" y="528"/>
                        <a:pt x="602" y="576"/>
                        <a:pt x="643" y="608"/>
                      </a:cubicBezTo>
                      <a:cubicBezTo>
                        <a:pt x="649" y="613"/>
                        <a:pt x="656" y="616"/>
                        <a:pt x="664" y="616"/>
                      </a:cubicBezTo>
                      <a:cubicBezTo>
                        <a:pt x="672" y="616"/>
                        <a:pt x="679" y="613"/>
                        <a:pt x="685" y="608"/>
                      </a:cubicBezTo>
                      <a:cubicBezTo>
                        <a:pt x="726" y="576"/>
                        <a:pt x="749" y="528"/>
                        <a:pt x="749" y="476"/>
                      </a:cubicBezTo>
                      <a:cubicBezTo>
                        <a:pt x="749" y="468"/>
                        <a:pt x="748" y="460"/>
                        <a:pt x="747" y="453"/>
                      </a:cubicBezTo>
                      <a:cubicBezTo>
                        <a:pt x="747" y="451"/>
                        <a:pt x="747" y="448"/>
                        <a:pt x="746" y="447"/>
                      </a:cubicBezTo>
                      <a:cubicBezTo>
                        <a:pt x="745" y="440"/>
                        <a:pt x="743" y="435"/>
                        <a:pt x="741" y="429"/>
                      </a:cubicBezTo>
                      <a:cubicBezTo>
                        <a:pt x="741" y="427"/>
                        <a:pt x="740" y="426"/>
                        <a:pt x="740" y="424"/>
                      </a:cubicBezTo>
                      <a:cubicBezTo>
                        <a:pt x="738" y="416"/>
                        <a:pt x="735" y="409"/>
                        <a:pt x="732" y="402"/>
                      </a:cubicBezTo>
                      <a:cubicBezTo>
                        <a:pt x="731" y="401"/>
                        <a:pt x="730" y="400"/>
                        <a:pt x="729" y="399"/>
                      </a:cubicBezTo>
                      <a:cubicBezTo>
                        <a:pt x="727" y="393"/>
                        <a:pt x="723" y="387"/>
                        <a:pt x="720" y="382"/>
                      </a:cubicBezTo>
                      <a:cubicBezTo>
                        <a:pt x="719" y="381"/>
                        <a:pt x="719" y="380"/>
                        <a:pt x="718" y="379"/>
                      </a:cubicBezTo>
                      <a:cubicBezTo>
                        <a:pt x="728" y="376"/>
                        <a:pt x="738" y="374"/>
                        <a:pt x="749" y="374"/>
                      </a:cubicBezTo>
                      <a:close/>
                      <a:moveTo>
                        <a:pt x="579" y="68"/>
                      </a:moveTo>
                      <a:cubicBezTo>
                        <a:pt x="860" y="68"/>
                        <a:pt x="1089" y="297"/>
                        <a:pt x="1089" y="578"/>
                      </a:cubicBezTo>
                      <a:cubicBezTo>
                        <a:pt x="1089" y="738"/>
                        <a:pt x="1013" y="890"/>
                        <a:pt x="884" y="986"/>
                      </a:cubicBezTo>
                      <a:lnTo>
                        <a:pt x="715" y="986"/>
                      </a:lnTo>
                      <a:lnTo>
                        <a:pt x="715" y="764"/>
                      </a:lnTo>
                      <a:lnTo>
                        <a:pt x="834" y="665"/>
                      </a:lnTo>
                      <a:cubicBezTo>
                        <a:pt x="888" y="620"/>
                        <a:pt x="919" y="554"/>
                        <a:pt x="919" y="484"/>
                      </a:cubicBezTo>
                      <a:cubicBezTo>
                        <a:pt x="919" y="387"/>
                        <a:pt x="841" y="306"/>
                        <a:pt x="749" y="306"/>
                      </a:cubicBezTo>
                      <a:cubicBezTo>
                        <a:pt x="719" y="306"/>
                        <a:pt x="690" y="315"/>
                        <a:pt x="664" y="330"/>
                      </a:cubicBezTo>
                      <a:cubicBezTo>
                        <a:pt x="637" y="315"/>
                        <a:pt x="608" y="307"/>
                        <a:pt x="579" y="307"/>
                      </a:cubicBezTo>
                      <a:cubicBezTo>
                        <a:pt x="550" y="307"/>
                        <a:pt x="520" y="315"/>
                        <a:pt x="494" y="330"/>
                      </a:cubicBezTo>
                      <a:cubicBezTo>
                        <a:pt x="468" y="315"/>
                        <a:pt x="439" y="306"/>
                        <a:pt x="409" y="306"/>
                      </a:cubicBezTo>
                      <a:cubicBezTo>
                        <a:pt x="316" y="306"/>
                        <a:pt x="238" y="387"/>
                        <a:pt x="238" y="484"/>
                      </a:cubicBezTo>
                      <a:cubicBezTo>
                        <a:pt x="238" y="554"/>
                        <a:pt x="270" y="620"/>
                        <a:pt x="323" y="665"/>
                      </a:cubicBezTo>
                      <a:lnTo>
                        <a:pt x="443" y="764"/>
                      </a:lnTo>
                      <a:lnTo>
                        <a:pt x="443" y="986"/>
                      </a:lnTo>
                      <a:lnTo>
                        <a:pt x="273" y="986"/>
                      </a:lnTo>
                      <a:cubicBezTo>
                        <a:pt x="145" y="890"/>
                        <a:pt x="68" y="738"/>
                        <a:pt x="68" y="578"/>
                      </a:cubicBezTo>
                      <a:cubicBezTo>
                        <a:pt x="68" y="297"/>
                        <a:pt x="298" y="68"/>
                        <a:pt x="579" y="68"/>
                      </a:cubicBezTo>
                      <a:close/>
                      <a:moveTo>
                        <a:pt x="885" y="1054"/>
                      </a:moveTo>
                      <a:cubicBezTo>
                        <a:pt x="904" y="1055"/>
                        <a:pt x="919" y="1070"/>
                        <a:pt x="919" y="1088"/>
                      </a:cubicBezTo>
                      <a:cubicBezTo>
                        <a:pt x="919" y="1107"/>
                        <a:pt x="904" y="1122"/>
                        <a:pt x="885" y="1122"/>
                      </a:cubicBezTo>
                      <a:lnTo>
                        <a:pt x="272" y="1122"/>
                      </a:lnTo>
                      <a:cubicBezTo>
                        <a:pt x="254" y="1122"/>
                        <a:pt x="238" y="1107"/>
                        <a:pt x="238" y="1088"/>
                      </a:cubicBezTo>
                      <a:cubicBezTo>
                        <a:pt x="238" y="1070"/>
                        <a:pt x="254" y="1054"/>
                        <a:pt x="272" y="1054"/>
                      </a:cubicBezTo>
                      <a:close/>
                      <a:moveTo>
                        <a:pt x="885" y="1190"/>
                      </a:moveTo>
                      <a:cubicBezTo>
                        <a:pt x="904" y="1190"/>
                        <a:pt x="919" y="1206"/>
                        <a:pt x="919" y="1224"/>
                      </a:cubicBezTo>
                      <a:cubicBezTo>
                        <a:pt x="919" y="1244"/>
                        <a:pt x="904" y="1259"/>
                        <a:pt x="885" y="1259"/>
                      </a:cubicBezTo>
                      <a:lnTo>
                        <a:pt x="272" y="1259"/>
                      </a:lnTo>
                      <a:cubicBezTo>
                        <a:pt x="254" y="1259"/>
                        <a:pt x="238" y="1244"/>
                        <a:pt x="238" y="1224"/>
                      </a:cubicBezTo>
                      <a:cubicBezTo>
                        <a:pt x="238" y="1206"/>
                        <a:pt x="254" y="1190"/>
                        <a:pt x="272" y="1190"/>
                      </a:cubicBezTo>
                      <a:close/>
                      <a:moveTo>
                        <a:pt x="885" y="1327"/>
                      </a:moveTo>
                      <a:cubicBezTo>
                        <a:pt x="904" y="1327"/>
                        <a:pt x="919" y="1341"/>
                        <a:pt x="919" y="1361"/>
                      </a:cubicBezTo>
                      <a:cubicBezTo>
                        <a:pt x="919" y="1379"/>
                        <a:pt x="904" y="1395"/>
                        <a:pt x="885" y="1395"/>
                      </a:cubicBezTo>
                      <a:lnTo>
                        <a:pt x="272" y="1395"/>
                      </a:lnTo>
                      <a:cubicBezTo>
                        <a:pt x="254" y="1395"/>
                        <a:pt x="238" y="1379"/>
                        <a:pt x="238" y="1361"/>
                      </a:cubicBezTo>
                      <a:cubicBezTo>
                        <a:pt x="238" y="1341"/>
                        <a:pt x="254" y="1327"/>
                        <a:pt x="272" y="1327"/>
                      </a:cubicBezTo>
                      <a:close/>
                      <a:moveTo>
                        <a:pt x="851" y="1463"/>
                      </a:moveTo>
                      <a:lnTo>
                        <a:pt x="851" y="1637"/>
                      </a:lnTo>
                      <a:lnTo>
                        <a:pt x="802" y="1604"/>
                      </a:lnTo>
                      <a:cubicBezTo>
                        <a:pt x="796" y="1600"/>
                        <a:pt x="789" y="1598"/>
                        <a:pt x="783" y="1598"/>
                      </a:cubicBezTo>
                      <a:cubicBezTo>
                        <a:pt x="776" y="1598"/>
                        <a:pt x="770" y="1600"/>
                        <a:pt x="764" y="1604"/>
                      </a:cubicBezTo>
                      <a:lnTo>
                        <a:pt x="681" y="1660"/>
                      </a:lnTo>
                      <a:lnTo>
                        <a:pt x="597" y="1604"/>
                      </a:lnTo>
                      <a:cubicBezTo>
                        <a:pt x="592" y="1600"/>
                        <a:pt x="585" y="1598"/>
                        <a:pt x="579" y="1598"/>
                      </a:cubicBezTo>
                      <a:cubicBezTo>
                        <a:pt x="572" y="1598"/>
                        <a:pt x="565" y="1600"/>
                        <a:pt x="560" y="1604"/>
                      </a:cubicBezTo>
                      <a:lnTo>
                        <a:pt x="477" y="1660"/>
                      </a:lnTo>
                      <a:lnTo>
                        <a:pt x="394" y="1604"/>
                      </a:lnTo>
                      <a:cubicBezTo>
                        <a:pt x="388" y="1600"/>
                        <a:pt x="382" y="1598"/>
                        <a:pt x="375" y="1598"/>
                      </a:cubicBezTo>
                      <a:cubicBezTo>
                        <a:pt x="368" y="1598"/>
                        <a:pt x="362" y="1600"/>
                        <a:pt x="355" y="1604"/>
                      </a:cubicBezTo>
                      <a:lnTo>
                        <a:pt x="307" y="1637"/>
                      </a:lnTo>
                      <a:lnTo>
                        <a:pt x="307" y="1463"/>
                      </a:lnTo>
                      <a:close/>
                      <a:moveTo>
                        <a:pt x="782" y="1673"/>
                      </a:moveTo>
                      <a:lnTo>
                        <a:pt x="831" y="1706"/>
                      </a:lnTo>
                      <a:lnTo>
                        <a:pt x="700" y="1837"/>
                      </a:lnTo>
                      <a:lnTo>
                        <a:pt x="457" y="1837"/>
                      </a:lnTo>
                      <a:lnTo>
                        <a:pt x="326" y="1706"/>
                      </a:lnTo>
                      <a:lnTo>
                        <a:pt x="375" y="1673"/>
                      </a:lnTo>
                      <a:lnTo>
                        <a:pt x="458" y="1729"/>
                      </a:lnTo>
                      <a:cubicBezTo>
                        <a:pt x="463" y="1733"/>
                        <a:pt x="470" y="1735"/>
                        <a:pt x="476" y="1735"/>
                      </a:cubicBezTo>
                      <a:cubicBezTo>
                        <a:pt x="483" y="1735"/>
                        <a:pt x="489" y="1733"/>
                        <a:pt x="495" y="1729"/>
                      </a:cubicBezTo>
                      <a:lnTo>
                        <a:pt x="579" y="1673"/>
                      </a:lnTo>
                      <a:lnTo>
                        <a:pt x="662" y="1729"/>
                      </a:lnTo>
                      <a:cubicBezTo>
                        <a:pt x="668" y="1733"/>
                        <a:pt x="674" y="1735"/>
                        <a:pt x="681" y="1735"/>
                      </a:cubicBezTo>
                      <a:cubicBezTo>
                        <a:pt x="687" y="1735"/>
                        <a:pt x="694" y="1733"/>
                        <a:pt x="699" y="1729"/>
                      </a:cubicBezTo>
                      <a:lnTo>
                        <a:pt x="782" y="1673"/>
                      </a:lnTo>
                      <a:close/>
                      <a:moveTo>
                        <a:pt x="633" y="1905"/>
                      </a:moveTo>
                      <a:lnTo>
                        <a:pt x="579" y="1959"/>
                      </a:lnTo>
                      <a:lnTo>
                        <a:pt x="525" y="1905"/>
                      </a:lnTo>
                      <a:close/>
                      <a:moveTo>
                        <a:pt x="579" y="0"/>
                      </a:moveTo>
                      <a:cubicBezTo>
                        <a:pt x="260" y="0"/>
                        <a:pt x="1" y="260"/>
                        <a:pt x="1" y="578"/>
                      </a:cubicBezTo>
                      <a:cubicBezTo>
                        <a:pt x="1" y="747"/>
                        <a:pt x="75" y="906"/>
                        <a:pt x="202" y="1016"/>
                      </a:cubicBezTo>
                      <a:cubicBezTo>
                        <a:pt x="183" y="1034"/>
                        <a:pt x="170" y="1060"/>
                        <a:pt x="170" y="1088"/>
                      </a:cubicBezTo>
                      <a:cubicBezTo>
                        <a:pt x="170" y="1114"/>
                        <a:pt x="181" y="1138"/>
                        <a:pt x="197" y="1156"/>
                      </a:cubicBezTo>
                      <a:cubicBezTo>
                        <a:pt x="181" y="1175"/>
                        <a:pt x="170" y="1198"/>
                        <a:pt x="170" y="1224"/>
                      </a:cubicBezTo>
                      <a:cubicBezTo>
                        <a:pt x="170" y="1251"/>
                        <a:pt x="181" y="1274"/>
                        <a:pt x="197" y="1293"/>
                      </a:cubicBezTo>
                      <a:cubicBezTo>
                        <a:pt x="181" y="1311"/>
                        <a:pt x="170" y="1335"/>
                        <a:pt x="170" y="1361"/>
                      </a:cubicBezTo>
                      <a:cubicBezTo>
                        <a:pt x="170" y="1405"/>
                        <a:pt x="199" y="1442"/>
                        <a:pt x="238" y="1457"/>
                      </a:cubicBezTo>
                      <a:lnTo>
                        <a:pt x="238" y="1700"/>
                      </a:lnTo>
                      <a:cubicBezTo>
                        <a:pt x="238" y="1710"/>
                        <a:pt x="242" y="1719"/>
                        <a:pt x="249" y="1725"/>
                      </a:cubicBezTo>
                      <a:lnTo>
                        <a:pt x="555" y="2031"/>
                      </a:lnTo>
                      <a:cubicBezTo>
                        <a:pt x="562" y="2037"/>
                        <a:pt x="570" y="2041"/>
                        <a:pt x="579" y="2041"/>
                      </a:cubicBezTo>
                      <a:cubicBezTo>
                        <a:pt x="588" y="2041"/>
                        <a:pt x="596" y="2037"/>
                        <a:pt x="603" y="2031"/>
                      </a:cubicBezTo>
                      <a:lnTo>
                        <a:pt x="909" y="1725"/>
                      </a:lnTo>
                      <a:cubicBezTo>
                        <a:pt x="915" y="1719"/>
                        <a:pt x="919" y="1710"/>
                        <a:pt x="919" y="1700"/>
                      </a:cubicBezTo>
                      <a:lnTo>
                        <a:pt x="919" y="1457"/>
                      </a:lnTo>
                      <a:cubicBezTo>
                        <a:pt x="959" y="1442"/>
                        <a:pt x="987" y="1405"/>
                        <a:pt x="987" y="1361"/>
                      </a:cubicBezTo>
                      <a:cubicBezTo>
                        <a:pt x="987" y="1335"/>
                        <a:pt x="976" y="1311"/>
                        <a:pt x="961" y="1293"/>
                      </a:cubicBezTo>
                      <a:cubicBezTo>
                        <a:pt x="977" y="1274"/>
                        <a:pt x="987" y="1251"/>
                        <a:pt x="987" y="1224"/>
                      </a:cubicBezTo>
                      <a:cubicBezTo>
                        <a:pt x="987" y="1198"/>
                        <a:pt x="976" y="1175"/>
                        <a:pt x="961" y="1156"/>
                      </a:cubicBezTo>
                      <a:cubicBezTo>
                        <a:pt x="977" y="1138"/>
                        <a:pt x="987" y="1114"/>
                        <a:pt x="987" y="1088"/>
                      </a:cubicBezTo>
                      <a:cubicBezTo>
                        <a:pt x="987" y="1060"/>
                        <a:pt x="975" y="1034"/>
                        <a:pt x="956" y="1016"/>
                      </a:cubicBezTo>
                      <a:cubicBezTo>
                        <a:pt x="1083" y="906"/>
                        <a:pt x="1157" y="747"/>
                        <a:pt x="1157" y="578"/>
                      </a:cubicBezTo>
                      <a:cubicBezTo>
                        <a:pt x="1157" y="260"/>
                        <a:pt x="898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 dirty="0"/>
                </a:p>
              </p:txBody>
            </p:sp>
            <p:sp>
              <p:nvSpPr>
                <p:cNvPr id="99" name="Google Shape;202;p16">
                  <a:extLst>
                    <a:ext uri="{FF2B5EF4-FFF2-40B4-BE49-F238E27FC236}">
                      <a16:creationId xmlns:a16="http://schemas.microsoft.com/office/drawing/2014/main" id="{F8736A24-F049-F634-8C58-AF69FE3B1F4B}"/>
                    </a:ext>
                  </a:extLst>
                </p:cNvPr>
                <p:cNvSpPr/>
                <p:nvPr/>
              </p:nvSpPr>
              <p:spPr>
                <a:xfrm>
                  <a:off x="6173052" y="1587981"/>
                  <a:ext cx="18445" cy="18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6" extrusionOk="0">
                      <a:moveTo>
                        <a:pt x="137" y="1"/>
                      </a:moveTo>
                      <a:lnTo>
                        <a:pt x="0" y="137"/>
                      </a:lnTo>
                      <a:lnTo>
                        <a:pt x="49" y="185"/>
                      </a:lnTo>
                      <a:lnTo>
                        <a:pt x="185" y="4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00" name="Google Shape;203;p16">
                  <a:extLst>
                    <a:ext uri="{FF2B5EF4-FFF2-40B4-BE49-F238E27FC236}">
                      <a16:creationId xmlns:a16="http://schemas.microsoft.com/office/drawing/2014/main" id="{9BDE5294-5CA2-5697-8D94-41A61F6EE01C}"/>
                    </a:ext>
                  </a:extLst>
                </p:cNvPr>
                <p:cNvSpPr/>
                <p:nvPr/>
              </p:nvSpPr>
              <p:spPr>
                <a:xfrm>
                  <a:off x="6173052" y="1682996"/>
                  <a:ext cx="18445" cy="1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5" extrusionOk="0">
                      <a:moveTo>
                        <a:pt x="49" y="1"/>
                      </a:moveTo>
                      <a:lnTo>
                        <a:pt x="0" y="49"/>
                      </a:lnTo>
                      <a:lnTo>
                        <a:pt x="137" y="185"/>
                      </a:lnTo>
                      <a:lnTo>
                        <a:pt x="185" y="137"/>
                      </a:lnTo>
                      <a:lnTo>
                        <a:pt x="49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01" name="Google Shape;204;p16">
                  <a:extLst>
                    <a:ext uri="{FF2B5EF4-FFF2-40B4-BE49-F238E27FC236}">
                      <a16:creationId xmlns:a16="http://schemas.microsoft.com/office/drawing/2014/main" id="{E1272720-9B21-BBC7-F77F-D1461576AF86}"/>
                    </a:ext>
                  </a:extLst>
                </p:cNvPr>
                <p:cNvSpPr/>
                <p:nvPr/>
              </p:nvSpPr>
              <p:spPr>
                <a:xfrm>
                  <a:off x="6189104" y="1641321"/>
                  <a:ext cx="20439" cy="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69" extrusionOk="0">
                      <a:moveTo>
                        <a:pt x="0" y="0"/>
                      </a:moveTo>
                      <a:lnTo>
                        <a:pt x="0" y="68"/>
                      </a:lnTo>
                      <a:lnTo>
                        <a:pt x="204" y="68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02" name="Google Shape;205;p16">
                  <a:extLst>
                    <a:ext uri="{FF2B5EF4-FFF2-40B4-BE49-F238E27FC236}">
                      <a16:creationId xmlns:a16="http://schemas.microsoft.com/office/drawing/2014/main" id="{601554EB-564A-3627-8615-23A285FA2C22}"/>
                    </a:ext>
                  </a:extLst>
                </p:cNvPr>
                <p:cNvSpPr/>
                <p:nvPr/>
              </p:nvSpPr>
              <p:spPr>
                <a:xfrm>
                  <a:off x="6051017" y="1587981"/>
                  <a:ext cx="18445" cy="18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6" extrusionOk="0">
                      <a:moveTo>
                        <a:pt x="48" y="1"/>
                      </a:moveTo>
                      <a:lnTo>
                        <a:pt x="0" y="49"/>
                      </a:lnTo>
                      <a:lnTo>
                        <a:pt x="137" y="185"/>
                      </a:lnTo>
                      <a:lnTo>
                        <a:pt x="185" y="137"/>
                      </a:ln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03" name="Google Shape;206;p16">
                  <a:extLst>
                    <a:ext uri="{FF2B5EF4-FFF2-40B4-BE49-F238E27FC236}">
                      <a16:creationId xmlns:a16="http://schemas.microsoft.com/office/drawing/2014/main" id="{A9519BC5-33DA-74D1-859D-333FE83D4CAA}"/>
                    </a:ext>
                  </a:extLst>
                </p:cNvPr>
                <p:cNvSpPr/>
                <p:nvPr/>
              </p:nvSpPr>
              <p:spPr>
                <a:xfrm>
                  <a:off x="6051017" y="1682996"/>
                  <a:ext cx="18445" cy="1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5" extrusionOk="0">
                      <a:moveTo>
                        <a:pt x="137" y="1"/>
                      </a:moveTo>
                      <a:lnTo>
                        <a:pt x="0" y="137"/>
                      </a:lnTo>
                      <a:lnTo>
                        <a:pt x="48" y="185"/>
                      </a:lnTo>
                      <a:lnTo>
                        <a:pt x="185" y="4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04" name="Google Shape;207;p16">
                  <a:extLst>
                    <a:ext uri="{FF2B5EF4-FFF2-40B4-BE49-F238E27FC236}">
                      <a16:creationId xmlns:a16="http://schemas.microsoft.com/office/drawing/2014/main" id="{A5E03D32-0CD6-56E2-0FB0-43094F3B135D}"/>
                    </a:ext>
                  </a:extLst>
                </p:cNvPr>
                <p:cNvSpPr/>
                <p:nvPr/>
              </p:nvSpPr>
              <p:spPr>
                <a:xfrm>
                  <a:off x="6033071" y="1641321"/>
                  <a:ext cx="20439" cy="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69" extrusionOk="0">
                      <a:moveTo>
                        <a:pt x="0" y="0"/>
                      </a:moveTo>
                      <a:lnTo>
                        <a:pt x="0" y="68"/>
                      </a:lnTo>
                      <a:lnTo>
                        <a:pt x="205" y="68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05" name="Google Shape;208;p16">
                  <a:extLst>
                    <a:ext uri="{FF2B5EF4-FFF2-40B4-BE49-F238E27FC236}">
                      <a16:creationId xmlns:a16="http://schemas.microsoft.com/office/drawing/2014/main" id="{7A5FD057-E6A0-3B99-1AC8-BD7CA74D5130}"/>
                    </a:ext>
                  </a:extLst>
                </p:cNvPr>
                <p:cNvSpPr/>
                <p:nvPr/>
              </p:nvSpPr>
              <p:spPr>
                <a:xfrm>
                  <a:off x="6161885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06" name="Google Shape;209;p16">
                  <a:extLst>
                    <a:ext uri="{FF2B5EF4-FFF2-40B4-BE49-F238E27FC236}">
                      <a16:creationId xmlns:a16="http://schemas.microsoft.com/office/drawing/2014/main" id="{DE8F33AD-9DB2-6E05-7D75-8CFE4E895E42}"/>
                    </a:ext>
                  </a:extLst>
                </p:cNvPr>
                <p:cNvSpPr/>
                <p:nvPr/>
              </p:nvSpPr>
              <p:spPr>
                <a:xfrm>
                  <a:off x="6175445" y="1749895"/>
                  <a:ext cx="69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07" name="Google Shape;210;p16">
                  <a:extLst>
                    <a:ext uri="{FF2B5EF4-FFF2-40B4-BE49-F238E27FC236}">
                      <a16:creationId xmlns:a16="http://schemas.microsoft.com/office/drawing/2014/main" id="{B18319D6-60C2-0C45-CF0E-DD74FE46C533}"/>
                    </a:ext>
                  </a:extLst>
                </p:cNvPr>
                <p:cNvSpPr/>
                <p:nvPr/>
              </p:nvSpPr>
              <p:spPr>
                <a:xfrm>
                  <a:off x="6189104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0" y="0"/>
                      </a:moveTo>
                      <a:lnTo>
                        <a:pt x="0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08" name="Google Shape;211;p16">
                  <a:extLst>
                    <a:ext uri="{FF2B5EF4-FFF2-40B4-BE49-F238E27FC236}">
                      <a16:creationId xmlns:a16="http://schemas.microsoft.com/office/drawing/2014/main" id="{FE3F2C6D-E845-BA54-DF63-8118D8FC4EC9}"/>
                    </a:ext>
                  </a:extLst>
                </p:cNvPr>
                <p:cNvSpPr/>
                <p:nvPr/>
              </p:nvSpPr>
              <p:spPr>
                <a:xfrm>
                  <a:off x="6046630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09" name="Google Shape;212;p16">
                  <a:extLst>
                    <a:ext uri="{FF2B5EF4-FFF2-40B4-BE49-F238E27FC236}">
                      <a16:creationId xmlns:a16="http://schemas.microsoft.com/office/drawing/2014/main" id="{413BD287-789B-E024-238C-2F146916AE51}"/>
                    </a:ext>
                  </a:extLst>
                </p:cNvPr>
                <p:cNvSpPr/>
                <p:nvPr/>
              </p:nvSpPr>
              <p:spPr>
                <a:xfrm>
                  <a:off x="6060190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10" name="Google Shape;213;p16">
                  <a:extLst>
                    <a:ext uri="{FF2B5EF4-FFF2-40B4-BE49-F238E27FC236}">
                      <a16:creationId xmlns:a16="http://schemas.microsoft.com/office/drawing/2014/main" id="{62CDDC2E-66A4-6AB8-D9AF-C564486174D8}"/>
                    </a:ext>
                  </a:extLst>
                </p:cNvPr>
                <p:cNvSpPr/>
                <p:nvPr/>
              </p:nvSpPr>
              <p:spPr>
                <a:xfrm>
                  <a:off x="6073749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0" y="0"/>
                      </a:moveTo>
                      <a:lnTo>
                        <a:pt x="0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sp>
            <p:nvSpPr>
              <p:cNvPr id="97" name="Google Shape;242;p16">
                <a:extLst>
                  <a:ext uri="{FF2B5EF4-FFF2-40B4-BE49-F238E27FC236}">
                    <a16:creationId xmlns:a16="http://schemas.microsoft.com/office/drawing/2014/main" id="{6B4C21D2-3F6A-54E5-1B5B-CC087AFE9DF7}"/>
                  </a:ext>
                </a:extLst>
              </p:cNvPr>
              <p:cNvSpPr txBox="1"/>
              <p:nvPr/>
            </p:nvSpPr>
            <p:spPr>
              <a:xfrm>
                <a:off x="8700647" y="756623"/>
                <a:ext cx="1697542" cy="9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User Accessibility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B7FDF3-6069-987B-6C74-54AFDCDFCC11}"/>
                </a:ext>
              </a:extLst>
            </p:cNvPr>
            <p:cNvSpPr txBox="1"/>
            <p:nvPr/>
          </p:nvSpPr>
          <p:spPr>
            <a:xfrm>
              <a:off x="5478337" y="2160360"/>
              <a:ext cx="16095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User-friendly tool for small to medium retailers.</a:t>
              </a:r>
            </a:p>
          </p:txBody>
        </p:sp>
      </p:grpSp>
      <p:pic>
        <p:nvPicPr>
          <p:cNvPr id="112" name="Graphic 111" descr="End with solid fill">
            <a:extLst>
              <a:ext uri="{FF2B5EF4-FFF2-40B4-BE49-F238E27FC236}">
                <a16:creationId xmlns:a16="http://schemas.microsoft.com/office/drawing/2014/main" id="{F30DF54C-FA3C-5351-E260-7CE3358B2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361" y="644417"/>
            <a:ext cx="696210" cy="69621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93FDD7A7-2410-56B0-68C3-F5F9C980B59F}"/>
              </a:ext>
            </a:extLst>
          </p:cNvPr>
          <p:cNvSpPr txBox="1"/>
          <p:nvPr/>
        </p:nvSpPr>
        <p:spPr>
          <a:xfrm>
            <a:off x="13580820" y="588438"/>
            <a:ext cx="3491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</a:t>
            </a:r>
          </a:p>
        </p:txBody>
      </p:sp>
      <p:pic>
        <p:nvPicPr>
          <p:cNvPr id="114" name="Graphic 113" descr="Processor with solid fill">
            <a:extLst>
              <a:ext uri="{FF2B5EF4-FFF2-40B4-BE49-F238E27FC236}">
                <a16:creationId xmlns:a16="http://schemas.microsoft.com/office/drawing/2014/main" id="{D0F1A996-5FAB-7EE7-C381-827F439C2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72400" y="630127"/>
            <a:ext cx="715140" cy="71514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D2B90A74-A8A9-5082-53F3-BAD5F9DAD7F6}"/>
              </a:ext>
            </a:extLst>
          </p:cNvPr>
          <p:cNvSpPr txBox="1"/>
          <p:nvPr/>
        </p:nvSpPr>
        <p:spPr>
          <a:xfrm>
            <a:off x="-10457922" y="536200"/>
            <a:ext cx="3180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61CBF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pic>
        <p:nvPicPr>
          <p:cNvPr id="118" name="Graphic 117" descr="Ruler with solid fill">
            <a:extLst>
              <a:ext uri="{FF2B5EF4-FFF2-40B4-BE49-F238E27FC236}">
                <a16:creationId xmlns:a16="http://schemas.microsoft.com/office/drawing/2014/main" id="{1FFEC075-D1FC-CF81-47C5-29523E6C29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1237856" y="536199"/>
            <a:ext cx="769442" cy="769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DC2CB-0DFF-4946-CF0D-2B2467198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39" y="9067838"/>
            <a:ext cx="657932" cy="6579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FCAD55-852D-E99B-F594-0CDE648153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71" y="10698185"/>
            <a:ext cx="812698" cy="8126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4790C3-B8EA-718F-226F-5FCF457E94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36" y="10484581"/>
            <a:ext cx="812698" cy="8126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ADCF48-0185-9449-8D6A-FC23C2824E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089" y="10188212"/>
            <a:ext cx="812698" cy="8126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095AB8-FE5E-BCB9-E2FD-764D5FDC81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546" y="9589752"/>
            <a:ext cx="1219048" cy="12190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D6B13C-60BF-2EAB-252A-BE20D90145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4331">
            <a:off x="4746402" y="8154943"/>
            <a:ext cx="1219048" cy="12190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809041-16E4-1DDA-5520-2EA67D219A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67" y="9633677"/>
            <a:ext cx="812698" cy="8126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E0413D-0C4C-7756-63CB-E4DAECC1FE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889" y="8020458"/>
            <a:ext cx="609524" cy="6095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F3B7E6C-75AB-1DC8-81A8-A3C95E166E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83" y="7843246"/>
            <a:ext cx="1219048" cy="12190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1E4978C-5E89-1F23-FBCF-917A743B46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26" y="8559902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28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940">
        <p159:morph option="byObject"/>
      </p:transition>
    </mc:Choice>
    <mc:Fallback>
      <p:transition spd="slow" advTm="9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2328B-AE61-A663-F9F4-EA4162CE0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A7F68D-8E6F-F424-DDA5-DC299B37C005}"/>
              </a:ext>
            </a:extLst>
          </p:cNvPr>
          <p:cNvSpPr/>
          <p:nvPr/>
        </p:nvSpPr>
        <p:spPr>
          <a:xfrm>
            <a:off x="-19050" y="-13060"/>
            <a:ext cx="12291532" cy="6884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304FAC-BC91-7A68-B354-02AFBBE14C36}"/>
              </a:ext>
            </a:extLst>
          </p:cNvPr>
          <p:cNvSpPr txBox="1"/>
          <p:nvPr/>
        </p:nvSpPr>
        <p:spPr>
          <a:xfrm>
            <a:off x="1200678" y="536200"/>
            <a:ext cx="9495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61CBF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1CB3FF5-1E74-05D9-5B6D-835D2D4A55D7}"/>
              </a:ext>
            </a:extLst>
          </p:cNvPr>
          <p:cNvSpPr/>
          <p:nvPr/>
        </p:nvSpPr>
        <p:spPr>
          <a:xfrm rot="16200000">
            <a:off x="4102166" y="890625"/>
            <a:ext cx="3971945" cy="5931529"/>
          </a:xfrm>
          <a:custGeom>
            <a:avLst/>
            <a:gdLst>
              <a:gd name="connsiteX0" fmla="*/ 3971945 w 3971945"/>
              <a:gd name="connsiteY0" fmla="*/ 4923529 h 5931529"/>
              <a:gd name="connsiteX1" fmla="*/ 2963945 w 3971945"/>
              <a:gd name="connsiteY1" fmla="*/ 5931529 h 5931529"/>
              <a:gd name="connsiteX2" fmla="*/ 1955945 w 3971945"/>
              <a:gd name="connsiteY2" fmla="*/ 4923529 h 5931529"/>
              <a:gd name="connsiteX3" fmla="*/ 2760798 w 3971945"/>
              <a:gd name="connsiteY3" fmla="*/ 3936008 h 5931529"/>
              <a:gd name="connsiteX4" fmla="*/ 2960177 w 3971945"/>
              <a:gd name="connsiteY4" fmla="*/ 3915909 h 5931529"/>
              <a:gd name="connsiteX5" fmla="*/ 2960177 w 3971945"/>
              <a:gd name="connsiteY5" fmla="*/ 3909484 h 5931529"/>
              <a:gd name="connsiteX6" fmla="*/ 3896177 w 3971945"/>
              <a:gd name="connsiteY6" fmla="*/ 2973484 h 5931529"/>
              <a:gd name="connsiteX7" fmla="*/ 2960177 w 3971945"/>
              <a:gd name="connsiteY7" fmla="*/ 2037484 h 5931529"/>
              <a:gd name="connsiteX8" fmla="*/ 2029010 w 3971945"/>
              <a:gd name="connsiteY8" fmla="*/ 2877783 h 5931529"/>
              <a:gd name="connsiteX9" fmla="*/ 2025288 w 3971945"/>
              <a:gd name="connsiteY9" fmla="*/ 2951476 h 5931529"/>
              <a:gd name="connsiteX10" fmla="*/ 2025769 w 3971945"/>
              <a:gd name="connsiteY10" fmla="*/ 2951476 h 5931529"/>
              <a:gd name="connsiteX11" fmla="*/ 1017769 w 3971945"/>
              <a:gd name="connsiteY11" fmla="*/ 3959476 h 5931529"/>
              <a:gd name="connsiteX12" fmla="*/ 9769 w 3971945"/>
              <a:gd name="connsiteY12" fmla="*/ 2951476 h 5931529"/>
              <a:gd name="connsiteX13" fmla="*/ 814622 w 3971945"/>
              <a:gd name="connsiteY13" fmla="*/ 1963955 h 5931529"/>
              <a:gd name="connsiteX14" fmla="*/ 1008000 w 3971945"/>
              <a:gd name="connsiteY14" fmla="*/ 1944461 h 5931529"/>
              <a:gd name="connsiteX15" fmla="*/ 1008000 w 3971945"/>
              <a:gd name="connsiteY15" fmla="*/ 1944000 h 5931529"/>
              <a:gd name="connsiteX16" fmla="*/ 1944000 w 3971945"/>
              <a:gd name="connsiteY16" fmla="*/ 1008000 h 5931529"/>
              <a:gd name="connsiteX17" fmla="*/ 1008000 w 3971945"/>
              <a:gd name="connsiteY17" fmla="*/ 72000 h 5931529"/>
              <a:gd name="connsiteX18" fmla="*/ 72000 w 3971945"/>
              <a:gd name="connsiteY18" fmla="*/ 1008000 h 5931529"/>
              <a:gd name="connsiteX19" fmla="*/ 0 w 3971945"/>
              <a:gd name="connsiteY19" fmla="*/ 1008000 h 5931529"/>
              <a:gd name="connsiteX20" fmla="*/ 1008000 w 3971945"/>
              <a:gd name="connsiteY20" fmla="*/ 0 h 5931529"/>
              <a:gd name="connsiteX21" fmla="*/ 2016000 w 3971945"/>
              <a:gd name="connsiteY21" fmla="*/ 1008000 h 5931529"/>
              <a:gd name="connsiteX22" fmla="*/ 1211147 w 3971945"/>
              <a:gd name="connsiteY22" fmla="*/ 1995521 h 5931529"/>
              <a:gd name="connsiteX23" fmla="*/ 1017769 w 3971945"/>
              <a:gd name="connsiteY23" fmla="*/ 2015015 h 5931529"/>
              <a:gd name="connsiteX24" fmla="*/ 1017769 w 3971945"/>
              <a:gd name="connsiteY24" fmla="*/ 2015476 h 5931529"/>
              <a:gd name="connsiteX25" fmla="*/ 81769 w 3971945"/>
              <a:gd name="connsiteY25" fmla="*/ 2951476 h 5931529"/>
              <a:gd name="connsiteX26" fmla="*/ 1017769 w 3971945"/>
              <a:gd name="connsiteY26" fmla="*/ 3887476 h 5931529"/>
              <a:gd name="connsiteX27" fmla="*/ 1948937 w 3971945"/>
              <a:gd name="connsiteY27" fmla="*/ 3047176 h 5931529"/>
              <a:gd name="connsiteX28" fmla="*/ 1952658 w 3971945"/>
              <a:gd name="connsiteY28" fmla="*/ 2973484 h 5931529"/>
              <a:gd name="connsiteX29" fmla="*/ 1952177 w 3971945"/>
              <a:gd name="connsiteY29" fmla="*/ 2973484 h 5931529"/>
              <a:gd name="connsiteX30" fmla="*/ 2960177 w 3971945"/>
              <a:gd name="connsiteY30" fmla="*/ 1965484 h 5931529"/>
              <a:gd name="connsiteX31" fmla="*/ 3968177 w 3971945"/>
              <a:gd name="connsiteY31" fmla="*/ 2973484 h 5931529"/>
              <a:gd name="connsiteX32" fmla="*/ 3163324 w 3971945"/>
              <a:gd name="connsiteY32" fmla="*/ 3961005 h 5931529"/>
              <a:gd name="connsiteX33" fmla="*/ 2963945 w 3971945"/>
              <a:gd name="connsiteY33" fmla="*/ 3981104 h 5931529"/>
              <a:gd name="connsiteX34" fmla="*/ 2963945 w 3971945"/>
              <a:gd name="connsiteY34" fmla="*/ 3987529 h 5931529"/>
              <a:gd name="connsiteX35" fmla="*/ 2027945 w 3971945"/>
              <a:gd name="connsiteY35" fmla="*/ 4923529 h 5931529"/>
              <a:gd name="connsiteX36" fmla="*/ 2963945 w 3971945"/>
              <a:gd name="connsiteY36" fmla="*/ 5859529 h 5931529"/>
              <a:gd name="connsiteX37" fmla="*/ 3899945 w 3971945"/>
              <a:gd name="connsiteY37" fmla="*/ 4923529 h 593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971945" h="5931529">
                <a:moveTo>
                  <a:pt x="3971945" y="4923529"/>
                </a:moveTo>
                <a:cubicBezTo>
                  <a:pt x="3971945" y="5480232"/>
                  <a:pt x="3520648" y="5931529"/>
                  <a:pt x="2963945" y="5931529"/>
                </a:cubicBezTo>
                <a:cubicBezTo>
                  <a:pt x="2407242" y="5931529"/>
                  <a:pt x="1955945" y="5480232"/>
                  <a:pt x="1955945" y="4923529"/>
                </a:cubicBezTo>
                <a:cubicBezTo>
                  <a:pt x="1955945" y="4436414"/>
                  <a:pt x="2301469" y="4030000"/>
                  <a:pt x="2760798" y="3936008"/>
                </a:cubicBezTo>
                <a:lnTo>
                  <a:pt x="2960177" y="3915909"/>
                </a:lnTo>
                <a:lnTo>
                  <a:pt x="2960177" y="3909484"/>
                </a:lnTo>
                <a:cubicBezTo>
                  <a:pt x="3477116" y="3909484"/>
                  <a:pt x="3896177" y="3490423"/>
                  <a:pt x="3896177" y="2973484"/>
                </a:cubicBezTo>
                <a:cubicBezTo>
                  <a:pt x="3896177" y="2456545"/>
                  <a:pt x="3477116" y="2037484"/>
                  <a:pt x="2960177" y="2037484"/>
                </a:cubicBezTo>
                <a:cubicBezTo>
                  <a:pt x="2475547" y="2037484"/>
                  <a:pt x="2076942" y="2405799"/>
                  <a:pt x="2029010" y="2877783"/>
                </a:cubicBezTo>
                <a:lnTo>
                  <a:pt x="2025288" y="2951476"/>
                </a:lnTo>
                <a:lnTo>
                  <a:pt x="2025769" y="2951476"/>
                </a:lnTo>
                <a:cubicBezTo>
                  <a:pt x="2025769" y="3508179"/>
                  <a:pt x="1574472" y="3959476"/>
                  <a:pt x="1017769" y="3959476"/>
                </a:cubicBezTo>
                <a:cubicBezTo>
                  <a:pt x="461066" y="3959476"/>
                  <a:pt x="9769" y="3508179"/>
                  <a:pt x="9769" y="2951476"/>
                </a:cubicBezTo>
                <a:cubicBezTo>
                  <a:pt x="9769" y="2464361"/>
                  <a:pt x="355293" y="2057947"/>
                  <a:pt x="814622" y="1963955"/>
                </a:cubicBezTo>
                <a:lnTo>
                  <a:pt x="1008000" y="1944461"/>
                </a:lnTo>
                <a:lnTo>
                  <a:pt x="1008000" y="1944000"/>
                </a:lnTo>
                <a:cubicBezTo>
                  <a:pt x="1524939" y="1944000"/>
                  <a:pt x="1944000" y="1524939"/>
                  <a:pt x="1944000" y="1008000"/>
                </a:cubicBezTo>
                <a:cubicBezTo>
                  <a:pt x="1944000" y="491061"/>
                  <a:pt x="1524939" y="72000"/>
                  <a:pt x="1008000" y="72000"/>
                </a:cubicBezTo>
                <a:cubicBezTo>
                  <a:pt x="491061" y="72000"/>
                  <a:pt x="72000" y="491061"/>
                  <a:pt x="72000" y="1008000"/>
                </a:cubicBezTo>
                <a:lnTo>
                  <a:pt x="0" y="1008000"/>
                </a:lnTo>
                <a:cubicBezTo>
                  <a:pt x="0" y="451297"/>
                  <a:pt x="451297" y="0"/>
                  <a:pt x="1008000" y="0"/>
                </a:cubicBezTo>
                <a:cubicBezTo>
                  <a:pt x="1564703" y="0"/>
                  <a:pt x="2016000" y="451297"/>
                  <a:pt x="2016000" y="1008000"/>
                </a:cubicBezTo>
                <a:cubicBezTo>
                  <a:pt x="2016000" y="1495115"/>
                  <a:pt x="1670476" y="1901529"/>
                  <a:pt x="1211147" y="1995521"/>
                </a:cubicBezTo>
                <a:lnTo>
                  <a:pt x="1017769" y="2015015"/>
                </a:lnTo>
                <a:lnTo>
                  <a:pt x="1017769" y="2015476"/>
                </a:lnTo>
                <a:cubicBezTo>
                  <a:pt x="500830" y="2015476"/>
                  <a:pt x="81769" y="2434537"/>
                  <a:pt x="81769" y="2951476"/>
                </a:cubicBezTo>
                <a:cubicBezTo>
                  <a:pt x="81769" y="3468415"/>
                  <a:pt x="500830" y="3887476"/>
                  <a:pt x="1017769" y="3887476"/>
                </a:cubicBezTo>
                <a:cubicBezTo>
                  <a:pt x="1502399" y="3887476"/>
                  <a:pt x="1901004" y="3519160"/>
                  <a:pt x="1948937" y="3047176"/>
                </a:cubicBezTo>
                <a:lnTo>
                  <a:pt x="1952658" y="2973484"/>
                </a:lnTo>
                <a:lnTo>
                  <a:pt x="1952177" y="2973484"/>
                </a:lnTo>
                <a:cubicBezTo>
                  <a:pt x="1952177" y="2416781"/>
                  <a:pt x="2403474" y="1965484"/>
                  <a:pt x="2960177" y="1965484"/>
                </a:cubicBezTo>
                <a:cubicBezTo>
                  <a:pt x="3516880" y="1965484"/>
                  <a:pt x="3968177" y="2416781"/>
                  <a:pt x="3968177" y="2973484"/>
                </a:cubicBezTo>
                <a:cubicBezTo>
                  <a:pt x="3968177" y="3460599"/>
                  <a:pt x="3622653" y="3867013"/>
                  <a:pt x="3163324" y="3961005"/>
                </a:cubicBezTo>
                <a:lnTo>
                  <a:pt x="2963945" y="3981104"/>
                </a:lnTo>
                <a:lnTo>
                  <a:pt x="2963945" y="3987529"/>
                </a:lnTo>
                <a:cubicBezTo>
                  <a:pt x="2447006" y="3987529"/>
                  <a:pt x="2027945" y="4406590"/>
                  <a:pt x="2027945" y="4923529"/>
                </a:cubicBezTo>
                <a:cubicBezTo>
                  <a:pt x="2027945" y="5440468"/>
                  <a:pt x="2447006" y="5859529"/>
                  <a:pt x="2963945" y="5859529"/>
                </a:cubicBezTo>
                <a:cubicBezTo>
                  <a:pt x="3480884" y="5859529"/>
                  <a:pt x="3899945" y="5440468"/>
                  <a:pt x="3899945" y="492352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glow rad="63500">
              <a:srgbClr val="BFBFBF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K" dirty="0">
              <a:solidFill>
                <a:schemeClr val="tx1"/>
              </a:solidFill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D862CC-9ACB-B553-30BA-585BC59FE76B}"/>
              </a:ext>
            </a:extLst>
          </p:cNvPr>
          <p:cNvGrpSpPr/>
          <p:nvPr/>
        </p:nvGrpSpPr>
        <p:grpSpPr>
          <a:xfrm>
            <a:off x="5215660" y="2000896"/>
            <a:ext cx="1676400" cy="1676400"/>
            <a:chOff x="5215660" y="2000896"/>
            <a:chExt cx="1676400" cy="1676400"/>
          </a:xfrm>
        </p:grpSpPr>
        <p:pic>
          <p:nvPicPr>
            <p:cNvPr id="114" name="Graphic 113" descr="Single gear with solid fill">
              <a:extLst>
                <a:ext uri="{FF2B5EF4-FFF2-40B4-BE49-F238E27FC236}">
                  <a16:creationId xmlns:a16="http://schemas.microsoft.com/office/drawing/2014/main" id="{E1CFBA29-EA17-1095-3FEA-2EADCD90D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5660" y="2000896"/>
              <a:ext cx="1676400" cy="1676400"/>
            </a:xfrm>
            <a:prstGeom prst="rect">
              <a:avLst/>
            </a:prstGeom>
          </p:spPr>
        </p:pic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49F5BBB-845C-12AB-5AB6-A381A11DEB7D}"/>
                </a:ext>
              </a:extLst>
            </p:cNvPr>
            <p:cNvSpPr/>
            <p:nvPr/>
          </p:nvSpPr>
          <p:spPr>
            <a:xfrm>
              <a:off x="5765860" y="2550867"/>
              <a:ext cx="576000" cy="576458"/>
            </a:xfrm>
            <a:custGeom>
              <a:avLst/>
              <a:gdLst>
                <a:gd name="connsiteX0" fmla="*/ 342000 w 684000"/>
                <a:gd name="connsiteY0" fmla="*/ 54000 h 684000"/>
                <a:gd name="connsiteX1" fmla="*/ 54000 w 684000"/>
                <a:gd name="connsiteY1" fmla="*/ 342000 h 684000"/>
                <a:gd name="connsiteX2" fmla="*/ 342000 w 684000"/>
                <a:gd name="connsiteY2" fmla="*/ 630000 h 684000"/>
                <a:gd name="connsiteX3" fmla="*/ 630000 w 684000"/>
                <a:gd name="connsiteY3" fmla="*/ 342000 h 684000"/>
                <a:gd name="connsiteX4" fmla="*/ 342000 w 684000"/>
                <a:gd name="connsiteY4" fmla="*/ 54000 h 684000"/>
                <a:gd name="connsiteX5" fmla="*/ 342000 w 684000"/>
                <a:gd name="connsiteY5" fmla="*/ 0 h 684000"/>
                <a:gd name="connsiteX6" fmla="*/ 684000 w 684000"/>
                <a:gd name="connsiteY6" fmla="*/ 342000 h 684000"/>
                <a:gd name="connsiteX7" fmla="*/ 342000 w 684000"/>
                <a:gd name="connsiteY7" fmla="*/ 684000 h 684000"/>
                <a:gd name="connsiteX8" fmla="*/ 0 w 684000"/>
                <a:gd name="connsiteY8" fmla="*/ 342000 h 684000"/>
                <a:gd name="connsiteX9" fmla="*/ 342000 w 684000"/>
                <a:gd name="connsiteY9" fmla="*/ 0 h 6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4000" h="684000">
                  <a:moveTo>
                    <a:pt x="342000" y="54000"/>
                  </a:moveTo>
                  <a:cubicBezTo>
                    <a:pt x="182942" y="54000"/>
                    <a:pt x="54000" y="182942"/>
                    <a:pt x="54000" y="342000"/>
                  </a:cubicBezTo>
                  <a:cubicBezTo>
                    <a:pt x="54000" y="501058"/>
                    <a:pt x="182942" y="630000"/>
                    <a:pt x="342000" y="630000"/>
                  </a:cubicBezTo>
                  <a:cubicBezTo>
                    <a:pt x="501058" y="630000"/>
                    <a:pt x="630000" y="501058"/>
                    <a:pt x="630000" y="342000"/>
                  </a:cubicBezTo>
                  <a:cubicBezTo>
                    <a:pt x="630000" y="182942"/>
                    <a:pt x="501058" y="54000"/>
                    <a:pt x="342000" y="54000"/>
                  </a:cubicBezTo>
                  <a:close/>
                  <a:moveTo>
                    <a:pt x="342000" y="0"/>
                  </a:moveTo>
                  <a:cubicBezTo>
                    <a:pt x="530881" y="0"/>
                    <a:pt x="684000" y="153119"/>
                    <a:pt x="684000" y="342000"/>
                  </a:cubicBezTo>
                  <a:cubicBezTo>
                    <a:pt x="684000" y="530881"/>
                    <a:pt x="530881" y="684000"/>
                    <a:pt x="342000" y="684000"/>
                  </a:cubicBezTo>
                  <a:cubicBezTo>
                    <a:pt x="153119" y="684000"/>
                    <a:pt x="0" y="530881"/>
                    <a:pt x="0" y="342000"/>
                  </a:cubicBezTo>
                  <a:cubicBezTo>
                    <a:pt x="0" y="153119"/>
                    <a:pt x="153119" y="0"/>
                    <a:pt x="342000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A59D1E1-FDDB-20AC-E042-BB8F204F00B1}"/>
              </a:ext>
            </a:extLst>
          </p:cNvPr>
          <p:cNvGrpSpPr/>
          <p:nvPr/>
        </p:nvGrpSpPr>
        <p:grpSpPr>
          <a:xfrm>
            <a:off x="7203359" y="2054921"/>
            <a:ext cx="1676400" cy="1676400"/>
            <a:chOff x="7203359" y="2054921"/>
            <a:chExt cx="1676400" cy="1676400"/>
          </a:xfrm>
        </p:grpSpPr>
        <p:pic>
          <p:nvPicPr>
            <p:cNvPr id="115" name="Graphic 114" descr="Single gear with solid fill">
              <a:extLst>
                <a:ext uri="{FF2B5EF4-FFF2-40B4-BE49-F238E27FC236}">
                  <a16:creationId xmlns:a16="http://schemas.microsoft.com/office/drawing/2014/main" id="{B4DFD4D2-62DB-B88F-47BF-82C9E3AD6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3359" y="2054921"/>
              <a:ext cx="1676400" cy="1676400"/>
            </a:xfrm>
            <a:prstGeom prst="rect">
              <a:avLst/>
            </a:prstGeom>
          </p:spPr>
        </p:pic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56A0F8E-3A2B-5122-C7EE-FF3B0252B9E4}"/>
                </a:ext>
              </a:extLst>
            </p:cNvPr>
            <p:cNvSpPr/>
            <p:nvPr/>
          </p:nvSpPr>
          <p:spPr>
            <a:xfrm>
              <a:off x="7753559" y="2611534"/>
              <a:ext cx="576000" cy="576458"/>
            </a:xfrm>
            <a:custGeom>
              <a:avLst/>
              <a:gdLst>
                <a:gd name="connsiteX0" fmla="*/ 342000 w 684000"/>
                <a:gd name="connsiteY0" fmla="*/ 54000 h 684000"/>
                <a:gd name="connsiteX1" fmla="*/ 54000 w 684000"/>
                <a:gd name="connsiteY1" fmla="*/ 342000 h 684000"/>
                <a:gd name="connsiteX2" fmla="*/ 342000 w 684000"/>
                <a:gd name="connsiteY2" fmla="*/ 630000 h 684000"/>
                <a:gd name="connsiteX3" fmla="*/ 630000 w 684000"/>
                <a:gd name="connsiteY3" fmla="*/ 342000 h 684000"/>
                <a:gd name="connsiteX4" fmla="*/ 342000 w 684000"/>
                <a:gd name="connsiteY4" fmla="*/ 54000 h 684000"/>
                <a:gd name="connsiteX5" fmla="*/ 342000 w 684000"/>
                <a:gd name="connsiteY5" fmla="*/ 0 h 684000"/>
                <a:gd name="connsiteX6" fmla="*/ 684000 w 684000"/>
                <a:gd name="connsiteY6" fmla="*/ 342000 h 684000"/>
                <a:gd name="connsiteX7" fmla="*/ 342000 w 684000"/>
                <a:gd name="connsiteY7" fmla="*/ 684000 h 684000"/>
                <a:gd name="connsiteX8" fmla="*/ 0 w 684000"/>
                <a:gd name="connsiteY8" fmla="*/ 342000 h 684000"/>
                <a:gd name="connsiteX9" fmla="*/ 342000 w 684000"/>
                <a:gd name="connsiteY9" fmla="*/ 0 h 6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4000" h="684000">
                  <a:moveTo>
                    <a:pt x="342000" y="54000"/>
                  </a:moveTo>
                  <a:cubicBezTo>
                    <a:pt x="182942" y="54000"/>
                    <a:pt x="54000" y="182942"/>
                    <a:pt x="54000" y="342000"/>
                  </a:cubicBezTo>
                  <a:cubicBezTo>
                    <a:pt x="54000" y="501058"/>
                    <a:pt x="182942" y="630000"/>
                    <a:pt x="342000" y="630000"/>
                  </a:cubicBezTo>
                  <a:cubicBezTo>
                    <a:pt x="501058" y="630000"/>
                    <a:pt x="630000" y="501058"/>
                    <a:pt x="630000" y="342000"/>
                  </a:cubicBezTo>
                  <a:cubicBezTo>
                    <a:pt x="630000" y="182942"/>
                    <a:pt x="501058" y="54000"/>
                    <a:pt x="342000" y="54000"/>
                  </a:cubicBezTo>
                  <a:close/>
                  <a:moveTo>
                    <a:pt x="342000" y="0"/>
                  </a:moveTo>
                  <a:cubicBezTo>
                    <a:pt x="530881" y="0"/>
                    <a:pt x="684000" y="153119"/>
                    <a:pt x="684000" y="342000"/>
                  </a:cubicBezTo>
                  <a:cubicBezTo>
                    <a:pt x="684000" y="530881"/>
                    <a:pt x="530881" y="684000"/>
                    <a:pt x="342000" y="684000"/>
                  </a:cubicBezTo>
                  <a:cubicBezTo>
                    <a:pt x="153119" y="684000"/>
                    <a:pt x="0" y="530881"/>
                    <a:pt x="0" y="342000"/>
                  </a:cubicBezTo>
                  <a:cubicBezTo>
                    <a:pt x="0" y="153119"/>
                    <a:pt x="153119" y="0"/>
                    <a:pt x="342000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D554EA9-8B0E-DD3D-622E-42B78B87DA95}"/>
              </a:ext>
            </a:extLst>
          </p:cNvPr>
          <p:cNvGrpSpPr/>
          <p:nvPr/>
        </p:nvGrpSpPr>
        <p:grpSpPr>
          <a:xfrm>
            <a:off x="5253760" y="4003625"/>
            <a:ext cx="1676400" cy="1676400"/>
            <a:chOff x="5253760" y="4003625"/>
            <a:chExt cx="1676400" cy="1676400"/>
          </a:xfrm>
        </p:grpSpPr>
        <p:pic>
          <p:nvPicPr>
            <p:cNvPr id="113" name="Graphic 112" descr="Single gear with solid fill">
              <a:extLst>
                <a:ext uri="{FF2B5EF4-FFF2-40B4-BE49-F238E27FC236}">
                  <a16:creationId xmlns:a16="http://schemas.microsoft.com/office/drawing/2014/main" id="{9B865AE7-F7C6-631D-E951-5B993EBCC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53760" y="4003625"/>
              <a:ext cx="1676400" cy="1676400"/>
            </a:xfrm>
            <a:prstGeom prst="rect">
              <a:avLst/>
            </a:prstGeom>
          </p:spPr>
        </p:pic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D5B5962-CED5-BF0B-6323-B87466019F39}"/>
                </a:ext>
              </a:extLst>
            </p:cNvPr>
            <p:cNvSpPr/>
            <p:nvPr/>
          </p:nvSpPr>
          <p:spPr>
            <a:xfrm>
              <a:off x="5801650" y="4552367"/>
              <a:ext cx="576000" cy="576458"/>
            </a:xfrm>
            <a:custGeom>
              <a:avLst/>
              <a:gdLst>
                <a:gd name="connsiteX0" fmla="*/ 342000 w 684000"/>
                <a:gd name="connsiteY0" fmla="*/ 54000 h 684000"/>
                <a:gd name="connsiteX1" fmla="*/ 54000 w 684000"/>
                <a:gd name="connsiteY1" fmla="*/ 342000 h 684000"/>
                <a:gd name="connsiteX2" fmla="*/ 342000 w 684000"/>
                <a:gd name="connsiteY2" fmla="*/ 630000 h 684000"/>
                <a:gd name="connsiteX3" fmla="*/ 630000 w 684000"/>
                <a:gd name="connsiteY3" fmla="*/ 342000 h 684000"/>
                <a:gd name="connsiteX4" fmla="*/ 342000 w 684000"/>
                <a:gd name="connsiteY4" fmla="*/ 54000 h 684000"/>
                <a:gd name="connsiteX5" fmla="*/ 342000 w 684000"/>
                <a:gd name="connsiteY5" fmla="*/ 0 h 684000"/>
                <a:gd name="connsiteX6" fmla="*/ 684000 w 684000"/>
                <a:gd name="connsiteY6" fmla="*/ 342000 h 684000"/>
                <a:gd name="connsiteX7" fmla="*/ 342000 w 684000"/>
                <a:gd name="connsiteY7" fmla="*/ 684000 h 684000"/>
                <a:gd name="connsiteX8" fmla="*/ 0 w 684000"/>
                <a:gd name="connsiteY8" fmla="*/ 342000 h 684000"/>
                <a:gd name="connsiteX9" fmla="*/ 342000 w 684000"/>
                <a:gd name="connsiteY9" fmla="*/ 0 h 6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4000" h="684000">
                  <a:moveTo>
                    <a:pt x="342000" y="54000"/>
                  </a:moveTo>
                  <a:cubicBezTo>
                    <a:pt x="182942" y="54000"/>
                    <a:pt x="54000" y="182942"/>
                    <a:pt x="54000" y="342000"/>
                  </a:cubicBezTo>
                  <a:cubicBezTo>
                    <a:pt x="54000" y="501058"/>
                    <a:pt x="182942" y="630000"/>
                    <a:pt x="342000" y="630000"/>
                  </a:cubicBezTo>
                  <a:cubicBezTo>
                    <a:pt x="501058" y="630000"/>
                    <a:pt x="630000" y="501058"/>
                    <a:pt x="630000" y="342000"/>
                  </a:cubicBezTo>
                  <a:cubicBezTo>
                    <a:pt x="630000" y="182942"/>
                    <a:pt x="501058" y="54000"/>
                    <a:pt x="342000" y="54000"/>
                  </a:cubicBezTo>
                  <a:close/>
                  <a:moveTo>
                    <a:pt x="342000" y="0"/>
                  </a:moveTo>
                  <a:cubicBezTo>
                    <a:pt x="530881" y="0"/>
                    <a:pt x="684000" y="153119"/>
                    <a:pt x="684000" y="342000"/>
                  </a:cubicBezTo>
                  <a:cubicBezTo>
                    <a:pt x="684000" y="530881"/>
                    <a:pt x="530881" y="684000"/>
                    <a:pt x="342000" y="684000"/>
                  </a:cubicBezTo>
                  <a:cubicBezTo>
                    <a:pt x="153119" y="684000"/>
                    <a:pt x="0" y="530881"/>
                    <a:pt x="0" y="342000"/>
                  </a:cubicBezTo>
                  <a:cubicBezTo>
                    <a:pt x="0" y="153119"/>
                    <a:pt x="153119" y="0"/>
                    <a:pt x="342000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BFF0D39-0065-A8DF-639B-0136DC98C977}"/>
              </a:ext>
            </a:extLst>
          </p:cNvPr>
          <p:cNvGrpSpPr/>
          <p:nvPr/>
        </p:nvGrpSpPr>
        <p:grpSpPr>
          <a:xfrm>
            <a:off x="3276600" y="4023435"/>
            <a:ext cx="1676400" cy="1676400"/>
            <a:chOff x="3276600" y="4023435"/>
            <a:chExt cx="1676400" cy="1676400"/>
          </a:xfrm>
        </p:grpSpPr>
        <p:pic>
          <p:nvPicPr>
            <p:cNvPr id="112" name="Graphic 111" descr="Single gear with solid fill">
              <a:extLst>
                <a:ext uri="{FF2B5EF4-FFF2-40B4-BE49-F238E27FC236}">
                  <a16:creationId xmlns:a16="http://schemas.microsoft.com/office/drawing/2014/main" id="{A5D473E8-B0D0-F997-3E7A-D1CABA09B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600" y="4023435"/>
              <a:ext cx="1676400" cy="1676400"/>
            </a:xfrm>
            <a:prstGeom prst="rect">
              <a:avLst/>
            </a:prstGeom>
          </p:spPr>
        </p:pic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ED015D2-B02D-D0DD-9A65-7D89AF592729}"/>
                </a:ext>
              </a:extLst>
            </p:cNvPr>
            <p:cNvSpPr/>
            <p:nvPr/>
          </p:nvSpPr>
          <p:spPr>
            <a:xfrm>
              <a:off x="3826800" y="4568576"/>
              <a:ext cx="576000" cy="576458"/>
            </a:xfrm>
            <a:custGeom>
              <a:avLst/>
              <a:gdLst>
                <a:gd name="connsiteX0" fmla="*/ 342000 w 684000"/>
                <a:gd name="connsiteY0" fmla="*/ 54000 h 684000"/>
                <a:gd name="connsiteX1" fmla="*/ 54000 w 684000"/>
                <a:gd name="connsiteY1" fmla="*/ 342000 h 684000"/>
                <a:gd name="connsiteX2" fmla="*/ 342000 w 684000"/>
                <a:gd name="connsiteY2" fmla="*/ 630000 h 684000"/>
                <a:gd name="connsiteX3" fmla="*/ 630000 w 684000"/>
                <a:gd name="connsiteY3" fmla="*/ 342000 h 684000"/>
                <a:gd name="connsiteX4" fmla="*/ 342000 w 684000"/>
                <a:gd name="connsiteY4" fmla="*/ 54000 h 684000"/>
                <a:gd name="connsiteX5" fmla="*/ 342000 w 684000"/>
                <a:gd name="connsiteY5" fmla="*/ 0 h 684000"/>
                <a:gd name="connsiteX6" fmla="*/ 684000 w 684000"/>
                <a:gd name="connsiteY6" fmla="*/ 342000 h 684000"/>
                <a:gd name="connsiteX7" fmla="*/ 342000 w 684000"/>
                <a:gd name="connsiteY7" fmla="*/ 684000 h 684000"/>
                <a:gd name="connsiteX8" fmla="*/ 0 w 684000"/>
                <a:gd name="connsiteY8" fmla="*/ 342000 h 684000"/>
                <a:gd name="connsiteX9" fmla="*/ 342000 w 684000"/>
                <a:gd name="connsiteY9" fmla="*/ 0 h 6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4000" h="684000">
                  <a:moveTo>
                    <a:pt x="342000" y="54000"/>
                  </a:moveTo>
                  <a:cubicBezTo>
                    <a:pt x="182942" y="54000"/>
                    <a:pt x="54000" y="182942"/>
                    <a:pt x="54000" y="342000"/>
                  </a:cubicBezTo>
                  <a:cubicBezTo>
                    <a:pt x="54000" y="501058"/>
                    <a:pt x="182942" y="630000"/>
                    <a:pt x="342000" y="630000"/>
                  </a:cubicBezTo>
                  <a:cubicBezTo>
                    <a:pt x="501058" y="630000"/>
                    <a:pt x="630000" y="501058"/>
                    <a:pt x="630000" y="342000"/>
                  </a:cubicBezTo>
                  <a:cubicBezTo>
                    <a:pt x="630000" y="182942"/>
                    <a:pt x="501058" y="54000"/>
                    <a:pt x="342000" y="54000"/>
                  </a:cubicBezTo>
                  <a:close/>
                  <a:moveTo>
                    <a:pt x="342000" y="0"/>
                  </a:moveTo>
                  <a:cubicBezTo>
                    <a:pt x="530881" y="0"/>
                    <a:pt x="684000" y="153119"/>
                    <a:pt x="684000" y="342000"/>
                  </a:cubicBezTo>
                  <a:cubicBezTo>
                    <a:pt x="684000" y="530881"/>
                    <a:pt x="530881" y="684000"/>
                    <a:pt x="342000" y="684000"/>
                  </a:cubicBezTo>
                  <a:cubicBezTo>
                    <a:pt x="153119" y="684000"/>
                    <a:pt x="0" y="530881"/>
                    <a:pt x="0" y="342000"/>
                  </a:cubicBezTo>
                  <a:cubicBezTo>
                    <a:pt x="0" y="153119"/>
                    <a:pt x="153119" y="0"/>
                    <a:pt x="342000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624107A7-5E5F-C76D-E716-3E03A99FAA1F}"/>
              </a:ext>
            </a:extLst>
          </p:cNvPr>
          <p:cNvSpPr txBox="1"/>
          <p:nvPr/>
        </p:nvSpPr>
        <p:spPr>
          <a:xfrm>
            <a:off x="810218" y="3999033"/>
            <a:ext cx="159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FBF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Vision</a:t>
            </a:r>
          </a:p>
          <a:p>
            <a:endParaRPr lang="en-PK" b="1" dirty="0">
              <a:solidFill>
                <a:srgbClr val="BFBF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AA05CD9-E9D8-9DA8-5DB1-72888E4C95D3}"/>
              </a:ext>
            </a:extLst>
          </p:cNvPr>
          <p:cNvSpPr txBox="1"/>
          <p:nvPr/>
        </p:nvSpPr>
        <p:spPr>
          <a:xfrm>
            <a:off x="-85517" y="4408999"/>
            <a:ext cx="237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BFBF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SmartShelf</a:t>
            </a:r>
            <a:r>
              <a:rPr lang="en-US" dirty="0">
                <a:solidFill>
                  <a:srgbClr val="BFBF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revolutionizes retail with AI and data mining.</a:t>
            </a:r>
          </a:p>
          <a:p>
            <a:pPr algn="r"/>
            <a:endParaRPr lang="en-PK" b="1" dirty="0">
              <a:solidFill>
                <a:srgbClr val="BFBF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A2E1C37-7199-60D8-3953-F902E4654B1F}"/>
              </a:ext>
            </a:extLst>
          </p:cNvPr>
          <p:cNvSpPr txBox="1"/>
          <p:nvPr/>
        </p:nvSpPr>
        <p:spPr>
          <a:xfrm>
            <a:off x="2298965" y="3981891"/>
            <a:ext cx="159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BFBFBF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1</a:t>
            </a:r>
          </a:p>
          <a:p>
            <a:endParaRPr lang="en-PK" sz="9600" dirty="0">
              <a:solidFill>
                <a:srgbClr val="BFBFBF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DE6DD1A-BD70-0D3C-77C1-8D3DFCFBD2DA}"/>
              </a:ext>
            </a:extLst>
          </p:cNvPr>
          <p:cNvSpPr txBox="1"/>
          <p:nvPr/>
        </p:nvSpPr>
        <p:spPr>
          <a:xfrm>
            <a:off x="1950183" y="1727019"/>
            <a:ext cx="2161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BFBF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Integration</a:t>
            </a:r>
          </a:p>
          <a:p>
            <a:pPr algn="r"/>
            <a:endParaRPr lang="en-PK" b="1" dirty="0">
              <a:solidFill>
                <a:srgbClr val="BFBF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9A32E53-A938-E258-F5C4-A2BA2D90AA2D}"/>
              </a:ext>
            </a:extLst>
          </p:cNvPr>
          <p:cNvSpPr txBox="1"/>
          <p:nvPr/>
        </p:nvSpPr>
        <p:spPr>
          <a:xfrm>
            <a:off x="1561196" y="2183305"/>
            <a:ext cx="252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BFBF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Five modules deliver comprehensive store optimization.</a:t>
            </a:r>
          </a:p>
          <a:p>
            <a:pPr algn="r"/>
            <a:endParaRPr lang="en-PK" dirty="0">
              <a:solidFill>
                <a:srgbClr val="BFBF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D342490-D0F3-9E41-EC9B-F67E4F4D912B}"/>
              </a:ext>
            </a:extLst>
          </p:cNvPr>
          <p:cNvSpPr txBox="1"/>
          <p:nvPr/>
        </p:nvSpPr>
        <p:spPr>
          <a:xfrm>
            <a:off x="4219921" y="1698452"/>
            <a:ext cx="159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BFBFBF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3</a:t>
            </a:r>
          </a:p>
          <a:p>
            <a:endParaRPr lang="en-PK" sz="9600" dirty="0">
              <a:solidFill>
                <a:srgbClr val="BFBFBF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B273016-BD12-E6C3-80FE-983A1B07B3BA}"/>
              </a:ext>
            </a:extLst>
          </p:cNvPr>
          <p:cNvSpPr txBox="1"/>
          <p:nvPr/>
        </p:nvSpPr>
        <p:spPr>
          <a:xfrm>
            <a:off x="8129722" y="4445137"/>
            <a:ext cx="2161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FBF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Audience</a:t>
            </a:r>
          </a:p>
          <a:p>
            <a:endParaRPr lang="en-PK" b="1" dirty="0">
              <a:solidFill>
                <a:srgbClr val="BFBF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BC83E0B-8A5F-5A06-953D-516664EE57DB}"/>
              </a:ext>
            </a:extLst>
          </p:cNvPr>
          <p:cNvSpPr txBox="1"/>
          <p:nvPr/>
        </p:nvSpPr>
        <p:spPr>
          <a:xfrm>
            <a:off x="8147453" y="4824645"/>
            <a:ext cx="252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Scalable solution for small to medium size business</a:t>
            </a:r>
          </a:p>
          <a:p>
            <a:pPr algn="r"/>
            <a:endParaRPr lang="en-PK" dirty="0">
              <a:solidFill>
                <a:srgbClr val="BFBF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130E4D1-6DBF-5437-1C78-99F982D365AE}"/>
              </a:ext>
            </a:extLst>
          </p:cNvPr>
          <p:cNvSpPr txBox="1"/>
          <p:nvPr/>
        </p:nvSpPr>
        <p:spPr>
          <a:xfrm>
            <a:off x="7119922" y="4419798"/>
            <a:ext cx="159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BFBFBF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2</a:t>
            </a:r>
          </a:p>
          <a:p>
            <a:endParaRPr lang="en-PK" sz="9600" dirty="0">
              <a:solidFill>
                <a:srgbClr val="BFBFBF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FB6EF47-B37F-EA9C-8EE8-02686B638BEC}"/>
              </a:ext>
            </a:extLst>
          </p:cNvPr>
          <p:cNvSpPr txBox="1"/>
          <p:nvPr/>
        </p:nvSpPr>
        <p:spPr>
          <a:xfrm>
            <a:off x="10073562" y="2024267"/>
            <a:ext cx="2161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FBF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Potential</a:t>
            </a:r>
          </a:p>
          <a:p>
            <a:endParaRPr lang="en-PK" b="1" dirty="0">
              <a:solidFill>
                <a:srgbClr val="BFBF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9DEF6A-FD6F-9C02-26BF-97CA16C87012}"/>
              </a:ext>
            </a:extLst>
          </p:cNvPr>
          <p:cNvSpPr txBox="1"/>
          <p:nvPr/>
        </p:nvSpPr>
        <p:spPr>
          <a:xfrm>
            <a:off x="10091293" y="2403775"/>
            <a:ext cx="2253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Expand to larger chains and advanced analytics.</a:t>
            </a:r>
          </a:p>
          <a:p>
            <a:pPr algn="r"/>
            <a:endParaRPr lang="en-PK" dirty="0">
              <a:solidFill>
                <a:srgbClr val="BFBF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79A5C03-B812-1A5D-E57F-8535A175866F}"/>
              </a:ext>
            </a:extLst>
          </p:cNvPr>
          <p:cNvSpPr txBox="1"/>
          <p:nvPr/>
        </p:nvSpPr>
        <p:spPr>
          <a:xfrm>
            <a:off x="9063762" y="1998928"/>
            <a:ext cx="159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BFBFBF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4</a:t>
            </a:r>
          </a:p>
          <a:p>
            <a:endParaRPr lang="en-PK" sz="9600" dirty="0">
              <a:solidFill>
                <a:srgbClr val="BFBFBF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139" name="Graphic 138" descr="Drawing Figure with solid fill">
            <a:extLst>
              <a:ext uri="{FF2B5EF4-FFF2-40B4-BE49-F238E27FC236}">
                <a16:creationId xmlns:a16="http://schemas.microsoft.com/office/drawing/2014/main" id="{98DC3D94-C21D-DEBD-5836-3653E5D63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5865851" y="2657433"/>
            <a:ext cx="368500" cy="368500"/>
          </a:xfrm>
          <a:prstGeom prst="rect">
            <a:avLst/>
          </a:prstGeom>
        </p:spPr>
      </p:pic>
      <p:pic>
        <p:nvPicPr>
          <p:cNvPr id="141" name="Graphic 140" descr="Artificial Intelligence with solid fill">
            <a:extLst>
              <a:ext uri="{FF2B5EF4-FFF2-40B4-BE49-F238E27FC236}">
                <a16:creationId xmlns:a16="http://schemas.microsoft.com/office/drawing/2014/main" id="{1C5DAA41-FF3A-0C45-8A24-ECD674776F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224" y="4651521"/>
            <a:ext cx="435214" cy="435214"/>
          </a:xfrm>
          <a:prstGeom prst="rect">
            <a:avLst/>
          </a:prstGeom>
        </p:spPr>
      </p:pic>
      <p:pic>
        <p:nvPicPr>
          <p:cNvPr id="145" name="Graphic 144" descr="Future with solid fill">
            <a:extLst>
              <a:ext uri="{FF2B5EF4-FFF2-40B4-BE49-F238E27FC236}">
                <a16:creationId xmlns:a16="http://schemas.microsoft.com/office/drawing/2014/main" id="{4C7A76A5-2BCC-D62E-8000-E9F4018986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9562" y="2669934"/>
            <a:ext cx="451186" cy="451186"/>
          </a:xfrm>
          <a:prstGeom prst="rect">
            <a:avLst/>
          </a:prstGeom>
        </p:spPr>
      </p:pic>
      <p:pic>
        <p:nvPicPr>
          <p:cNvPr id="147" name="Graphic 146" descr="Target Audience with solid fill">
            <a:extLst>
              <a:ext uri="{FF2B5EF4-FFF2-40B4-BE49-F238E27FC236}">
                <a16:creationId xmlns:a16="http://schemas.microsoft.com/office/drawing/2014/main" id="{40B73A9A-68AB-2E94-A481-0C8DC993CC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82490" y="4617133"/>
            <a:ext cx="428783" cy="428783"/>
          </a:xfrm>
          <a:prstGeom prst="rect">
            <a:avLst/>
          </a:prstGeom>
        </p:spPr>
      </p:pic>
      <p:pic>
        <p:nvPicPr>
          <p:cNvPr id="153" name="Graphic 152" descr="Ruler with solid fill">
            <a:extLst>
              <a:ext uri="{FF2B5EF4-FFF2-40B4-BE49-F238E27FC236}">
                <a16:creationId xmlns:a16="http://schemas.microsoft.com/office/drawing/2014/main" id="{55AD67D6-7506-274A-9D31-B7F7F7CBE7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0744" y="536199"/>
            <a:ext cx="769442" cy="769442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B915CD0C-51F8-C579-DC7B-5165AC089631}"/>
              </a:ext>
            </a:extLst>
          </p:cNvPr>
          <p:cNvSpPr txBox="1"/>
          <p:nvPr/>
        </p:nvSpPr>
        <p:spPr>
          <a:xfrm>
            <a:off x="16056666" y="607802"/>
            <a:ext cx="9495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ED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 Impact</a:t>
            </a:r>
          </a:p>
        </p:txBody>
      </p:sp>
      <p:pic>
        <p:nvPicPr>
          <p:cNvPr id="155" name="Graphic 154" descr="End with solid fill">
            <a:extLst>
              <a:ext uri="{FF2B5EF4-FFF2-40B4-BE49-F238E27FC236}">
                <a16:creationId xmlns:a16="http://schemas.microsoft.com/office/drawing/2014/main" id="{F7D72248-AF2C-70E1-CBD7-01B68E089D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51361" y="644417"/>
            <a:ext cx="696210" cy="69621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1A670D8-F524-F71A-EF66-F88F373177E5}"/>
              </a:ext>
            </a:extLst>
          </p:cNvPr>
          <p:cNvGrpSpPr/>
          <p:nvPr/>
        </p:nvGrpSpPr>
        <p:grpSpPr>
          <a:xfrm>
            <a:off x="16707311" y="2258547"/>
            <a:ext cx="2946704" cy="1400158"/>
            <a:chOff x="4799037" y="1611486"/>
            <a:chExt cx="2946704" cy="140015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2A4570-2EA5-AC25-AF33-521E27D91645}"/>
                </a:ext>
              </a:extLst>
            </p:cNvPr>
            <p:cNvGrpSpPr/>
            <p:nvPr/>
          </p:nvGrpSpPr>
          <p:grpSpPr>
            <a:xfrm>
              <a:off x="4799037" y="1611486"/>
              <a:ext cx="2946704" cy="1392454"/>
              <a:chOff x="8080153" y="754630"/>
              <a:chExt cx="2946704" cy="1392454"/>
            </a:xfrm>
          </p:grpSpPr>
          <p:sp>
            <p:nvSpPr>
              <p:cNvPr id="7" name="Google Shape;134;p16">
                <a:extLst>
                  <a:ext uri="{FF2B5EF4-FFF2-40B4-BE49-F238E27FC236}">
                    <a16:creationId xmlns:a16="http://schemas.microsoft.com/office/drawing/2014/main" id="{B30E3F9F-1409-93F0-7BDE-D9A719558B9D}"/>
                  </a:ext>
                </a:extLst>
              </p:cNvPr>
              <p:cNvSpPr/>
              <p:nvPr/>
            </p:nvSpPr>
            <p:spPr>
              <a:xfrm>
                <a:off x="10166137" y="968667"/>
                <a:ext cx="860720" cy="1178417"/>
              </a:xfrm>
              <a:custGeom>
                <a:avLst/>
                <a:gdLst/>
                <a:ahLst/>
                <a:cxnLst/>
                <a:rect l="l" t="t" r="r" b="b"/>
                <a:pathLst>
                  <a:path w="5456" h="7470" extrusionOk="0">
                    <a:moveTo>
                      <a:pt x="0" y="1"/>
                    </a:moveTo>
                    <a:lnTo>
                      <a:pt x="2156" y="3735"/>
                    </a:lnTo>
                    <a:lnTo>
                      <a:pt x="0" y="7470"/>
                    </a:lnTo>
                    <a:lnTo>
                      <a:pt x="3255" y="7470"/>
                    </a:lnTo>
                    <a:cubicBezTo>
                      <a:pt x="3290" y="7470"/>
                      <a:pt x="3320" y="7451"/>
                      <a:pt x="3337" y="7423"/>
                    </a:cubicBezTo>
                    <a:lnTo>
                      <a:pt x="5438" y="3782"/>
                    </a:lnTo>
                    <a:cubicBezTo>
                      <a:pt x="5456" y="3754"/>
                      <a:pt x="5456" y="3718"/>
                      <a:pt x="5438" y="3689"/>
                    </a:cubicBezTo>
                    <a:lnTo>
                      <a:pt x="3337" y="48"/>
                    </a:lnTo>
                    <a:cubicBezTo>
                      <a:pt x="3320" y="19"/>
                      <a:pt x="3290" y="1"/>
                      <a:pt x="3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74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8" name="Google Shape;133;p16">
                <a:extLst>
                  <a:ext uri="{FF2B5EF4-FFF2-40B4-BE49-F238E27FC236}">
                    <a16:creationId xmlns:a16="http://schemas.microsoft.com/office/drawing/2014/main" id="{744ACB16-76DF-761B-CA05-DF257060830C}"/>
                  </a:ext>
                </a:extLst>
              </p:cNvPr>
              <p:cNvSpPr/>
              <p:nvPr/>
            </p:nvSpPr>
            <p:spPr>
              <a:xfrm>
                <a:off x="8080153" y="968667"/>
                <a:ext cx="2426297" cy="1178417"/>
              </a:xfrm>
              <a:custGeom>
                <a:avLst/>
                <a:gdLst/>
                <a:ahLst/>
                <a:cxnLst/>
                <a:rect l="l" t="t" r="r" b="b"/>
                <a:pathLst>
                  <a:path w="15380" h="7470" extrusionOk="0">
                    <a:moveTo>
                      <a:pt x="2226" y="1"/>
                    </a:moveTo>
                    <a:cubicBezTo>
                      <a:pt x="2173" y="1"/>
                      <a:pt x="2124" y="30"/>
                      <a:pt x="2098" y="75"/>
                    </a:cubicBezTo>
                    <a:lnTo>
                      <a:pt x="27" y="3661"/>
                    </a:lnTo>
                    <a:cubicBezTo>
                      <a:pt x="1" y="3707"/>
                      <a:pt x="1" y="3763"/>
                      <a:pt x="27" y="3810"/>
                    </a:cubicBezTo>
                    <a:lnTo>
                      <a:pt x="2098" y="7396"/>
                    </a:lnTo>
                    <a:cubicBezTo>
                      <a:pt x="2124" y="7441"/>
                      <a:pt x="2173" y="7470"/>
                      <a:pt x="2226" y="7470"/>
                    </a:cubicBezTo>
                    <a:lnTo>
                      <a:pt x="13223" y="7470"/>
                    </a:lnTo>
                    <a:lnTo>
                      <a:pt x="15379" y="3735"/>
                    </a:lnTo>
                    <a:lnTo>
                      <a:pt x="1322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 dirty="0"/>
              </a:p>
            </p:txBody>
          </p:sp>
          <p:sp>
            <p:nvSpPr>
              <p:cNvPr id="9" name="Google Shape;135;p16">
                <a:extLst>
                  <a:ext uri="{FF2B5EF4-FFF2-40B4-BE49-F238E27FC236}">
                    <a16:creationId xmlns:a16="http://schemas.microsoft.com/office/drawing/2014/main" id="{96E05C62-6D43-3102-CF7D-7B989DBB5F9C}"/>
                  </a:ext>
                </a:extLst>
              </p:cNvPr>
              <p:cNvSpPr/>
              <p:nvPr/>
            </p:nvSpPr>
            <p:spPr>
              <a:xfrm>
                <a:off x="8342813" y="1304362"/>
                <a:ext cx="533375" cy="492821"/>
              </a:xfrm>
              <a:custGeom>
                <a:avLst/>
                <a:gdLst/>
                <a:ahLst/>
                <a:cxnLst/>
                <a:rect l="l" t="t" r="r" b="b"/>
                <a:pathLst>
                  <a:path w="3381" h="3124" extrusionOk="0">
                    <a:moveTo>
                      <a:pt x="1691" y="0"/>
                    </a:moveTo>
                    <a:cubicBezTo>
                      <a:pt x="1595" y="0"/>
                      <a:pt x="1498" y="9"/>
                      <a:pt x="1400" y="28"/>
                    </a:cubicBezTo>
                    <a:cubicBezTo>
                      <a:pt x="556" y="188"/>
                      <a:pt x="1" y="1004"/>
                      <a:pt x="161" y="1852"/>
                    </a:cubicBezTo>
                    <a:cubicBezTo>
                      <a:pt x="304" y="2601"/>
                      <a:pt x="957" y="3123"/>
                      <a:pt x="1691" y="3123"/>
                    </a:cubicBezTo>
                    <a:cubicBezTo>
                      <a:pt x="1787" y="3123"/>
                      <a:pt x="1884" y="3114"/>
                      <a:pt x="1981" y="3096"/>
                    </a:cubicBezTo>
                    <a:cubicBezTo>
                      <a:pt x="2826" y="2936"/>
                      <a:pt x="3381" y="2120"/>
                      <a:pt x="3220" y="1272"/>
                    </a:cubicBezTo>
                    <a:cubicBezTo>
                      <a:pt x="3079" y="523"/>
                      <a:pt x="2425" y="0"/>
                      <a:pt x="16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74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grpSp>
            <p:nvGrpSpPr>
              <p:cNvPr id="15" name="Google Shape;200;p16">
                <a:extLst>
                  <a:ext uri="{FF2B5EF4-FFF2-40B4-BE49-F238E27FC236}">
                    <a16:creationId xmlns:a16="http://schemas.microsoft.com/office/drawing/2014/main" id="{ACA51DE4-1672-570A-5D05-A2B39C1D4CA0}"/>
                  </a:ext>
                </a:extLst>
              </p:cNvPr>
              <p:cNvGrpSpPr/>
              <p:nvPr/>
            </p:nvGrpSpPr>
            <p:grpSpPr>
              <a:xfrm>
                <a:off x="8465872" y="1398243"/>
                <a:ext cx="279225" cy="321980"/>
                <a:chOff x="6033071" y="1587084"/>
                <a:chExt cx="176472" cy="203493"/>
              </a:xfrm>
            </p:grpSpPr>
            <p:sp>
              <p:nvSpPr>
                <p:cNvPr id="17" name="Google Shape;201;p16">
                  <a:extLst>
                    <a:ext uri="{FF2B5EF4-FFF2-40B4-BE49-F238E27FC236}">
                      <a16:creationId xmlns:a16="http://schemas.microsoft.com/office/drawing/2014/main" id="{212E95E6-444B-10D7-31A2-278DF2060AD3}"/>
                    </a:ext>
                  </a:extLst>
                </p:cNvPr>
                <p:cNvSpPr/>
                <p:nvPr/>
              </p:nvSpPr>
              <p:spPr>
                <a:xfrm>
                  <a:off x="6063580" y="1587084"/>
                  <a:ext cx="115356" cy="203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2041" extrusionOk="0">
                      <a:moveTo>
                        <a:pt x="493" y="422"/>
                      </a:moveTo>
                      <a:cubicBezTo>
                        <a:pt x="496" y="425"/>
                        <a:pt x="499" y="428"/>
                        <a:pt x="500" y="432"/>
                      </a:cubicBezTo>
                      <a:cubicBezTo>
                        <a:pt x="500" y="433"/>
                        <a:pt x="500" y="433"/>
                        <a:pt x="500" y="433"/>
                      </a:cubicBezTo>
                      <a:cubicBezTo>
                        <a:pt x="504" y="439"/>
                        <a:pt x="506" y="446"/>
                        <a:pt x="507" y="452"/>
                      </a:cubicBezTo>
                      <a:cubicBezTo>
                        <a:pt x="507" y="454"/>
                        <a:pt x="508" y="454"/>
                        <a:pt x="508" y="456"/>
                      </a:cubicBezTo>
                      <a:cubicBezTo>
                        <a:pt x="510" y="463"/>
                        <a:pt x="511" y="469"/>
                        <a:pt x="511" y="476"/>
                      </a:cubicBezTo>
                      <a:cubicBezTo>
                        <a:pt x="511" y="483"/>
                        <a:pt x="510" y="489"/>
                        <a:pt x="508" y="496"/>
                      </a:cubicBezTo>
                      <a:cubicBezTo>
                        <a:pt x="508" y="498"/>
                        <a:pt x="507" y="500"/>
                        <a:pt x="507" y="501"/>
                      </a:cubicBezTo>
                      <a:cubicBezTo>
                        <a:pt x="506" y="508"/>
                        <a:pt x="504" y="514"/>
                        <a:pt x="500" y="520"/>
                      </a:cubicBezTo>
                      <a:cubicBezTo>
                        <a:pt x="500" y="520"/>
                        <a:pt x="500" y="521"/>
                        <a:pt x="500" y="521"/>
                      </a:cubicBezTo>
                      <a:cubicBezTo>
                        <a:pt x="499" y="524"/>
                        <a:pt x="496" y="528"/>
                        <a:pt x="493" y="531"/>
                      </a:cubicBezTo>
                      <a:cubicBezTo>
                        <a:pt x="492" y="528"/>
                        <a:pt x="489" y="524"/>
                        <a:pt x="487" y="521"/>
                      </a:cubicBezTo>
                      <a:cubicBezTo>
                        <a:pt x="487" y="521"/>
                        <a:pt x="486" y="520"/>
                        <a:pt x="486" y="520"/>
                      </a:cubicBezTo>
                      <a:cubicBezTo>
                        <a:pt x="484" y="514"/>
                        <a:pt x="482" y="508"/>
                        <a:pt x="480" y="501"/>
                      </a:cubicBezTo>
                      <a:cubicBezTo>
                        <a:pt x="479" y="500"/>
                        <a:pt x="479" y="498"/>
                        <a:pt x="479" y="496"/>
                      </a:cubicBezTo>
                      <a:cubicBezTo>
                        <a:pt x="478" y="489"/>
                        <a:pt x="477" y="483"/>
                        <a:pt x="477" y="476"/>
                      </a:cubicBezTo>
                      <a:cubicBezTo>
                        <a:pt x="477" y="469"/>
                        <a:pt x="478" y="463"/>
                        <a:pt x="479" y="456"/>
                      </a:cubicBezTo>
                      <a:cubicBezTo>
                        <a:pt x="479" y="454"/>
                        <a:pt x="479" y="454"/>
                        <a:pt x="480" y="452"/>
                      </a:cubicBezTo>
                      <a:cubicBezTo>
                        <a:pt x="482" y="446"/>
                        <a:pt x="484" y="439"/>
                        <a:pt x="486" y="433"/>
                      </a:cubicBezTo>
                      <a:cubicBezTo>
                        <a:pt x="487" y="433"/>
                        <a:pt x="487" y="433"/>
                        <a:pt x="487" y="432"/>
                      </a:cubicBezTo>
                      <a:cubicBezTo>
                        <a:pt x="489" y="428"/>
                        <a:pt x="492" y="425"/>
                        <a:pt x="493" y="422"/>
                      </a:cubicBezTo>
                      <a:close/>
                      <a:moveTo>
                        <a:pt x="664" y="422"/>
                      </a:moveTo>
                      <a:cubicBezTo>
                        <a:pt x="666" y="425"/>
                        <a:pt x="668" y="428"/>
                        <a:pt x="670" y="432"/>
                      </a:cubicBezTo>
                      <a:cubicBezTo>
                        <a:pt x="671" y="433"/>
                        <a:pt x="671" y="433"/>
                        <a:pt x="671" y="433"/>
                      </a:cubicBezTo>
                      <a:cubicBezTo>
                        <a:pt x="674" y="439"/>
                        <a:pt x="676" y="446"/>
                        <a:pt x="678" y="452"/>
                      </a:cubicBezTo>
                      <a:cubicBezTo>
                        <a:pt x="678" y="454"/>
                        <a:pt x="679" y="454"/>
                        <a:pt x="679" y="456"/>
                      </a:cubicBezTo>
                      <a:cubicBezTo>
                        <a:pt x="680" y="463"/>
                        <a:pt x="681" y="469"/>
                        <a:pt x="681" y="476"/>
                      </a:cubicBezTo>
                      <a:cubicBezTo>
                        <a:pt x="681" y="483"/>
                        <a:pt x="680" y="489"/>
                        <a:pt x="679" y="496"/>
                      </a:cubicBezTo>
                      <a:cubicBezTo>
                        <a:pt x="679" y="498"/>
                        <a:pt x="678" y="500"/>
                        <a:pt x="678" y="501"/>
                      </a:cubicBezTo>
                      <a:cubicBezTo>
                        <a:pt x="676" y="508"/>
                        <a:pt x="674" y="514"/>
                        <a:pt x="671" y="520"/>
                      </a:cubicBezTo>
                      <a:cubicBezTo>
                        <a:pt x="671" y="520"/>
                        <a:pt x="671" y="521"/>
                        <a:pt x="670" y="521"/>
                      </a:cubicBezTo>
                      <a:cubicBezTo>
                        <a:pt x="668" y="524"/>
                        <a:pt x="666" y="528"/>
                        <a:pt x="664" y="531"/>
                      </a:cubicBezTo>
                      <a:cubicBezTo>
                        <a:pt x="662" y="528"/>
                        <a:pt x="659" y="524"/>
                        <a:pt x="658" y="521"/>
                      </a:cubicBezTo>
                      <a:cubicBezTo>
                        <a:pt x="658" y="521"/>
                        <a:pt x="657" y="520"/>
                        <a:pt x="657" y="520"/>
                      </a:cubicBezTo>
                      <a:cubicBezTo>
                        <a:pt x="654" y="514"/>
                        <a:pt x="651" y="508"/>
                        <a:pt x="651" y="501"/>
                      </a:cubicBezTo>
                      <a:cubicBezTo>
                        <a:pt x="650" y="500"/>
                        <a:pt x="650" y="498"/>
                        <a:pt x="649" y="496"/>
                      </a:cubicBezTo>
                      <a:cubicBezTo>
                        <a:pt x="648" y="489"/>
                        <a:pt x="647" y="483"/>
                        <a:pt x="647" y="476"/>
                      </a:cubicBezTo>
                      <a:cubicBezTo>
                        <a:pt x="647" y="469"/>
                        <a:pt x="648" y="463"/>
                        <a:pt x="649" y="456"/>
                      </a:cubicBezTo>
                      <a:cubicBezTo>
                        <a:pt x="650" y="454"/>
                        <a:pt x="650" y="454"/>
                        <a:pt x="651" y="452"/>
                      </a:cubicBezTo>
                      <a:cubicBezTo>
                        <a:pt x="651" y="446"/>
                        <a:pt x="654" y="439"/>
                        <a:pt x="657" y="433"/>
                      </a:cubicBezTo>
                      <a:cubicBezTo>
                        <a:pt x="657" y="433"/>
                        <a:pt x="658" y="433"/>
                        <a:pt x="658" y="432"/>
                      </a:cubicBezTo>
                      <a:cubicBezTo>
                        <a:pt x="659" y="428"/>
                        <a:pt x="662" y="425"/>
                        <a:pt x="664" y="422"/>
                      </a:cubicBezTo>
                      <a:close/>
                      <a:moveTo>
                        <a:pt x="749" y="374"/>
                      </a:moveTo>
                      <a:cubicBezTo>
                        <a:pt x="803" y="374"/>
                        <a:pt x="851" y="426"/>
                        <a:pt x="851" y="484"/>
                      </a:cubicBezTo>
                      <a:cubicBezTo>
                        <a:pt x="851" y="534"/>
                        <a:pt x="829" y="581"/>
                        <a:pt x="790" y="612"/>
                      </a:cubicBezTo>
                      <a:lnTo>
                        <a:pt x="659" y="722"/>
                      </a:lnTo>
                      <a:cubicBezTo>
                        <a:pt x="651" y="729"/>
                        <a:pt x="647" y="738"/>
                        <a:pt x="647" y="749"/>
                      </a:cubicBezTo>
                      <a:lnTo>
                        <a:pt x="647" y="986"/>
                      </a:lnTo>
                      <a:lnTo>
                        <a:pt x="511" y="986"/>
                      </a:lnTo>
                      <a:lnTo>
                        <a:pt x="511" y="749"/>
                      </a:lnTo>
                      <a:cubicBezTo>
                        <a:pt x="511" y="738"/>
                        <a:pt x="506" y="729"/>
                        <a:pt x="499" y="722"/>
                      </a:cubicBezTo>
                      <a:lnTo>
                        <a:pt x="367" y="612"/>
                      </a:lnTo>
                      <a:cubicBezTo>
                        <a:pt x="328" y="581"/>
                        <a:pt x="307" y="534"/>
                        <a:pt x="307" y="484"/>
                      </a:cubicBezTo>
                      <a:cubicBezTo>
                        <a:pt x="307" y="426"/>
                        <a:pt x="355" y="374"/>
                        <a:pt x="409" y="374"/>
                      </a:cubicBezTo>
                      <a:cubicBezTo>
                        <a:pt x="419" y="374"/>
                        <a:pt x="430" y="376"/>
                        <a:pt x="439" y="379"/>
                      </a:cubicBezTo>
                      <a:cubicBezTo>
                        <a:pt x="439" y="380"/>
                        <a:pt x="438" y="381"/>
                        <a:pt x="438" y="382"/>
                      </a:cubicBezTo>
                      <a:cubicBezTo>
                        <a:pt x="434" y="387"/>
                        <a:pt x="431" y="393"/>
                        <a:pt x="428" y="399"/>
                      </a:cubicBezTo>
                      <a:cubicBezTo>
                        <a:pt x="427" y="400"/>
                        <a:pt x="426" y="401"/>
                        <a:pt x="426" y="402"/>
                      </a:cubicBezTo>
                      <a:cubicBezTo>
                        <a:pt x="423" y="409"/>
                        <a:pt x="420" y="416"/>
                        <a:pt x="417" y="424"/>
                      </a:cubicBezTo>
                      <a:cubicBezTo>
                        <a:pt x="417" y="426"/>
                        <a:pt x="417" y="427"/>
                        <a:pt x="416" y="429"/>
                      </a:cubicBezTo>
                      <a:cubicBezTo>
                        <a:pt x="414" y="435"/>
                        <a:pt x="413" y="440"/>
                        <a:pt x="411" y="447"/>
                      </a:cubicBezTo>
                      <a:cubicBezTo>
                        <a:pt x="411" y="448"/>
                        <a:pt x="410" y="451"/>
                        <a:pt x="410" y="453"/>
                      </a:cubicBezTo>
                      <a:cubicBezTo>
                        <a:pt x="410" y="460"/>
                        <a:pt x="409" y="468"/>
                        <a:pt x="409" y="476"/>
                      </a:cubicBezTo>
                      <a:cubicBezTo>
                        <a:pt x="409" y="528"/>
                        <a:pt x="432" y="576"/>
                        <a:pt x="472" y="608"/>
                      </a:cubicBezTo>
                      <a:cubicBezTo>
                        <a:pt x="479" y="613"/>
                        <a:pt x="486" y="616"/>
                        <a:pt x="493" y="616"/>
                      </a:cubicBezTo>
                      <a:cubicBezTo>
                        <a:pt x="501" y="616"/>
                        <a:pt x="509" y="613"/>
                        <a:pt x="515" y="608"/>
                      </a:cubicBezTo>
                      <a:cubicBezTo>
                        <a:pt x="555" y="576"/>
                        <a:pt x="579" y="528"/>
                        <a:pt x="579" y="476"/>
                      </a:cubicBezTo>
                      <a:cubicBezTo>
                        <a:pt x="579" y="468"/>
                        <a:pt x="578" y="460"/>
                        <a:pt x="577" y="453"/>
                      </a:cubicBezTo>
                      <a:cubicBezTo>
                        <a:pt x="576" y="451"/>
                        <a:pt x="576" y="448"/>
                        <a:pt x="575" y="447"/>
                      </a:cubicBezTo>
                      <a:cubicBezTo>
                        <a:pt x="575" y="440"/>
                        <a:pt x="574" y="435"/>
                        <a:pt x="572" y="429"/>
                      </a:cubicBezTo>
                      <a:cubicBezTo>
                        <a:pt x="571" y="427"/>
                        <a:pt x="571" y="426"/>
                        <a:pt x="570" y="424"/>
                      </a:cubicBezTo>
                      <a:cubicBezTo>
                        <a:pt x="568" y="416"/>
                        <a:pt x="565" y="409"/>
                        <a:pt x="562" y="402"/>
                      </a:cubicBezTo>
                      <a:cubicBezTo>
                        <a:pt x="561" y="401"/>
                        <a:pt x="560" y="400"/>
                        <a:pt x="560" y="399"/>
                      </a:cubicBezTo>
                      <a:cubicBezTo>
                        <a:pt x="556" y="393"/>
                        <a:pt x="553" y="387"/>
                        <a:pt x="549" y="382"/>
                      </a:cubicBezTo>
                      <a:cubicBezTo>
                        <a:pt x="549" y="381"/>
                        <a:pt x="548" y="380"/>
                        <a:pt x="548" y="379"/>
                      </a:cubicBezTo>
                      <a:cubicBezTo>
                        <a:pt x="558" y="376"/>
                        <a:pt x="568" y="374"/>
                        <a:pt x="579" y="374"/>
                      </a:cubicBezTo>
                      <a:cubicBezTo>
                        <a:pt x="589" y="374"/>
                        <a:pt x="599" y="376"/>
                        <a:pt x="610" y="379"/>
                      </a:cubicBezTo>
                      <a:cubicBezTo>
                        <a:pt x="609" y="380"/>
                        <a:pt x="609" y="381"/>
                        <a:pt x="608" y="382"/>
                      </a:cubicBezTo>
                      <a:cubicBezTo>
                        <a:pt x="604" y="387"/>
                        <a:pt x="601" y="393"/>
                        <a:pt x="598" y="399"/>
                      </a:cubicBezTo>
                      <a:cubicBezTo>
                        <a:pt x="597" y="400"/>
                        <a:pt x="596" y="401"/>
                        <a:pt x="596" y="402"/>
                      </a:cubicBezTo>
                      <a:cubicBezTo>
                        <a:pt x="593" y="409"/>
                        <a:pt x="589" y="416"/>
                        <a:pt x="588" y="424"/>
                      </a:cubicBezTo>
                      <a:cubicBezTo>
                        <a:pt x="587" y="426"/>
                        <a:pt x="587" y="427"/>
                        <a:pt x="586" y="429"/>
                      </a:cubicBezTo>
                      <a:cubicBezTo>
                        <a:pt x="584" y="435"/>
                        <a:pt x="582" y="440"/>
                        <a:pt x="582" y="447"/>
                      </a:cubicBezTo>
                      <a:cubicBezTo>
                        <a:pt x="582" y="448"/>
                        <a:pt x="581" y="451"/>
                        <a:pt x="581" y="453"/>
                      </a:cubicBezTo>
                      <a:cubicBezTo>
                        <a:pt x="580" y="460"/>
                        <a:pt x="579" y="468"/>
                        <a:pt x="579" y="476"/>
                      </a:cubicBezTo>
                      <a:cubicBezTo>
                        <a:pt x="579" y="528"/>
                        <a:pt x="602" y="576"/>
                        <a:pt x="643" y="608"/>
                      </a:cubicBezTo>
                      <a:cubicBezTo>
                        <a:pt x="649" y="613"/>
                        <a:pt x="656" y="616"/>
                        <a:pt x="664" y="616"/>
                      </a:cubicBezTo>
                      <a:cubicBezTo>
                        <a:pt x="672" y="616"/>
                        <a:pt x="679" y="613"/>
                        <a:pt x="685" y="608"/>
                      </a:cubicBezTo>
                      <a:cubicBezTo>
                        <a:pt x="726" y="576"/>
                        <a:pt x="749" y="528"/>
                        <a:pt x="749" y="476"/>
                      </a:cubicBezTo>
                      <a:cubicBezTo>
                        <a:pt x="749" y="468"/>
                        <a:pt x="748" y="460"/>
                        <a:pt x="747" y="453"/>
                      </a:cubicBezTo>
                      <a:cubicBezTo>
                        <a:pt x="747" y="451"/>
                        <a:pt x="747" y="448"/>
                        <a:pt x="746" y="447"/>
                      </a:cubicBezTo>
                      <a:cubicBezTo>
                        <a:pt x="745" y="440"/>
                        <a:pt x="743" y="435"/>
                        <a:pt x="741" y="429"/>
                      </a:cubicBezTo>
                      <a:cubicBezTo>
                        <a:pt x="741" y="427"/>
                        <a:pt x="740" y="426"/>
                        <a:pt x="740" y="424"/>
                      </a:cubicBezTo>
                      <a:cubicBezTo>
                        <a:pt x="738" y="416"/>
                        <a:pt x="735" y="409"/>
                        <a:pt x="732" y="402"/>
                      </a:cubicBezTo>
                      <a:cubicBezTo>
                        <a:pt x="731" y="401"/>
                        <a:pt x="730" y="400"/>
                        <a:pt x="729" y="399"/>
                      </a:cubicBezTo>
                      <a:cubicBezTo>
                        <a:pt x="727" y="393"/>
                        <a:pt x="723" y="387"/>
                        <a:pt x="720" y="382"/>
                      </a:cubicBezTo>
                      <a:cubicBezTo>
                        <a:pt x="719" y="381"/>
                        <a:pt x="719" y="380"/>
                        <a:pt x="718" y="379"/>
                      </a:cubicBezTo>
                      <a:cubicBezTo>
                        <a:pt x="728" y="376"/>
                        <a:pt x="738" y="374"/>
                        <a:pt x="749" y="374"/>
                      </a:cubicBezTo>
                      <a:close/>
                      <a:moveTo>
                        <a:pt x="579" y="68"/>
                      </a:moveTo>
                      <a:cubicBezTo>
                        <a:pt x="860" y="68"/>
                        <a:pt x="1089" y="297"/>
                        <a:pt x="1089" y="578"/>
                      </a:cubicBezTo>
                      <a:cubicBezTo>
                        <a:pt x="1089" y="738"/>
                        <a:pt x="1013" y="890"/>
                        <a:pt x="884" y="986"/>
                      </a:cubicBezTo>
                      <a:lnTo>
                        <a:pt x="715" y="986"/>
                      </a:lnTo>
                      <a:lnTo>
                        <a:pt x="715" y="764"/>
                      </a:lnTo>
                      <a:lnTo>
                        <a:pt x="834" y="665"/>
                      </a:lnTo>
                      <a:cubicBezTo>
                        <a:pt x="888" y="620"/>
                        <a:pt x="919" y="554"/>
                        <a:pt x="919" y="484"/>
                      </a:cubicBezTo>
                      <a:cubicBezTo>
                        <a:pt x="919" y="387"/>
                        <a:pt x="841" y="306"/>
                        <a:pt x="749" y="306"/>
                      </a:cubicBezTo>
                      <a:cubicBezTo>
                        <a:pt x="719" y="306"/>
                        <a:pt x="690" y="315"/>
                        <a:pt x="664" y="330"/>
                      </a:cubicBezTo>
                      <a:cubicBezTo>
                        <a:pt x="637" y="315"/>
                        <a:pt x="608" y="307"/>
                        <a:pt x="579" y="307"/>
                      </a:cubicBezTo>
                      <a:cubicBezTo>
                        <a:pt x="550" y="307"/>
                        <a:pt x="520" y="315"/>
                        <a:pt x="494" y="330"/>
                      </a:cubicBezTo>
                      <a:cubicBezTo>
                        <a:pt x="468" y="315"/>
                        <a:pt x="439" y="306"/>
                        <a:pt x="409" y="306"/>
                      </a:cubicBezTo>
                      <a:cubicBezTo>
                        <a:pt x="316" y="306"/>
                        <a:pt x="238" y="387"/>
                        <a:pt x="238" y="484"/>
                      </a:cubicBezTo>
                      <a:cubicBezTo>
                        <a:pt x="238" y="554"/>
                        <a:pt x="270" y="620"/>
                        <a:pt x="323" y="665"/>
                      </a:cubicBezTo>
                      <a:lnTo>
                        <a:pt x="443" y="764"/>
                      </a:lnTo>
                      <a:lnTo>
                        <a:pt x="443" y="986"/>
                      </a:lnTo>
                      <a:lnTo>
                        <a:pt x="273" y="986"/>
                      </a:lnTo>
                      <a:cubicBezTo>
                        <a:pt x="145" y="890"/>
                        <a:pt x="68" y="738"/>
                        <a:pt x="68" y="578"/>
                      </a:cubicBezTo>
                      <a:cubicBezTo>
                        <a:pt x="68" y="297"/>
                        <a:pt x="298" y="68"/>
                        <a:pt x="579" y="68"/>
                      </a:cubicBezTo>
                      <a:close/>
                      <a:moveTo>
                        <a:pt x="885" y="1054"/>
                      </a:moveTo>
                      <a:cubicBezTo>
                        <a:pt x="904" y="1055"/>
                        <a:pt x="919" y="1070"/>
                        <a:pt x="919" y="1088"/>
                      </a:cubicBezTo>
                      <a:cubicBezTo>
                        <a:pt x="919" y="1107"/>
                        <a:pt x="904" y="1122"/>
                        <a:pt x="885" y="1122"/>
                      </a:cubicBezTo>
                      <a:lnTo>
                        <a:pt x="272" y="1122"/>
                      </a:lnTo>
                      <a:cubicBezTo>
                        <a:pt x="254" y="1122"/>
                        <a:pt x="238" y="1107"/>
                        <a:pt x="238" y="1088"/>
                      </a:cubicBezTo>
                      <a:cubicBezTo>
                        <a:pt x="238" y="1070"/>
                        <a:pt x="254" y="1054"/>
                        <a:pt x="272" y="1054"/>
                      </a:cubicBezTo>
                      <a:close/>
                      <a:moveTo>
                        <a:pt x="885" y="1190"/>
                      </a:moveTo>
                      <a:cubicBezTo>
                        <a:pt x="904" y="1190"/>
                        <a:pt x="919" y="1206"/>
                        <a:pt x="919" y="1224"/>
                      </a:cubicBezTo>
                      <a:cubicBezTo>
                        <a:pt x="919" y="1244"/>
                        <a:pt x="904" y="1259"/>
                        <a:pt x="885" y="1259"/>
                      </a:cubicBezTo>
                      <a:lnTo>
                        <a:pt x="272" y="1259"/>
                      </a:lnTo>
                      <a:cubicBezTo>
                        <a:pt x="254" y="1259"/>
                        <a:pt x="238" y="1244"/>
                        <a:pt x="238" y="1224"/>
                      </a:cubicBezTo>
                      <a:cubicBezTo>
                        <a:pt x="238" y="1206"/>
                        <a:pt x="254" y="1190"/>
                        <a:pt x="272" y="1190"/>
                      </a:cubicBezTo>
                      <a:close/>
                      <a:moveTo>
                        <a:pt x="885" y="1327"/>
                      </a:moveTo>
                      <a:cubicBezTo>
                        <a:pt x="904" y="1327"/>
                        <a:pt x="919" y="1341"/>
                        <a:pt x="919" y="1361"/>
                      </a:cubicBezTo>
                      <a:cubicBezTo>
                        <a:pt x="919" y="1379"/>
                        <a:pt x="904" y="1395"/>
                        <a:pt x="885" y="1395"/>
                      </a:cubicBezTo>
                      <a:lnTo>
                        <a:pt x="272" y="1395"/>
                      </a:lnTo>
                      <a:cubicBezTo>
                        <a:pt x="254" y="1395"/>
                        <a:pt x="238" y="1379"/>
                        <a:pt x="238" y="1361"/>
                      </a:cubicBezTo>
                      <a:cubicBezTo>
                        <a:pt x="238" y="1341"/>
                        <a:pt x="254" y="1327"/>
                        <a:pt x="272" y="1327"/>
                      </a:cubicBezTo>
                      <a:close/>
                      <a:moveTo>
                        <a:pt x="851" y="1463"/>
                      </a:moveTo>
                      <a:lnTo>
                        <a:pt x="851" y="1637"/>
                      </a:lnTo>
                      <a:lnTo>
                        <a:pt x="802" y="1604"/>
                      </a:lnTo>
                      <a:cubicBezTo>
                        <a:pt x="796" y="1600"/>
                        <a:pt x="789" y="1598"/>
                        <a:pt x="783" y="1598"/>
                      </a:cubicBezTo>
                      <a:cubicBezTo>
                        <a:pt x="776" y="1598"/>
                        <a:pt x="770" y="1600"/>
                        <a:pt x="764" y="1604"/>
                      </a:cubicBezTo>
                      <a:lnTo>
                        <a:pt x="681" y="1660"/>
                      </a:lnTo>
                      <a:lnTo>
                        <a:pt x="597" y="1604"/>
                      </a:lnTo>
                      <a:cubicBezTo>
                        <a:pt x="592" y="1600"/>
                        <a:pt x="585" y="1598"/>
                        <a:pt x="579" y="1598"/>
                      </a:cubicBezTo>
                      <a:cubicBezTo>
                        <a:pt x="572" y="1598"/>
                        <a:pt x="565" y="1600"/>
                        <a:pt x="560" y="1604"/>
                      </a:cubicBezTo>
                      <a:lnTo>
                        <a:pt x="477" y="1660"/>
                      </a:lnTo>
                      <a:lnTo>
                        <a:pt x="394" y="1604"/>
                      </a:lnTo>
                      <a:cubicBezTo>
                        <a:pt x="388" y="1600"/>
                        <a:pt x="382" y="1598"/>
                        <a:pt x="375" y="1598"/>
                      </a:cubicBezTo>
                      <a:cubicBezTo>
                        <a:pt x="368" y="1598"/>
                        <a:pt x="362" y="1600"/>
                        <a:pt x="355" y="1604"/>
                      </a:cubicBezTo>
                      <a:lnTo>
                        <a:pt x="307" y="1637"/>
                      </a:lnTo>
                      <a:lnTo>
                        <a:pt x="307" y="1463"/>
                      </a:lnTo>
                      <a:close/>
                      <a:moveTo>
                        <a:pt x="782" y="1673"/>
                      </a:moveTo>
                      <a:lnTo>
                        <a:pt x="831" y="1706"/>
                      </a:lnTo>
                      <a:lnTo>
                        <a:pt x="700" y="1837"/>
                      </a:lnTo>
                      <a:lnTo>
                        <a:pt x="457" y="1837"/>
                      </a:lnTo>
                      <a:lnTo>
                        <a:pt x="326" y="1706"/>
                      </a:lnTo>
                      <a:lnTo>
                        <a:pt x="375" y="1673"/>
                      </a:lnTo>
                      <a:lnTo>
                        <a:pt x="458" y="1729"/>
                      </a:lnTo>
                      <a:cubicBezTo>
                        <a:pt x="463" y="1733"/>
                        <a:pt x="470" y="1735"/>
                        <a:pt x="476" y="1735"/>
                      </a:cubicBezTo>
                      <a:cubicBezTo>
                        <a:pt x="483" y="1735"/>
                        <a:pt x="489" y="1733"/>
                        <a:pt x="495" y="1729"/>
                      </a:cubicBezTo>
                      <a:lnTo>
                        <a:pt x="579" y="1673"/>
                      </a:lnTo>
                      <a:lnTo>
                        <a:pt x="662" y="1729"/>
                      </a:lnTo>
                      <a:cubicBezTo>
                        <a:pt x="668" y="1733"/>
                        <a:pt x="674" y="1735"/>
                        <a:pt x="681" y="1735"/>
                      </a:cubicBezTo>
                      <a:cubicBezTo>
                        <a:pt x="687" y="1735"/>
                        <a:pt x="694" y="1733"/>
                        <a:pt x="699" y="1729"/>
                      </a:cubicBezTo>
                      <a:lnTo>
                        <a:pt x="782" y="1673"/>
                      </a:lnTo>
                      <a:close/>
                      <a:moveTo>
                        <a:pt x="633" y="1905"/>
                      </a:moveTo>
                      <a:lnTo>
                        <a:pt x="579" y="1959"/>
                      </a:lnTo>
                      <a:lnTo>
                        <a:pt x="525" y="1905"/>
                      </a:lnTo>
                      <a:close/>
                      <a:moveTo>
                        <a:pt x="579" y="0"/>
                      </a:moveTo>
                      <a:cubicBezTo>
                        <a:pt x="260" y="0"/>
                        <a:pt x="1" y="260"/>
                        <a:pt x="1" y="578"/>
                      </a:cubicBezTo>
                      <a:cubicBezTo>
                        <a:pt x="1" y="747"/>
                        <a:pt x="75" y="906"/>
                        <a:pt x="202" y="1016"/>
                      </a:cubicBezTo>
                      <a:cubicBezTo>
                        <a:pt x="183" y="1034"/>
                        <a:pt x="170" y="1060"/>
                        <a:pt x="170" y="1088"/>
                      </a:cubicBezTo>
                      <a:cubicBezTo>
                        <a:pt x="170" y="1114"/>
                        <a:pt x="181" y="1138"/>
                        <a:pt x="197" y="1156"/>
                      </a:cubicBezTo>
                      <a:cubicBezTo>
                        <a:pt x="181" y="1175"/>
                        <a:pt x="170" y="1198"/>
                        <a:pt x="170" y="1224"/>
                      </a:cubicBezTo>
                      <a:cubicBezTo>
                        <a:pt x="170" y="1251"/>
                        <a:pt x="181" y="1274"/>
                        <a:pt x="197" y="1293"/>
                      </a:cubicBezTo>
                      <a:cubicBezTo>
                        <a:pt x="181" y="1311"/>
                        <a:pt x="170" y="1335"/>
                        <a:pt x="170" y="1361"/>
                      </a:cubicBezTo>
                      <a:cubicBezTo>
                        <a:pt x="170" y="1405"/>
                        <a:pt x="199" y="1442"/>
                        <a:pt x="238" y="1457"/>
                      </a:cubicBezTo>
                      <a:lnTo>
                        <a:pt x="238" y="1700"/>
                      </a:lnTo>
                      <a:cubicBezTo>
                        <a:pt x="238" y="1710"/>
                        <a:pt x="242" y="1719"/>
                        <a:pt x="249" y="1725"/>
                      </a:cubicBezTo>
                      <a:lnTo>
                        <a:pt x="555" y="2031"/>
                      </a:lnTo>
                      <a:cubicBezTo>
                        <a:pt x="562" y="2037"/>
                        <a:pt x="570" y="2041"/>
                        <a:pt x="579" y="2041"/>
                      </a:cubicBezTo>
                      <a:cubicBezTo>
                        <a:pt x="588" y="2041"/>
                        <a:pt x="596" y="2037"/>
                        <a:pt x="603" y="2031"/>
                      </a:cubicBezTo>
                      <a:lnTo>
                        <a:pt x="909" y="1725"/>
                      </a:lnTo>
                      <a:cubicBezTo>
                        <a:pt x="915" y="1719"/>
                        <a:pt x="919" y="1710"/>
                        <a:pt x="919" y="1700"/>
                      </a:cubicBezTo>
                      <a:lnTo>
                        <a:pt x="919" y="1457"/>
                      </a:lnTo>
                      <a:cubicBezTo>
                        <a:pt x="959" y="1442"/>
                        <a:pt x="987" y="1405"/>
                        <a:pt x="987" y="1361"/>
                      </a:cubicBezTo>
                      <a:cubicBezTo>
                        <a:pt x="987" y="1335"/>
                        <a:pt x="976" y="1311"/>
                        <a:pt x="961" y="1293"/>
                      </a:cubicBezTo>
                      <a:cubicBezTo>
                        <a:pt x="977" y="1274"/>
                        <a:pt x="987" y="1251"/>
                        <a:pt x="987" y="1224"/>
                      </a:cubicBezTo>
                      <a:cubicBezTo>
                        <a:pt x="987" y="1198"/>
                        <a:pt x="976" y="1175"/>
                        <a:pt x="961" y="1156"/>
                      </a:cubicBezTo>
                      <a:cubicBezTo>
                        <a:pt x="977" y="1138"/>
                        <a:pt x="987" y="1114"/>
                        <a:pt x="987" y="1088"/>
                      </a:cubicBezTo>
                      <a:cubicBezTo>
                        <a:pt x="987" y="1060"/>
                        <a:pt x="975" y="1034"/>
                        <a:pt x="956" y="1016"/>
                      </a:cubicBezTo>
                      <a:cubicBezTo>
                        <a:pt x="1083" y="906"/>
                        <a:pt x="1157" y="747"/>
                        <a:pt x="1157" y="578"/>
                      </a:cubicBezTo>
                      <a:cubicBezTo>
                        <a:pt x="1157" y="260"/>
                        <a:pt x="898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 dirty="0"/>
                </a:p>
              </p:txBody>
            </p:sp>
            <p:sp>
              <p:nvSpPr>
                <p:cNvPr id="19" name="Google Shape;202;p16">
                  <a:extLst>
                    <a:ext uri="{FF2B5EF4-FFF2-40B4-BE49-F238E27FC236}">
                      <a16:creationId xmlns:a16="http://schemas.microsoft.com/office/drawing/2014/main" id="{BC7C5598-1BDB-D14B-270E-40F4FB87945E}"/>
                    </a:ext>
                  </a:extLst>
                </p:cNvPr>
                <p:cNvSpPr/>
                <p:nvPr/>
              </p:nvSpPr>
              <p:spPr>
                <a:xfrm>
                  <a:off x="6173052" y="1587981"/>
                  <a:ext cx="18445" cy="18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6" extrusionOk="0">
                      <a:moveTo>
                        <a:pt x="137" y="1"/>
                      </a:moveTo>
                      <a:lnTo>
                        <a:pt x="0" y="137"/>
                      </a:lnTo>
                      <a:lnTo>
                        <a:pt x="49" y="185"/>
                      </a:lnTo>
                      <a:lnTo>
                        <a:pt x="185" y="4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1" name="Google Shape;203;p16">
                  <a:extLst>
                    <a:ext uri="{FF2B5EF4-FFF2-40B4-BE49-F238E27FC236}">
                      <a16:creationId xmlns:a16="http://schemas.microsoft.com/office/drawing/2014/main" id="{1537D55E-1686-4C48-C208-B18F48D27D17}"/>
                    </a:ext>
                  </a:extLst>
                </p:cNvPr>
                <p:cNvSpPr/>
                <p:nvPr/>
              </p:nvSpPr>
              <p:spPr>
                <a:xfrm>
                  <a:off x="6173052" y="1682996"/>
                  <a:ext cx="18445" cy="1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5" extrusionOk="0">
                      <a:moveTo>
                        <a:pt x="49" y="1"/>
                      </a:moveTo>
                      <a:lnTo>
                        <a:pt x="0" y="49"/>
                      </a:lnTo>
                      <a:lnTo>
                        <a:pt x="137" y="185"/>
                      </a:lnTo>
                      <a:lnTo>
                        <a:pt x="185" y="137"/>
                      </a:lnTo>
                      <a:lnTo>
                        <a:pt x="49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3" name="Google Shape;204;p16">
                  <a:extLst>
                    <a:ext uri="{FF2B5EF4-FFF2-40B4-BE49-F238E27FC236}">
                      <a16:creationId xmlns:a16="http://schemas.microsoft.com/office/drawing/2014/main" id="{7AFA5EA4-A6FE-909E-C5C9-8D2A1A1CDA58}"/>
                    </a:ext>
                  </a:extLst>
                </p:cNvPr>
                <p:cNvSpPr/>
                <p:nvPr/>
              </p:nvSpPr>
              <p:spPr>
                <a:xfrm>
                  <a:off x="6189104" y="1641321"/>
                  <a:ext cx="20439" cy="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69" extrusionOk="0">
                      <a:moveTo>
                        <a:pt x="0" y="0"/>
                      </a:moveTo>
                      <a:lnTo>
                        <a:pt x="0" y="68"/>
                      </a:lnTo>
                      <a:lnTo>
                        <a:pt x="204" y="68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5" name="Google Shape;205;p16">
                  <a:extLst>
                    <a:ext uri="{FF2B5EF4-FFF2-40B4-BE49-F238E27FC236}">
                      <a16:creationId xmlns:a16="http://schemas.microsoft.com/office/drawing/2014/main" id="{E2ACF430-3276-8BD4-1E40-2CC6F21D8981}"/>
                    </a:ext>
                  </a:extLst>
                </p:cNvPr>
                <p:cNvSpPr/>
                <p:nvPr/>
              </p:nvSpPr>
              <p:spPr>
                <a:xfrm>
                  <a:off x="6051017" y="1587981"/>
                  <a:ext cx="18445" cy="18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6" extrusionOk="0">
                      <a:moveTo>
                        <a:pt x="48" y="1"/>
                      </a:moveTo>
                      <a:lnTo>
                        <a:pt x="0" y="49"/>
                      </a:lnTo>
                      <a:lnTo>
                        <a:pt x="137" y="185"/>
                      </a:lnTo>
                      <a:lnTo>
                        <a:pt x="185" y="137"/>
                      </a:ln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8" name="Google Shape;206;p16">
                  <a:extLst>
                    <a:ext uri="{FF2B5EF4-FFF2-40B4-BE49-F238E27FC236}">
                      <a16:creationId xmlns:a16="http://schemas.microsoft.com/office/drawing/2014/main" id="{F96E9FED-99CE-FFC0-0BDD-4AF55E0BC495}"/>
                    </a:ext>
                  </a:extLst>
                </p:cNvPr>
                <p:cNvSpPr/>
                <p:nvPr/>
              </p:nvSpPr>
              <p:spPr>
                <a:xfrm>
                  <a:off x="6051017" y="1682996"/>
                  <a:ext cx="18445" cy="1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5" extrusionOk="0">
                      <a:moveTo>
                        <a:pt x="137" y="1"/>
                      </a:moveTo>
                      <a:lnTo>
                        <a:pt x="0" y="137"/>
                      </a:lnTo>
                      <a:lnTo>
                        <a:pt x="48" y="185"/>
                      </a:lnTo>
                      <a:lnTo>
                        <a:pt x="185" y="4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9" name="Google Shape;207;p16">
                  <a:extLst>
                    <a:ext uri="{FF2B5EF4-FFF2-40B4-BE49-F238E27FC236}">
                      <a16:creationId xmlns:a16="http://schemas.microsoft.com/office/drawing/2014/main" id="{0BF8C2B9-A525-365B-94F3-0F320F2D1BDE}"/>
                    </a:ext>
                  </a:extLst>
                </p:cNvPr>
                <p:cNvSpPr/>
                <p:nvPr/>
              </p:nvSpPr>
              <p:spPr>
                <a:xfrm>
                  <a:off x="6033071" y="1641321"/>
                  <a:ext cx="20439" cy="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69" extrusionOk="0">
                      <a:moveTo>
                        <a:pt x="0" y="0"/>
                      </a:moveTo>
                      <a:lnTo>
                        <a:pt x="0" y="68"/>
                      </a:lnTo>
                      <a:lnTo>
                        <a:pt x="205" y="68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30" name="Google Shape;208;p16">
                  <a:extLst>
                    <a:ext uri="{FF2B5EF4-FFF2-40B4-BE49-F238E27FC236}">
                      <a16:creationId xmlns:a16="http://schemas.microsoft.com/office/drawing/2014/main" id="{C1A731A2-0428-8E49-48BF-CFE277EDAFDE}"/>
                    </a:ext>
                  </a:extLst>
                </p:cNvPr>
                <p:cNvSpPr/>
                <p:nvPr/>
              </p:nvSpPr>
              <p:spPr>
                <a:xfrm>
                  <a:off x="6161885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31" name="Google Shape;209;p16">
                  <a:extLst>
                    <a:ext uri="{FF2B5EF4-FFF2-40B4-BE49-F238E27FC236}">
                      <a16:creationId xmlns:a16="http://schemas.microsoft.com/office/drawing/2014/main" id="{24D67819-F218-78A2-7D5F-1697FEFEF606}"/>
                    </a:ext>
                  </a:extLst>
                </p:cNvPr>
                <p:cNvSpPr/>
                <p:nvPr/>
              </p:nvSpPr>
              <p:spPr>
                <a:xfrm>
                  <a:off x="6175445" y="1749895"/>
                  <a:ext cx="69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32" name="Google Shape;210;p16">
                  <a:extLst>
                    <a:ext uri="{FF2B5EF4-FFF2-40B4-BE49-F238E27FC236}">
                      <a16:creationId xmlns:a16="http://schemas.microsoft.com/office/drawing/2014/main" id="{D797CBCC-243E-F9A1-1A9C-205F9BB1D8E2}"/>
                    </a:ext>
                  </a:extLst>
                </p:cNvPr>
                <p:cNvSpPr/>
                <p:nvPr/>
              </p:nvSpPr>
              <p:spPr>
                <a:xfrm>
                  <a:off x="6189104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0" y="0"/>
                      </a:moveTo>
                      <a:lnTo>
                        <a:pt x="0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33" name="Google Shape;211;p16">
                  <a:extLst>
                    <a:ext uri="{FF2B5EF4-FFF2-40B4-BE49-F238E27FC236}">
                      <a16:creationId xmlns:a16="http://schemas.microsoft.com/office/drawing/2014/main" id="{08CCD648-69E7-7E59-DF98-0565A98DA3E1}"/>
                    </a:ext>
                  </a:extLst>
                </p:cNvPr>
                <p:cNvSpPr/>
                <p:nvPr/>
              </p:nvSpPr>
              <p:spPr>
                <a:xfrm>
                  <a:off x="6046630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34" name="Google Shape;212;p16">
                  <a:extLst>
                    <a:ext uri="{FF2B5EF4-FFF2-40B4-BE49-F238E27FC236}">
                      <a16:creationId xmlns:a16="http://schemas.microsoft.com/office/drawing/2014/main" id="{F5B600E6-4F28-A19C-8676-15907E9A2D32}"/>
                    </a:ext>
                  </a:extLst>
                </p:cNvPr>
                <p:cNvSpPr/>
                <p:nvPr/>
              </p:nvSpPr>
              <p:spPr>
                <a:xfrm>
                  <a:off x="6060190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35" name="Google Shape;213;p16">
                  <a:extLst>
                    <a:ext uri="{FF2B5EF4-FFF2-40B4-BE49-F238E27FC236}">
                      <a16:creationId xmlns:a16="http://schemas.microsoft.com/office/drawing/2014/main" id="{E294BBF9-FFEC-E032-FAA1-706ECCB2CC72}"/>
                    </a:ext>
                  </a:extLst>
                </p:cNvPr>
                <p:cNvSpPr/>
                <p:nvPr/>
              </p:nvSpPr>
              <p:spPr>
                <a:xfrm>
                  <a:off x="6073749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0" y="0"/>
                      </a:moveTo>
                      <a:lnTo>
                        <a:pt x="0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sp>
            <p:nvSpPr>
              <p:cNvPr id="16" name="Google Shape;242;p16">
                <a:extLst>
                  <a:ext uri="{FF2B5EF4-FFF2-40B4-BE49-F238E27FC236}">
                    <a16:creationId xmlns:a16="http://schemas.microsoft.com/office/drawing/2014/main" id="{6D03CF8B-E841-39E0-7713-5FA24B7E5880}"/>
                  </a:ext>
                </a:extLst>
              </p:cNvPr>
              <p:cNvSpPr txBox="1"/>
              <p:nvPr/>
            </p:nvSpPr>
            <p:spPr>
              <a:xfrm>
                <a:off x="8803783" y="754630"/>
                <a:ext cx="1697542" cy="9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Expected Impact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C99029-CBAE-0C28-AB4A-329A8326672E}"/>
                </a:ext>
              </a:extLst>
            </p:cNvPr>
            <p:cNvSpPr txBox="1"/>
            <p:nvPr/>
          </p:nvSpPr>
          <p:spPr>
            <a:xfrm>
              <a:off x="5507996" y="2211425"/>
              <a:ext cx="160951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Scalable app with actionable insights.</a:t>
              </a:r>
            </a:p>
            <a:p>
              <a:endParaRPr lang="en-PK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88FBE-FC03-FAD4-EE19-D7B5D5AD4160}"/>
              </a:ext>
            </a:extLst>
          </p:cNvPr>
          <p:cNvGrpSpPr/>
          <p:nvPr/>
        </p:nvGrpSpPr>
        <p:grpSpPr>
          <a:xfrm>
            <a:off x="19397261" y="4107657"/>
            <a:ext cx="2946704" cy="1373888"/>
            <a:chOff x="4799037" y="1802135"/>
            <a:chExt cx="2946704" cy="137388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769AC1B-804E-14C9-79CA-DF89E50B3921}"/>
                </a:ext>
              </a:extLst>
            </p:cNvPr>
            <p:cNvGrpSpPr/>
            <p:nvPr/>
          </p:nvGrpSpPr>
          <p:grpSpPr>
            <a:xfrm>
              <a:off x="4799037" y="1802135"/>
              <a:ext cx="2946704" cy="1201805"/>
              <a:chOff x="8080153" y="945279"/>
              <a:chExt cx="2946704" cy="1201805"/>
            </a:xfrm>
          </p:grpSpPr>
          <p:sp>
            <p:nvSpPr>
              <p:cNvPr id="39" name="Google Shape;134;p16">
                <a:extLst>
                  <a:ext uri="{FF2B5EF4-FFF2-40B4-BE49-F238E27FC236}">
                    <a16:creationId xmlns:a16="http://schemas.microsoft.com/office/drawing/2014/main" id="{D78019CF-F1F4-E8F9-5DE5-52B4CAA7CEF6}"/>
                  </a:ext>
                </a:extLst>
              </p:cNvPr>
              <p:cNvSpPr/>
              <p:nvPr/>
            </p:nvSpPr>
            <p:spPr>
              <a:xfrm>
                <a:off x="10166137" y="968667"/>
                <a:ext cx="860720" cy="1178417"/>
              </a:xfrm>
              <a:custGeom>
                <a:avLst/>
                <a:gdLst/>
                <a:ahLst/>
                <a:cxnLst/>
                <a:rect l="l" t="t" r="r" b="b"/>
                <a:pathLst>
                  <a:path w="5456" h="7470" extrusionOk="0">
                    <a:moveTo>
                      <a:pt x="0" y="1"/>
                    </a:moveTo>
                    <a:lnTo>
                      <a:pt x="2156" y="3735"/>
                    </a:lnTo>
                    <a:lnTo>
                      <a:pt x="0" y="7470"/>
                    </a:lnTo>
                    <a:lnTo>
                      <a:pt x="3255" y="7470"/>
                    </a:lnTo>
                    <a:cubicBezTo>
                      <a:pt x="3290" y="7470"/>
                      <a:pt x="3320" y="7451"/>
                      <a:pt x="3337" y="7423"/>
                    </a:cubicBezTo>
                    <a:lnTo>
                      <a:pt x="5438" y="3782"/>
                    </a:lnTo>
                    <a:cubicBezTo>
                      <a:pt x="5456" y="3754"/>
                      <a:pt x="5456" y="3718"/>
                      <a:pt x="5438" y="3689"/>
                    </a:cubicBezTo>
                    <a:lnTo>
                      <a:pt x="3337" y="48"/>
                    </a:lnTo>
                    <a:cubicBezTo>
                      <a:pt x="3320" y="19"/>
                      <a:pt x="3290" y="1"/>
                      <a:pt x="3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75000"/>
                    </a:schemeClr>
                  </a:gs>
                  <a:gs pos="74000">
                    <a:schemeClr val="tx2">
                      <a:lumMod val="50000"/>
                      <a:lumOff val="5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40" name="Google Shape;133;p16">
                <a:extLst>
                  <a:ext uri="{FF2B5EF4-FFF2-40B4-BE49-F238E27FC236}">
                    <a16:creationId xmlns:a16="http://schemas.microsoft.com/office/drawing/2014/main" id="{0A909878-FFB4-497A-8DB5-5CCBEE2BD4C3}"/>
                  </a:ext>
                </a:extLst>
              </p:cNvPr>
              <p:cNvSpPr/>
              <p:nvPr/>
            </p:nvSpPr>
            <p:spPr>
              <a:xfrm>
                <a:off x="8080153" y="968667"/>
                <a:ext cx="2426297" cy="1178417"/>
              </a:xfrm>
              <a:custGeom>
                <a:avLst/>
                <a:gdLst/>
                <a:ahLst/>
                <a:cxnLst/>
                <a:rect l="l" t="t" r="r" b="b"/>
                <a:pathLst>
                  <a:path w="15380" h="7470" extrusionOk="0">
                    <a:moveTo>
                      <a:pt x="2226" y="1"/>
                    </a:moveTo>
                    <a:cubicBezTo>
                      <a:pt x="2173" y="1"/>
                      <a:pt x="2124" y="30"/>
                      <a:pt x="2098" y="75"/>
                    </a:cubicBezTo>
                    <a:lnTo>
                      <a:pt x="27" y="3661"/>
                    </a:lnTo>
                    <a:cubicBezTo>
                      <a:pt x="1" y="3707"/>
                      <a:pt x="1" y="3763"/>
                      <a:pt x="27" y="3810"/>
                    </a:cubicBezTo>
                    <a:lnTo>
                      <a:pt x="2098" y="7396"/>
                    </a:lnTo>
                    <a:cubicBezTo>
                      <a:pt x="2124" y="7441"/>
                      <a:pt x="2173" y="7470"/>
                      <a:pt x="2226" y="7470"/>
                    </a:cubicBezTo>
                    <a:lnTo>
                      <a:pt x="13223" y="7470"/>
                    </a:lnTo>
                    <a:lnTo>
                      <a:pt x="15379" y="3735"/>
                    </a:lnTo>
                    <a:lnTo>
                      <a:pt x="1322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 dirty="0"/>
              </a:p>
            </p:txBody>
          </p:sp>
          <p:sp>
            <p:nvSpPr>
              <p:cNvPr id="42" name="Google Shape;135;p16">
                <a:extLst>
                  <a:ext uri="{FF2B5EF4-FFF2-40B4-BE49-F238E27FC236}">
                    <a16:creationId xmlns:a16="http://schemas.microsoft.com/office/drawing/2014/main" id="{C41C41D0-805F-BACE-F7D1-B574D204292F}"/>
                  </a:ext>
                </a:extLst>
              </p:cNvPr>
              <p:cNvSpPr/>
              <p:nvPr/>
            </p:nvSpPr>
            <p:spPr>
              <a:xfrm>
                <a:off x="8342813" y="1304362"/>
                <a:ext cx="533375" cy="492821"/>
              </a:xfrm>
              <a:custGeom>
                <a:avLst/>
                <a:gdLst/>
                <a:ahLst/>
                <a:cxnLst/>
                <a:rect l="l" t="t" r="r" b="b"/>
                <a:pathLst>
                  <a:path w="3381" h="3124" extrusionOk="0">
                    <a:moveTo>
                      <a:pt x="1691" y="0"/>
                    </a:moveTo>
                    <a:cubicBezTo>
                      <a:pt x="1595" y="0"/>
                      <a:pt x="1498" y="9"/>
                      <a:pt x="1400" y="28"/>
                    </a:cubicBezTo>
                    <a:cubicBezTo>
                      <a:pt x="556" y="188"/>
                      <a:pt x="1" y="1004"/>
                      <a:pt x="161" y="1852"/>
                    </a:cubicBezTo>
                    <a:cubicBezTo>
                      <a:pt x="304" y="2601"/>
                      <a:pt x="957" y="3123"/>
                      <a:pt x="1691" y="3123"/>
                    </a:cubicBezTo>
                    <a:cubicBezTo>
                      <a:pt x="1787" y="3123"/>
                      <a:pt x="1884" y="3114"/>
                      <a:pt x="1981" y="3096"/>
                    </a:cubicBezTo>
                    <a:cubicBezTo>
                      <a:pt x="2826" y="2936"/>
                      <a:pt x="3381" y="2120"/>
                      <a:pt x="3220" y="1272"/>
                    </a:cubicBezTo>
                    <a:cubicBezTo>
                      <a:pt x="3079" y="523"/>
                      <a:pt x="2425" y="0"/>
                      <a:pt x="16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75000"/>
                    </a:schemeClr>
                  </a:gs>
                  <a:gs pos="74000">
                    <a:schemeClr val="tx2">
                      <a:lumMod val="50000"/>
                      <a:lumOff val="5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sz="2489"/>
              </a:p>
            </p:txBody>
          </p:sp>
          <p:grpSp>
            <p:nvGrpSpPr>
              <p:cNvPr id="44" name="Google Shape;200;p16">
                <a:extLst>
                  <a:ext uri="{FF2B5EF4-FFF2-40B4-BE49-F238E27FC236}">
                    <a16:creationId xmlns:a16="http://schemas.microsoft.com/office/drawing/2014/main" id="{50E12BE0-FB15-40D0-F410-05C3C301B2FC}"/>
                  </a:ext>
                </a:extLst>
              </p:cNvPr>
              <p:cNvGrpSpPr/>
              <p:nvPr/>
            </p:nvGrpSpPr>
            <p:grpSpPr>
              <a:xfrm>
                <a:off x="8465872" y="1398243"/>
                <a:ext cx="279225" cy="321980"/>
                <a:chOff x="6033071" y="1587084"/>
                <a:chExt cx="176472" cy="203493"/>
              </a:xfrm>
            </p:grpSpPr>
            <p:sp>
              <p:nvSpPr>
                <p:cNvPr id="46" name="Google Shape;201;p16">
                  <a:extLst>
                    <a:ext uri="{FF2B5EF4-FFF2-40B4-BE49-F238E27FC236}">
                      <a16:creationId xmlns:a16="http://schemas.microsoft.com/office/drawing/2014/main" id="{DB2CA318-830F-C5FB-FD05-161AE018812F}"/>
                    </a:ext>
                  </a:extLst>
                </p:cNvPr>
                <p:cNvSpPr/>
                <p:nvPr/>
              </p:nvSpPr>
              <p:spPr>
                <a:xfrm>
                  <a:off x="6063580" y="1587084"/>
                  <a:ext cx="115356" cy="203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2041" extrusionOk="0">
                      <a:moveTo>
                        <a:pt x="493" y="422"/>
                      </a:moveTo>
                      <a:cubicBezTo>
                        <a:pt x="496" y="425"/>
                        <a:pt x="499" y="428"/>
                        <a:pt x="500" y="432"/>
                      </a:cubicBezTo>
                      <a:cubicBezTo>
                        <a:pt x="500" y="433"/>
                        <a:pt x="500" y="433"/>
                        <a:pt x="500" y="433"/>
                      </a:cubicBezTo>
                      <a:cubicBezTo>
                        <a:pt x="504" y="439"/>
                        <a:pt x="506" y="446"/>
                        <a:pt x="507" y="452"/>
                      </a:cubicBezTo>
                      <a:cubicBezTo>
                        <a:pt x="507" y="454"/>
                        <a:pt x="508" y="454"/>
                        <a:pt x="508" y="456"/>
                      </a:cubicBezTo>
                      <a:cubicBezTo>
                        <a:pt x="510" y="463"/>
                        <a:pt x="511" y="469"/>
                        <a:pt x="511" y="476"/>
                      </a:cubicBezTo>
                      <a:cubicBezTo>
                        <a:pt x="511" y="483"/>
                        <a:pt x="510" y="489"/>
                        <a:pt x="508" y="496"/>
                      </a:cubicBezTo>
                      <a:cubicBezTo>
                        <a:pt x="508" y="498"/>
                        <a:pt x="507" y="500"/>
                        <a:pt x="507" y="501"/>
                      </a:cubicBezTo>
                      <a:cubicBezTo>
                        <a:pt x="506" y="508"/>
                        <a:pt x="504" y="514"/>
                        <a:pt x="500" y="520"/>
                      </a:cubicBezTo>
                      <a:cubicBezTo>
                        <a:pt x="500" y="520"/>
                        <a:pt x="500" y="521"/>
                        <a:pt x="500" y="521"/>
                      </a:cubicBezTo>
                      <a:cubicBezTo>
                        <a:pt x="499" y="524"/>
                        <a:pt x="496" y="528"/>
                        <a:pt x="493" y="531"/>
                      </a:cubicBezTo>
                      <a:cubicBezTo>
                        <a:pt x="492" y="528"/>
                        <a:pt x="489" y="524"/>
                        <a:pt x="487" y="521"/>
                      </a:cubicBezTo>
                      <a:cubicBezTo>
                        <a:pt x="487" y="521"/>
                        <a:pt x="486" y="520"/>
                        <a:pt x="486" y="520"/>
                      </a:cubicBezTo>
                      <a:cubicBezTo>
                        <a:pt x="484" y="514"/>
                        <a:pt x="482" y="508"/>
                        <a:pt x="480" y="501"/>
                      </a:cubicBezTo>
                      <a:cubicBezTo>
                        <a:pt x="479" y="500"/>
                        <a:pt x="479" y="498"/>
                        <a:pt x="479" y="496"/>
                      </a:cubicBezTo>
                      <a:cubicBezTo>
                        <a:pt x="478" y="489"/>
                        <a:pt x="477" y="483"/>
                        <a:pt x="477" y="476"/>
                      </a:cubicBezTo>
                      <a:cubicBezTo>
                        <a:pt x="477" y="469"/>
                        <a:pt x="478" y="463"/>
                        <a:pt x="479" y="456"/>
                      </a:cubicBezTo>
                      <a:cubicBezTo>
                        <a:pt x="479" y="454"/>
                        <a:pt x="479" y="454"/>
                        <a:pt x="480" y="452"/>
                      </a:cubicBezTo>
                      <a:cubicBezTo>
                        <a:pt x="482" y="446"/>
                        <a:pt x="484" y="439"/>
                        <a:pt x="486" y="433"/>
                      </a:cubicBezTo>
                      <a:cubicBezTo>
                        <a:pt x="487" y="433"/>
                        <a:pt x="487" y="433"/>
                        <a:pt x="487" y="432"/>
                      </a:cubicBezTo>
                      <a:cubicBezTo>
                        <a:pt x="489" y="428"/>
                        <a:pt x="492" y="425"/>
                        <a:pt x="493" y="422"/>
                      </a:cubicBezTo>
                      <a:close/>
                      <a:moveTo>
                        <a:pt x="664" y="422"/>
                      </a:moveTo>
                      <a:cubicBezTo>
                        <a:pt x="666" y="425"/>
                        <a:pt x="668" y="428"/>
                        <a:pt x="670" y="432"/>
                      </a:cubicBezTo>
                      <a:cubicBezTo>
                        <a:pt x="671" y="433"/>
                        <a:pt x="671" y="433"/>
                        <a:pt x="671" y="433"/>
                      </a:cubicBezTo>
                      <a:cubicBezTo>
                        <a:pt x="674" y="439"/>
                        <a:pt x="676" y="446"/>
                        <a:pt x="678" y="452"/>
                      </a:cubicBezTo>
                      <a:cubicBezTo>
                        <a:pt x="678" y="454"/>
                        <a:pt x="679" y="454"/>
                        <a:pt x="679" y="456"/>
                      </a:cubicBezTo>
                      <a:cubicBezTo>
                        <a:pt x="680" y="463"/>
                        <a:pt x="681" y="469"/>
                        <a:pt x="681" y="476"/>
                      </a:cubicBezTo>
                      <a:cubicBezTo>
                        <a:pt x="681" y="483"/>
                        <a:pt x="680" y="489"/>
                        <a:pt x="679" y="496"/>
                      </a:cubicBezTo>
                      <a:cubicBezTo>
                        <a:pt x="679" y="498"/>
                        <a:pt x="678" y="500"/>
                        <a:pt x="678" y="501"/>
                      </a:cubicBezTo>
                      <a:cubicBezTo>
                        <a:pt x="676" y="508"/>
                        <a:pt x="674" y="514"/>
                        <a:pt x="671" y="520"/>
                      </a:cubicBezTo>
                      <a:cubicBezTo>
                        <a:pt x="671" y="520"/>
                        <a:pt x="671" y="521"/>
                        <a:pt x="670" y="521"/>
                      </a:cubicBezTo>
                      <a:cubicBezTo>
                        <a:pt x="668" y="524"/>
                        <a:pt x="666" y="528"/>
                        <a:pt x="664" y="531"/>
                      </a:cubicBezTo>
                      <a:cubicBezTo>
                        <a:pt x="662" y="528"/>
                        <a:pt x="659" y="524"/>
                        <a:pt x="658" y="521"/>
                      </a:cubicBezTo>
                      <a:cubicBezTo>
                        <a:pt x="658" y="521"/>
                        <a:pt x="657" y="520"/>
                        <a:pt x="657" y="520"/>
                      </a:cubicBezTo>
                      <a:cubicBezTo>
                        <a:pt x="654" y="514"/>
                        <a:pt x="651" y="508"/>
                        <a:pt x="651" y="501"/>
                      </a:cubicBezTo>
                      <a:cubicBezTo>
                        <a:pt x="650" y="500"/>
                        <a:pt x="650" y="498"/>
                        <a:pt x="649" y="496"/>
                      </a:cubicBezTo>
                      <a:cubicBezTo>
                        <a:pt x="648" y="489"/>
                        <a:pt x="647" y="483"/>
                        <a:pt x="647" y="476"/>
                      </a:cubicBezTo>
                      <a:cubicBezTo>
                        <a:pt x="647" y="469"/>
                        <a:pt x="648" y="463"/>
                        <a:pt x="649" y="456"/>
                      </a:cubicBezTo>
                      <a:cubicBezTo>
                        <a:pt x="650" y="454"/>
                        <a:pt x="650" y="454"/>
                        <a:pt x="651" y="452"/>
                      </a:cubicBezTo>
                      <a:cubicBezTo>
                        <a:pt x="651" y="446"/>
                        <a:pt x="654" y="439"/>
                        <a:pt x="657" y="433"/>
                      </a:cubicBezTo>
                      <a:cubicBezTo>
                        <a:pt x="657" y="433"/>
                        <a:pt x="658" y="433"/>
                        <a:pt x="658" y="432"/>
                      </a:cubicBezTo>
                      <a:cubicBezTo>
                        <a:pt x="659" y="428"/>
                        <a:pt x="662" y="425"/>
                        <a:pt x="664" y="422"/>
                      </a:cubicBezTo>
                      <a:close/>
                      <a:moveTo>
                        <a:pt x="749" y="374"/>
                      </a:moveTo>
                      <a:cubicBezTo>
                        <a:pt x="803" y="374"/>
                        <a:pt x="851" y="426"/>
                        <a:pt x="851" y="484"/>
                      </a:cubicBezTo>
                      <a:cubicBezTo>
                        <a:pt x="851" y="534"/>
                        <a:pt x="829" y="581"/>
                        <a:pt x="790" y="612"/>
                      </a:cubicBezTo>
                      <a:lnTo>
                        <a:pt x="659" y="722"/>
                      </a:lnTo>
                      <a:cubicBezTo>
                        <a:pt x="651" y="729"/>
                        <a:pt x="647" y="738"/>
                        <a:pt x="647" y="749"/>
                      </a:cubicBezTo>
                      <a:lnTo>
                        <a:pt x="647" y="986"/>
                      </a:lnTo>
                      <a:lnTo>
                        <a:pt x="511" y="986"/>
                      </a:lnTo>
                      <a:lnTo>
                        <a:pt x="511" y="749"/>
                      </a:lnTo>
                      <a:cubicBezTo>
                        <a:pt x="511" y="738"/>
                        <a:pt x="506" y="729"/>
                        <a:pt x="499" y="722"/>
                      </a:cubicBezTo>
                      <a:lnTo>
                        <a:pt x="367" y="612"/>
                      </a:lnTo>
                      <a:cubicBezTo>
                        <a:pt x="328" y="581"/>
                        <a:pt x="307" y="534"/>
                        <a:pt x="307" y="484"/>
                      </a:cubicBezTo>
                      <a:cubicBezTo>
                        <a:pt x="307" y="426"/>
                        <a:pt x="355" y="374"/>
                        <a:pt x="409" y="374"/>
                      </a:cubicBezTo>
                      <a:cubicBezTo>
                        <a:pt x="419" y="374"/>
                        <a:pt x="430" y="376"/>
                        <a:pt x="439" y="379"/>
                      </a:cubicBezTo>
                      <a:cubicBezTo>
                        <a:pt x="439" y="380"/>
                        <a:pt x="438" y="381"/>
                        <a:pt x="438" y="382"/>
                      </a:cubicBezTo>
                      <a:cubicBezTo>
                        <a:pt x="434" y="387"/>
                        <a:pt x="431" y="393"/>
                        <a:pt x="428" y="399"/>
                      </a:cubicBezTo>
                      <a:cubicBezTo>
                        <a:pt x="427" y="400"/>
                        <a:pt x="426" y="401"/>
                        <a:pt x="426" y="402"/>
                      </a:cubicBezTo>
                      <a:cubicBezTo>
                        <a:pt x="423" y="409"/>
                        <a:pt x="420" y="416"/>
                        <a:pt x="417" y="424"/>
                      </a:cubicBezTo>
                      <a:cubicBezTo>
                        <a:pt x="417" y="426"/>
                        <a:pt x="417" y="427"/>
                        <a:pt x="416" y="429"/>
                      </a:cubicBezTo>
                      <a:cubicBezTo>
                        <a:pt x="414" y="435"/>
                        <a:pt x="413" y="440"/>
                        <a:pt x="411" y="447"/>
                      </a:cubicBezTo>
                      <a:cubicBezTo>
                        <a:pt x="411" y="448"/>
                        <a:pt x="410" y="451"/>
                        <a:pt x="410" y="453"/>
                      </a:cubicBezTo>
                      <a:cubicBezTo>
                        <a:pt x="410" y="460"/>
                        <a:pt x="409" y="468"/>
                        <a:pt x="409" y="476"/>
                      </a:cubicBezTo>
                      <a:cubicBezTo>
                        <a:pt x="409" y="528"/>
                        <a:pt x="432" y="576"/>
                        <a:pt x="472" y="608"/>
                      </a:cubicBezTo>
                      <a:cubicBezTo>
                        <a:pt x="479" y="613"/>
                        <a:pt x="486" y="616"/>
                        <a:pt x="493" y="616"/>
                      </a:cubicBezTo>
                      <a:cubicBezTo>
                        <a:pt x="501" y="616"/>
                        <a:pt x="509" y="613"/>
                        <a:pt x="515" y="608"/>
                      </a:cubicBezTo>
                      <a:cubicBezTo>
                        <a:pt x="555" y="576"/>
                        <a:pt x="579" y="528"/>
                        <a:pt x="579" y="476"/>
                      </a:cubicBezTo>
                      <a:cubicBezTo>
                        <a:pt x="579" y="468"/>
                        <a:pt x="578" y="460"/>
                        <a:pt x="577" y="453"/>
                      </a:cubicBezTo>
                      <a:cubicBezTo>
                        <a:pt x="576" y="451"/>
                        <a:pt x="576" y="448"/>
                        <a:pt x="575" y="447"/>
                      </a:cubicBezTo>
                      <a:cubicBezTo>
                        <a:pt x="575" y="440"/>
                        <a:pt x="574" y="435"/>
                        <a:pt x="572" y="429"/>
                      </a:cubicBezTo>
                      <a:cubicBezTo>
                        <a:pt x="571" y="427"/>
                        <a:pt x="571" y="426"/>
                        <a:pt x="570" y="424"/>
                      </a:cubicBezTo>
                      <a:cubicBezTo>
                        <a:pt x="568" y="416"/>
                        <a:pt x="565" y="409"/>
                        <a:pt x="562" y="402"/>
                      </a:cubicBezTo>
                      <a:cubicBezTo>
                        <a:pt x="561" y="401"/>
                        <a:pt x="560" y="400"/>
                        <a:pt x="560" y="399"/>
                      </a:cubicBezTo>
                      <a:cubicBezTo>
                        <a:pt x="556" y="393"/>
                        <a:pt x="553" y="387"/>
                        <a:pt x="549" y="382"/>
                      </a:cubicBezTo>
                      <a:cubicBezTo>
                        <a:pt x="549" y="381"/>
                        <a:pt x="548" y="380"/>
                        <a:pt x="548" y="379"/>
                      </a:cubicBezTo>
                      <a:cubicBezTo>
                        <a:pt x="558" y="376"/>
                        <a:pt x="568" y="374"/>
                        <a:pt x="579" y="374"/>
                      </a:cubicBezTo>
                      <a:cubicBezTo>
                        <a:pt x="589" y="374"/>
                        <a:pt x="599" y="376"/>
                        <a:pt x="610" y="379"/>
                      </a:cubicBezTo>
                      <a:cubicBezTo>
                        <a:pt x="609" y="380"/>
                        <a:pt x="609" y="381"/>
                        <a:pt x="608" y="382"/>
                      </a:cubicBezTo>
                      <a:cubicBezTo>
                        <a:pt x="604" y="387"/>
                        <a:pt x="601" y="393"/>
                        <a:pt x="598" y="399"/>
                      </a:cubicBezTo>
                      <a:cubicBezTo>
                        <a:pt x="597" y="400"/>
                        <a:pt x="596" y="401"/>
                        <a:pt x="596" y="402"/>
                      </a:cubicBezTo>
                      <a:cubicBezTo>
                        <a:pt x="593" y="409"/>
                        <a:pt x="589" y="416"/>
                        <a:pt x="588" y="424"/>
                      </a:cubicBezTo>
                      <a:cubicBezTo>
                        <a:pt x="587" y="426"/>
                        <a:pt x="587" y="427"/>
                        <a:pt x="586" y="429"/>
                      </a:cubicBezTo>
                      <a:cubicBezTo>
                        <a:pt x="584" y="435"/>
                        <a:pt x="582" y="440"/>
                        <a:pt x="582" y="447"/>
                      </a:cubicBezTo>
                      <a:cubicBezTo>
                        <a:pt x="582" y="448"/>
                        <a:pt x="581" y="451"/>
                        <a:pt x="581" y="453"/>
                      </a:cubicBezTo>
                      <a:cubicBezTo>
                        <a:pt x="580" y="460"/>
                        <a:pt x="579" y="468"/>
                        <a:pt x="579" y="476"/>
                      </a:cubicBezTo>
                      <a:cubicBezTo>
                        <a:pt x="579" y="528"/>
                        <a:pt x="602" y="576"/>
                        <a:pt x="643" y="608"/>
                      </a:cubicBezTo>
                      <a:cubicBezTo>
                        <a:pt x="649" y="613"/>
                        <a:pt x="656" y="616"/>
                        <a:pt x="664" y="616"/>
                      </a:cubicBezTo>
                      <a:cubicBezTo>
                        <a:pt x="672" y="616"/>
                        <a:pt x="679" y="613"/>
                        <a:pt x="685" y="608"/>
                      </a:cubicBezTo>
                      <a:cubicBezTo>
                        <a:pt x="726" y="576"/>
                        <a:pt x="749" y="528"/>
                        <a:pt x="749" y="476"/>
                      </a:cubicBezTo>
                      <a:cubicBezTo>
                        <a:pt x="749" y="468"/>
                        <a:pt x="748" y="460"/>
                        <a:pt x="747" y="453"/>
                      </a:cubicBezTo>
                      <a:cubicBezTo>
                        <a:pt x="747" y="451"/>
                        <a:pt x="747" y="448"/>
                        <a:pt x="746" y="447"/>
                      </a:cubicBezTo>
                      <a:cubicBezTo>
                        <a:pt x="745" y="440"/>
                        <a:pt x="743" y="435"/>
                        <a:pt x="741" y="429"/>
                      </a:cubicBezTo>
                      <a:cubicBezTo>
                        <a:pt x="741" y="427"/>
                        <a:pt x="740" y="426"/>
                        <a:pt x="740" y="424"/>
                      </a:cubicBezTo>
                      <a:cubicBezTo>
                        <a:pt x="738" y="416"/>
                        <a:pt x="735" y="409"/>
                        <a:pt x="732" y="402"/>
                      </a:cubicBezTo>
                      <a:cubicBezTo>
                        <a:pt x="731" y="401"/>
                        <a:pt x="730" y="400"/>
                        <a:pt x="729" y="399"/>
                      </a:cubicBezTo>
                      <a:cubicBezTo>
                        <a:pt x="727" y="393"/>
                        <a:pt x="723" y="387"/>
                        <a:pt x="720" y="382"/>
                      </a:cubicBezTo>
                      <a:cubicBezTo>
                        <a:pt x="719" y="381"/>
                        <a:pt x="719" y="380"/>
                        <a:pt x="718" y="379"/>
                      </a:cubicBezTo>
                      <a:cubicBezTo>
                        <a:pt x="728" y="376"/>
                        <a:pt x="738" y="374"/>
                        <a:pt x="749" y="374"/>
                      </a:cubicBezTo>
                      <a:close/>
                      <a:moveTo>
                        <a:pt x="579" y="68"/>
                      </a:moveTo>
                      <a:cubicBezTo>
                        <a:pt x="860" y="68"/>
                        <a:pt x="1089" y="297"/>
                        <a:pt x="1089" y="578"/>
                      </a:cubicBezTo>
                      <a:cubicBezTo>
                        <a:pt x="1089" y="738"/>
                        <a:pt x="1013" y="890"/>
                        <a:pt x="884" y="986"/>
                      </a:cubicBezTo>
                      <a:lnTo>
                        <a:pt x="715" y="986"/>
                      </a:lnTo>
                      <a:lnTo>
                        <a:pt x="715" y="764"/>
                      </a:lnTo>
                      <a:lnTo>
                        <a:pt x="834" y="665"/>
                      </a:lnTo>
                      <a:cubicBezTo>
                        <a:pt x="888" y="620"/>
                        <a:pt x="919" y="554"/>
                        <a:pt x="919" y="484"/>
                      </a:cubicBezTo>
                      <a:cubicBezTo>
                        <a:pt x="919" y="387"/>
                        <a:pt x="841" y="306"/>
                        <a:pt x="749" y="306"/>
                      </a:cubicBezTo>
                      <a:cubicBezTo>
                        <a:pt x="719" y="306"/>
                        <a:pt x="690" y="315"/>
                        <a:pt x="664" y="330"/>
                      </a:cubicBezTo>
                      <a:cubicBezTo>
                        <a:pt x="637" y="315"/>
                        <a:pt x="608" y="307"/>
                        <a:pt x="579" y="307"/>
                      </a:cubicBezTo>
                      <a:cubicBezTo>
                        <a:pt x="550" y="307"/>
                        <a:pt x="520" y="315"/>
                        <a:pt x="494" y="330"/>
                      </a:cubicBezTo>
                      <a:cubicBezTo>
                        <a:pt x="468" y="315"/>
                        <a:pt x="439" y="306"/>
                        <a:pt x="409" y="306"/>
                      </a:cubicBezTo>
                      <a:cubicBezTo>
                        <a:pt x="316" y="306"/>
                        <a:pt x="238" y="387"/>
                        <a:pt x="238" y="484"/>
                      </a:cubicBezTo>
                      <a:cubicBezTo>
                        <a:pt x="238" y="554"/>
                        <a:pt x="270" y="620"/>
                        <a:pt x="323" y="665"/>
                      </a:cubicBezTo>
                      <a:lnTo>
                        <a:pt x="443" y="764"/>
                      </a:lnTo>
                      <a:lnTo>
                        <a:pt x="443" y="986"/>
                      </a:lnTo>
                      <a:lnTo>
                        <a:pt x="273" y="986"/>
                      </a:lnTo>
                      <a:cubicBezTo>
                        <a:pt x="145" y="890"/>
                        <a:pt x="68" y="738"/>
                        <a:pt x="68" y="578"/>
                      </a:cubicBezTo>
                      <a:cubicBezTo>
                        <a:pt x="68" y="297"/>
                        <a:pt x="298" y="68"/>
                        <a:pt x="579" y="68"/>
                      </a:cubicBezTo>
                      <a:close/>
                      <a:moveTo>
                        <a:pt x="885" y="1054"/>
                      </a:moveTo>
                      <a:cubicBezTo>
                        <a:pt x="904" y="1055"/>
                        <a:pt x="919" y="1070"/>
                        <a:pt x="919" y="1088"/>
                      </a:cubicBezTo>
                      <a:cubicBezTo>
                        <a:pt x="919" y="1107"/>
                        <a:pt x="904" y="1122"/>
                        <a:pt x="885" y="1122"/>
                      </a:cubicBezTo>
                      <a:lnTo>
                        <a:pt x="272" y="1122"/>
                      </a:lnTo>
                      <a:cubicBezTo>
                        <a:pt x="254" y="1122"/>
                        <a:pt x="238" y="1107"/>
                        <a:pt x="238" y="1088"/>
                      </a:cubicBezTo>
                      <a:cubicBezTo>
                        <a:pt x="238" y="1070"/>
                        <a:pt x="254" y="1054"/>
                        <a:pt x="272" y="1054"/>
                      </a:cubicBezTo>
                      <a:close/>
                      <a:moveTo>
                        <a:pt x="885" y="1190"/>
                      </a:moveTo>
                      <a:cubicBezTo>
                        <a:pt x="904" y="1190"/>
                        <a:pt x="919" y="1206"/>
                        <a:pt x="919" y="1224"/>
                      </a:cubicBezTo>
                      <a:cubicBezTo>
                        <a:pt x="919" y="1244"/>
                        <a:pt x="904" y="1259"/>
                        <a:pt x="885" y="1259"/>
                      </a:cubicBezTo>
                      <a:lnTo>
                        <a:pt x="272" y="1259"/>
                      </a:lnTo>
                      <a:cubicBezTo>
                        <a:pt x="254" y="1259"/>
                        <a:pt x="238" y="1244"/>
                        <a:pt x="238" y="1224"/>
                      </a:cubicBezTo>
                      <a:cubicBezTo>
                        <a:pt x="238" y="1206"/>
                        <a:pt x="254" y="1190"/>
                        <a:pt x="272" y="1190"/>
                      </a:cubicBezTo>
                      <a:close/>
                      <a:moveTo>
                        <a:pt x="885" y="1327"/>
                      </a:moveTo>
                      <a:cubicBezTo>
                        <a:pt x="904" y="1327"/>
                        <a:pt x="919" y="1341"/>
                        <a:pt x="919" y="1361"/>
                      </a:cubicBezTo>
                      <a:cubicBezTo>
                        <a:pt x="919" y="1379"/>
                        <a:pt x="904" y="1395"/>
                        <a:pt x="885" y="1395"/>
                      </a:cubicBezTo>
                      <a:lnTo>
                        <a:pt x="272" y="1395"/>
                      </a:lnTo>
                      <a:cubicBezTo>
                        <a:pt x="254" y="1395"/>
                        <a:pt x="238" y="1379"/>
                        <a:pt x="238" y="1361"/>
                      </a:cubicBezTo>
                      <a:cubicBezTo>
                        <a:pt x="238" y="1341"/>
                        <a:pt x="254" y="1327"/>
                        <a:pt x="272" y="1327"/>
                      </a:cubicBezTo>
                      <a:close/>
                      <a:moveTo>
                        <a:pt x="851" y="1463"/>
                      </a:moveTo>
                      <a:lnTo>
                        <a:pt x="851" y="1637"/>
                      </a:lnTo>
                      <a:lnTo>
                        <a:pt x="802" y="1604"/>
                      </a:lnTo>
                      <a:cubicBezTo>
                        <a:pt x="796" y="1600"/>
                        <a:pt x="789" y="1598"/>
                        <a:pt x="783" y="1598"/>
                      </a:cubicBezTo>
                      <a:cubicBezTo>
                        <a:pt x="776" y="1598"/>
                        <a:pt x="770" y="1600"/>
                        <a:pt x="764" y="1604"/>
                      </a:cubicBezTo>
                      <a:lnTo>
                        <a:pt x="681" y="1660"/>
                      </a:lnTo>
                      <a:lnTo>
                        <a:pt x="597" y="1604"/>
                      </a:lnTo>
                      <a:cubicBezTo>
                        <a:pt x="592" y="1600"/>
                        <a:pt x="585" y="1598"/>
                        <a:pt x="579" y="1598"/>
                      </a:cubicBezTo>
                      <a:cubicBezTo>
                        <a:pt x="572" y="1598"/>
                        <a:pt x="565" y="1600"/>
                        <a:pt x="560" y="1604"/>
                      </a:cubicBezTo>
                      <a:lnTo>
                        <a:pt x="477" y="1660"/>
                      </a:lnTo>
                      <a:lnTo>
                        <a:pt x="394" y="1604"/>
                      </a:lnTo>
                      <a:cubicBezTo>
                        <a:pt x="388" y="1600"/>
                        <a:pt x="382" y="1598"/>
                        <a:pt x="375" y="1598"/>
                      </a:cubicBezTo>
                      <a:cubicBezTo>
                        <a:pt x="368" y="1598"/>
                        <a:pt x="362" y="1600"/>
                        <a:pt x="355" y="1604"/>
                      </a:cubicBezTo>
                      <a:lnTo>
                        <a:pt x="307" y="1637"/>
                      </a:lnTo>
                      <a:lnTo>
                        <a:pt x="307" y="1463"/>
                      </a:lnTo>
                      <a:close/>
                      <a:moveTo>
                        <a:pt x="782" y="1673"/>
                      </a:moveTo>
                      <a:lnTo>
                        <a:pt x="831" y="1706"/>
                      </a:lnTo>
                      <a:lnTo>
                        <a:pt x="700" y="1837"/>
                      </a:lnTo>
                      <a:lnTo>
                        <a:pt x="457" y="1837"/>
                      </a:lnTo>
                      <a:lnTo>
                        <a:pt x="326" y="1706"/>
                      </a:lnTo>
                      <a:lnTo>
                        <a:pt x="375" y="1673"/>
                      </a:lnTo>
                      <a:lnTo>
                        <a:pt x="458" y="1729"/>
                      </a:lnTo>
                      <a:cubicBezTo>
                        <a:pt x="463" y="1733"/>
                        <a:pt x="470" y="1735"/>
                        <a:pt x="476" y="1735"/>
                      </a:cubicBezTo>
                      <a:cubicBezTo>
                        <a:pt x="483" y="1735"/>
                        <a:pt x="489" y="1733"/>
                        <a:pt x="495" y="1729"/>
                      </a:cubicBezTo>
                      <a:lnTo>
                        <a:pt x="579" y="1673"/>
                      </a:lnTo>
                      <a:lnTo>
                        <a:pt x="662" y="1729"/>
                      </a:lnTo>
                      <a:cubicBezTo>
                        <a:pt x="668" y="1733"/>
                        <a:pt x="674" y="1735"/>
                        <a:pt x="681" y="1735"/>
                      </a:cubicBezTo>
                      <a:cubicBezTo>
                        <a:pt x="687" y="1735"/>
                        <a:pt x="694" y="1733"/>
                        <a:pt x="699" y="1729"/>
                      </a:cubicBezTo>
                      <a:lnTo>
                        <a:pt x="782" y="1673"/>
                      </a:lnTo>
                      <a:close/>
                      <a:moveTo>
                        <a:pt x="633" y="1905"/>
                      </a:moveTo>
                      <a:lnTo>
                        <a:pt x="579" y="1959"/>
                      </a:lnTo>
                      <a:lnTo>
                        <a:pt x="525" y="1905"/>
                      </a:lnTo>
                      <a:close/>
                      <a:moveTo>
                        <a:pt x="579" y="0"/>
                      </a:moveTo>
                      <a:cubicBezTo>
                        <a:pt x="260" y="0"/>
                        <a:pt x="1" y="260"/>
                        <a:pt x="1" y="578"/>
                      </a:cubicBezTo>
                      <a:cubicBezTo>
                        <a:pt x="1" y="747"/>
                        <a:pt x="75" y="906"/>
                        <a:pt x="202" y="1016"/>
                      </a:cubicBezTo>
                      <a:cubicBezTo>
                        <a:pt x="183" y="1034"/>
                        <a:pt x="170" y="1060"/>
                        <a:pt x="170" y="1088"/>
                      </a:cubicBezTo>
                      <a:cubicBezTo>
                        <a:pt x="170" y="1114"/>
                        <a:pt x="181" y="1138"/>
                        <a:pt x="197" y="1156"/>
                      </a:cubicBezTo>
                      <a:cubicBezTo>
                        <a:pt x="181" y="1175"/>
                        <a:pt x="170" y="1198"/>
                        <a:pt x="170" y="1224"/>
                      </a:cubicBezTo>
                      <a:cubicBezTo>
                        <a:pt x="170" y="1251"/>
                        <a:pt x="181" y="1274"/>
                        <a:pt x="197" y="1293"/>
                      </a:cubicBezTo>
                      <a:cubicBezTo>
                        <a:pt x="181" y="1311"/>
                        <a:pt x="170" y="1335"/>
                        <a:pt x="170" y="1361"/>
                      </a:cubicBezTo>
                      <a:cubicBezTo>
                        <a:pt x="170" y="1405"/>
                        <a:pt x="199" y="1442"/>
                        <a:pt x="238" y="1457"/>
                      </a:cubicBezTo>
                      <a:lnTo>
                        <a:pt x="238" y="1700"/>
                      </a:lnTo>
                      <a:cubicBezTo>
                        <a:pt x="238" y="1710"/>
                        <a:pt x="242" y="1719"/>
                        <a:pt x="249" y="1725"/>
                      </a:cubicBezTo>
                      <a:lnTo>
                        <a:pt x="555" y="2031"/>
                      </a:lnTo>
                      <a:cubicBezTo>
                        <a:pt x="562" y="2037"/>
                        <a:pt x="570" y="2041"/>
                        <a:pt x="579" y="2041"/>
                      </a:cubicBezTo>
                      <a:cubicBezTo>
                        <a:pt x="588" y="2041"/>
                        <a:pt x="596" y="2037"/>
                        <a:pt x="603" y="2031"/>
                      </a:cubicBezTo>
                      <a:lnTo>
                        <a:pt x="909" y="1725"/>
                      </a:lnTo>
                      <a:cubicBezTo>
                        <a:pt x="915" y="1719"/>
                        <a:pt x="919" y="1710"/>
                        <a:pt x="919" y="1700"/>
                      </a:cubicBezTo>
                      <a:lnTo>
                        <a:pt x="919" y="1457"/>
                      </a:lnTo>
                      <a:cubicBezTo>
                        <a:pt x="959" y="1442"/>
                        <a:pt x="987" y="1405"/>
                        <a:pt x="987" y="1361"/>
                      </a:cubicBezTo>
                      <a:cubicBezTo>
                        <a:pt x="987" y="1335"/>
                        <a:pt x="976" y="1311"/>
                        <a:pt x="961" y="1293"/>
                      </a:cubicBezTo>
                      <a:cubicBezTo>
                        <a:pt x="977" y="1274"/>
                        <a:pt x="987" y="1251"/>
                        <a:pt x="987" y="1224"/>
                      </a:cubicBezTo>
                      <a:cubicBezTo>
                        <a:pt x="987" y="1198"/>
                        <a:pt x="976" y="1175"/>
                        <a:pt x="961" y="1156"/>
                      </a:cubicBezTo>
                      <a:cubicBezTo>
                        <a:pt x="977" y="1138"/>
                        <a:pt x="987" y="1114"/>
                        <a:pt x="987" y="1088"/>
                      </a:cubicBezTo>
                      <a:cubicBezTo>
                        <a:pt x="987" y="1060"/>
                        <a:pt x="975" y="1034"/>
                        <a:pt x="956" y="1016"/>
                      </a:cubicBezTo>
                      <a:cubicBezTo>
                        <a:pt x="1083" y="906"/>
                        <a:pt x="1157" y="747"/>
                        <a:pt x="1157" y="578"/>
                      </a:cubicBezTo>
                      <a:cubicBezTo>
                        <a:pt x="1157" y="260"/>
                        <a:pt x="898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 dirty="0"/>
                </a:p>
              </p:txBody>
            </p:sp>
            <p:sp>
              <p:nvSpPr>
                <p:cNvPr id="48" name="Google Shape;202;p16">
                  <a:extLst>
                    <a:ext uri="{FF2B5EF4-FFF2-40B4-BE49-F238E27FC236}">
                      <a16:creationId xmlns:a16="http://schemas.microsoft.com/office/drawing/2014/main" id="{2D72C871-B7A3-C5C7-FCF3-A61AB8025CED}"/>
                    </a:ext>
                  </a:extLst>
                </p:cNvPr>
                <p:cNvSpPr/>
                <p:nvPr/>
              </p:nvSpPr>
              <p:spPr>
                <a:xfrm>
                  <a:off x="6173052" y="1587981"/>
                  <a:ext cx="18445" cy="18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6" extrusionOk="0">
                      <a:moveTo>
                        <a:pt x="137" y="1"/>
                      </a:moveTo>
                      <a:lnTo>
                        <a:pt x="0" y="137"/>
                      </a:lnTo>
                      <a:lnTo>
                        <a:pt x="49" y="185"/>
                      </a:lnTo>
                      <a:lnTo>
                        <a:pt x="185" y="4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50" name="Google Shape;203;p16">
                  <a:extLst>
                    <a:ext uri="{FF2B5EF4-FFF2-40B4-BE49-F238E27FC236}">
                      <a16:creationId xmlns:a16="http://schemas.microsoft.com/office/drawing/2014/main" id="{A2AD78A2-EE7D-2A71-FB0B-FA4FBF1C7A29}"/>
                    </a:ext>
                  </a:extLst>
                </p:cNvPr>
                <p:cNvSpPr/>
                <p:nvPr/>
              </p:nvSpPr>
              <p:spPr>
                <a:xfrm>
                  <a:off x="6173052" y="1682996"/>
                  <a:ext cx="18445" cy="1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5" extrusionOk="0">
                      <a:moveTo>
                        <a:pt x="49" y="1"/>
                      </a:moveTo>
                      <a:lnTo>
                        <a:pt x="0" y="49"/>
                      </a:lnTo>
                      <a:lnTo>
                        <a:pt x="137" y="185"/>
                      </a:lnTo>
                      <a:lnTo>
                        <a:pt x="185" y="137"/>
                      </a:lnTo>
                      <a:lnTo>
                        <a:pt x="49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51" name="Google Shape;204;p16">
                  <a:extLst>
                    <a:ext uri="{FF2B5EF4-FFF2-40B4-BE49-F238E27FC236}">
                      <a16:creationId xmlns:a16="http://schemas.microsoft.com/office/drawing/2014/main" id="{49FFF669-797C-C403-D273-6EC7956EC4AC}"/>
                    </a:ext>
                  </a:extLst>
                </p:cNvPr>
                <p:cNvSpPr/>
                <p:nvPr/>
              </p:nvSpPr>
              <p:spPr>
                <a:xfrm>
                  <a:off x="6189104" y="1641321"/>
                  <a:ext cx="20439" cy="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69" extrusionOk="0">
                      <a:moveTo>
                        <a:pt x="0" y="0"/>
                      </a:moveTo>
                      <a:lnTo>
                        <a:pt x="0" y="68"/>
                      </a:lnTo>
                      <a:lnTo>
                        <a:pt x="204" y="68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52" name="Google Shape;205;p16">
                  <a:extLst>
                    <a:ext uri="{FF2B5EF4-FFF2-40B4-BE49-F238E27FC236}">
                      <a16:creationId xmlns:a16="http://schemas.microsoft.com/office/drawing/2014/main" id="{D41BF302-E703-656F-FEB4-543EEA3A1209}"/>
                    </a:ext>
                  </a:extLst>
                </p:cNvPr>
                <p:cNvSpPr/>
                <p:nvPr/>
              </p:nvSpPr>
              <p:spPr>
                <a:xfrm>
                  <a:off x="6051017" y="1587981"/>
                  <a:ext cx="18445" cy="18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6" extrusionOk="0">
                      <a:moveTo>
                        <a:pt x="48" y="1"/>
                      </a:moveTo>
                      <a:lnTo>
                        <a:pt x="0" y="49"/>
                      </a:lnTo>
                      <a:lnTo>
                        <a:pt x="137" y="185"/>
                      </a:lnTo>
                      <a:lnTo>
                        <a:pt x="185" y="137"/>
                      </a:ln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66" name="Google Shape;206;p16">
                  <a:extLst>
                    <a:ext uri="{FF2B5EF4-FFF2-40B4-BE49-F238E27FC236}">
                      <a16:creationId xmlns:a16="http://schemas.microsoft.com/office/drawing/2014/main" id="{57B0BD26-4FBA-E659-9E0F-56DF2DB1400B}"/>
                    </a:ext>
                  </a:extLst>
                </p:cNvPr>
                <p:cNvSpPr/>
                <p:nvPr/>
              </p:nvSpPr>
              <p:spPr>
                <a:xfrm>
                  <a:off x="6051017" y="1682996"/>
                  <a:ext cx="18445" cy="1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5" extrusionOk="0">
                      <a:moveTo>
                        <a:pt x="137" y="1"/>
                      </a:moveTo>
                      <a:lnTo>
                        <a:pt x="0" y="137"/>
                      </a:lnTo>
                      <a:lnTo>
                        <a:pt x="48" y="185"/>
                      </a:lnTo>
                      <a:lnTo>
                        <a:pt x="185" y="4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67" name="Google Shape;207;p16">
                  <a:extLst>
                    <a:ext uri="{FF2B5EF4-FFF2-40B4-BE49-F238E27FC236}">
                      <a16:creationId xmlns:a16="http://schemas.microsoft.com/office/drawing/2014/main" id="{D4727908-2DD8-A0E7-752D-D012BD6BC992}"/>
                    </a:ext>
                  </a:extLst>
                </p:cNvPr>
                <p:cNvSpPr/>
                <p:nvPr/>
              </p:nvSpPr>
              <p:spPr>
                <a:xfrm>
                  <a:off x="6033071" y="1641321"/>
                  <a:ext cx="20439" cy="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69" extrusionOk="0">
                      <a:moveTo>
                        <a:pt x="0" y="0"/>
                      </a:moveTo>
                      <a:lnTo>
                        <a:pt x="0" y="68"/>
                      </a:lnTo>
                      <a:lnTo>
                        <a:pt x="205" y="68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68" name="Google Shape;208;p16">
                  <a:extLst>
                    <a:ext uri="{FF2B5EF4-FFF2-40B4-BE49-F238E27FC236}">
                      <a16:creationId xmlns:a16="http://schemas.microsoft.com/office/drawing/2014/main" id="{C608F485-93F8-369E-B513-D9B241BA30AF}"/>
                    </a:ext>
                  </a:extLst>
                </p:cNvPr>
                <p:cNvSpPr/>
                <p:nvPr/>
              </p:nvSpPr>
              <p:spPr>
                <a:xfrm>
                  <a:off x="6161885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69" name="Google Shape;209;p16">
                  <a:extLst>
                    <a:ext uri="{FF2B5EF4-FFF2-40B4-BE49-F238E27FC236}">
                      <a16:creationId xmlns:a16="http://schemas.microsoft.com/office/drawing/2014/main" id="{B24EB0A1-1F59-AE65-E5CE-6C7111075F4A}"/>
                    </a:ext>
                  </a:extLst>
                </p:cNvPr>
                <p:cNvSpPr/>
                <p:nvPr/>
              </p:nvSpPr>
              <p:spPr>
                <a:xfrm>
                  <a:off x="6175445" y="1749895"/>
                  <a:ext cx="69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70" name="Google Shape;210;p16">
                  <a:extLst>
                    <a:ext uri="{FF2B5EF4-FFF2-40B4-BE49-F238E27FC236}">
                      <a16:creationId xmlns:a16="http://schemas.microsoft.com/office/drawing/2014/main" id="{1D17B013-3BE0-66E2-AA72-11CD69A72A13}"/>
                    </a:ext>
                  </a:extLst>
                </p:cNvPr>
                <p:cNvSpPr/>
                <p:nvPr/>
              </p:nvSpPr>
              <p:spPr>
                <a:xfrm>
                  <a:off x="6189104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0" y="0"/>
                      </a:moveTo>
                      <a:lnTo>
                        <a:pt x="0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71" name="Google Shape;211;p16">
                  <a:extLst>
                    <a:ext uri="{FF2B5EF4-FFF2-40B4-BE49-F238E27FC236}">
                      <a16:creationId xmlns:a16="http://schemas.microsoft.com/office/drawing/2014/main" id="{8894D026-4AD3-1770-F8F9-329AF70D7E5A}"/>
                    </a:ext>
                  </a:extLst>
                </p:cNvPr>
                <p:cNvSpPr/>
                <p:nvPr/>
              </p:nvSpPr>
              <p:spPr>
                <a:xfrm>
                  <a:off x="6046630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72" name="Google Shape;212;p16">
                  <a:extLst>
                    <a:ext uri="{FF2B5EF4-FFF2-40B4-BE49-F238E27FC236}">
                      <a16:creationId xmlns:a16="http://schemas.microsoft.com/office/drawing/2014/main" id="{1C3C329E-E974-E919-BAFE-9BF5A49195E4}"/>
                    </a:ext>
                  </a:extLst>
                </p:cNvPr>
                <p:cNvSpPr/>
                <p:nvPr/>
              </p:nvSpPr>
              <p:spPr>
                <a:xfrm>
                  <a:off x="6060190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73" name="Google Shape;213;p16">
                  <a:extLst>
                    <a:ext uri="{FF2B5EF4-FFF2-40B4-BE49-F238E27FC236}">
                      <a16:creationId xmlns:a16="http://schemas.microsoft.com/office/drawing/2014/main" id="{8B73EF5D-6796-DDC3-551C-D9495E76AFD4}"/>
                    </a:ext>
                  </a:extLst>
                </p:cNvPr>
                <p:cNvSpPr/>
                <p:nvPr/>
              </p:nvSpPr>
              <p:spPr>
                <a:xfrm>
                  <a:off x="6073749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0" y="0"/>
                      </a:moveTo>
                      <a:lnTo>
                        <a:pt x="0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sp>
            <p:nvSpPr>
              <p:cNvPr id="45" name="Google Shape;242;p16">
                <a:extLst>
                  <a:ext uri="{FF2B5EF4-FFF2-40B4-BE49-F238E27FC236}">
                    <a16:creationId xmlns:a16="http://schemas.microsoft.com/office/drawing/2014/main" id="{E32A1B24-4DA8-F003-038B-C3BB03F1016B}"/>
                  </a:ext>
                </a:extLst>
              </p:cNvPr>
              <p:cNvSpPr txBox="1"/>
              <p:nvPr/>
            </p:nvSpPr>
            <p:spPr>
              <a:xfrm>
                <a:off x="8737158" y="945279"/>
                <a:ext cx="1609511" cy="4928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Sales Growth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7756AD-C518-E576-FA22-9BFF0EFAC7E3}"/>
                </a:ext>
              </a:extLst>
            </p:cNvPr>
            <p:cNvSpPr txBox="1"/>
            <p:nvPr/>
          </p:nvSpPr>
          <p:spPr>
            <a:xfrm>
              <a:off x="5478337" y="2160360"/>
              <a:ext cx="16095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Increased sales through optimized strategies.</a:t>
              </a:r>
            </a:p>
            <a:p>
              <a:endParaRPr lang="en-PK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1E2E5C4-EC2C-F6AB-086D-BBC5CCC169B2}"/>
              </a:ext>
            </a:extLst>
          </p:cNvPr>
          <p:cNvGrpSpPr/>
          <p:nvPr/>
        </p:nvGrpSpPr>
        <p:grpSpPr>
          <a:xfrm>
            <a:off x="22280924" y="2313319"/>
            <a:ext cx="2946704" cy="1390461"/>
            <a:chOff x="4799037" y="1613479"/>
            <a:chExt cx="2946704" cy="1390461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576CA0B-6037-5802-D87B-AB7BA96DE0DC}"/>
                </a:ext>
              </a:extLst>
            </p:cNvPr>
            <p:cNvGrpSpPr/>
            <p:nvPr/>
          </p:nvGrpSpPr>
          <p:grpSpPr>
            <a:xfrm>
              <a:off x="4799037" y="1613479"/>
              <a:ext cx="2946704" cy="1390461"/>
              <a:chOff x="8080153" y="756623"/>
              <a:chExt cx="2946704" cy="1390461"/>
            </a:xfrm>
          </p:grpSpPr>
          <p:sp>
            <p:nvSpPr>
              <p:cNvPr id="117" name="Google Shape;134;p16">
                <a:extLst>
                  <a:ext uri="{FF2B5EF4-FFF2-40B4-BE49-F238E27FC236}">
                    <a16:creationId xmlns:a16="http://schemas.microsoft.com/office/drawing/2014/main" id="{1348C7FC-8336-D185-BB55-BD819E9FDDCE}"/>
                  </a:ext>
                </a:extLst>
              </p:cNvPr>
              <p:cNvSpPr/>
              <p:nvPr/>
            </p:nvSpPr>
            <p:spPr>
              <a:xfrm>
                <a:off x="10166137" y="968667"/>
                <a:ext cx="860720" cy="1178417"/>
              </a:xfrm>
              <a:custGeom>
                <a:avLst/>
                <a:gdLst/>
                <a:ahLst/>
                <a:cxnLst/>
                <a:rect l="l" t="t" r="r" b="b"/>
                <a:pathLst>
                  <a:path w="5456" h="7470" extrusionOk="0">
                    <a:moveTo>
                      <a:pt x="0" y="1"/>
                    </a:moveTo>
                    <a:lnTo>
                      <a:pt x="2156" y="3735"/>
                    </a:lnTo>
                    <a:lnTo>
                      <a:pt x="0" y="7470"/>
                    </a:lnTo>
                    <a:lnTo>
                      <a:pt x="3255" y="7470"/>
                    </a:lnTo>
                    <a:cubicBezTo>
                      <a:pt x="3290" y="7470"/>
                      <a:pt x="3320" y="7451"/>
                      <a:pt x="3337" y="7423"/>
                    </a:cubicBezTo>
                    <a:lnTo>
                      <a:pt x="5438" y="3782"/>
                    </a:lnTo>
                    <a:cubicBezTo>
                      <a:pt x="5456" y="3754"/>
                      <a:pt x="5456" y="3718"/>
                      <a:pt x="5438" y="3689"/>
                    </a:cubicBezTo>
                    <a:lnTo>
                      <a:pt x="3337" y="48"/>
                    </a:lnTo>
                    <a:cubicBezTo>
                      <a:pt x="3320" y="19"/>
                      <a:pt x="3290" y="1"/>
                      <a:pt x="3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74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 dirty="0"/>
              </a:p>
            </p:txBody>
          </p:sp>
          <p:sp>
            <p:nvSpPr>
              <p:cNvPr id="138" name="Google Shape;133;p16">
                <a:extLst>
                  <a:ext uri="{FF2B5EF4-FFF2-40B4-BE49-F238E27FC236}">
                    <a16:creationId xmlns:a16="http://schemas.microsoft.com/office/drawing/2014/main" id="{6B8FA93D-1060-24A2-324A-0C54BCF1EE6A}"/>
                  </a:ext>
                </a:extLst>
              </p:cNvPr>
              <p:cNvSpPr/>
              <p:nvPr/>
            </p:nvSpPr>
            <p:spPr>
              <a:xfrm>
                <a:off x="8080153" y="968667"/>
                <a:ext cx="2426297" cy="1178417"/>
              </a:xfrm>
              <a:custGeom>
                <a:avLst/>
                <a:gdLst/>
                <a:ahLst/>
                <a:cxnLst/>
                <a:rect l="l" t="t" r="r" b="b"/>
                <a:pathLst>
                  <a:path w="15380" h="7470" extrusionOk="0">
                    <a:moveTo>
                      <a:pt x="2226" y="1"/>
                    </a:moveTo>
                    <a:cubicBezTo>
                      <a:pt x="2173" y="1"/>
                      <a:pt x="2124" y="30"/>
                      <a:pt x="2098" y="75"/>
                    </a:cubicBezTo>
                    <a:lnTo>
                      <a:pt x="27" y="3661"/>
                    </a:lnTo>
                    <a:cubicBezTo>
                      <a:pt x="1" y="3707"/>
                      <a:pt x="1" y="3763"/>
                      <a:pt x="27" y="3810"/>
                    </a:cubicBezTo>
                    <a:lnTo>
                      <a:pt x="2098" y="7396"/>
                    </a:lnTo>
                    <a:cubicBezTo>
                      <a:pt x="2124" y="7441"/>
                      <a:pt x="2173" y="7470"/>
                      <a:pt x="2226" y="7470"/>
                    </a:cubicBezTo>
                    <a:lnTo>
                      <a:pt x="13223" y="7470"/>
                    </a:lnTo>
                    <a:lnTo>
                      <a:pt x="15379" y="3735"/>
                    </a:lnTo>
                    <a:lnTo>
                      <a:pt x="1322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 dirty="0"/>
              </a:p>
            </p:txBody>
          </p:sp>
          <p:sp>
            <p:nvSpPr>
              <p:cNvPr id="140" name="Google Shape;135;p16">
                <a:extLst>
                  <a:ext uri="{FF2B5EF4-FFF2-40B4-BE49-F238E27FC236}">
                    <a16:creationId xmlns:a16="http://schemas.microsoft.com/office/drawing/2014/main" id="{01A0EFD1-4A89-01FA-612F-559B18AE70B7}"/>
                  </a:ext>
                </a:extLst>
              </p:cNvPr>
              <p:cNvSpPr/>
              <p:nvPr/>
            </p:nvSpPr>
            <p:spPr>
              <a:xfrm>
                <a:off x="8342813" y="1304362"/>
                <a:ext cx="533375" cy="492821"/>
              </a:xfrm>
              <a:custGeom>
                <a:avLst/>
                <a:gdLst/>
                <a:ahLst/>
                <a:cxnLst/>
                <a:rect l="l" t="t" r="r" b="b"/>
                <a:pathLst>
                  <a:path w="3381" h="3124" extrusionOk="0">
                    <a:moveTo>
                      <a:pt x="1691" y="0"/>
                    </a:moveTo>
                    <a:cubicBezTo>
                      <a:pt x="1595" y="0"/>
                      <a:pt x="1498" y="9"/>
                      <a:pt x="1400" y="28"/>
                    </a:cubicBezTo>
                    <a:cubicBezTo>
                      <a:pt x="556" y="188"/>
                      <a:pt x="1" y="1004"/>
                      <a:pt x="161" y="1852"/>
                    </a:cubicBezTo>
                    <a:cubicBezTo>
                      <a:pt x="304" y="2601"/>
                      <a:pt x="957" y="3123"/>
                      <a:pt x="1691" y="3123"/>
                    </a:cubicBezTo>
                    <a:cubicBezTo>
                      <a:pt x="1787" y="3123"/>
                      <a:pt x="1884" y="3114"/>
                      <a:pt x="1981" y="3096"/>
                    </a:cubicBezTo>
                    <a:cubicBezTo>
                      <a:pt x="2826" y="2936"/>
                      <a:pt x="3381" y="2120"/>
                      <a:pt x="3220" y="1272"/>
                    </a:cubicBezTo>
                    <a:cubicBezTo>
                      <a:pt x="3079" y="523"/>
                      <a:pt x="2425" y="0"/>
                      <a:pt x="169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74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grpSp>
            <p:nvGrpSpPr>
              <p:cNvPr id="142" name="Google Shape;200;p16">
                <a:extLst>
                  <a:ext uri="{FF2B5EF4-FFF2-40B4-BE49-F238E27FC236}">
                    <a16:creationId xmlns:a16="http://schemas.microsoft.com/office/drawing/2014/main" id="{25D2B3AA-7025-4991-FA03-3249D566A818}"/>
                  </a:ext>
                </a:extLst>
              </p:cNvPr>
              <p:cNvGrpSpPr/>
              <p:nvPr/>
            </p:nvGrpSpPr>
            <p:grpSpPr>
              <a:xfrm>
                <a:off x="8465872" y="1398243"/>
                <a:ext cx="279225" cy="321980"/>
                <a:chOff x="6033071" y="1587084"/>
                <a:chExt cx="176472" cy="203493"/>
              </a:xfrm>
            </p:grpSpPr>
            <p:sp>
              <p:nvSpPr>
                <p:cNvPr id="144" name="Google Shape;201;p16">
                  <a:extLst>
                    <a:ext uri="{FF2B5EF4-FFF2-40B4-BE49-F238E27FC236}">
                      <a16:creationId xmlns:a16="http://schemas.microsoft.com/office/drawing/2014/main" id="{0CA2EACE-F9A6-D14A-FE9E-FD9B37CF0B58}"/>
                    </a:ext>
                  </a:extLst>
                </p:cNvPr>
                <p:cNvSpPr/>
                <p:nvPr/>
              </p:nvSpPr>
              <p:spPr>
                <a:xfrm>
                  <a:off x="6063580" y="1587084"/>
                  <a:ext cx="115356" cy="203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2041" extrusionOk="0">
                      <a:moveTo>
                        <a:pt x="493" y="422"/>
                      </a:moveTo>
                      <a:cubicBezTo>
                        <a:pt x="496" y="425"/>
                        <a:pt x="499" y="428"/>
                        <a:pt x="500" y="432"/>
                      </a:cubicBezTo>
                      <a:cubicBezTo>
                        <a:pt x="500" y="433"/>
                        <a:pt x="500" y="433"/>
                        <a:pt x="500" y="433"/>
                      </a:cubicBezTo>
                      <a:cubicBezTo>
                        <a:pt x="504" y="439"/>
                        <a:pt x="506" y="446"/>
                        <a:pt x="507" y="452"/>
                      </a:cubicBezTo>
                      <a:cubicBezTo>
                        <a:pt x="507" y="454"/>
                        <a:pt x="508" y="454"/>
                        <a:pt x="508" y="456"/>
                      </a:cubicBezTo>
                      <a:cubicBezTo>
                        <a:pt x="510" y="463"/>
                        <a:pt x="511" y="469"/>
                        <a:pt x="511" y="476"/>
                      </a:cubicBezTo>
                      <a:cubicBezTo>
                        <a:pt x="511" y="483"/>
                        <a:pt x="510" y="489"/>
                        <a:pt x="508" y="496"/>
                      </a:cubicBezTo>
                      <a:cubicBezTo>
                        <a:pt x="508" y="498"/>
                        <a:pt x="507" y="500"/>
                        <a:pt x="507" y="501"/>
                      </a:cubicBezTo>
                      <a:cubicBezTo>
                        <a:pt x="506" y="508"/>
                        <a:pt x="504" y="514"/>
                        <a:pt x="500" y="520"/>
                      </a:cubicBezTo>
                      <a:cubicBezTo>
                        <a:pt x="500" y="520"/>
                        <a:pt x="500" y="521"/>
                        <a:pt x="500" y="521"/>
                      </a:cubicBezTo>
                      <a:cubicBezTo>
                        <a:pt x="499" y="524"/>
                        <a:pt x="496" y="528"/>
                        <a:pt x="493" y="531"/>
                      </a:cubicBezTo>
                      <a:cubicBezTo>
                        <a:pt x="492" y="528"/>
                        <a:pt x="489" y="524"/>
                        <a:pt x="487" y="521"/>
                      </a:cubicBezTo>
                      <a:cubicBezTo>
                        <a:pt x="487" y="521"/>
                        <a:pt x="486" y="520"/>
                        <a:pt x="486" y="520"/>
                      </a:cubicBezTo>
                      <a:cubicBezTo>
                        <a:pt x="484" y="514"/>
                        <a:pt x="482" y="508"/>
                        <a:pt x="480" y="501"/>
                      </a:cubicBezTo>
                      <a:cubicBezTo>
                        <a:pt x="479" y="500"/>
                        <a:pt x="479" y="498"/>
                        <a:pt x="479" y="496"/>
                      </a:cubicBezTo>
                      <a:cubicBezTo>
                        <a:pt x="478" y="489"/>
                        <a:pt x="477" y="483"/>
                        <a:pt x="477" y="476"/>
                      </a:cubicBezTo>
                      <a:cubicBezTo>
                        <a:pt x="477" y="469"/>
                        <a:pt x="478" y="463"/>
                        <a:pt x="479" y="456"/>
                      </a:cubicBezTo>
                      <a:cubicBezTo>
                        <a:pt x="479" y="454"/>
                        <a:pt x="479" y="454"/>
                        <a:pt x="480" y="452"/>
                      </a:cubicBezTo>
                      <a:cubicBezTo>
                        <a:pt x="482" y="446"/>
                        <a:pt x="484" y="439"/>
                        <a:pt x="486" y="433"/>
                      </a:cubicBezTo>
                      <a:cubicBezTo>
                        <a:pt x="487" y="433"/>
                        <a:pt x="487" y="433"/>
                        <a:pt x="487" y="432"/>
                      </a:cubicBezTo>
                      <a:cubicBezTo>
                        <a:pt x="489" y="428"/>
                        <a:pt x="492" y="425"/>
                        <a:pt x="493" y="422"/>
                      </a:cubicBezTo>
                      <a:close/>
                      <a:moveTo>
                        <a:pt x="664" y="422"/>
                      </a:moveTo>
                      <a:cubicBezTo>
                        <a:pt x="666" y="425"/>
                        <a:pt x="668" y="428"/>
                        <a:pt x="670" y="432"/>
                      </a:cubicBezTo>
                      <a:cubicBezTo>
                        <a:pt x="671" y="433"/>
                        <a:pt x="671" y="433"/>
                        <a:pt x="671" y="433"/>
                      </a:cubicBezTo>
                      <a:cubicBezTo>
                        <a:pt x="674" y="439"/>
                        <a:pt x="676" y="446"/>
                        <a:pt x="678" y="452"/>
                      </a:cubicBezTo>
                      <a:cubicBezTo>
                        <a:pt x="678" y="454"/>
                        <a:pt x="679" y="454"/>
                        <a:pt x="679" y="456"/>
                      </a:cubicBezTo>
                      <a:cubicBezTo>
                        <a:pt x="680" y="463"/>
                        <a:pt x="681" y="469"/>
                        <a:pt x="681" y="476"/>
                      </a:cubicBezTo>
                      <a:cubicBezTo>
                        <a:pt x="681" y="483"/>
                        <a:pt x="680" y="489"/>
                        <a:pt x="679" y="496"/>
                      </a:cubicBezTo>
                      <a:cubicBezTo>
                        <a:pt x="679" y="498"/>
                        <a:pt x="678" y="500"/>
                        <a:pt x="678" y="501"/>
                      </a:cubicBezTo>
                      <a:cubicBezTo>
                        <a:pt x="676" y="508"/>
                        <a:pt x="674" y="514"/>
                        <a:pt x="671" y="520"/>
                      </a:cubicBezTo>
                      <a:cubicBezTo>
                        <a:pt x="671" y="520"/>
                        <a:pt x="671" y="521"/>
                        <a:pt x="670" y="521"/>
                      </a:cubicBezTo>
                      <a:cubicBezTo>
                        <a:pt x="668" y="524"/>
                        <a:pt x="666" y="528"/>
                        <a:pt x="664" y="531"/>
                      </a:cubicBezTo>
                      <a:cubicBezTo>
                        <a:pt x="662" y="528"/>
                        <a:pt x="659" y="524"/>
                        <a:pt x="658" y="521"/>
                      </a:cubicBezTo>
                      <a:cubicBezTo>
                        <a:pt x="658" y="521"/>
                        <a:pt x="657" y="520"/>
                        <a:pt x="657" y="520"/>
                      </a:cubicBezTo>
                      <a:cubicBezTo>
                        <a:pt x="654" y="514"/>
                        <a:pt x="651" y="508"/>
                        <a:pt x="651" y="501"/>
                      </a:cubicBezTo>
                      <a:cubicBezTo>
                        <a:pt x="650" y="500"/>
                        <a:pt x="650" y="498"/>
                        <a:pt x="649" y="496"/>
                      </a:cubicBezTo>
                      <a:cubicBezTo>
                        <a:pt x="648" y="489"/>
                        <a:pt x="647" y="483"/>
                        <a:pt x="647" y="476"/>
                      </a:cubicBezTo>
                      <a:cubicBezTo>
                        <a:pt x="647" y="469"/>
                        <a:pt x="648" y="463"/>
                        <a:pt x="649" y="456"/>
                      </a:cubicBezTo>
                      <a:cubicBezTo>
                        <a:pt x="650" y="454"/>
                        <a:pt x="650" y="454"/>
                        <a:pt x="651" y="452"/>
                      </a:cubicBezTo>
                      <a:cubicBezTo>
                        <a:pt x="651" y="446"/>
                        <a:pt x="654" y="439"/>
                        <a:pt x="657" y="433"/>
                      </a:cubicBezTo>
                      <a:cubicBezTo>
                        <a:pt x="657" y="433"/>
                        <a:pt x="658" y="433"/>
                        <a:pt x="658" y="432"/>
                      </a:cubicBezTo>
                      <a:cubicBezTo>
                        <a:pt x="659" y="428"/>
                        <a:pt x="662" y="425"/>
                        <a:pt x="664" y="422"/>
                      </a:cubicBezTo>
                      <a:close/>
                      <a:moveTo>
                        <a:pt x="749" y="374"/>
                      </a:moveTo>
                      <a:cubicBezTo>
                        <a:pt x="803" y="374"/>
                        <a:pt x="851" y="426"/>
                        <a:pt x="851" y="484"/>
                      </a:cubicBezTo>
                      <a:cubicBezTo>
                        <a:pt x="851" y="534"/>
                        <a:pt x="829" y="581"/>
                        <a:pt x="790" y="612"/>
                      </a:cubicBezTo>
                      <a:lnTo>
                        <a:pt x="659" y="722"/>
                      </a:lnTo>
                      <a:cubicBezTo>
                        <a:pt x="651" y="729"/>
                        <a:pt x="647" y="738"/>
                        <a:pt x="647" y="749"/>
                      </a:cubicBezTo>
                      <a:lnTo>
                        <a:pt x="647" y="986"/>
                      </a:lnTo>
                      <a:lnTo>
                        <a:pt x="511" y="986"/>
                      </a:lnTo>
                      <a:lnTo>
                        <a:pt x="511" y="749"/>
                      </a:lnTo>
                      <a:cubicBezTo>
                        <a:pt x="511" y="738"/>
                        <a:pt x="506" y="729"/>
                        <a:pt x="499" y="722"/>
                      </a:cubicBezTo>
                      <a:lnTo>
                        <a:pt x="367" y="612"/>
                      </a:lnTo>
                      <a:cubicBezTo>
                        <a:pt x="328" y="581"/>
                        <a:pt x="307" y="534"/>
                        <a:pt x="307" y="484"/>
                      </a:cubicBezTo>
                      <a:cubicBezTo>
                        <a:pt x="307" y="426"/>
                        <a:pt x="355" y="374"/>
                        <a:pt x="409" y="374"/>
                      </a:cubicBezTo>
                      <a:cubicBezTo>
                        <a:pt x="419" y="374"/>
                        <a:pt x="430" y="376"/>
                        <a:pt x="439" y="379"/>
                      </a:cubicBezTo>
                      <a:cubicBezTo>
                        <a:pt x="439" y="380"/>
                        <a:pt x="438" y="381"/>
                        <a:pt x="438" y="382"/>
                      </a:cubicBezTo>
                      <a:cubicBezTo>
                        <a:pt x="434" y="387"/>
                        <a:pt x="431" y="393"/>
                        <a:pt x="428" y="399"/>
                      </a:cubicBezTo>
                      <a:cubicBezTo>
                        <a:pt x="427" y="400"/>
                        <a:pt x="426" y="401"/>
                        <a:pt x="426" y="402"/>
                      </a:cubicBezTo>
                      <a:cubicBezTo>
                        <a:pt x="423" y="409"/>
                        <a:pt x="420" y="416"/>
                        <a:pt x="417" y="424"/>
                      </a:cubicBezTo>
                      <a:cubicBezTo>
                        <a:pt x="417" y="426"/>
                        <a:pt x="417" y="427"/>
                        <a:pt x="416" y="429"/>
                      </a:cubicBezTo>
                      <a:cubicBezTo>
                        <a:pt x="414" y="435"/>
                        <a:pt x="413" y="440"/>
                        <a:pt x="411" y="447"/>
                      </a:cubicBezTo>
                      <a:cubicBezTo>
                        <a:pt x="411" y="448"/>
                        <a:pt x="410" y="451"/>
                        <a:pt x="410" y="453"/>
                      </a:cubicBezTo>
                      <a:cubicBezTo>
                        <a:pt x="410" y="460"/>
                        <a:pt x="409" y="468"/>
                        <a:pt x="409" y="476"/>
                      </a:cubicBezTo>
                      <a:cubicBezTo>
                        <a:pt x="409" y="528"/>
                        <a:pt x="432" y="576"/>
                        <a:pt x="472" y="608"/>
                      </a:cubicBezTo>
                      <a:cubicBezTo>
                        <a:pt x="479" y="613"/>
                        <a:pt x="486" y="616"/>
                        <a:pt x="493" y="616"/>
                      </a:cubicBezTo>
                      <a:cubicBezTo>
                        <a:pt x="501" y="616"/>
                        <a:pt x="509" y="613"/>
                        <a:pt x="515" y="608"/>
                      </a:cubicBezTo>
                      <a:cubicBezTo>
                        <a:pt x="555" y="576"/>
                        <a:pt x="579" y="528"/>
                        <a:pt x="579" y="476"/>
                      </a:cubicBezTo>
                      <a:cubicBezTo>
                        <a:pt x="579" y="468"/>
                        <a:pt x="578" y="460"/>
                        <a:pt x="577" y="453"/>
                      </a:cubicBezTo>
                      <a:cubicBezTo>
                        <a:pt x="576" y="451"/>
                        <a:pt x="576" y="448"/>
                        <a:pt x="575" y="447"/>
                      </a:cubicBezTo>
                      <a:cubicBezTo>
                        <a:pt x="575" y="440"/>
                        <a:pt x="574" y="435"/>
                        <a:pt x="572" y="429"/>
                      </a:cubicBezTo>
                      <a:cubicBezTo>
                        <a:pt x="571" y="427"/>
                        <a:pt x="571" y="426"/>
                        <a:pt x="570" y="424"/>
                      </a:cubicBezTo>
                      <a:cubicBezTo>
                        <a:pt x="568" y="416"/>
                        <a:pt x="565" y="409"/>
                        <a:pt x="562" y="402"/>
                      </a:cubicBezTo>
                      <a:cubicBezTo>
                        <a:pt x="561" y="401"/>
                        <a:pt x="560" y="400"/>
                        <a:pt x="560" y="399"/>
                      </a:cubicBezTo>
                      <a:cubicBezTo>
                        <a:pt x="556" y="393"/>
                        <a:pt x="553" y="387"/>
                        <a:pt x="549" y="382"/>
                      </a:cubicBezTo>
                      <a:cubicBezTo>
                        <a:pt x="549" y="381"/>
                        <a:pt x="548" y="380"/>
                        <a:pt x="548" y="379"/>
                      </a:cubicBezTo>
                      <a:cubicBezTo>
                        <a:pt x="558" y="376"/>
                        <a:pt x="568" y="374"/>
                        <a:pt x="579" y="374"/>
                      </a:cubicBezTo>
                      <a:cubicBezTo>
                        <a:pt x="589" y="374"/>
                        <a:pt x="599" y="376"/>
                        <a:pt x="610" y="379"/>
                      </a:cubicBezTo>
                      <a:cubicBezTo>
                        <a:pt x="609" y="380"/>
                        <a:pt x="609" y="381"/>
                        <a:pt x="608" y="382"/>
                      </a:cubicBezTo>
                      <a:cubicBezTo>
                        <a:pt x="604" y="387"/>
                        <a:pt x="601" y="393"/>
                        <a:pt x="598" y="399"/>
                      </a:cubicBezTo>
                      <a:cubicBezTo>
                        <a:pt x="597" y="400"/>
                        <a:pt x="596" y="401"/>
                        <a:pt x="596" y="402"/>
                      </a:cubicBezTo>
                      <a:cubicBezTo>
                        <a:pt x="593" y="409"/>
                        <a:pt x="589" y="416"/>
                        <a:pt x="588" y="424"/>
                      </a:cubicBezTo>
                      <a:cubicBezTo>
                        <a:pt x="587" y="426"/>
                        <a:pt x="587" y="427"/>
                        <a:pt x="586" y="429"/>
                      </a:cubicBezTo>
                      <a:cubicBezTo>
                        <a:pt x="584" y="435"/>
                        <a:pt x="582" y="440"/>
                        <a:pt x="582" y="447"/>
                      </a:cubicBezTo>
                      <a:cubicBezTo>
                        <a:pt x="582" y="448"/>
                        <a:pt x="581" y="451"/>
                        <a:pt x="581" y="453"/>
                      </a:cubicBezTo>
                      <a:cubicBezTo>
                        <a:pt x="580" y="460"/>
                        <a:pt x="579" y="468"/>
                        <a:pt x="579" y="476"/>
                      </a:cubicBezTo>
                      <a:cubicBezTo>
                        <a:pt x="579" y="528"/>
                        <a:pt x="602" y="576"/>
                        <a:pt x="643" y="608"/>
                      </a:cubicBezTo>
                      <a:cubicBezTo>
                        <a:pt x="649" y="613"/>
                        <a:pt x="656" y="616"/>
                        <a:pt x="664" y="616"/>
                      </a:cubicBezTo>
                      <a:cubicBezTo>
                        <a:pt x="672" y="616"/>
                        <a:pt x="679" y="613"/>
                        <a:pt x="685" y="608"/>
                      </a:cubicBezTo>
                      <a:cubicBezTo>
                        <a:pt x="726" y="576"/>
                        <a:pt x="749" y="528"/>
                        <a:pt x="749" y="476"/>
                      </a:cubicBezTo>
                      <a:cubicBezTo>
                        <a:pt x="749" y="468"/>
                        <a:pt x="748" y="460"/>
                        <a:pt x="747" y="453"/>
                      </a:cubicBezTo>
                      <a:cubicBezTo>
                        <a:pt x="747" y="451"/>
                        <a:pt x="747" y="448"/>
                        <a:pt x="746" y="447"/>
                      </a:cubicBezTo>
                      <a:cubicBezTo>
                        <a:pt x="745" y="440"/>
                        <a:pt x="743" y="435"/>
                        <a:pt x="741" y="429"/>
                      </a:cubicBezTo>
                      <a:cubicBezTo>
                        <a:pt x="741" y="427"/>
                        <a:pt x="740" y="426"/>
                        <a:pt x="740" y="424"/>
                      </a:cubicBezTo>
                      <a:cubicBezTo>
                        <a:pt x="738" y="416"/>
                        <a:pt x="735" y="409"/>
                        <a:pt x="732" y="402"/>
                      </a:cubicBezTo>
                      <a:cubicBezTo>
                        <a:pt x="731" y="401"/>
                        <a:pt x="730" y="400"/>
                        <a:pt x="729" y="399"/>
                      </a:cubicBezTo>
                      <a:cubicBezTo>
                        <a:pt x="727" y="393"/>
                        <a:pt x="723" y="387"/>
                        <a:pt x="720" y="382"/>
                      </a:cubicBezTo>
                      <a:cubicBezTo>
                        <a:pt x="719" y="381"/>
                        <a:pt x="719" y="380"/>
                        <a:pt x="718" y="379"/>
                      </a:cubicBezTo>
                      <a:cubicBezTo>
                        <a:pt x="728" y="376"/>
                        <a:pt x="738" y="374"/>
                        <a:pt x="749" y="374"/>
                      </a:cubicBezTo>
                      <a:close/>
                      <a:moveTo>
                        <a:pt x="579" y="68"/>
                      </a:moveTo>
                      <a:cubicBezTo>
                        <a:pt x="860" y="68"/>
                        <a:pt x="1089" y="297"/>
                        <a:pt x="1089" y="578"/>
                      </a:cubicBezTo>
                      <a:cubicBezTo>
                        <a:pt x="1089" y="738"/>
                        <a:pt x="1013" y="890"/>
                        <a:pt x="884" y="986"/>
                      </a:cubicBezTo>
                      <a:lnTo>
                        <a:pt x="715" y="986"/>
                      </a:lnTo>
                      <a:lnTo>
                        <a:pt x="715" y="764"/>
                      </a:lnTo>
                      <a:lnTo>
                        <a:pt x="834" y="665"/>
                      </a:lnTo>
                      <a:cubicBezTo>
                        <a:pt x="888" y="620"/>
                        <a:pt x="919" y="554"/>
                        <a:pt x="919" y="484"/>
                      </a:cubicBezTo>
                      <a:cubicBezTo>
                        <a:pt x="919" y="387"/>
                        <a:pt x="841" y="306"/>
                        <a:pt x="749" y="306"/>
                      </a:cubicBezTo>
                      <a:cubicBezTo>
                        <a:pt x="719" y="306"/>
                        <a:pt x="690" y="315"/>
                        <a:pt x="664" y="330"/>
                      </a:cubicBezTo>
                      <a:cubicBezTo>
                        <a:pt x="637" y="315"/>
                        <a:pt x="608" y="307"/>
                        <a:pt x="579" y="307"/>
                      </a:cubicBezTo>
                      <a:cubicBezTo>
                        <a:pt x="550" y="307"/>
                        <a:pt x="520" y="315"/>
                        <a:pt x="494" y="330"/>
                      </a:cubicBezTo>
                      <a:cubicBezTo>
                        <a:pt x="468" y="315"/>
                        <a:pt x="439" y="306"/>
                        <a:pt x="409" y="306"/>
                      </a:cubicBezTo>
                      <a:cubicBezTo>
                        <a:pt x="316" y="306"/>
                        <a:pt x="238" y="387"/>
                        <a:pt x="238" y="484"/>
                      </a:cubicBezTo>
                      <a:cubicBezTo>
                        <a:pt x="238" y="554"/>
                        <a:pt x="270" y="620"/>
                        <a:pt x="323" y="665"/>
                      </a:cubicBezTo>
                      <a:lnTo>
                        <a:pt x="443" y="764"/>
                      </a:lnTo>
                      <a:lnTo>
                        <a:pt x="443" y="986"/>
                      </a:lnTo>
                      <a:lnTo>
                        <a:pt x="273" y="986"/>
                      </a:lnTo>
                      <a:cubicBezTo>
                        <a:pt x="145" y="890"/>
                        <a:pt x="68" y="738"/>
                        <a:pt x="68" y="578"/>
                      </a:cubicBezTo>
                      <a:cubicBezTo>
                        <a:pt x="68" y="297"/>
                        <a:pt x="298" y="68"/>
                        <a:pt x="579" y="68"/>
                      </a:cubicBezTo>
                      <a:close/>
                      <a:moveTo>
                        <a:pt x="885" y="1054"/>
                      </a:moveTo>
                      <a:cubicBezTo>
                        <a:pt x="904" y="1055"/>
                        <a:pt x="919" y="1070"/>
                        <a:pt x="919" y="1088"/>
                      </a:cubicBezTo>
                      <a:cubicBezTo>
                        <a:pt x="919" y="1107"/>
                        <a:pt x="904" y="1122"/>
                        <a:pt x="885" y="1122"/>
                      </a:cubicBezTo>
                      <a:lnTo>
                        <a:pt x="272" y="1122"/>
                      </a:lnTo>
                      <a:cubicBezTo>
                        <a:pt x="254" y="1122"/>
                        <a:pt x="238" y="1107"/>
                        <a:pt x="238" y="1088"/>
                      </a:cubicBezTo>
                      <a:cubicBezTo>
                        <a:pt x="238" y="1070"/>
                        <a:pt x="254" y="1054"/>
                        <a:pt x="272" y="1054"/>
                      </a:cubicBezTo>
                      <a:close/>
                      <a:moveTo>
                        <a:pt x="885" y="1190"/>
                      </a:moveTo>
                      <a:cubicBezTo>
                        <a:pt x="904" y="1190"/>
                        <a:pt x="919" y="1206"/>
                        <a:pt x="919" y="1224"/>
                      </a:cubicBezTo>
                      <a:cubicBezTo>
                        <a:pt x="919" y="1244"/>
                        <a:pt x="904" y="1259"/>
                        <a:pt x="885" y="1259"/>
                      </a:cubicBezTo>
                      <a:lnTo>
                        <a:pt x="272" y="1259"/>
                      </a:lnTo>
                      <a:cubicBezTo>
                        <a:pt x="254" y="1259"/>
                        <a:pt x="238" y="1244"/>
                        <a:pt x="238" y="1224"/>
                      </a:cubicBezTo>
                      <a:cubicBezTo>
                        <a:pt x="238" y="1206"/>
                        <a:pt x="254" y="1190"/>
                        <a:pt x="272" y="1190"/>
                      </a:cubicBezTo>
                      <a:close/>
                      <a:moveTo>
                        <a:pt x="885" y="1327"/>
                      </a:moveTo>
                      <a:cubicBezTo>
                        <a:pt x="904" y="1327"/>
                        <a:pt x="919" y="1341"/>
                        <a:pt x="919" y="1361"/>
                      </a:cubicBezTo>
                      <a:cubicBezTo>
                        <a:pt x="919" y="1379"/>
                        <a:pt x="904" y="1395"/>
                        <a:pt x="885" y="1395"/>
                      </a:cubicBezTo>
                      <a:lnTo>
                        <a:pt x="272" y="1395"/>
                      </a:lnTo>
                      <a:cubicBezTo>
                        <a:pt x="254" y="1395"/>
                        <a:pt x="238" y="1379"/>
                        <a:pt x="238" y="1361"/>
                      </a:cubicBezTo>
                      <a:cubicBezTo>
                        <a:pt x="238" y="1341"/>
                        <a:pt x="254" y="1327"/>
                        <a:pt x="272" y="1327"/>
                      </a:cubicBezTo>
                      <a:close/>
                      <a:moveTo>
                        <a:pt x="851" y="1463"/>
                      </a:moveTo>
                      <a:lnTo>
                        <a:pt x="851" y="1637"/>
                      </a:lnTo>
                      <a:lnTo>
                        <a:pt x="802" y="1604"/>
                      </a:lnTo>
                      <a:cubicBezTo>
                        <a:pt x="796" y="1600"/>
                        <a:pt x="789" y="1598"/>
                        <a:pt x="783" y="1598"/>
                      </a:cubicBezTo>
                      <a:cubicBezTo>
                        <a:pt x="776" y="1598"/>
                        <a:pt x="770" y="1600"/>
                        <a:pt x="764" y="1604"/>
                      </a:cubicBezTo>
                      <a:lnTo>
                        <a:pt x="681" y="1660"/>
                      </a:lnTo>
                      <a:lnTo>
                        <a:pt x="597" y="1604"/>
                      </a:lnTo>
                      <a:cubicBezTo>
                        <a:pt x="592" y="1600"/>
                        <a:pt x="585" y="1598"/>
                        <a:pt x="579" y="1598"/>
                      </a:cubicBezTo>
                      <a:cubicBezTo>
                        <a:pt x="572" y="1598"/>
                        <a:pt x="565" y="1600"/>
                        <a:pt x="560" y="1604"/>
                      </a:cubicBezTo>
                      <a:lnTo>
                        <a:pt x="477" y="1660"/>
                      </a:lnTo>
                      <a:lnTo>
                        <a:pt x="394" y="1604"/>
                      </a:lnTo>
                      <a:cubicBezTo>
                        <a:pt x="388" y="1600"/>
                        <a:pt x="382" y="1598"/>
                        <a:pt x="375" y="1598"/>
                      </a:cubicBezTo>
                      <a:cubicBezTo>
                        <a:pt x="368" y="1598"/>
                        <a:pt x="362" y="1600"/>
                        <a:pt x="355" y="1604"/>
                      </a:cubicBezTo>
                      <a:lnTo>
                        <a:pt x="307" y="1637"/>
                      </a:lnTo>
                      <a:lnTo>
                        <a:pt x="307" y="1463"/>
                      </a:lnTo>
                      <a:close/>
                      <a:moveTo>
                        <a:pt x="782" y="1673"/>
                      </a:moveTo>
                      <a:lnTo>
                        <a:pt x="831" y="1706"/>
                      </a:lnTo>
                      <a:lnTo>
                        <a:pt x="700" y="1837"/>
                      </a:lnTo>
                      <a:lnTo>
                        <a:pt x="457" y="1837"/>
                      </a:lnTo>
                      <a:lnTo>
                        <a:pt x="326" y="1706"/>
                      </a:lnTo>
                      <a:lnTo>
                        <a:pt x="375" y="1673"/>
                      </a:lnTo>
                      <a:lnTo>
                        <a:pt x="458" y="1729"/>
                      </a:lnTo>
                      <a:cubicBezTo>
                        <a:pt x="463" y="1733"/>
                        <a:pt x="470" y="1735"/>
                        <a:pt x="476" y="1735"/>
                      </a:cubicBezTo>
                      <a:cubicBezTo>
                        <a:pt x="483" y="1735"/>
                        <a:pt x="489" y="1733"/>
                        <a:pt x="495" y="1729"/>
                      </a:cubicBezTo>
                      <a:lnTo>
                        <a:pt x="579" y="1673"/>
                      </a:lnTo>
                      <a:lnTo>
                        <a:pt x="662" y="1729"/>
                      </a:lnTo>
                      <a:cubicBezTo>
                        <a:pt x="668" y="1733"/>
                        <a:pt x="674" y="1735"/>
                        <a:pt x="681" y="1735"/>
                      </a:cubicBezTo>
                      <a:cubicBezTo>
                        <a:pt x="687" y="1735"/>
                        <a:pt x="694" y="1733"/>
                        <a:pt x="699" y="1729"/>
                      </a:cubicBezTo>
                      <a:lnTo>
                        <a:pt x="782" y="1673"/>
                      </a:lnTo>
                      <a:close/>
                      <a:moveTo>
                        <a:pt x="633" y="1905"/>
                      </a:moveTo>
                      <a:lnTo>
                        <a:pt x="579" y="1959"/>
                      </a:lnTo>
                      <a:lnTo>
                        <a:pt x="525" y="1905"/>
                      </a:lnTo>
                      <a:close/>
                      <a:moveTo>
                        <a:pt x="579" y="0"/>
                      </a:moveTo>
                      <a:cubicBezTo>
                        <a:pt x="260" y="0"/>
                        <a:pt x="1" y="260"/>
                        <a:pt x="1" y="578"/>
                      </a:cubicBezTo>
                      <a:cubicBezTo>
                        <a:pt x="1" y="747"/>
                        <a:pt x="75" y="906"/>
                        <a:pt x="202" y="1016"/>
                      </a:cubicBezTo>
                      <a:cubicBezTo>
                        <a:pt x="183" y="1034"/>
                        <a:pt x="170" y="1060"/>
                        <a:pt x="170" y="1088"/>
                      </a:cubicBezTo>
                      <a:cubicBezTo>
                        <a:pt x="170" y="1114"/>
                        <a:pt x="181" y="1138"/>
                        <a:pt x="197" y="1156"/>
                      </a:cubicBezTo>
                      <a:cubicBezTo>
                        <a:pt x="181" y="1175"/>
                        <a:pt x="170" y="1198"/>
                        <a:pt x="170" y="1224"/>
                      </a:cubicBezTo>
                      <a:cubicBezTo>
                        <a:pt x="170" y="1251"/>
                        <a:pt x="181" y="1274"/>
                        <a:pt x="197" y="1293"/>
                      </a:cubicBezTo>
                      <a:cubicBezTo>
                        <a:pt x="181" y="1311"/>
                        <a:pt x="170" y="1335"/>
                        <a:pt x="170" y="1361"/>
                      </a:cubicBezTo>
                      <a:cubicBezTo>
                        <a:pt x="170" y="1405"/>
                        <a:pt x="199" y="1442"/>
                        <a:pt x="238" y="1457"/>
                      </a:cubicBezTo>
                      <a:lnTo>
                        <a:pt x="238" y="1700"/>
                      </a:lnTo>
                      <a:cubicBezTo>
                        <a:pt x="238" y="1710"/>
                        <a:pt x="242" y="1719"/>
                        <a:pt x="249" y="1725"/>
                      </a:cubicBezTo>
                      <a:lnTo>
                        <a:pt x="555" y="2031"/>
                      </a:lnTo>
                      <a:cubicBezTo>
                        <a:pt x="562" y="2037"/>
                        <a:pt x="570" y="2041"/>
                        <a:pt x="579" y="2041"/>
                      </a:cubicBezTo>
                      <a:cubicBezTo>
                        <a:pt x="588" y="2041"/>
                        <a:pt x="596" y="2037"/>
                        <a:pt x="603" y="2031"/>
                      </a:cubicBezTo>
                      <a:lnTo>
                        <a:pt x="909" y="1725"/>
                      </a:lnTo>
                      <a:cubicBezTo>
                        <a:pt x="915" y="1719"/>
                        <a:pt x="919" y="1710"/>
                        <a:pt x="919" y="1700"/>
                      </a:cubicBezTo>
                      <a:lnTo>
                        <a:pt x="919" y="1457"/>
                      </a:lnTo>
                      <a:cubicBezTo>
                        <a:pt x="959" y="1442"/>
                        <a:pt x="987" y="1405"/>
                        <a:pt x="987" y="1361"/>
                      </a:cubicBezTo>
                      <a:cubicBezTo>
                        <a:pt x="987" y="1335"/>
                        <a:pt x="976" y="1311"/>
                        <a:pt x="961" y="1293"/>
                      </a:cubicBezTo>
                      <a:cubicBezTo>
                        <a:pt x="977" y="1274"/>
                        <a:pt x="987" y="1251"/>
                        <a:pt x="987" y="1224"/>
                      </a:cubicBezTo>
                      <a:cubicBezTo>
                        <a:pt x="987" y="1198"/>
                        <a:pt x="976" y="1175"/>
                        <a:pt x="961" y="1156"/>
                      </a:cubicBezTo>
                      <a:cubicBezTo>
                        <a:pt x="977" y="1138"/>
                        <a:pt x="987" y="1114"/>
                        <a:pt x="987" y="1088"/>
                      </a:cubicBezTo>
                      <a:cubicBezTo>
                        <a:pt x="987" y="1060"/>
                        <a:pt x="975" y="1034"/>
                        <a:pt x="956" y="1016"/>
                      </a:cubicBezTo>
                      <a:cubicBezTo>
                        <a:pt x="1083" y="906"/>
                        <a:pt x="1157" y="747"/>
                        <a:pt x="1157" y="578"/>
                      </a:cubicBezTo>
                      <a:cubicBezTo>
                        <a:pt x="1157" y="260"/>
                        <a:pt x="898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 dirty="0"/>
                </a:p>
              </p:txBody>
            </p:sp>
            <p:sp>
              <p:nvSpPr>
                <p:cNvPr id="146" name="Google Shape;202;p16">
                  <a:extLst>
                    <a:ext uri="{FF2B5EF4-FFF2-40B4-BE49-F238E27FC236}">
                      <a16:creationId xmlns:a16="http://schemas.microsoft.com/office/drawing/2014/main" id="{D31F2374-197A-2B3B-6857-CEB6BBBB9A67}"/>
                    </a:ext>
                  </a:extLst>
                </p:cNvPr>
                <p:cNvSpPr/>
                <p:nvPr/>
              </p:nvSpPr>
              <p:spPr>
                <a:xfrm>
                  <a:off x="6173052" y="1587981"/>
                  <a:ext cx="18445" cy="18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6" extrusionOk="0">
                      <a:moveTo>
                        <a:pt x="137" y="1"/>
                      </a:moveTo>
                      <a:lnTo>
                        <a:pt x="0" y="137"/>
                      </a:lnTo>
                      <a:lnTo>
                        <a:pt x="49" y="185"/>
                      </a:lnTo>
                      <a:lnTo>
                        <a:pt x="185" y="4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48" name="Google Shape;203;p16">
                  <a:extLst>
                    <a:ext uri="{FF2B5EF4-FFF2-40B4-BE49-F238E27FC236}">
                      <a16:creationId xmlns:a16="http://schemas.microsoft.com/office/drawing/2014/main" id="{51B33C64-0CBA-7167-67CD-0E191837A546}"/>
                    </a:ext>
                  </a:extLst>
                </p:cNvPr>
                <p:cNvSpPr/>
                <p:nvPr/>
              </p:nvSpPr>
              <p:spPr>
                <a:xfrm>
                  <a:off x="6173052" y="1682996"/>
                  <a:ext cx="18445" cy="1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5" extrusionOk="0">
                      <a:moveTo>
                        <a:pt x="49" y="1"/>
                      </a:moveTo>
                      <a:lnTo>
                        <a:pt x="0" y="49"/>
                      </a:lnTo>
                      <a:lnTo>
                        <a:pt x="137" y="185"/>
                      </a:lnTo>
                      <a:lnTo>
                        <a:pt x="185" y="137"/>
                      </a:lnTo>
                      <a:lnTo>
                        <a:pt x="49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49" name="Google Shape;204;p16">
                  <a:extLst>
                    <a:ext uri="{FF2B5EF4-FFF2-40B4-BE49-F238E27FC236}">
                      <a16:creationId xmlns:a16="http://schemas.microsoft.com/office/drawing/2014/main" id="{49607581-D311-BEDC-EAFB-75FAFAF6EF35}"/>
                    </a:ext>
                  </a:extLst>
                </p:cNvPr>
                <p:cNvSpPr/>
                <p:nvPr/>
              </p:nvSpPr>
              <p:spPr>
                <a:xfrm>
                  <a:off x="6189104" y="1641321"/>
                  <a:ext cx="20439" cy="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69" extrusionOk="0">
                      <a:moveTo>
                        <a:pt x="0" y="0"/>
                      </a:moveTo>
                      <a:lnTo>
                        <a:pt x="0" y="68"/>
                      </a:lnTo>
                      <a:lnTo>
                        <a:pt x="204" y="68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50" name="Google Shape;205;p16">
                  <a:extLst>
                    <a:ext uri="{FF2B5EF4-FFF2-40B4-BE49-F238E27FC236}">
                      <a16:creationId xmlns:a16="http://schemas.microsoft.com/office/drawing/2014/main" id="{7C1D0871-9235-5844-12F5-3F719B173D05}"/>
                    </a:ext>
                  </a:extLst>
                </p:cNvPr>
                <p:cNvSpPr/>
                <p:nvPr/>
              </p:nvSpPr>
              <p:spPr>
                <a:xfrm>
                  <a:off x="6051017" y="1587981"/>
                  <a:ext cx="18445" cy="18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6" extrusionOk="0">
                      <a:moveTo>
                        <a:pt x="48" y="1"/>
                      </a:moveTo>
                      <a:lnTo>
                        <a:pt x="0" y="49"/>
                      </a:lnTo>
                      <a:lnTo>
                        <a:pt x="137" y="185"/>
                      </a:lnTo>
                      <a:lnTo>
                        <a:pt x="185" y="137"/>
                      </a:ln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51" name="Google Shape;206;p16">
                  <a:extLst>
                    <a:ext uri="{FF2B5EF4-FFF2-40B4-BE49-F238E27FC236}">
                      <a16:creationId xmlns:a16="http://schemas.microsoft.com/office/drawing/2014/main" id="{75214DDE-ECC2-6760-6539-13B13D21CBE5}"/>
                    </a:ext>
                  </a:extLst>
                </p:cNvPr>
                <p:cNvSpPr/>
                <p:nvPr/>
              </p:nvSpPr>
              <p:spPr>
                <a:xfrm>
                  <a:off x="6051017" y="1682996"/>
                  <a:ext cx="18445" cy="1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5" extrusionOk="0">
                      <a:moveTo>
                        <a:pt x="137" y="1"/>
                      </a:moveTo>
                      <a:lnTo>
                        <a:pt x="0" y="137"/>
                      </a:lnTo>
                      <a:lnTo>
                        <a:pt x="48" y="185"/>
                      </a:lnTo>
                      <a:lnTo>
                        <a:pt x="185" y="4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52" name="Google Shape;207;p16">
                  <a:extLst>
                    <a:ext uri="{FF2B5EF4-FFF2-40B4-BE49-F238E27FC236}">
                      <a16:creationId xmlns:a16="http://schemas.microsoft.com/office/drawing/2014/main" id="{E43D4A73-61E6-AEE0-747B-CBEEB3C5B060}"/>
                    </a:ext>
                  </a:extLst>
                </p:cNvPr>
                <p:cNvSpPr/>
                <p:nvPr/>
              </p:nvSpPr>
              <p:spPr>
                <a:xfrm>
                  <a:off x="6033071" y="1641321"/>
                  <a:ext cx="20439" cy="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69" extrusionOk="0">
                      <a:moveTo>
                        <a:pt x="0" y="0"/>
                      </a:moveTo>
                      <a:lnTo>
                        <a:pt x="0" y="68"/>
                      </a:lnTo>
                      <a:lnTo>
                        <a:pt x="205" y="68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56" name="Google Shape;208;p16">
                  <a:extLst>
                    <a:ext uri="{FF2B5EF4-FFF2-40B4-BE49-F238E27FC236}">
                      <a16:creationId xmlns:a16="http://schemas.microsoft.com/office/drawing/2014/main" id="{299B0263-EF1B-BA62-C5F5-780763A97557}"/>
                    </a:ext>
                  </a:extLst>
                </p:cNvPr>
                <p:cNvSpPr/>
                <p:nvPr/>
              </p:nvSpPr>
              <p:spPr>
                <a:xfrm>
                  <a:off x="6161885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57" name="Google Shape;209;p16">
                  <a:extLst>
                    <a:ext uri="{FF2B5EF4-FFF2-40B4-BE49-F238E27FC236}">
                      <a16:creationId xmlns:a16="http://schemas.microsoft.com/office/drawing/2014/main" id="{F74E57B0-92C4-08D8-4E95-5B8A9AB92057}"/>
                    </a:ext>
                  </a:extLst>
                </p:cNvPr>
                <p:cNvSpPr/>
                <p:nvPr/>
              </p:nvSpPr>
              <p:spPr>
                <a:xfrm>
                  <a:off x="6175445" y="1749895"/>
                  <a:ext cx="69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58" name="Google Shape;210;p16">
                  <a:extLst>
                    <a:ext uri="{FF2B5EF4-FFF2-40B4-BE49-F238E27FC236}">
                      <a16:creationId xmlns:a16="http://schemas.microsoft.com/office/drawing/2014/main" id="{A6274616-CA5C-A272-A1D0-8C4DE4C840D3}"/>
                    </a:ext>
                  </a:extLst>
                </p:cNvPr>
                <p:cNvSpPr/>
                <p:nvPr/>
              </p:nvSpPr>
              <p:spPr>
                <a:xfrm>
                  <a:off x="6189104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0" y="0"/>
                      </a:moveTo>
                      <a:lnTo>
                        <a:pt x="0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59" name="Google Shape;211;p16">
                  <a:extLst>
                    <a:ext uri="{FF2B5EF4-FFF2-40B4-BE49-F238E27FC236}">
                      <a16:creationId xmlns:a16="http://schemas.microsoft.com/office/drawing/2014/main" id="{8FD67A65-2612-C2A0-6ED6-A01ADEA06C74}"/>
                    </a:ext>
                  </a:extLst>
                </p:cNvPr>
                <p:cNvSpPr/>
                <p:nvPr/>
              </p:nvSpPr>
              <p:spPr>
                <a:xfrm>
                  <a:off x="6046630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9" y="6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60" name="Google Shape;212;p16">
                  <a:extLst>
                    <a:ext uri="{FF2B5EF4-FFF2-40B4-BE49-F238E27FC236}">
                      <a16:creationId xmlns:a16="http://schemas.microsoft.com/office/drawing/2014/main" id="{0C3D9B82-8BA6-A33A-34ED-3BFC0B780C41}"/>
                    </a:ext>
                  </a:extLst>
                </p:cNvPr>
                <p:cNvSpPr/>
                <p:nvPr/>
              </p:nvSpPr>
              <p:spPr>
                <a:xfrm>
                  <a:off x="6060190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1" y="0"/>
                      </a:moveTo>
                      <a:lnTo>
                        <a:pt x="1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161" name="Google Shape;213;p16">
                  <a:extLst>
                    <a:ext uri="{FF2B5EF4-FFF2-40B4-BE49-F238E27FC236}">
                      <a16:creationId xmlns:a16="http://schemas.microsoft.com/office/drawing/2014/main" id="{17CA3EDD-9C4B-1784-D4FF-20D73BCDDB87}"/>
                    </a:ext>
                  </a:extLst>
                </p:cNvPr>
                <p:cNvSpPr/>
                <p:nvPr/>
              </p:nvSpPr>
              <p:spPr>
                <a:xfrm>
                  <a:off x="6073749" y="1749895"/>
                  <a:ext cx="6879" cy="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8" extrusionOk="0">
                      <a:moveTo>
                        <a:pt x="0" y="0"/>
                      </a:moveTo>
                      <a:lnTo>
                        <a:pt x="0" y="67"/>
                      </a:lnTo>
                      <a:lnTo>
                        <a:pt x="68" y="67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sp>
            <p:nvSpPr>
              <p:cNvPr id="143" name="Google Shape;242;p16">
                <a:extLst>
                  <a:ext uri="{FF2B5EF4-FFF2-40B4-BE49-F238E27FC236}">
                    <a16:creationId xmlns:a16="http://schemas.microsoft.com/office/drawing/2014/main" id="{9F61989D-9222-F0B0-98DE-EADFCE0E2A5A}"/>
                  </a:ext>
                </a:extLst>
              </p:cNvPr>
              <p:cNvSpPr txBox="1"/>
              <p:nvPr/>
            </p:nvSpPr>
            <p:spPr>
              <a:xfrm>
                <a:off x="8700647" y="756623"/>
                <a:ext cx="1697542" cy="9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User Accessibility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FD745F6-6722-5205-C6A6-4E90629348B4}"/>
                </a:ext>
              </a:extLst>
            </p:cNvPr>
            <p:cNvSpPr txBox="1"/>
            <p:nvPr/>
          </p:nvSpPr>
          <p:spPr>
            <a:xfrm>
              <a:off x="5478337" y="2160360"/>
              <a:ext cx="16095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User-friendly tool for small to medium retailers.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011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3796">
        <p159:morph option="byObject"/>
      </p:transition>
    </mc:Choice>
    <mc:Fallback>
      <p:transition spd="slow" advTm="37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A47AF-2F8C-64E1-D6D4-2181833E5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7CD15-FFC9-5D97-9462-73D18F78F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7000">
                <a:schemeClr val="tx1"/>
              </a:gs>
              <a:gs pos="0">
                <a:schemeClr val="bg1">
                  <a:lumMod val="2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2D2976-143C-81BC-ABB7-CD541C8C3FD4}"/>
              </a:ext>
            </a:extLst>
          </p:cNvPr>
          <p:cNvSpPr txBox="1"/>
          <p:nvPr/>
        </p:nvSpPr>
        <p:spPr>
          <a:xfrm>
            <a:off x="1133496" y="698589"/>
            <a:ext cx="31649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071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4400" dirty="0">
              <a:solidFill>
                <a:srgbClr val="30714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E743B6-4B37-DA51-986B-B55A6719B9EB}"/>
              </a:ext>
            </a:extLst>
          </p:cNvPr>
          <p:cNvSpPr txBox="1"/>
          <p:nvPr/>
        </p:nvSpPr>
        <p:spPr>
          <a:xfrm>
            <a:off x="2294403" y="2702786"/>
            <a:ext cx="2793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smart retail services application for store owners.</a:t>
            </a:r>
          </a:p>
          <a:p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D9DB6D-7D9D-EA10-2590-B19E722AC35B}"/>
              </a:ext>
            </a:extLst>
          </p:cNvPr>
          <p:cNvSpPr txBox="1"/>
          <p:nvPr/>
        </p:nvSpPr>
        <p:spPr>
          <a:xfrm>
            <a:off x="2967796" y="2312078"/>
            <a:ext cx="32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971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 Purpose</a:t>
            </a:r>
            <a:endParaRPr lang="en-PK" b="1" dirty="0">
              <a:solidFill>
                <a:srgbClr val="E9713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003569-E73A-E389-3079-7B709C07499C}"/>
              </a:ext>
            </a:extLst>
          </p:cNvPr>
          <p:cNvSpPr txBox="1"/>
          <p:nvPr/>
        </p:nvSpPr>
        <p:spPr>
          <a:xfrm>
            <a:off x="7074688" y="4136295"/>
            <a:ext cx="2978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data mining to recommend optimal product placement.</a:t>
            </a:r>
          </a:p>
          <a:p>
            <a:pPr algn="ctr"/>
            <a:endParaRPr lang="en-PK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B86997-D77A-53AF-F87E-36DBC987A521}"/>
              </a:ext>
            </a:extLst>
          </p:cNvPr>
          <p:cNvSpPr txBox="1"/>
          <p:nvPr/>
        </p:nvSpPr>
        <p:spPr>
          <a:xfrm>
            <a:off x="7589836" y="3643868"/>
            <a:ext cx="194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971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 Focus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E629C9-A2C9-9AF2-0296-BF070BC80A74}"/>
              </a:ext>
            </a:extLst>
          </p:cNvPr>
          <p:cNvSpPr txBox="1"/>
          <p:nvPr/>
        </p:nvSpPr>
        <p:spPr>
          <a:xfrm>
            <a:off x="6699579" y="2078469"/>
            <a:ext cx="2815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smart retail services application for store owners.</a:t>
            </a:r>
          </a:p>
          <a:p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80369E-C112-EAB1-004F-766B915C63B1}"/>
              </a:ext>
            </a:extLst>
          </p:cNvPr>
          <p:cNvSpPr txBox="1"/>
          <p:nvPr/>
        </p:nvSpPr>
        <p:spPr>
          <a:xfrm>
            <a:off x="7322563" y="1668134"/>
            <a:ext cx="1569096" cy="37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2C2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Goal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8E5C7E-8E41-6C0B-DE7C-05FEA1BC1070}"/>
              </a:ext>
            </a:extLst>
          </p:cNvPr>
          <p:cNvSpPr txBox="1"/>
          <p:nvPr/>
        </p:nvSpPr>
        <p:spPr>
          <a:xfrm>
            <a:off x="3130438" y="4962435"/>
            <a:ext cx="2965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Functions Enables registration, product data upload, and transaction analysis.</a:t>
            </a:r>
          </a:p>
          <a:p>
            <a:pPr algn="ctr"/>
            <a:endParaRPr lang="en-PK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4BE430-A4DA-F0D5-2AF9-4FFD290F7446}"/>
              </a:ext>
            </a:extLst>
          </p:cNvPr>
          <p:cNvSpPr txBox="1"/>
          <p:nvPr/>
        </p:nvSpPr>
        <p:spPr>
          <a:xfrm>
            <a:off x="3766427" y="4457217"/>
            <a:ext cx="165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2C2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Functions</a:t>
            </a:r>
            <a:endParaRPr lang="en-PK" b="1" dirty="0">
              <a:solidFill>
                <a:srgbClr val="52C27F"/>
              </a:solidFill>
            </a:endParaRPr>
          </a:p>
        </p:txBody>
      </p:sp>
      <p:pic>
        <p:nvPicPr>
          <p:cNvPr id="42" name="Graphic 41" descr="Books on shelf with solid fill">
            <a:extLst>
              <a:ext uri="{FF2B5EF4-FFF2-40B4-BE49-F238E27FC236}">
                <a16:creationId xmlns:a16="http://schemas.microsoft.com/office/drawing/2014/main" id="{AE1379A2-0EF6-F729-6471-5642199EA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114" y="743482"/>
            <a:ext cx="678382" cy="678382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BE088CD2-9A03-001A-DCCF-0D7B9EE64941}"/>
              </a:ext>
            </a:extLst>
          </p:cNvPr>
          <p:cNvGrpSpPr/>
          <p:nvPr/>
        </p:nvGrpSpPr>
        <p:grpSpPr>
          <a:xfrm>
            <a:off x="5908325" y="3321771"/>
            <a:ext cx="1233765" cy="900001"/>
            <a:chOff x="5908325" y="3321771"/>
            <a:chExt cx="1233765" cy="900001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9A34C5-B034-73B4-72DF-E9A63FB86BA8}"/>
                </a:ext>
              </a:extLst>
            </p:cNvPr>
            <p:cNvSpPr/>
            <p:nvPr/>
          </p:nvSpPr>
          <p:spPr>
            <a:xfrm rot="20539264">
              <a:off x="5908325" y="3321771"/>
              <a:ext cx="1233765" cy="900001"/>
            </a:xfrm>
            <a:custGeom>
              <a:avLst/>
              <a:gdLst>
                <a:gd name="connsiteX0" fmla="*/ 1233765 w 1233765"/>
                <a:gd name="connsiteY0" fmla="*/ 0 h 900001"/>
                <a:gd name="connsiteX1" fmla="*/ 425785 w 1233765"/>
                <a:gd name="connsiteY1" fmla="*/ 895354 h 900001"/>
                <a:gd name="connsiteX2" fmla="*/ 333772 w 1233765"/>
                <a:gd name="connsiteY2" fmla="*/ 900000 h 900001"/>
                <a:gd name="connsiteX3" fmla="*/ 333765 w 1233765"/>
                <a:gd name="connsiteY3" fmla="*/ 900001 h 900001"/>
                <a:gd name="connsiteX4" fmla="*/ 2056 w 1233765"/>
                <a:gd name="connsiteY4" fmla="*/ 350322 h 900001"/>
                <a:gd name="connsiteX5" fmla="*/ 0 w 1233765"/>
                <a:gd name="connsiteY5" fmla="*/ 333766 h 900001"/>
                <a:gd name="connsiteX6" fmla="*/ 152384 w 1233765"/>
                <a:gd name="connsiteY6" fmla="*/ 352687 h 900001"/>
                <a:gd name="connsiteX7" fmla="*/ 333765 w 1233765"/>
                <a:gd name="connsiteY7" fmla="*/ 360001 h 900001"/>
                <a:gd name="connsiteX8" fmla="*/ 515146 w 1233765"/>
                <a:gd name="connsiteY8" fmla="*/ 352687 h 900001"/>
                <a:gd name="connsiteX9" fmla="*/ 667530 w 1233765"/>
                <a:gd name="connsiteY9" fmla="*/ 333766 h 900001"/>
                <a:gd name="connsiteX10" fmla="*/ 667530 w 1233765"/>
                <a:gd name="connsiteY10" fmla="*/ 333765 h 900001"/>
                <a:gd name="connsiteX11" fmla="*/ 684086 w 1233765"/>
                <a:gd name="connsiteY11" fmla="*/ 331709 h 900001"/>
                <a:gd name="connsiteX12" fmla="*/ 1233765 w 1233765"/>
                <a:gd name="connsiteY12" fmla="*/ 0 h 90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3765" h="900001">
                  <a:moveTo>
                    <a:pt x="1233765" y="0"/>
                  </a:moveTo>
                  <a:cubicBezTo>
                    <a:pt x="1233765" y="465990"/>
                    <a:pt x="879615" y="849265"/>
                    <a:pt x="425785" y="895354"/>
                  </a:cubicBezTo>
                  <a:lnTo>
                    <a:pt x="333772" y="900000"/>
                  </a:lnTo>
                  <a:lnTo>
                    <a:pt x="333765" y="900001"/>
                  </a:lnTo>
                  <a:cubicBezTo>
                    <a:pt x="184648" y="900001"/>
                    <a:pt x="56707" y="673345"/>
                    <a:pt x="2056" y="350322"/>
                  </a:cubicBezTo>
                  <a:lnTo>
                    <a:pt x="0" y="333766"/>
                  </a:lnTo>
                  <a:lnTo>
                    <a:pt x="152384" y="352687"/>
                  </a:lnTo>
                  <a:cubicBezTo>
                    <a:pt x="210972" y="357483"/>
                    <a:pt x="271633" y="360001"/>
                    <a:pt x="333765" y="360001"/>
                  </a:cubicBezTo>
                  <a:cubicBezTo>
                    <a:pt x="395897" y="360001"/>
                    <a:pt x="456559" y="357483"/>
                    <a:pt x="515146" y="352687"/>
                  </a:cubicBezTo>
                  <a:lnTo>
                    <a:pt x="667530" y="333766"/>
                  </a:lnTo>
                  <a:lnTo>
                    <a:pt x="667530" y="333765"/>
                  </a:lnTo>
                  <a:lnTo>
                    <a:pt x="684086" y="331709"/>
                  </a:lnTo>
                  <a:cubicBezTo>
                    <a:pt x="1007109" y="277059"/>
                    <a:pt x="1233765" y="149117"/>
                    <a:pt x="1233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/>
            </a:p>
          </p:txBody>
        </p:sp>
        <p:pic>
          <p:nvPicPr>
            <p:cNvPr id="44" name="Graphic 43" descr="Continuous Improvement with solid fill">
              <a:extLst>
                <a:ext uri="{FF2B5EF4-FFF2-40B4-BE49-F238E27FC236}">
                  <a16:creationId xmlns:a16="http://schemas.microsoft.com/office/drawing/2014/main" id="{390E8F52-BB1D-A9E5-977E-AF0C7DA39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86717" y="3723096"/>
              <a:ext cx="487188" cy="487188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C4B237B-2D4A-4E3A-20B1-5313D65B0678}"/>
              </a:ext>
            </a:extLst>
          </p:cNvPr>
          <p:cNvGrpSpPr/>
          <p:nvPr/>
        </p:nvGrpSpPr>
        <p:grpSpPr>
          <a:xfrm>
            <a:off x="5326033" y="3218523"/>
            <a:ext cx="900000" cy="1233765"/>
            <a:chOff x="5326033" y="3218523"/>
            <a:chExt cx="900000" cy="123376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5516857-8BE7-E5B0-F483-B6EC73178F37}"/>
                </a:ext>
              </a:extLst>
            </p:cNvPr>
            <p:cNvSpPr/>
            <p:nvPr/>
          </p:nvSpPr>
          <p:spPr>
            <a:xfrm rot="20539264">
              <a:off x="5326033" y="3218523"/>
              <a:ext cx="900000" cy="1233765"/>
            </a:xfrm>
            <a:custGeom>
              <a:avLst/>
              <a:gdLst>
                <a:gd name="connsiteX0" fmla="*/ 566236 w 900000"/>
                <a:gd name="connsiteY0" fmla="*/ 0 h 1233765"/>
                <a:gd name="connsiteX1" fmla="*/ 547314 w 900000"/>
                <a:gd name="connsiteY1" fmla="*/ 152384 h 1233765"/>
                <a:gd name="connsiteX2" fmla="*/ 540000 w 900000"/>
                <a:gd name="connsiteY2" fmla="*/ 333765 h 1233765"/>
                <a:gd name="connsiteX3" fmla="*/ 547314 w 900000"/>
                <a:gd name="connsiteY3" fmla="*/ 515146 h 1233765"/>
                <a:gd name="connsiteX4" fmla="*/ 566235 w 900000"/>
                <a:gd name="connsiteY4" fmla="*/ 667530 h 1233765"/>
                <a:gd name="connsiteX5" fmla="*/ 568291 w 900000"/>
                <a:gd name="connsiteY5" fmla="*/ 684086 h 1233765"/>
                <a:gd name="connsiteX6" fmla="*/ 900000 w 900000"/>
                <a:gd name="connsiteY6" fmla="*/ 1233765 h 1233765"/>
                <a:gd name="connsiteX7" fmla="*/ 0 w 900000"/>
                <a:gd name="connsiteY7" fmla="*/ 333765 h 1233765"/>
                <a:gd name="connsiteX8" fmla="*/ 549680 w 900000"/>
                <a:gd name="connsiteY8" fmla="*/ 2056 h 123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0000" h="1233765">
                  <a:moveTo>
                    <a:pt x="566236" y="0"/>
                  </a:moveTo>
                  <a:lnTo>
                    <a:pt x="547314" y="152384"/>
                  </a:lnTo>
                  <a:cubicBezTo>
                    <a:pt x="542519" y="210972"/>
                    <a:pt x="540000" y="271633"/>
                    <a:pt x="540000" y="333765"/>
                  </a:cubicBezTo>
                  <a:cubicBezTo>
                    <a:pt x="540000" y="395897"/>
                    <a:pt x="542519" y="456559"/>
                    <a:pt x="547314" y="515146"/>
                  </a:cubicBezTo>
                  <a:lnTo>
                    <a:pt x="566235" y="667530"/>
                  </a:lnTo>
                  <a:lnTo>
                    <a:pt x="568291" y="684086"/>
                  </a:lnTo>
                  <a:cubicBezTo>
                    <a:pt x="622942" y="1007109"/>
                    <a:pt x="750883" y="1233765"/>
                    <a:pt x="900000" y="1233765"/>
                  </a:cubicBezTo>
                  <a:cubicBezTo>
                    <a:pt x="402944" y="1233765"/>
                    <a:pt x="0" y="830821"/>
                    <a:pt x="0" y="333765"/>
                  </a:cubicBezTo>
                  <a:cubicBezTo>
                    <a:pt x="0" y="184648"/>
                    <a:pt x="226656" y="56707"/>
                    <a:pt x="549680" y="2056"/>
                  </a:cubicBezTo>
                  <a:close/>
                </a:path>
              </a:pathLst>
            </a:custGeom>
            <a:solidFill>
              <a:srgbClr val="52C27F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/>
            </a:p>
          </p:txBody>
        </p:sp>
        <p:pic>
          <p:nvPicPr>
            <p:cNvPr id="46" name="Graphic 45" descr="Research with solid fill">
              <a:extLst>
                <a:ext uri="{FF2B5EF4-FFF2-40B4-BE49-F238E27FC236}">
                  <a16:creationId xmlns:a16="http://schemas.microsoft.com/office/drawing/2014/main" id="{BF1281E0-3659-0929-0AB4-B40F32A47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62416" y="3531695"/>
              <a:ext cx="451906" cy="45190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2F821D7-6502-9FD3-81EA-8B0B50376506}"/>
              </a:ext>
            </a:extLst>
          </p:cNvPr>
          <p:cNvGrpSpPr/>
          <p:nvPr/>
        </p:nvGrpSpPr>
        <p:grpSpPr>
          <a:xfrm>
            <a:off x="5095515" y="2636230"/>
            <a:ext cx="1233766" cy="900000"/>
            <a:chOff x="5095515" y="2636230"/>
            <a:chExt cx="1233766" cy="900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39011B8-6744-D271-3406-1E2F83D51109}"/>
                </a:ext>
              </a:extLst>
            </p:cNvPr>
            <p:cNvSpPr/>
            <p:nvPr/>
          </p:nvSpPr>
          <p:spPr>
            <a:xfrm rot="20539264">
              <a:off x="5095515" y="2636230"/>
              <a:ext cx="1233766" cy="900000"/>
            </a:xfrm>
            <a:custGeom>
              <a:avLst/>
              <a:gdLst>
                <a:gd name="connsiteX0" fmla="*/ 900001 w 1233766"/>
                <a:gd name="connsiteY0" fmla="*/ 1 h 900000"/>
                <a:gd name="connsiteX1" fmla="*/ 1231710 w 1233766"/>
                <a:gd name="connsiteY1" fmla="*/ 549681 h 900000"/>
                <a:gd name="connsiteX2" fmla="*/ 1233766 w 1233766"/>
                <a:gd name="connsiteY2" fmla="*/ 566236 h 900000"/>
                <a:gd name="connsiteX3" fmla="*/ 1081382 w 1233766"/>
                <a:gd name="connsiteY3" fmla="*/ 547315 h 900000"/>
                <a:gd name="connsiteX4" fmla="*/ 900001 w 1233766"/>
                <a:gd name="connsiteY4" fmla="*/ 540001 h 900000"/>
                <a:gd name="connsiteX5" fmla="*/ 718620 w 1233766"/>
                <a:gd name="connsiteY5" fmla="*/ 547315 h 900000"/>
                <a:gd name="connsiteX6" fmla="*/ 566237 w 1233766"/>
                <a:gd name="connsiteY6" fmla="*/ 566236 h 900000"/>
                <a:gd name="connsiteX7" fmla="*/ 568292 w 1233766"/>
                <a:gd name="connsiteY7" fmla="*/ 549681 h 900000"/>
                <a:gd name="connsiteX8" fmla="*/ 900001 w 1233766"/>
                <a:gd name="connsiteY8" fmla="*/ 1 h 900000"/>
                <a:gd name="connsiteX9" fmla="*/ 900000 w 1233766"/>
                <a:gd name="connsiteY9" fmla="*/ 0 h 900000"/>
                <a:gd name="connsiteX10" fmla="*/ 568291 w 1233766"/>
                <a:gd name="connsiteY10" fmla="*/ 549680 h 900000"/>
                <a:gd name="connsiteX11" fmla="*/ 566236 w 1233766"/>
                <a:gd name="connsiteY11" fmla="*/ 566235 h 900000"/>
                <a:gd name="connsiteX12" fmla="*/ 549680 w 1233766"/>
                <a:gd name="connsiteY12" fmla="*/ 568291 h 900000"/>
                <a:gd name="connsiteX13" fmla="*/ 0 w 1233766"/>
                <a:gd name="connsiteY13" fmla="*/ 900000 h 900000"/>
                <a:gd name="connsiteX14" fmla="*/ 900000 w 1233766"/>
                <a:gd name="connsiteY14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3766" h="900000">
                  <a:moveTo>
                    <a:pt x="900001" y="1"/>
                  </a:moveTo>
                  <a:cubicBezTo>
                    <a:pt x="1049118" y="1"/>
                    <a:pt x="1177060" y="226657"/>
                    <a:pt x="1231710" y="549681"/>
                  </a:cubicBezTo>
                  <a:lnTo>
                    <a:pt x="1233766" y="566236"/>
                  </a:lnTo>
                  <a:lnTo>
                    <a:pt x="1081382" y="547315"/>
                  </a:lnTo>
                  <a:cubicBezTo>
                    <a:pt x="1022795" y="542520"/>
                    <a:pt x="962133" y="540001"/>
                    <a:pt x="900001" y="540001"/>
                  </a:cubicBezTo>
                  <a:cubicBezTo>
                    <a:pt x="837869" y="540001"/>
                    <a:pt x="777208" y="542520"/>
                    <a:pt x="718620" y="547315"/>
                  </a:cubicBezTo>
                  <a:lnTo>
                    <a:pt x="566237" y="566236"/>
                  </a:lnTo>
                  <a:lnTo>
                    <a:pt x="568292" y="549681"/>
                  </a:lnTo>
                  <a:cubicBezTo>
                    <a:pt x="622943" y="226657"/>
                    <a:pt x="750884" y="1"/>
                    <a:pt x="900001" y="1"/>
                  </a:cubicBezTo>
                  <a:close/>
                  <a:moveTo>
                    <a:pt x="900000" y="0"/>
                  </a:moveTo>
                  <a:cubicBezTo>
                    <a:pt x="750883" y="0"/>
                    <a:pt x="622942" y="226656"/>
                    <a:pt x="568291" y="549680"/>
                  </a:cubicBezTo>
                  <a:lnTo>
                    <a:pt x="566236" y="566235"/>
                  </a:lnTo>
                  <a:lnTo>
                    <a:pt x="549680" y="568291"/>
                  </a:lnTo>
                  <a:cubicBezTo>
                    <a:pt x="226656" y="622942"/>
                    <a:pt x="0" y="750883"/>
                    <a:pt x="0" y="900000"/>
                  </a:cubicBezTo>
                  <a:cubicBezTo>
                    <a:pt x="0" y="402944"/>
                    <a:pt x="402944" y="0"/>
                    <a:pt x="900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/>
            </a:p>
          </p:txBody>
        </p:sp>
        <p:pic>
          <p:nvPicPr>
            <p:cNvPr id="48" name="Graphic 47" descr="Store with solid fill">
              <a:extLst>
                <a:ext uri="{FF2B5EF4-FFF2-40B4-BE49-F238E27FC236}">
                  <a16:creationId xmlns:a16="http://schemas.microsoft.com/office/drawing/2014/main" id="{788F14FA-AC6F-D31C-09C4-04E86DEF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18159" y="2700463"/>
              <a:ext cx="413946" cy="413946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881DD20-77BC-F337-37F8-18F91B802B9D}"/>
              </a:ext>
            </a:extLst>
          </p:cNvPr>
          <p:cNvGrpSpPr/>
          <p:nvPr/>
        </p:nvGrpSpPr>
        <p:grpSpPr>
          <a:xfrm>
            <a:off x="6011573" y="2405714"/>
            <a:ext cx="900001" cy="1233765"/>
            <a:chOff x="6011573" y="2405714"/>
            <a:chExt cx="900001" cy="12337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0860F7F-D237-56B1-E3A7-E4ABE21B7842}"/>
                </a:ext>
              </a:extLst>
            </p:cNvPr>
            <p:cNvSpPr/>
            <p:nvPr/>
          </p:nvSpPr>
          <p:spPr>
            <a:xfrm rot="20539264">
              <a:off x="6011573" y="2405714"/>
              <a:ext cx="900001" cy="1233765"/>
            </a:xfrm>
            <a:custGeom>
              <a:avLst/>
              <a:gdLst>
                <a:gd name="connsiteX0" fmla="*/ 0 w 900001"/>
                <a:gd name="connsiteY0" fmla="*/ 0 h 1233765"/>
                <a:gd name="connsiteX1" fmla="*/ 895354 w 900001"/>
                <a:gd name="connsiteY1" fmla="*/ 807980 h 1233765"/>
                <a:gd name="connsiteX2" fmla="*/ 900000 w 900001"/>
                <a:gd name="connsiteY2" fmla="*/ 899993 h 1233765"/>
                <a:gd name="connsiteX3" fmla="*/ 900001 w 900001"/>
                <a:gd name="connsiteY3" fmla="*/ 900000 h 1233765"/>
                <a:gd name="connsiteX4" fmla="*/ 350322 w 900001"/>
                <a:gd name="connsiteY4" fmla="*/ 1231709 h 1233765"/>
                <a:gd name="connsiteX5" fmla="*/ 333766 w 900001"/>
                <a:gd name="connsiteY5" fmla="*/ 1233765 h 1233765"/>
                <a:gd name="connsiteX6" fmla="*/ 352687 w 900001"/>
                <a:gd name="connsiteY6" fmla="*/ 1081381 h 1233765"/>
                <a:gd name="connsiteX7" fmla="*/ 360001 w 900001"/>
                <a:gd name="connsiteY7" fmla="*/ 900000 h 1233765"/>
                <a:gd name="connsiteX8" fmla="*/ 352687 w 900001"/>
                <a:gd name="connsiteY8" fmla="*/ 718619 h 1233765"/>
                <a:gd name="connsiteX9" fmla="*/ 333766 w 900001"/>
                <a:gd name="connsiteY9" fmla="*/ 566235 h 1233765"/>
                <a:gd name="connsiteX10" fmla="*/ 333765 w 900001"/>
                <a:gd name="connsiteY10" fmla="*/ 566235 h 1233765"/>
                <a:gd name="connsiteX11" fmla="*/ 331709 w 900001"/>
                <a:gd name="connsiteY11" fmla="*/ 549680 h 1233765"/>
                <a:gd name="connsiteX12" fmla="*/ 0 w 900001"/>
                <a:gd name="connsiteY12" fmla="*/ 0 h 123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001" h="1233765">
                  <a:moveTo>
                    <a:pt x="0" y="0"/>
                  </a:moveTo>
                  <a:cubicBezTo>
                    <a:pt x="465990" y="0"/>
                    <a:pt x="849265" y="354150"/>
                    <a:pt x="895354" y="807980"/>
                  </a:cubicBezTo>
                  <a:lnTo>
                    <a:pt x="900000" y="899993"/>
                  </a:lnTo>
                  <a:lnTo>
                    <a:pt x="900001" y="900000"/>
                  </a:lnTo>
                  <a:cubicBezTo>
                    <a:pt x="900001" y="1049117"/>
                    <a:pt x="673345" y="1177059"/>
                    <a:pt x="350322" y="1231709"/>
                  </a:cubicBezTo>
                  <a:lnTo>
                    <a:pt x="333766" y="1233765"/>
                  </a:lnTo>
                  <a:lnTo>
                    <a:pt x="352687" y="1081381"/>
                  </a:lnTo>
                  <a:cubicBezTo>
                    <a:pt x="357483" y="1022794"/>
                    <a:pt x="360001" y="962132"/>
                    <a:pt x="360001" y="900000"/>
                  </a:cubicBezTo>
                  <a:cubicBezTo>
                    <a:pt x="360001" y="837868"/>
                    <a:pt x="357483" y="777207"/>
                    <a:pt x="352687" y="718619"/>
                  </a:cubicBezTo>
                  <a:lnTo>
                    <a:pt x="333766" y="566235"/>
                  </a:lnTo>
                  <a:lnTo>
                    <a:pt x="333765" y="566235"/>
                  </a:lnTo>
                  <a:lnTo>
                    <a:pt x="331709" y="549680"/>
                  </a:lnTo>
                  <a:cubicBezTo>
                    <a:pt x="277059" y="226656"/>
                    <a:pt x="149117" y="0"/>
                    <a:pt x="0" y="0"/>
                  </a:cubicBezTo>
                  <a:close/>
                </a:path>
              </a:pathLst>
            </a:custGeom>
            <a:solidFill>
              <a:srgbClr val="52C27F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/>
            </a:p>
          </p:txBody>
        </p:sp>
        <p:pic>
          <p:nvPicPr>
            <p:cNvPr id="50" name="Graphic 49" descr="Presentation with checklist with solid fill">
              <a:extLst>
                <a:ext uri="{FF2B5EF4-FFF2-40B4-BE49-F238E27FC236}">
                  <a16:creationId xmlns:a16="http://schemas.microsoft.com/office/drawing/2014/main" id="{217E2ED5-C722-800E-475D-2612F4A56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54437" y="2889090"/>
              <a:ext cx="438936" cy="43893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4ADC76-2EC4-BA72-A424-55C17AF9EAE2}"/>
              </a:ext>
            </a:extLst>
          </p:cNvPr>
          <p:cNvSpPr txBox="1"/>
          <p:nvPr/>
        </p:nvSpPr>
        <p:spPr>
          <a:xfrm>
            <a:off x="-5974254" y="1676274"/>
            <a:ext cx="558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AI-Powered Retail Optimization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011A7-D039-6625-AF98-E1C1EDDC0B30}"/>
              </a:ext>
            </a:extLst>
          </p:cNvPr>
          <p:cNvSpPr txBox="1"/>
          <p:nvPr/>
        </p:nvSpPr>
        <p:spPr>
          <a:xfrm>
            <a:off x="-5909694" y="3170751"/>
            <a:ext cx="19449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F7F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  <a:p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B2932-2B2C-C133-A8E7-BDCE13C01F84}"/>
              </a:ext>
            </a:extLst>
          </p:cNvPr>
          <p:cNvSpPr txBox="1"/>
          <p:nvPr/>
        </p:nvSpPr>
        <p:spPr>
          <a:xfrm>
            <a:off x="-5909694" y="3641105"/>
            <a:ext cx="2946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29C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Syed Qasim Ali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(BSAI-161)</a:t>
            </a:r>
          </a:p>
          <a:p>
            <a:r>
              <a:rPr lang="en-US" b="1" dirty="0">
                <a:solidFill>
                  <a:srgbClr val="F29C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Adeel Naeem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(BSAI-146)</a:t>
            </a:r>
          </a:p>
          <a:p>
            <a:r>
              <a:rPr lang="en-US" b="1" dirty="0">
                <a:solidFill>
                  <a:srgbClr val="F29C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Haris Nawaz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(BSAI-161)</a:t>
            </a:r>
          </a:p>
          <a:p>
            <a:endParaRPr lang="en-PK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5A4911-ADE9-3118-1118-46E9BC3BC76D}"/>
              </a:ext>
            </a:extLst>
          </p:cNvPr>
          <p:cNvGrpSpPr/>
          <p:nvPr/>
        </p:nvGrpSpPr>
        <p:grpSpPr>
          <a:xfrm>
            <a:off x="6049509" y="-7155034"/>
            <a:ext cx="6001880" cy="6649478"/>
            <a:chOff x="6049509" y="-617955"/>
            <a:chExt cx="6001880" cy="6649478"/>
          </a:xfrm>
          <a:blipFill>
            <a:blip r:embed="rId13"/>
            <a:stretch>
              <a:fillRect/>
            </a:stretch>
          </a:blip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DC2EC39-F368-AE97-CB9A-372D99A612FF}"/>
                </a:ext>
              </a:extLst>
            </p:cNvPr>
            <p:cNvSpPr/>
            <p:nvPr/>
          </p:nvSpPr>
          <p:spPr>
            <a:xfrm>
              <a:off x="7070271" y="-546930"/>
              <a:ext cx="898071" cy="604026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53919F-2130-E18E-F469-35C28ABF68D6}"/>
                </a:ext>
              </a:extLst>
            </p:cNvPr>
            <p:cNvSpPr/>
            <p:nvPr/>
          </p:nvSpPr>
          <p:spPr>
            <a:xfrm>
              <a:off x="8091033" y="-343740"/>
              <a:ext cx="898071" cy="527309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ADA0793-6180-545F-2110-B4E0A8900A20}"/>
                </a:ext>
              </a:extLst>
            </p:cNvPr>
            <p:cNvSpPr/>
            <p:nvPr/>
          </p:nvSpPr>
          <p:spPr>
            <a:xfrm>
              <a:off x="9093875" y="-509987"/>
              <a:ext cx="915991" cy="622498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2195461-28AD-34B4-95CA-D068B5AE6800}"/>
                </a:ext>
              </a:extLst>
            </p:cNvPr>
            <p:cNvSpPr/>
            <p:nvPr/>
          </p:nvSpPr>
          <p:spPr>
            <a:xfrm>
              <a:off x="10132557" y="-546931"/>
              <a:ext cx="898071" cy="480266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4FCEBF8-C9BD-0E8C-EBE9-7A569F58BCBB}"/>
                </a:ext>
              </a:extLst>
            </p:cNvPr>
            <p:cNvSpPr/>
            <p:nvPr/>
          </p:nvSpPr>
          <p:spPr>
            <a:xfrm>
              <a:off x="11153318" y="-617955"/>
              <a:ext cx="898071" cy="587116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B76AD18-2FB5-DF43-2178-F8E3EC544945}"/>
                </a:ext>
              </a:extLst>
            </p:cNvPr>
            <p:cNvSpPr/>
            <p:nvPr/>
          </p:nvSpPr>
          <p:spPr>
            <a:xfrm>
              <a:off x="6049509" y="-617955"/>
              <a:ext cx="898071" cy="664947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D2B62D7-9532-D60A-7C6C-BAB31D4DF479}"/>
              </a:ext>
            </a:extLst>
          </p:cNvPr>
          <p:cNvSpPr txBox="1"/>
          <p:nvPr/>
        </p:nvSpPr>
        <p:spPr>
          <a:xfrm>
            <a:off x="-5974254" y="935177"/>
            <a:ext cx="4518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49EEF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SmartShelf</a:t>
            </a:r>
            <a:endParaRPr lang="en-US" sz="4800" b="1" dirty="0">
              <a:solidFill>
                <a:srgbClr val="49EEF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8EAB0C-FF46-4EC5-1A3E-D1AA129FA2EF}"/>
              </a:ext>
            </a:extLst>
          </p:cNvPr>
          <p:cNvSpPr txBox="1"/>
          <p:nvPr/>
        </p:nvSpPr>
        <p:spPr>
          <a:xfrm>
            <a:off x="-5909694" y="4685506"/>
            <a:ext cx="19449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F7F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Supervisor:</a:t>
            </a:r>
          </a:p>
          <a:p>
            <a:endParaRPr lang="en-P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4C5C56-434E-B2CC-983A-E79CE766CDA1}"/>
              </a:ext>
            </a:extLst>
          </p:cNvPr>
          <p:cNvSpPr txBox="1"/>
          <p:nvPr/>
        </p:nvSpPr>
        <p:spPr>
          <a:xfrm>
            <a:off x="-5909693" y="5155860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29C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Mr. Daniyal Khan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DD014CF-B0F8-900D-F035-4EEA6B42D5A7}"/>
              </a:ext>
            </a:extLst>
          </p:cNvPr>
          <p:cNvGrpSpPr/>
          <p:nvPr/>
        </p:nvGrpSpPr>
        <p:grpSpPr>
          <a:xfrm>
            <a:off x="-7985640" y="2107824"/>
            <a:ext cx="2990314" cy="4186794"/>
            <a:chOff x="75797" y="2110767"/>
            <a:chExt cx="2990314" cy="418679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9733883-F348-A04C-0B7A-1DED52DAC14D}"/>
                </a:ext>
              </a:extLst>
            </p:cNvPr>
            <p:cNvGrpSpPr/>
            <p:nvPr/>
          </p:nvGrpSpPr>
          <p:grpSpPr>
            <a:xfrm>
              <a:off x="75797" y="2110767"/>
              <a:ext cx="2990314" cy="4186794"/>
              <a:chOff x="190097" y="2110767"/>
              <a:chExt cx="2990314" cy="418679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C6DC4FD-BE2E-F539-0E9D-6DB68E2FE13C}"/>
                  </a:ext>
                </a:extLst>
              </p:cNvPr>
              <p:cNvSpPr/>
              <p:nvPr/>
            </p:nvSpPr>
            <p:spPr>
              <a:xfrm>
                <a:off x="855408" y="2110767"/>
                <a:ext cx="2325003" cy="41867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77800" dist="63500" dir="10800000" algn="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2DE681C-6950-CE82-7EC7-BEFA99525ADF}"/>
                  </a:ext>
                </a:extLst>
              </p:cNvPr>
              <p:cNvSpPr txBox="1"/>
              <p:nvPr/>
            </p:nvSpPr>
            <p:spPr>
              <a:xfrm>
                <a:off x="855408" y="4851011"/>
                <a:ext cx="110612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b="1" dirty="0">
                    <a:gradFill>
                      <a:gsLst>
                        <a:gs pos="7000">
                          <a:srgbClr val="7030A0"/>
                        </a:gs>
                        <a:gs pos="83000">
                          <a:schemeClr val="accent5">
                            <a:lumMod val="40000"/>
                            <a:lumOff val="60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atin typeface="Century Gothic" panose="020B0502020202020204" pitchFamily="34" charset="0"/>
                  </a:rPr>
                  <a:t>1</a:t>
                </a:r>
                <a:endParaRPr lang="en-PK" sz="8800" b="1" dirty="0">
                  <a:gradFill>
                    <a:gsLst>
                      <a:gs pos="7000">
                        <a:srgbClr val="7030A0"/>
                      </a:gs>
                      <a:gs pos="83000">
                        <a:schemeClr val="accent5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004AD51-A812-2215-EF53-B74083EBA0B3}"/>
                  </a:ext>
                </a:extLst>
              </p:cNvPr>
              <p:cNvGrpSpPr/>
              <p:nvPr/>
            </p:nvGrpSpPr>
            <p:grpSpPr>
              <a:xfrm>
                <a:off x="190097" y="2585386"/>
                <a:ext cx="2325001" cy="1318233"/>
                <a:chOff x="190097" y="2585386"/>
                <a:chExt cx="2325001" cy="1318233"/>
              </a:xfrm>
              <a:gradFill>
                <a:gsLst>
                  <a:gs pos="7000">
                    <a:srgbClr val="7030A0"/>
                  </a:gs>
                  <a:gs pos="83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grpSpPr>
            <p:sp>
              <p:nvSpPr>
                <p:cNvPr id="73" name="Right Triangle 72">
                  <a:extLst>
                    <a:ext uri="{FF2B5EF4-FFF2-40B4-BE49-F238E27FC236}">
                      <a16:creationId xmlns:a16="http://schemas.microsoft.com/office/drawing/2014/main" id="{D187ACC8-94FD-71B9-44FA-3C350FA41EFC}"/>
                    </a:ext>
                  </a:extLst>
                </p:cNvPr>
                <p:cNvSpPr/>
                <p:nvPr/>
              </p:nvSpPr>
              <p:spPr>
                <a:xfrm rot="10800000">
                  <a:off x="190097" y="3409948"/>
                  <a:ext cx="665310" cy="493671"/>
                </a:xfrm>
                <a:prstGeom prst="rtTriangle">
                  <a:avLst/>
                </a:prstGeom>
                <a:gradFill>
                  <a:gsLst>
                    <a:gs pos="100000">
                      <a:srgbClr val="7030A0"/>
                    </a:gs>
                    <a:gs pos="20000">
                      <a:schemeClr val="accent5">
                        <a:lumMod val="40000"/>
                        <a:lumOff val="60000"/>
                      </a:schemeClr>
                    </a:gs>
                    <a:gs pos="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CD36E6F8-67D8-61EC-8FDD-9E24A5D04664}"/>
                    </a:ext>
                  </a:extLst>
                </p:cNvPr>
                <p:cNvSpPr/>
                <p:nvPr/>
              </p:nvSpPr>
              <p:spPr>
                <a:xfrm>
                  <a:off x="190097" y="2585386"/>
                  <a:ext cx="2325001" cy="843614"/>
                </a:xfrm>
                <a:custGeom>
                  <a:avLst/>
                  <a:gdLst>
                    <a:gd name="connsiteX0" fmla="*/ 337665 w 2115944"/>
                    <a:gd name="connsiteY0" fmla="*/ 0 h 843614"/>
                    <a:gd name="connsiteX1" fmla="*/ 1694137 w 2115944"/>
                    <a:gd name="connsiteY1" fmla="*/ 0 h 843614"/>
                    <a:gd name="connsiteX2" fmla="*/ 2115944 w 2115944"/>
                    <a:gd name="connsiteY2" fmla="*/ 421807 h 843614"/>
                    <a:gd name="connsiteX3" fmla="*/ 1694137 w 2115944"/>
                    <a:gd name="connsiteY3" fmla="*/ 843614 h 843614"/>
                    <a:gd name="connsiteX4" fmla="*/ 117200 w 2115944"/>
                    <a:gd name="connsiteY4" fmla="*/ 843614 h 843614"/>
                    <a:gd name="connsiteX5" fmla="*/ 32191 w 2115944"/>
                    <a:gd name="connsiteY5" fmla="*/ 835045 h 843614"/>
                    <a:gd name="connsiteX6" fmla="*/ 0 w 2115944"/>
                    <a:gd name="connsiteY6" fmla="*/ 825052 h 84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15944" h="843614">
                      <a:moveTo>
                        <a:pt x="337665" y="0"/>
                      </a:moveTo>
                      <a:lnTo>
                        <a:pt x="1694137" y="0"/>
                      </a:lnTo>
                      <a:cubicBezTo>
                        <a:pt x="1927095" y="0"/>
                        <a:pt x="2115944" y="188849"/>
                        <a:pt x="2115944" y="421807"/>
                      </a:cubicBezTo>
                      <a:cubicBezTo>
                        <a:pt x="2115944" y="654765"/>
                        <a:pt x="1927095" y="843614"/>
                        <a:pt x="1694137" y="843614"/>
                      </a:cubicBezTo>
                      <a:lnTo>
                        <a:pt x="117200" y="843614"/>
                      </a:lnTo>
                      <a:cubicBezTo>
                        <a:pt x="88080" y="843614"/>
                        <a:pt x="59650" y="840663"/>
                        <a:pt x="32191" y="835045"/>
                      </a:cubicBezTo>
                      <a:lnTo>
                        <a:pt x="0" y="8250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PK" dirty="0"/>
                </a:p>
              </p:txBody>
            </p:sp>
          </p:grp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3FAB20-16EF-57CA-E02E-968E08C051A0}"/>
                </a:ext>
              </a:extLst>
            </p:cNvPr>
            <p:cNvSpPr txBox="1"/>
            <p:nvPr/>
          </p:nvSpPr>
          <p:spPr>
            <a:xfrm>
              <a:off x="671298" y="2831691"/>
              <a:ext cx="1641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Lack of tools</a:t>
              </a:r>
              <a:endParaRPr lang="en-PK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DBCED2A-3375-3409-EE33-F1FE3FF47044}"/>
                </a:ext>
              </a:extLst>
            </p:cNvPr>
            <p:cNvSpPr txBox="1"/>
            <p:nvPr/>
          </p:nvSpPr>
          <p:spPr>
            <a:xfrm>
              <a:off x="941413" y="3715829"/>
              <a:ext cx="18979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Retailers lack tools to analyze consumer buying behavior.</a:t>
              </a:r>
            </a:p>
            <a:p>
              <a:pPr algn="ctr"/>
              <a:endParaRPr lang="en-PK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353A90F-C84D-B6EB-FEE0-9734A782099B}"/>
              </a:ext>
            </a:extLst>
          </p:cNvPr>
          <p:cNvGrpSpPr/>
          <p:nvPr/>
        </p:nvGrpSpPr>
        <p:grpSpPr>
          <a:xfrm>
            <a:off x="-7985640" y="2107824"/>
            <a:ext cx="2990314" cy="4186794"/>
            <a:chOff x="3016912" y="2104881"/>
            <a:chExt cx="2990314" cy="418679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59F4C41-89EF-FF93-EE45-B0460D64F196}"/>
                </a:ext>
              </a:extLst>
            </p:cNvPr>
            <p:cNvGrpSpPr/>
            <p:nvPr/>
          </p:nvGrpSpPr>
          <p:grpSpPr>
            <a:xfrm>
              <a:off x="3016912" y="2104881"/>
              <a:ext cx="2990314" cy="4186794"/>
              <a:chOff x="190097" y="2110767"/>
              <a:chExt cx="2990314" cy="418679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CF096F2-3546-6CDF-FDAC-18857A681E29}"/>
                  </a:ext>
                </a:extLst>
              </p:cNvPr>
              <p:cNvSpPr/>
              <p:nvPr/>
            </p:nvSpPr>
            <p:spPr>
              <a:xfrm>
                <a:off x="855408" y="2110767"/>
                <a:ext cx="2325003" cy="41867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77800" dist="63500" dir="10800000" algn="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1325B2-AE2A-3EA9-E819-9541B7D8ED40}"/>
                  </a:ext>
                </a:extLst>
              </p:cNvPr>
              <p:cNvSpPr txBox="1"/>
              <p:nvPr/>
            </p:nvSpPr>
            <p:spPr>
              <a:xfrm>
                <a:off x="855408" y="4851011"/>
                <a:ext cx="110612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b="1" dirty="0">
                    <a:gradFill>
                      <a:gsLst>
                        <a:gs pos="7000">
                          <a:schemeClr val="accent4">
                            <a:lumMod val="60000"/>
                            <a:lumOff val="40000"/>
                          </a:schemeClr>
                        </a:gs>
                        <a:gs pos="83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1"/>
                    </a:gradFill>
                    <a:latin typeface="Century Gothic" panose="020B0502020202020204" pitchFamily="34" charset="0"/>
                  </a:rPr>
                  <a:t>2</a:t>
                </a:r>
                <a:endParaRPr lang="en-PK" sz="8800" b="1" dirty="0">
                  <a:gradFill>
                    <a:gsLst>
                      <a:gs pos="7000">
                        <a:schemeClr val="accent4">
                          <a:lumMod val="60000"/>
                          <a:lumOff val="40000"/>
                        </a:schemeClr>
                      </a:gs>
                      <a:gs pos="83000">
                        <a:schemeClr val="accent4">
                          <a:lumMod val="40000"/>
                          <a:lumOff val="60000"/>
                        </a:schemeClr>
                      </a:gs>
                      <a:gs pos="100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39499873-5521-579E-E9C7-E48C884BED3C}"/>
                  </a:ext>
                </a:extLst>
              </p:cNvPr>
              <p:cNvGrpSpPr/>
              <p:nvPr/>
            </p:nvGrpSpPr>
            <p:grpSpPr>
              <a:xfrm>
                <a:off x="190097" y="2585386"/>
                <a:ext cx="2483057" cy="1318233"/>
                <a:chOff x="190097" y="2585386"/>
                <a:chExt cx="2483057" cy="1318233"/>
              </a:xfrm>
              <a:gradFill>
                <a:gsLst>
                  <a:gs pos="7000">
                    <a:srgbClr val="7030A0"/>
                  </a:gs>
                  <a:gs pos="83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grpSpPr>
            <p:sp>
              <p:nvSpPr>
                <p:cNvPr id="82" name="Right Triangle 81">
                  <a:extLst>
                    <a:ext uri="{FF2B5EF4-FFF2-40B4-BE49-F238E27FC236}">
                      <a16:creationId xmlns:a16="http://schemas.microsoft.com/office/drawing/2014/main" id="{DCEDF787-89BB-AB58-153B-8E7254959D85}"/>
                    </a:ext>
                  </a:extLst>
                </p:cNvPr>
                <p:cNvSpPr/>
                <p:nvPr/>
              </p:nvSpPr>
              <p:spPr>
                <a:xfrm rot="10800000">
                  <a:off x="190097" y="3409948"/>
                  <a:ext cx="665310" cy="493671"/>
                </a:xfrm>
                <a:prstGeom prst="rtTriangle">
                  <a:avLst/>
                </a:prstGeom>
                <a:gradFill>
                  <a:gsLst>
                    <a:gs pos="100000">
                      <a:schemeClr val="accent4">
                        <a:lumMod val="75000"/>
                      </a:schemeClr>
                    </a:gs>
                    <a:gs pos="20000">
                      <a:schemeClr val="accent4">
                        <a:lumMod val="40000"/>
                        <a:lumOff val="60000"/>
                      </a:schemeClr>
                    </a:gs>
                    <a:gs pos="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09E0B247-FEBA-579B-BBB3-32891EF5D5DE}"/>
                    </a:ext>
                  </a:extLst>
                </p:cNvPr>
                <p:cNvSpPr/>
                <p:nvPr/>
              </p:nvSpPr>
              <p:spPr>
                <a:xfrm>
                  <a:off x="190097" y="2585386"/>
                  <a:ext cx="2483057" cy="843614"/>
                </a:xfrm>
                <a:custGeom>
                  <a:avLst/>
                  <a:gdLst>
                    <a:gd name="connsiteX0" fmla="*/ 337665 w 2115944"/>
                    <a:gd name="connsiteY0" fmla="*/ 0 h 843614"/>
                    <a:gd name="connsiteX1" fmla="*/ 1694137 w 2115944"/>
                    <a:gd name="connsiteY1" fmla="*/ 0 h 843614"/>
                    <a:gd name="connsiteX2" fmla="*/ 2115944 w 2115944"/>
                    <a:gd name="connsiteY2" fmla="*/ 421807 h 843614"/>
                    <a:gd name="connsiteX3" fmla="*/ 1694137 w 2115944"/>
                    <a:gd name="connsiteY3" fmla="*/ 843614 h 843614"/>
                    <a:gd name="connsiteX4" fmla="*/ 117200 w 2115944"/>
                    <a:gd name="connsiteY4" fmla="*/ 843614 h 843614"/>
                    <a:gd name="connsiteX5" fmla="*/ 32191 w 2115944"/>
                    <a:gd name="connsiteY5" fmla="*/ 835045 h 843614"/>
                    <a:gd name="connsiteX6" fmla="*/ 0 w 2115944"/>
                    <a:gd name="connsiteY6" fmla="*/ 825052 h 84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15944" h="843614">
                      <a:moveTo>
                        <a:pt x="337665" y="0"/>
                      </a:moveTo>
                      <a:lnTo>
                        <a:pt x="1694137" y="0"/>
                      </a:lnTo>
                      <a:cubicBezTo>
                        <a:pt x="1927095" y="0"/>
                        <a:pt x="2115944" y="188849"/>
                        <a:pt x="2115944" y="421807"/>
                      </a:cubicBezTo>
                      <a:cubicBezTo>
                        <a:pt x="2115944" y="654765"/>
                        <a:pt x="1927095" y="843614"/>
                        <a:pt x="1694137" y="843614"/>
                      </a:cubicBezTo>
                      <a:lnTo>
                        <a:pt x="117200" y="843614"/>
                      </a:lnTo>
                      <a:cubicBezTo>
                        <a:pt x="88080" y="843614"/>
                        <a:pt x="59650" y="840663"/>
                        <a:pt x="32191" y="835045"/>
                      </a:cubicBezTo>
                      <a:lnTo>
                        <a:pt x="0" y="82505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92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PK" dirty="0"/>
                </a:p>
              </p:txBody>
            </p:sp>
          </p:grp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5AC4ED9-F44D-9F01-7ADA-3FF50FD1FB72}"/>
                </a:ext>
              </a:extLst>
            </p:cNvPr>
            <p:cNvSpPr txBox="1"/>
            <p:nvPr/>
          </p:nvSpPr>
          <p:spPr>
            <a:xfrm>
              <a:off x="3302071" y="2792926"/>
              <a:ext cx="2483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Insufficient Impact</a:t>
              </a:r>
              <a:endParaRPr lang="en-PK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A54031-1B76-7339-5D56-ABF00ECE78EF}"/>
                </a:ext>
              </a:extLst>
            </p:cNvPr>
            <p:cNvSpPr txBox="1"/>
            <p:nvPr/>
          </p:nvSpPr>
          <p:spPr>
            <a:xfrm>
              <a:off x="3915048" y="3656783"/>
              <a:ext cx="18979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Inefficient shelf organization leads to missed profits.</a:t>
              </a:r>
            </a:p>
            <a:p>
              <a:pPr algn="ctr"/>
              <a:endParaRPr lang="en-PK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8F41A7A-4060-B69F-3339-DF13D30E6F29}"/>
              </a:ext>
            </a:extLst>
          </p:cNvPr>
          <p:cNvGrpSpPr/>
          <p:nvPr/>
        </p:nvGrpSpPr>
        <p:grpSpPr>
          <a:xfrm>
            <a:off x="-7985640" y="2107824"/>
            <a:ext cx="2990314" cy="4186794"/>
            <a:chOff x="5785130" y="2104881"/>
            <a:chExt cx="2990314" cy="418679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DB49620-4237-C7F4-C389-44DDBDDD94B6}"/>
                </a:ext>
              </a:extLst>
            </p:cNvPr>
            <p:cNvGrpSpPr/>
            <p:nvPr/>
          </p:nvGrpSpPr>
          <p:grpSpPr>
            <a:xfrm>
              <a:off x="5785130" y="2104881"/>
              <a:ext cx="2990314" cy="4186794"/>
              <a:chOff x="190097" y="2110767"/>
              <a:chExt cx="2990314" cy="4186794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5DBD8E6-192B-7AA7-57E0-05B85CB82ECC}"/>
                  </a:ext>
                </a:extLst>
              </p:cNvPr>
              <p:cNvSpPr/>
              <p:nvPr/>
            </p:nvSpPr>
            <p:spPr>
              <a:xfrm>
                <a:off x="855408" y="2110767"/>
                <a:ext cx="2325003" cy="41867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77800" dist="63500" dir="10800000" algn="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C9EE397-AC6C-D19C-DF38-1D500A19A5D1}"/>
                  </a:ext>
                </a:extLst>
              </p:cNvPr>
              <p:cNvSpPr txBox="1"/>
              <p:nvPr/>
            </p:nvSpPr>
            <p:spPr>
              <a:xfrm>
                <a:off x="855408" y="4851011"/>
                <a:ext cx="110612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b="1" dirty="0">
                    <a:gradFill>
                      <a:gsLst>
                        <a:gs pos="100000">
                          <a:schemeClr val="accent5">
                            <a:lumMod val="20000"/>
                            <a:lumOff val="80000"/>
                          </a:schemeClr>
                        </a:gs>
                        <a:gs pos="7000">
                          <a:schemeClr val="accent5">
                            <a:lumMod val="60000"/>
                            <a:lumOff val="40000"/>
                          </a:schemeClr>
                        </a:gs>
                        <a:gs pos="83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  <a:latin typeface="Century Gothic" panose="020B0502020202020204" pitchFamily="34" charset="0"/>
                  </a:rPr>
                  <a:t>3</a:t>
                </a:r>
                <a:endParaRPr lang="en-PK" sz="8800" b="1" dirty="0">
                  <a:gradFill>
                    <a:gsLst>
                      <a:gs pos="100000">
                        <a:schemeClr val="accent5">
                          <a:lumMod val="20000"/>
                          <a:lumOff val="80000"/>
                        </a:schemeClr>
                      </a:gs>
                      <a:gs pos="7000">
                        <a:schemeClr val="accent5">
                          <a:lumMod val="60000"/>
                          <a:lumOff val="40000"/>
                        </a:schemeClr>
                      </a:gs>
                      <a:gs pos="83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 scaled="1"/>
                  </a:gra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2B9291FD-D923-C058-3634-81D0215740BE}"/>
                  </a:ext>
                </a:extLst>
              </p:cNvPr>
              <p:cNvGrpSpPr/>
              <p:nvPr/>
            </p:nvGrpSpPr>
            <p:grpSpPr>
              <a:xfrm>
                <a:off x="190097" y="2585386"/>
                <a:ext cx="2448061" cy="1318233"/>
                <a:chOff x="190097" y="2585386"/>
                <a:chExt cx="2448061" cy="1318233"/>
              </a:xfrm>
              <a:gradFill>
                <a:gsLst>
                  <a:gs pos="7000">
                    <a:srgbClr val="7030A0"/>
                  </a:gs>
                  <a:gs pos="83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grpSpPr>
            <p:sp>
              <p:nvSpPr>
                <p:cNvPr id="91" name="Right Triangle 90">
                  <a:extLst>
                    <a:ext uri="{FF2B5EF4-FFF2-40B4-BE49-F238E27FC236}">
                      <a16:creationId xmlns:a16="http://schemas.microsoft.com/office/drawing/2014/main" id="{0F499A05-EB8C-A36F-BCA9-A55C4183ABBE}"/>
                    </a:ext>
                  </a:extLst>
                </p:cNvPr>
                <p:cNvSpPr/>
                <p:nvPr/>
              </p:nvSpPr>
              <p:spPr>
                <a:xfrm rot="10800000">
                  <a:off x="190097" y="3409948"/>
                  <a:ext cx="665310" cy="493671"/>
                </a:xfrm>
                <a:prstGeom prst="rtTriangle">
                  <a:avLst/>
                </a:prstGeom>
                <a:gradFill>
                  <a:gsLst>
                    <a:gs pos="100000">
                      <a:schemeClr val="accent5">
                        <a:lumMod val="60000"/>
                        <a:lumOff val="40000"/>
                      </a:schemeClr>
                    </a:gs>
                    <a:gs pos="20000">
                      <a:schemeClr val="accent5">
                        <a:lumMod val="40000"/>
                        <a:lumOff val="60000"/>
                      </a:schemeClr>
                    </a:gs>
                    <a:gs pos="0">
                      <a:schemeClr val="accent5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4F3434E8-FA8E-B7BF-3B0D-E2D8ADBB8227}"/>
                    </a:ext>
                  </a:extLst>
                </p:cNvPr>
                <p:cNvSpPr/>
                <p:nvPr/>
              </p:nvSpPr>
              <p:spPr>
                <a:xfrm>
                  <a:off x="190097" y="2585386"/>
                  <a:ext cx="2448061" cy="843614"/>
                </a:xfrm>
                <a:custGeom>
                  <a:avLst/>
                  <a:gdLst>
                    <a:gd name="connsiteX0" fmla="*/ 337665 w 2115944"/>
                    <a:gd name="connsiteY0" fmla="*/ 0 h 843614"/>
                    <a:gd name="connsiteX1" fmla="*/ 1694137 w 2115944"/>
                    <a:gd name="connsiteY1" fmla="*/ 0 h 843614"/>
                    <a:gd name="connsiteX2" fmla="*/ 2115944 w 2115944"/>
                    <a:gd name="connsiteY2" fmla="*/ 421807 h 843614"/>
                    <a:gd name="connsiteX3" fmla="*/ 1694137 w 2115944"/>
                    <a:gd name="connsiteY3" fmla="*/ 843614 h 843614"/>
                    <a:gd name="connsiteX4" fmla="*/ 117200 w 2115944"/>
                    <a:gd name="connsiteY4" fmla="*/ 843614 h 843614"/>
                    <a:gd name="connsiteX5" fmla="*/ 32191 w 2115944"/>
                    <a:gd name="connsiteY5" fmla="*/ 835045 h 843614"/>
                    <a:gd name="connsiteX6" fmla="*/ 0 w 2115944"/>
                    <a:gd name="connsiteY6" fmla="*/ 825052 h 84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15944" h="843614">
                      <a:moveTo>
                        <a:pt x="337665" y="0"/>
                      </a:moveTo>
                      <a:lnTo>
                        <a:pt x="1694137" y="0"/>
                      </a:lnTo>
                      <a:cubicBezTo>
                        <a:pt x="1927095" y="0"/>
                        <a:pt x="2115944" y="188849"/>
                        <a:pt x="2115944" y="421807"/>
                      </a:cubicBezTo>
                      <a:cubicBezTo>
                        <a:pt x="2115944" y="654765"/>
                        <a:pt x="1927095" y="843614"/>
                        <a:pt x="1694137" y="843614"/>
                      </a:cubicBezTo>
                      <a:lnTo>
                        <a:pt x="117200" y="843614"/>
                      </a:lnTo>
                      <a:cubicBezTo>
                        <a:pt x="88080" y="843614"/>
                        <a:pt x="59650" y="840663"/>
                        <a:pt x="32191" y="835045"/>
                      </a:cubicBezTo>
                      <a:lnTo>
                        <a:pt x="0" y="825052"/>
                      </a:lnTo>
                      <a:close/>
                    </a:path>
                  </a:pathLst>
                </a:custGeom>
                <a:gradFill>
                  <a:gsLst>
                    <a:gs pos="7000">
                      <a:schemeClr val="accent5">
                        <a:lumMod val="60000"/>
                        <a:lumOff val="40000"/>
                      </a:schemeClr>
                    </a:gs>
                    <a:gs pos="83000">
                      <a:schemeClr val="accent5">
                        <a:lumMod val="40000"/>
                        <a:lumOff val="6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PK" dirty="0"/>
                </a:p>
              </p:txBody>
            </p:sp>
          </p:grp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1367037-9837-51F3-0D4D-2B2E96469BD4}"/>
                </a:ext>
              </a:extLst>
            </p:cNvPr>
            <p:cNvSpPr txBox="1"/>
            <p:nvPr/>
          </p:nvSpPr>
          <p:spPr>
            <a:xfrm>
              <a:off x="6184776" y="2831390"/>
              <a:ext cx="1641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Strategic Gap</a:t>
              </a:r>
              <a:endParaRPr lang="en-PK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5EA0EB0-1BE5-686B-8160-6A72269760DE}"/>
                </a:ext>
              </a:extLst>
            </p:cNvPr>
            <p:cNvSpPr txBox="1"/>
            <p:nvPr/>
          </p:nvSpPr>
          <p:spPr>
            <a:xfrm>
              <a:off x="6587482" y="3648821"/>
              <a:ext cx="209947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Need for intelligent product bundling and placement strategies.</a:t>
              </a:r>
            </a:p>
            <a:p>
              <a:pPr algn="ctr"/>
              <a:endParaRPr lang="en-PK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C1A8708-22F5-3FA2-15CB-F753C20B3848}"/>
              </a:ext>
            </a:extLst>
          </p:cNvPr>
          <p:cNvGrpSpPr/>
          <p:nvPr/>
        </p:nvGrpSpPr>
        <p:grpSpPr>
          <a:xfrm>
            <a:off x="-7985640" y="2107824"/>
            <a:ext cx="2990314" cy="4186794"/>
            <a:chOff x="8794123" y="2104881"/>
            <a:chExt cx="2990314" cy="4186794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3C956E8-E661-7C49-0D52-FDCCF82B9DB5}"/>
                </a:ext>
              </a:extLst>
            </p:cNvPr>
            <p:cNvGrpSpPr/>
            <p:nvPr/>
          </p:nvGrpSpPr>
          <p:grpSpPr>
            <a:xfrm>
              <a:off x="8794123" y="2104881"/>
              <a:ext cx="2990314" cy="4186794"/>
              <a:chOff x="190097" y="2110767"/>
              <a:chExt cx="2990314" cy="418679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D46D147C-87AD-4A5D-42D1-FE3FA68811CE}"/>
                  </a:ext>
                </a:extLst>
              </p:cNvPr>
              <p:cNvSpPr/>
              <p:nvPr/>
            </p:nvSpPr>
            <p:spPr>
              <a:xfrm>
                <a:off x="855408" y="2110767"/>
                <a:ext cx="2325003" cy="41867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77800" dist="63500" dir="10800000" algn="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520D042-5DD5-BC44-F704-B7F87F810613}"/>
                  </a:ext>
                </a:extLst>
              </p:cNvPr>
              <p:cNvSpPr txBox="1"/>
              <p:nvPr/>
            </p:nvSpPr>
            <p:spPr>
              <a:xfrm>
                <a:off x="855408" y="4851011"/>
                <a:ext cx="110612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b="1" dirty="0">
                    <a:gradFill>
                      <a:gsLst>
                        <a:gs pos="7000">
                          <a:schemeClr val="accent3">
                            <a:lumMod val="60000"/>
                            <a:lumOff val="40000"/>
                          </a:schemeClr>
                        </a:gs>
                        <a:gs pos="83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5400000" scaled="1"/>
                    </a:gradFill>
                    <a:latin typeface="Century Gothic" panose="020B0502020202020204" pitchFamily="34" charset="0"/>
                  </a:rPr>
                  <a:t>4</a:t>
                </a:r>
                <a:endParaRPr lang="en-PK" sz="8800" b="1" dirty="0">
                  <a:gradFill>
                    <a:gsLst>
                      <a:gs pos="7000">
                        <a:schemeClr val="accent3">
                          <a:lumMod val="60000"/>
                          <a:lumOff val="40000"/>
                        </a:schemeClr>
                      </a:gs>
                      <a:gs pos="83000">
                        <a:schemeClr val="accent3">
                          <a:lumMod val="40000"/>
                          <a:lumOff val="60000"/>
                        </a:schemeClr>
                      </a:gs>
                      <a:gs pos="100000">
                        <a:schemeClr val="accent3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CBA07A79-0F11-0FC1-2427-A48EFE7470C8}"/>
                  </a:ext>
                </a:extLst>
              </p:cNvPr>
              <p:cNvGrpSpPr/>
              <p:nvPr/>
            </p:nvGrpSpPr>
            <p:grpSpPr>
              <a:xfrm>
                <a:off x="190097" y="2585386"/>
                <a:ext cx="2429383" cy="1318233"/>
                <a:chOff x="190097" y="2585386"/>
                <a:chExt cx="2429383" cy="1318233"/>
              </a:xfrm>
              <a:gradFill>
                <a:gsLst>
                  <a:gs pos="7000">
                    <a:srgbClr val="7030A0"/>
                  </a:gs>
                  <a:gs pos="83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grpSpPr>
            <p:sp>
              <p:nvSpPr>
                <p:cNvPr id="100" name="Right Triangle 99">
                  <a:extLst>
                    <a:ext uri="{FF2B5EF4-FFF2-40B4-BE49-F238E27FC236}">
                      <a16:creationId xmlns:a16="http://schemas.microsoft.com/office/drawing/2014/main" id="{FBF6E1B1-7196-8F2C-1191-76413CF97118}"/>
                    </a:ext>
                  </a:extLst>
                </p:cNvPr>
                <p:cNvSpPr/>
                <p:nvPr/>
              </p:nvSpPr>
              <p:spPr>
                <a:xfrm rot="10800000">
                  <a:off x="190097" y="3409948"/>
                  <a:ext cx="665310" cy="493671"/>
                </a:xfrm>
                <a:prstGeom prst="rtTriangle">
                  <a:avLst/>
                </a:prstGeom>
                <a:gradFill>
                  <a:gsLst>
                    <a:gs pos="100000">
                      <a:schemeClr val="accent3">
                        <a:lumMod val="60000"/>
                        <a:lumOff val="40000"/>
                      </a:schemeClr>
                    </a:gs>
                    <a:gs pos="20000">
                      <a:schemeClr val="accent3">
                        <a:lumMod val="40000"/>
                        <a:lumOff val="60000"/>
                      </a:schemeClr>
                    </a:gs>
                    <a:gs pos="0">
                      <a:schemeClr val="accent3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3C5D824F-A628-0FD4-C0EA-6BBE0E682533}"/>
                    </a:ext>
                  </a:extLst>
                </p:cNvPr>
                <p:cNvSpPr/>
                <p:nvPr/>
              </p:nvSpPr>
              <p:spPr>
                <a:xfrm>
                  <a:off x="190098" y="2585386"/>
                  <a:ext cx="2429382" cy="843614"/>
                </a:xfrm>
                <a:custGeom>
                  <a:avLst/>
                  <a:gdLst>
                    <a:gd name="connsiteX0" fmla="*/ 337665 w 2115944"/>
                    <a:gd name="connsiteY0" fmla="*/ 0 h 843614"/>
                    <a:gd name="connsiteX1" fmla="*/ 1694137 w 2115944"/>
                    <a:gd name="connsiteY1" fmla="*/ 0 h 843614"/>
                    <a:gd name="connsiteX2" fmla="*/ 2115944 w 2115944"/>
                    <a:gd name="connsiteY2" fmla="*/ 421807 h 843614"/>
                    <a:gd name="connsiteX3" fmla="*/ 1694137 w 2115944"/>
                    <a:gd name="connsiteY3" fmla="*/ 843614 h 843614"/>
                    <a:gd name="connsiteX4" fmla="*/ 117200 w 2115944"/>
                    <a:gd name="connsiteY4" fmla="*/ 843614 h 843614"/>
                    <a:gd name="connsiteX5" fmla="*/ 32191 w 2115944"/>
                    <a:gd name="connsiteY5" fmla="*/ 835045 h 843614"/>
                    <a:gd name="connsiteX6" fmla="*/ 0 w 2115944"/>
                    <a:gd name="connsiteY6" fmla="*/ 825052 h 84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15944" h="843614">
                      <a:moveTo>
                        <a:pt x="337665" y="0"/>
                      </a:moveTo>
                      <a:lnTo>
                        <a:pt x="1694137" y="0"/>
                      </a:lnTo>
                      <a:cubicBezTo>
                        <a:pt x="1927095" y="0"/>
                        <a:pt x="2115944" y="188849"/>
                        <a:pt x="2115944" y="421807"/>
                      </a:cubicBezTo>
                      <a:cubicBezTo>
                        <a:pt x="2115944" y="654765"/>
                        <a:pt x="1927095" y="843614"/>
                        <a:pt x="1694137" y="843614"/>
                      </a:cubicBezTo>
                      <a:lnTo>
                        <a:pt x="117200" y="843614"/>
                      </a:lnTo>
                      <a:cubicBezTo>
                        <a:pt x="88080" y="843614"/>
                        <a:pt x="59650" y="840663"/>
                        <a:pt x="32191" y="835045"/>
                      </a:cubicBezTo>
                      <a:lnTo>
                        <a:pt x="0" y="825052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accent3">
                        <a:lumMod val="20000"/>
                        <a:lumOff val="80000"/>
                      </a:schemeClr>
                    </a:gs>
                    <a:gs pos="7000">
                      <a:schemeClr val="accent3">
                        <a:lumMod val="60000"/>
                        <a:lumOff val="40000"/>
                      </a:schemeClr>
                    </a:gs>
                    <a:gs pos="83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PK" dirty="0"/>
                </a:p>
              </p:txBody>
            </p:sp>
          </p:grp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162FA80-C632-6015-FB2F-90123813EC76}"/>
                </a:ext>
              </a:extLst>
            </p:cNvPr>
            <p:cNvSpPr txBox="1"/>
            <p:nvPr/>
          </p:nvSpPr>
          <p:spPr>
            <a:xfrm>
              <a:off x="9098023" y="2801252"/>
              <a:ext cx="23054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Proposed Solution</a:t>
              </a:r>
              <a:endParaRPr lang="en-PK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DC82F61-F6B7-8B45-CABC-D4D90A25C347}"/>
                </a:ext>
              </a:extLst>
            </p:cNvPr>
            <p:cNvSpPr txBox="1"/>
            <p:nvPr/>
          </p:nvSpPr>
          <p:spPr>
            <a:xfrm>
              <a:off x="9692260" y="3599914"/>
              <a:ext cx="18979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A platform for actionable analytics to boost sales.</a:t>
              </a:r>
            </a:p>
            <a:p>
              <a:pPr algn="ctr"/>
              <a:endParaRPr lang="en-PK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C8C16F4C-2415-B2D1-790B-AA5CC52F1DB3}"/>
              </a:ext>
            </a:extLst>
          </p:cNvPr>
          <p:cNvSpPr txBox="1"/>
          <p:nvPr/>
        </p:nvSpPr>
        <p:spPr>
          <a:xfrm>
            <a:off x="-13784237" y="558144"/>
            <a:ext cx="48163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9B58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sz="4400" dirty="0">
              <a:solidFill>
                <a:srgbClr val="9B58B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" name="Graphic 102" descr="Question mark with solid fill">
            <a:extLst>
              <a:ext uri="{FF2B5EF4-FFF2-40B4-BE49-F238E27FC236}">
                <a16:creationId xmlns:a16="http://schemas.microsoft.com/office/drawing/2014/main" id="{69A7D52E-F49A-03E9-DF1A-5B427E9B1A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4373654" y="638071"/>
            <a:ext cx="608467" cy="6084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1666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 advTm="3596">
        <p159:morph option="byObject"/>
      </p:transition>
    </mc:Choice>
    <mc:Fallback>
      <p:transition spd="slow" advTm="35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2CC38-FEEB-2A3E-CE45-44D0CF850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7AF418-289C-DE73-A334-520CFB1B47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D0878A-002A-562F-23F4-2BE8E65AD9C0}"/>
              </a:ext>
            </a:extLst>
          </p:cNvPr>
          <p:cNvSpPr txBox="1"/>
          <p:nvPr/>
        </p:nvSpPr>
        <p:spPr>
          <a:xfrm>
            <a:off x="-8350958" y="698589"/>
            <a:ext cx="31649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071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4400" dirty="0">
              <a:solidFill>
                <a:srgbClr val="30714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2" name="Graphic 41" descr="Books on shelf with solid fill">
            <a:extLst>
              <a:ext uri="{FF2B5EF4-FFF2-40B4-BE49-F238E27FC236}">
                <a16:creationId xmlns:a16="http://schemas.microsoft.com/office/drawing/2014/main" id="{3B713547-0E91-A806-13ED-038133593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29340" y="743482"/>
            <a:ext cx="678382" cy="678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0ACDC0-77F2-962E-B6A7-13F56D740880}"/>
              </a:ext>
            </a:extLst>
          </p:cNvPr>
          <p:cNvSpPr txBox="1"/>
          <p:nvPr/>
        </p:nvSpPr>
        <p:spPr>
          <a:xfrm>
            <a:off x="941413" y="558144"/>
            <a:ext cx="48163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9B58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sz="4400" dirty="0">
              <a:solidFill>
                <a:srgbClr val="9B58B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9A549C-BA72-A394-AC32-1BDC127DA491}"/>
              </a:ext>
            </a:extLst>
          </p:cNvPr>
          <p:cNvGrpSpPr/>
          <p:nvPr/>
        </p:nvGrpSpPr>
        <p:grpSpPr>
          <a:xfrm>
            <a:off x="75797" y="2110767"/>
            <a:ext cx="2990314" cy="4186794"/>
            <a:chOff x="75797" y="2110767"/>
            <a:chExt cx="2990314" cy="418679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4A3B691-4C78-12B4-388F-69102130A259}"/>
                </a:ext>
              </a:extLst>
            </p:cNvPr>
            <p:cNvGrpSpPr/>
            <p:nvPr/>
          </p:nvGrpSpPr>
          <p:grpSpPr>
            <a:xfrm>
              <a:off x="75797" y="2110767"/>
              <a:ext cx="2990314" cy="4186794"/>
              <a:chOff x="190097" y="2110767"/>
              <a:chExt cx="2990314" cy="418679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624576B-CB3E-5573-122D-07C22EDA5B7E}"/>
                  </a:ext>
                </a:extLst>
              </p:cNvPr>
              <p:cNvSpPr/>
              <p:nvPr/>
            </p:nvSpPr>
            <p:spPr>
              <a:xfrm>
                <a:off x="855408" y="2110767"/>
                <a:ext cx="2325003" cy="41867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77800" dist="63500" dir="10800000" algn="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0BCC58-1D81-3EEC-1C64-476BEE70FB79}"/>
                  </a:ext>
                </a:extLst>
              </p:cNvPr>
              <p:cNvSpPr txBox="1"/>
              <p:nvPr/>
            </p:nvSpPr>
            <p:spPr>
              <a:xfrm>
                <a:off x="855408" y="4851011"/>
                <a:ext cx="110612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b="1" dirty="0">
                    <a:gradFill>
                      <a:gsLst>
                        <a:gs pos="7000">
                          <a:srgbClr val="7030A0"/>
                        </a:gs>
                        <a:gs pos="83000">
                          <a:schemeClr val="accent5">
                            <a:lumMod val="40000"/>
                            <a:lumOff val="60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atin typeface="Century Gothic" panose="020B0502020202020204" pitchFamily="34" charset="0"/>
                  </a:rPr>
                  <a:t>1</a:t>
                </a:r>
                <a:endParaRPr lang="en-PK" sz="8800" b="1" dirty="0">
                  <a:gradFill>
                    <a:gsLst>
                      <a:gs pos="7000">
                        <a:srgbClr val="7030A0"/>
                      </a:gs>
                      <a:gs pos="83000">
                        <a:schemeClr val="accent5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C3D0C1A-6CAB-68C9-213D-979B2D33CB91}"/>
                  </a:ext>
                </a:extLst>
              </p:cNvPr>
              <p:cNvGrpSpPr/>
              <p:nvPr/>
            </p:nvGrpSpPr>
            <p:grpSpPr>
              <a:xfrm>
                <a:off x="190097" y="2585386"/>
                <a:ext cx="2325001" cy="1318233"/>
                <a:chOff x="190097" y="2585386"/>
                <a:chExt cx="2325001" cy="1318233"/>
              </a:xfrm>
              <a:gradFill>
                <a:gsLst>
                  <a:gs pos="7000">
                    <a:srgbClr val="7030A0"/>
                  </a:gs>
                  <a:gs pos="83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grpSpPr>
            <p:sp>
              <p:nvSpPr>
                <p:cNvPr id="17" name="Right Triangle 16">
                  <a:extLst>
                    <a:ext uri="{FF2B5EF4-FFF2-40B4-BE49-F238E27FC236}">
                      <a16:creationId xmlns:a16="http://schemas.microsoft.com/office/drawing/2014/main" id="{8C8BAE4D-2872-C658-3442-CA5F7673FBA2}"/>
                    </a:ext>
                  </a:extLst>
                </p:cNvPr>
                <p:cNvSpPr/>
                <p:nvPr/>
              </p:nvSpPr>
              <p:spPr>
                <a:xfrm rot="10800000">
                  <a:off x="190097" y="3409948"/>
                  <a:ext cx="665310" cy="493671"/>
                </a:xfrm>
                <a:prstGeom prst="rtTriangle">
                  <a:avLst/>
                </a:prstGeom>
                <a:gradFill>
                  <a:gsLst>
                    <a:gs pos="100000">
                      <a:srgbClr val="7030A0"/>
                    </a:gs>
                    <a:gs pos="20000">
                      <a:schemeClr val="accent5">
                        <a:lumMod val="40000"/>
                        <a:lumOff val="60000"/>
                      </a:schemeClr>
                    </a:gs>
                    <a:gs pos="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613A56D4-A347-A10D-735B-704B7F7219DD}"/>
                    </a:ext>
                  </a:extLst>
                </p:cNvPr>
                <p:cNvSpPr/>
                <p:nvPr/>
              </p:nvSpPr>
              <p:spPr>
                <a:xfrm>
                  <a:off x="190097" y="2585386"/>
                  <a:ext cx="2325001" cy="843614"/>
                </a:xfrm>
                <a:custGeom>
                  <a:avLst/>
                  <a:gdLst>
                    <a:gd name="connsiteX0" fmla="*/ 337665 w 2115944"/>
                    <a:gd name="connsiteY0" fmla="*/ 0 h 843614"/>
                    <a:gd name="connsiteX1" fmla="*/ 1694137 w 2115944"/>
                    <a:gd name="connsiteY1" fmla="*/ 0 h 843614"/>
                    <a:gd name="connsiteX2" fmla="*/ 2115944 w 2115944"/>
                    <a:gd name="connsiteY2" fmla="*/ 421807 h 843614"/>
                    <a:gd name="connsiteX3" fmla="*/ 1694137 w 2115944"/>
                    <a:gd name="connsiteY3" fmla="*/ 843614 h 843614"/>
                    <a:gd name="connsiteX4" fmla="*/ 117200 w 2115944"/>
                    <a:gd name="connsiteY4" fmla="*/ 843614 h 843614"/>
                    <a:gd name="connsiteX5" fmla="*/ 32191 w 2115944"/>
                    <a:gd name="connsiteY5" fmla="*/ 835045 h 843614"/>
                    <a:gd name="connsiteX6" fmla="*/ 0 w 2115944"/>
                    <a:gd name="connsiteY6" fmla="*/ 825052 h 84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15944" h="843614">
                      <a:moveTo>
                        <a:pt x="337665" y="0"/>
                      </a:moveTo>
                      <a:lnTo>
                        <a:pt x="1694137" y="0"/>
                      </a:lnTo>
                      <a:cubicBezTo>
                        <a:pt x="1927095" y="0"/>
                        <a:pt x="2115944" y="188849"/>
                        <a:pt x="2115944" y="421807"/>
                      </a:cubicBezTo>
                      <a:cubicBezTo>
                        <a:pt x="2115944" y="654765"/>
                        <a:pt x="1927095" y="843614"/>
                        <a:pt x="1694137" y="843614"/>
                      </a:cubicBezTo>
                      <a:lnTo>
                        <a:pt x="117200" y="843614"/>
                      </a:lnTo>
                      <a:cubicBezTo>
                        <a:pt x="88080" y="843614"/>
                        <a:pt x="59650" y="840663"/>
                        <a:pt x="32191" y="835045"/>
                      </a:cubicBezTo>
                      <a:lnTo>
                        <a:pt x="0" y="8250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PK" dirty="0"/>
                </a:p>
              </p:txBody>
            </p:sp>
          </p:grp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0BE4E4C-01C5-D6E9-54EE-FF9EC066B754}"/>
                </a:ext>
              </a:extLst>
            </p:cNvPr>
            <p:cNvSpPr txBox="1"/>
            <p:nvPr/>
          </p:nvSpPr>
          <p:spPr>
            <a:xfrm>
              <a:off x="671298" y="2831691"/>
              <a:ext cx="1641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Lack of tools</a:t>
              </a:r>
              <a:endParaRPr lang="en-PK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D37A81E-9D6B-48D0-FE09-B0583C4BD514}"/>
                </a:ext>
              </a:extLst>
            </p:cNvPr>
            <p:cNvSpPr txBox="1"/>
            <p:nvPr/>
          </p:nvSpPr>
          <p:spPr>
            <a:xfrm>
              <a:off x="941413" y="3715829"/>
              <a:ext cx="18979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Retailers lack tools to analyze consumer buying behavior.</a:t>
              </a:r>
            </a:p>
            <a:p>
              <a:pPr algn="ctr"/>
              <a:endParaRPr lang="en-PK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F916926-B65E-44A2-937E-4E954410595F}"/>
              </a:ext>
            </a:extLst>
          </p:cNvPr>
          <p:cNvGrpSpPr/>
          <p:nvPr/>
        </p:nvGrpSpPr>
        <p:grpSpPr>
          <a:xfrm>
            <a:off x="3016912" y="2104881"/>
            <a:ext cx="2990314" cy="4186794"/>
            <a:chOff x="3016912" y="2104881"/>
            <a:chExt cx="2990314" cy="418679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90D12C5-E6A3-0FF9-A22F-A65CFE53A805}"/>
                </a:ext>
              </a:extLst>
            </p:cNvPr>
            <p:cNvGrpSpPr/>
            <p:nvPr/>
          </p:nvGrpSpPr>
          <p:grpSpPr>
            <a:xfrm>
              <a:off x="3016912" y="2104881"/>
              <a:ext cx="2990314" cy="4186794"/>
              <a:chOff x="190097" y="2110767"/>
              <a:chExt cx="2990314" cy="418679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E9EA705-EA8C-1B41-7062-22576DA3964E}"/>
                  </a:ext>
                </a:extLst>
              </p:cNvPr>
              <p:cNvSpPr/>
              <p:nvPr/>
            </p:nvSpPr>
            <p:spPr>
              <a:xfrm>
                <a:off x="855408" y="2110767"/>
                <a:ext cx="2325003" cy="41867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77800" dist="63500" dir="10800000" algn="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5A2EA1A-8CE0-2046-BE01-ED93B3006E13}"/>
                  </a:ext>
                </a:extLst>
              </p:cNvPr>
              <p:cNvSpPr txBox="1"/>
              <p:nvPr/>
            </p:nvSpPr>
            <p:spPr>
              <a:xfrm>
                <a:off x="855408" y="4851011"/>
                <a:ext cx="110612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b="1" dirty="0">
                    <a:gradFill>
                      <a:gsLst>
                        <a:gs pos="7000">
                          <a:schemeClr val="accent4">
                            <a:lumMod val="60000"/>
                            <a:lumOff val="40000"/>
                          </a:schemeClr>
                        </a:gs>
                        <a:gs pos="83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1"/>
                    </a:gradFill>
                    <a:latin typeface="Century Gothic" panose="020B0502020202020204" pitchFamily="34" charset="0"/>
                  </a:rPr>
                  <a:t>2</a:t>
                </a:r>
                <a:endParaRPr lang="en-PK" sz="8800" b="1" dirty="0">
                  <a:gradFill>
                    <a:gsLst>
                      <a:gs pos="7000">
                        <a:schemeClr val="accent4">
                          <a:lumMod val="60000"/>
                          <a:lumOff val="40000"/>
                        </a:schemeClr>
                      </a:gs>
                      <a:gs pos="83000">
                        <a:schemeClr val="accent4">
                          <a:lumMod val="40000"/>
                          <a:lumOff val="60000"/>
                        </a:schemeClr>
                      </a:gs>
                      <a:gs pos="100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11C90D7-9267-EE7B-06AF-A772CEB9A0CD}"/>
                  </a:ext>
                </a:extLst>
              </p:cNvPr>
              <p:cNvGrpSpPr/>
              <p:nvPr/>
            </p:nvGrpSpPr>
            <p:grpSpPr>
              <a:xfrm>
                <a:off x="190097" y="2585386"/>
                <a:ext cx="2483057" cy="1318233"/>
                <a:chOff x="190097" y="2585386"/>
                <a:chExt cx="2483057" cy="1318233"/>
              </a:xfrm>
              <a:gradFill>
                <a:gsLst>
                  <a:gs pos="7000">
                    <a:srgbClr val="7030A0"/>
                  </a:gs>
                  <a:gs pos="83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grpSpPr>
            <p:sp>
              <p:nvSpPr>
                <p:cNvPr id="58" name="Right Triangle 57">
                  <a:extLst>
                    <a:ext uri="{FF2B5EF4-FFF2-40B4-BE49-F238E27FC236}">
                      <a16:creationId xmlns:a16="http://schemas.microsoft.com/office/drawing/2014/main" id="{D768CE32-B015-FEB3-2529-E9C3BCDB2B06}"/>
                    </a:ext>
                  </a:extLst>
                </p:cNvPr>
                <p:cNvSpPr/>
                <p:nvPr/>
              </p:nvSpPr>
              <p:spPr>
                <a:xfrm rot="10800000">
                  <a:off x="190097" y="3409948"/>
                  <a:ext cx="665310" cy="493671"/>
                </a:xfrm>
                <a:prstGeom prst="rtTriangle">
                  <a:avLst/>
                </a:prstGeom>
                <a:gradFill>
                  <a:gsLst>
                    <a:gs pos="100000">
                      <a:schemeClr val="accent4">
                        <a:lumMod val="75000"/>
                      </a:schemeClr>
                    </a:gs>
                    <a:gs pos="20000">
                      <a:schemeClr val="accent4">
                        <a:lumMod val="40000"/>
                        <a:lumOff val="60000"/>
                      </a:schemeClr>
                    </a:gs>
                    <a:gs pos="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1295129-342C-FF19-5522-FF90A76BCB26}"/>
                    </a:ext>
                  </a:extLst>
                </p:cNvPr>
                <p:cNvSpPr/>
                <p:nvPr/>
              </p:nvSpPr>
              <p:spPr>
                <a:xfrm>
                  <a:off x="190097" y="2585386"/>
                  <a:ext cx="2483057" cy="843614"/>
                </a:xfrm>
                <a:custGeom>
                  <a:avLst/>
                  <a:gdLst>
                    <a:gd name="connsiteX0" fmla="*/ 337665 w 2115944"/>
                    <a:gd name="connsiteY0" fmla="*/ 0 h 843614"/>
                    <a:gd name="connsiteX1" fmla="*/ 1694137 w 2115944"/>
                    <a:gd name="connsiteY1" fmla="*/ 0 h 843614"/>
                    <a:gd name="connsiteX2" fmla="*/ 2115944 w 2115944"/>
                    <a:gd name="connsiteY2" fmla="*/ 421807 h 843614"/>
                    <a:gd name="connsiteX3" fmla="*/ 1694137 w 2115944"/>
                    <a:gd name="connsiteY3" fmla="*/ 843614 h 843614"/>
                    <a:gd name="connsiteX4" fmla="*/ 117200 w 2115944"/>
                    <a:gd name="connsiteY4" fmla="*/ 843614 h 843614"/>
                    <a:gd name="connsiteX5" fmla="*/ 32191 w 2115944"/>
                    <a:gd name="connsiteY5" fmla="*/ 835045 h 843614"/>
                    <a:gd name="connsiteX6" fmla="*/ 0 w 2115944"/>
                    <a:gd name="connsiteY6" fmla="*/ 825052 h 84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15944" h="843614">
                      <a:moveTo>
                        <a:pt x="337665" y="0"/>
                      </a:moveTo>
                      <a:lnTo>
                        <a:pt x="1694137" y="0"/>
                      </a:lnTo>
                      <a:cubicBezTo>
                        <a:pt x="1927095" y="0"/>
                        <a:pt x="2115944" y="188849"/>
                        <a:pt x="2115944" y="421807"/>
                      </a:cubicBezTo>
                      <a:cubicBezTo>
                        <a:pt x="2115944" y="654765"/>
                        <a:pt x="1927095" y="843614"/>
                        <a:pt x="1694137" y="843614"/>
                      </a:cubicBezTo>
                      <a:lnTo>
                        <a:pt x="117200" y="843614"/>
                      </a:lnTo>
                      <a:cubicBezTo>
                        <a:pt x="88080" y="843614"/>
                        <a:pt x="59650" y="840663"/>
                        <a:pt x="32191" y="835045"/>
                      </a:cubicBezTo>
                      <a:lnTo>
                        <a:pt x="0" y="82505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92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PK" dirty="0"/>
                </a:p>
              </p:txBody>
            </p:sp>
          </p:grp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569A62-D817-6DA0-7B95-EA72F340452E}"/>
                </a:ext>
              </a:extLst>
            </p:cNvPr>
            <p:cNvSpPr txBox="1"/>
            <p:nvPr/>
          </p:nvSpPr>
          <p:spPr>
            <a:xfrm>
              <a:off x="3302071" y="2792926"/>
              <a:ext cx="2483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Insufficient Impact</a:t>
              </a:r>
              <a:endParaRPr lang="en-PK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A14D3E3-8666-B202-7790-C3C4641B2F44}"/>
                </a:ext>
              </a:extLst>
            </p:cNvPr>
            <p:cNvSpPr txBox="1"/>
            <p:nvPr/>
          </p:nvSpPr>
          <p:spPr>
            <a:xfrm>
              <a:off x="3915048" y="3656783"/>
              <a:ext cx="18979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Inefficient shelf organization leads to missed profits.</a:t>
              </a:r>
            </a:p>
            <a:p>
              <a:pPr algn="ctr"/>
              <a:endParaRPr lang="en-PK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970E49-237F-DFE0-1BBB-95F87E5241CB}"/>
              </a:ext>
            </a:extLst>
          </p:cNvPr>
          <p:cNvGrpSpPr/>
          <p:nvPr/>
        </p:nvGrpSpPr>
        <p:grpSpPr>
          <a:xfrm>
            <a:off x="5785130" y="2104881"/>
            <a:ext cx="2990314" cy="4186794"/>
            <a:chOff x="5785130" y="2104881"/>
            <a:chExt cx="2990314" cy="418679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D1CF9E5-DE53-B636-74B3-CF1E07C00A8B}"/>
                </a:ext>
              </a:extLst>
            </p:cNvPr>
            <p:cNvGrpSpPr/>
            <p:nvPr/>
          </p:nvGrpSpPr>
          <p:grpSpPr>
            <a:xfrm>
              <a:off x="5785130" y="2104881"/>
              <a:ext cx="2990314" cy="4186794"/>
              <a:chOff x="190097" y="2110767"/>
              <a:chExt cx="2990314" cy="418679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041BD14-5B94-9D8B-BB5A-D7CA2FCBBC28}"/>
                  </a:ext>
                </a:extLst>
              </p:cNvPr>
              <p:cNvSpPr/>
              <p:nvPr/>
            </p:nvSpPr>
            <p:spPr>
              <a:xfrm>
                <a:off x="855408" y="2110767"/>
                <a:ext cx="2325003" cy="41867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77800" dist="63500" dir="10800000" algn="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D1CB887-B7BC-6EAE-451F-3431823678F8}"/>
                  </a:ext>
                </a:extLst>
              </p:cNvPr>
              <p:cNvSpPr txBox="1"/>
              <p:nvPr/>
            </p:nvSpPr>
            <p:spPr>
              <a:xfrm>
                <a:off x="855408" y="4851011"/>
                <a:ext cx="110612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b="1" dirty="0">
                    <a:gradFill>
                      <a:gsLst>
                        <a:gs pos="100000">
                          <a:schemeClr val="accent5">
                            <a:lumMod val="20000"/>
                            <a:lumOff val="80000"/>
                          </a:schemeClr>
                        </a:gs>
                        <a:gs pos="7000">
                          <a:schemeClr val="accent5">
                            <a:lumMod val="60000"/>
                            <a:lumOff val="40000"/>
                          </a:schemeClr>
                        </a:gs>
                        <a:gs pos="83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  <a:latin typeface="Century Gothic" panose="020B0502020202020204" pitchFamily="34" charset="0"/>
                  </a:rPr>
                  <a:t>3</a:t>
                </a:r>
                <a:endParaRPr lang="en-PK" sz="8800" b="1" dirty="0">
                  <a:gradFill>
                    <a:gsLst>
                      <a:gs pos="100000">
                        <a:schemeClr val="accent5">
                          <a:lumMod val="20000"/>
                          <a:lumOff val="80000"/>
                        </a:schemeClr>
                      </a:gs>
                      <a:gs pos="7000">
                        <a:schemeClr val="accent5">
                          <a:lumMod val="60000"/>
                          <a:lumOff val="40000"/>
                        </a:schemeClr>
                      </a:gs>
                      <a:gs pos="83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 scaled="1"/>
                  </a:gra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C291B98-AFBD-8134-9821-4738B7D35BCD}"/>
                  </a:ext>
                </a:extLst>
              </p:cNvPr>
              <p:cNvGrpSpPr/>
              <p:nvPr/>
            </p:nvGrpSpPr>
            <p:grpSpPr>
              <a:xfrm>
                <a:off x="190097" y="2585386"/>
                <a:ext cx="2448061" cy="1318233"/>
                <a:chOff x="190097" y="2585386"/>
                <a:chExt cx="2448061" cy="1318233"/>
              </a:xfrm>
              <a:gradFill>
                <a:gsLst>
                  <a:gs pos="7000">
                    <a:srgbClr val="7030A0"/>
                  </a:gs>
                  <a:gs pos="83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grpSpPr>
            <p:sp>
              <p:nvSpPr>
                <p:cNvPr id="45" name="Right Triangle 44">
                  <a:extLst>
                    <a:ext uri="{FF2B5EF4-FFF2-40B4-BE49-F238E27FC236}">
                      <a16:creationId xmlns:a16="http://schemas.microsoft.com/office/drawing/2014/main" id="{A8B8ED51-EF93-AB96-5871-FA46D1BB99CE}"/>
                    </a:ext>
                  </a:extLst>
                </p:cNvPr>
                <p:cNvSpPr/>
                <p:nvPr/>
              </p:nvSpPr>
              <p:spPr>
                <a:xfrm rot="10800000">
                  <a:off x="190097" y="3409948"/>
                  <a:ext cx="665310" cy="493671"/>
                </a:xfrm>
                <a:prstGeom prst="rtTriangle">
                  <a:avLst/>
                </a:prstGeom>
                <a:gradFill>
                  <a:gsLst>
                    <a:gs pos="100000">
                      <a:schemeClr val="accent5">
                        <a:lumMod val="60000"/>
                        <a:lumOff val="40000"/>
                      </a:schemeClr>
                    </a:gs>
                    <a:gs pos="20000">
                      <a:schemeClr val="accent5">
                        <a:lumMod val="40000"/>
                        <a:lumOff val="60000"/>
                      </a:schemeClr>
                    </a:gs>
                    <a:gs pos="0">
                      <a:schemeClr val="accent5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1138A49A-10F7-14AF-314B-B40D81B31A35}"/>
                    </a:ext>
                  </a:extLst>
                </p:cNvPr>
                <p:cNvSpPr/>
                <p:nvPr/>
              </p:nvSpPr>
              <p:spPr>
                <a:xfrm>
                  <a:off x="190097" y="2585386"/>
                  <a:ext cx="2448061" cy="843614"/>
                </a:xfrm>
                <a:custGeom>
                  <a:avLst/>
                  <a:gdLst>
                    <a:gd name="connsiteX0" fmla="*/ 337665 w 2115944"/>
                    <a:gd name="connsiteY0" fmla="*/ 0 h 843614"/>
                    <a:gd name="connsiteX1" fmla="*/ 1694137 w 2115944"/>
                    <a:gd name="connsiteY1" fmla="*/ 0 h 843614"/>
                    <a:gd name="connsiteX2" fmla="*/ 2115944 w 2115944"/>
                    <a:gd name="connsiteY2" fmla="*/ 421807 h 843614"/>
                    <a:gd name="connsiteX3" fmla="*/ 1694137 w 2115944"/>
                    <a:gd name="connsiteY3" fmla="*/ 843614 h 843614"/>
                    <a:gd name="connsiteX4" fmla="*/ 117200 w 2115944"/>
                    <a:gd name="connsiteY4" fmla="*/ 843614 h 843614"/>
                    <a:gd name="connsiteX5" fmla="*/ 32191 w 2115944"/>
                    <a:gd name="connsiteY5" fmla="*/ 835045 h 843614"/>
                    <a:gd name="connsiteX6" fmla="*/ 0 w 2115944"/>
                    <a:gd name="connsiteY6" fmla="*/ 825052 h 84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15944" h="843614">
                      <a:moveTo>
                        <a:pt x="337665" y="0"/>
                      </a:moveTo>
                      <a:lnTo>
                        <a:pt x="1694137" y="0"/>
                      </a:lnTo>
                      <a:cubicBezTo>
                        <a:pt x="1927095" y="0"/>
                        <a:pt x="2115944" y="188849"/>
                        <a:pt x="2115944" y="421807"/>
                      </a:cubicBezTo>
                      <a:cubicBezTo>
                        <a:pt x="2115944" y="654765"/>
                        <a:pt x="1927095" y="843614"/>
                        <a:pt x="1694137" y="843614"/>
                      </a:cubicBezTo>
                      <a:lnTo>
                        <a:pt x="117200" y="843614"/>
                      </a:lnTo>
                      <a:cubicBezTo>
                        <a:pt x="88080" y="843614"/>
                        <a:pt x="59650" y="840663"/>
                        <a:pt x="32191" y="835045"/>
                      </a:cubicBezTo>
                      <a:lnTo>
                        <a:pt x="0" y="825052"/>
                      </a:lnTo>
                      <a:close/>
                    </a:path>
                  </a:pathLst>
                </a:custGeom>
                <a:gradFill>
                  <a:gsLst>
                    <a:gs pos="7000">
                      <a:schemeClr val="accent5">
                        <a:lumMod val="60000"/>
                        <a:lumOff val="40000"/>
                      </a:schemeClr>
                    </a:gs>
                    <a:gs pos="83000">
                      <a:schemeClr val="accent5">
                        <a:lumMod val="40000"/>
                        <a:lumOff val="6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PK" dirty="0"/>
                </a:p>
              </p:txBody>
            </p:sp>
          </p:grp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0605573-9F3C-B3B9-538B-797AF282003B}"/>
                </a:ext>
              </a:extLst>
            </p:cNvPr>
            <p:cNvSpPr txBox="1"/>
            <p:nvPr/>
          </p:nvSpPr>
          <p:spPr>
            <a:xfrm>
              <a:off x="6184776" y="2831390"/>
              <a:ext cx="1641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Strategic Gap</a:t>
              </a:r>
              <a:endParaRPr lang="en-PK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361C8C-559E-653C-570B-B69460F1F31A}"/>
                </a:ext>
              </a:extLst>
            </p:cNvPr>
            <p:cNvSpPr txBox="1"/>
            <p:nvPr/>
          </p:nvSpPr>
          <p:spPr>
            <a:xfrm>
              <a:off x="6587482" y="3648821"/>
              <a:ext cx="209947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Need for intelligent product bundling and placement strategies.</a:t>
              </a:r>
            </a:p>
            <a:p>
              <a:pPr algn="ctr"/>
              <a:endParaRPr lang="en-PK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F56E4-559A-A853-9597-8A3B460EA253}"/>
              </a:ext>
            </a:extLst>
          </p:cNvPr>
          <p:cNvGrpSpPr/>
          <p:nvPr/>
        </p:nvGrpSpPr>
        <p:grpSpPr>
          <a:xfrm>
            <a:off x="8794123" y="2104881"/>
            <a:ext cx="2990314" cy="4186794"/>
            <a:chOff x="8794123" y="2104881"/>
            <a:chExt cx="2990314" cy="418679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33DA24E-05B0-9925-080A-4A86CED32763}"/>
                </a:ext>
              </a:extLst>
            </p:cNvPr>
            <p:cNvGrpSpPr/>
            <p:nvPr/>
          </p:nvGrpSpPr>
          <p:grpSpPr>
            <a:xfrm>
              <a:off x="8794123" y="2104881"/>
              <a:ext cx="2990314" cy="4186794"/>
              <a:chOff x="190097" y="2110767"/>
              <a:chExt cx="2990314" cy="418679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F177119-7612-A7B0-6052-FEAD81665853}"/>
                  </a:ext>
                </a:extLst>
              </p:cNvPr>
              <p:cNvSpPr/>
              <p:nvPr/>
            </p:nvSpPr>
            <p:spPr>
              <a:xfrm>
                <a:off x="855408" y="2110767"/>
                <a:ext cx="2325003" cy="41867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77800" dist="63500" dir="10800000" algn="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C61D7A-AE8F-CBAD-E976-BE7BA8F8031D}"/>
                  </a:ext>
                </a:extLst>
              </p:cNvPr>
              <p:cNvSpPr txBox="1"/>
              <p:nvPr/>
            </p:nvSpPr>
            <p:spPr>
              <a:xfrm>
                <a:off x="855408" y="4851011"/>
                <a:ext cx="110612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b="1" dirty="0">
                    <a:gradFill>
                      <a:gsLst>
                        <a:gs pos="7000">
                          <a:schemeClr val="accent3">
                            <a:lumMod val="60000"/>
                            <a:lumOff val="40000"/>
                          </a:schemeClr>
                        </a:gs>
                        <a:gs pos="83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5400000" scaled="1"/>
                    </a:gradFill>
                    <a:latin typeface="Century Gothic" panose="020B0502020202020204" pitchFamily="34" charset="0"/>
                  </a:rPr>
                  <a:t>4</a:t>
                </a:r>
                <a:endParaRPr lang="en-PK" sz="8800" b="1" dirty="0">
                  <a:gradFill>
                    <a:gsLst>
                      <a:gs pos="7000">
                        <a:schemeClr val="accent3">
                          <a:lumMod val="60000"/>
                          <a:lumOff val="40000"/>
                        </a:schemeClr>
                      </a:gs>
                      <a:gs pos="83000">
                        <a:schemeClr val="accent3">
                          <a:lumMod val="40000"/>
                          <a:lumOff val="60000"/>
                        </a:schemeClr>
                      </a:gs>
                      <a:gs pos="100000">
                        <a:schemeClr val="accent3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FB8E729-C1BE-DB17-FF89-F8641AA4B70F}"/>
                  </a:ext>
                </a:extLst>
              </p:cNvPr>
              <p:cNvGrpSpPr/>
              <p:nvPr/>
            </p:nvGrpSpPr>
            <p:grpSpPr>
              <a:xfrm>
                <a:off x="190097" y="2585386"/>
                <a:ext cx="2429383" cy="1318233"/>
                <a:chOff x="190097" y="2585386"/>
                <a:chExt cx="2429383" cy="1318233"/>
              </a:xfrm>
              <a:gradFill>
                <a:gsLst>
                  <a:gs pos="7000">
                    <a:srgbClr val="7030A0"/>
                  </a:gs>
                  <a:gs pos="83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grpSpPr>
            <p:sp>
              <p:nvSpPr>
                <p:cNvPr id="24" name="Right Triangle 23">
                  <a:extLst>
                    <a:ext uri="{FF2B5EF4-FFF2-40B4-BE49-F238E27FC236}">
                      <a16:creationId xmlns:a16="http://schemas.microsoft.com/office/drawing/2014/main" id="{EC0AD1A5-FB63-5C8D-B5AA-96D28B0580DC}"/>
                    </a:ext>
                  </a:extLst>
                </p:cNvPr>
                <p:cNvSpPr/>
                <p:nvPr/>
              </p:nvSpPr>
              <p:spPr>
                <a:xfrm rot="10800000">
                  <a:off x="190097" y="3409948"/>
                  <a:ext cx="665310" cy="493671"/>
                </a:xfrm>
                <a:prstGeom prst="rtTriangle">
                  <a:avLst/>
                </a:prstGeom>
                <a:gradFill>
                  <a:gsLst>
                    <a:gs pos="100000">
                      <a:schemeClr val="accent3">
                        <a:lumMod val="60000"/>
                        <a:lumOff val="40000"/>
                      </a:schemeClr>
                    </a:gs>
                    <a:gs pos="20000">
                      <a:schemeClr val="accent3">
                        <a:lumMod val="40000"/>
                        <a:lumOff val="60000"/>
                      </a:schemeClr>
                    </a:gs>
                    <a:gs pos="0">
                      <a:schemeClr val="accent3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7E842B27-7F61-85E1-11F2-A18FC46B3FB9}"/>
                    </a:ext>
                  </a:extLst>
                </p:cNvPr>
                <p:cNvSpPr/>
                <p:nvPr/>
              </p:nvSpPr>
              <p:spPr>
                <a:xfrm>
                  <a:off x="190098" y="2585386"/>
                  <a:ext cx="2429382" cy="843614"/>
                </a:xfrm>
                <a:custGeom>
                  <a:avLst/>
                  <a:gdLst>
                    <a:gd name="connsiteX0" fmla="*/ 337665 w 2115944"/>
                    <a:gd name="connsiteY0" fmla="*/ 0 h 843614"/>
                    <a:gd name="connsiteX1" fmla="*/ 1694137 w 2115944"/>
                    <a:gd name="connsiteY1" fmla="*/ 0 h 843614"/>
                    <a:gd name="connsiteX2" fmla="*/ 2115944 w 2115944"/>
                    <a:gd name="connsiteY2" fmla="*/ 421807 h 843614"/>
                    <a:gd name="connsiteX3" fmla="*/ 1694137 w 2115944"/>
                    <a:gd name="connsiteY3" fmla="*/ 843614 h 843614"/>
                    <a:gd name="connsiteX4" fmla="*/ 117200 w 2115944"/>
                    <a:gd name="connsiteY4" fmla="*/ 843614 h 843614"/>
                    <a:gd name="connsiteX5" fmla="*/ 32191 w 2115944"/>
                    <a:gd name="connsiteY5" fmla="*/ 835045 h 843614"/>
                    <a:gd name="connsiteX6" fmla="*/ 0 w 2115944"/>
                    <a:gd name="connsiteY6" fmla="*/ 825052 h 84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15944" h="843614">
                      <a:moveTo>
                        <a:pt x="337665" y="0"/>
                      </a:moveTo>
                      <a:lnTo>
                        <a:pt x="1694137" y="0"/>
                      </a:lnTo>
                      <a:cubicBezTo>
                        <a:pt x="1927095" y="0"/>
                        <a:pt x="2115944" y="188849"/>
                        <a:pt x="2115944" y="421807"/>
                      </a:cubicBezTo>
                      <a:cubicBezTo>
                        <a:pt x="2115944" y="654765"/>
                        <a:pt x="1927095" y="843614"/>
                        <a:pt x="1694137" y="843614"/>
                      </a:cubicBezTo>
                      <a:lnTo>
                        <a:pt x="117200" y="843614"/>
                      </a:lnTo>
                      <a:cubicBezTo>
                        <a:pt x="88080" y="843614"/>
                        <a:pt x="59650" y="840663"/>
                        <a:pt x="32191" y="835045"/>
                      </a:cubicBezTo>
                      <a:lnTo>
                        <a:pt x="0" y="825052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accent3">
                        <a:lumMod val="20000"/>
                        <a:lumOff val="80000"/>
                      </a:schemeClr>
                    </a:gs>
                    <a:gs pos="7000">
                      <a:schemeClr val="accent3">
                        <a:lumMod val="60000"/>
                        <a:lumOff val="40000"/>
                      </a:schemeClr>
                    </a:gs>
                    <a:gs pos="83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PK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EC8A89-BB1F-22CB-EB55-D80ED4904CAF}"/>
                </a:ext>
              </a:extLst>
            </p:cNvPr>
            <p:cNvSpPr txBox="1"/>
            <p:nvPr/>
          </p:nvSpPr>
          <p:spPr>
            <a:xfrm>
              <a:off x="9098023" y="2801252"/>
              <a:ext cx="23054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Proposed Solution</a:t>
              </a:r>
              <a:endParaRPr lang="en-PK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DC8C9E-09DD-08AA-F628-1DD429A60940}"/>
                </a:ext>
              </a:extLst>
            </p:cNvPr>
            <p:cNvSpPr txBox="1"/>
            <p:nvPr/>
          </p:nvSpPr>
          <p:spPr>
            <a:xfrm>
              <a:off x="9692260" y="3599914"/>
              <a:ext cx="18979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A platform for actionable analytics to boost sales.</a:t>
              </a:r>
            </a:p>
            <a:p>
              <a:pPr algn="ctr"/>
              <a:endParaRPr lang="en-PK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86C18E54-474D-D374-D30C-626B1C6B1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996" y="638071"/>
            <a:ext cx="608467" cy="6084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E11478-AB51-F283-7BF8-1F062C963435}"/>
              </a:ext>
            </a:extLst>
          </p:cNvPr>
          <p:cNvSpPr/>
          <p:nvPr/>
        </p:nvSpPr>
        <p:spPr>
          <a:xfrm>
            <a:off x="6652926" y="6978070"/>
            <a:ext cx="84053" cy="6411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E00519-A91F-642B-C522-4EBF474D1B3D}"/>
              </a:ext>
            </a:extLst>
          </p:cNvPr>
          <p:cNvGrpSpPr/>
          <p:nvPr/>
        </p:nvGrpSpPr>
        <p:grpSpPr>
          <a:xfrm rot="2629039">
            <a:off x="5662053" y="8902796"/>
            <a:ext cx="1612522" cy="1626763"/>
            <a:chOff x="5412248" y="2442185"/>
            <a:chExt cx="1612522" cy="162676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527EA1-EC3A-3BF0-38A2-8179AD5A555B}"/>
                </a:ext>
              </a:extLst>
            </p:cNvPr>
            <p:cNvSpPr/>
            <p:nvPr/>
          </p:nvSpPr>
          <p:spPr>
            <a:xfrm rot="5400000" flipV="1">
              <a:off x="5448905" y="2493083"/>
              <a:ext cx="1626763" cy="1524967"/>
            </a:xfrm>
            <a:custGeom>
              <a:avLst/>
              <a:gdLst>
                <a:gd name="connsiteX0" fmla="*/ 192345 w 1252496"/>
                <a:gd name="connsiteY0" fmla="*/ 0 h 1247006"/>
                <a:gd name="connsiteX1" fmla="*/ 1044169 w 1252496"/>
                <a:gd name="connsiteY1" fmla="*/ 0 h 1247006"/>
                <a:gd name="connsiteX2" fmla="*/ 1252496 w 1252496"/>
                <a:gd name="connsiteY2" fmla="*/ 208327 h 1247006"/>
                <a:gd name="connsiteX3" fmla="*/ 1252496 w 1252496"/>
                <a:gd name="connsiteY3" fmla="*/ 1041612 h 1247006"/>
                <a:gd name="connsiteX4" fmla="*/ 1086154 w 1252496"/>
                <a:gd name="connsiteY4" fmla="*/ 1245707 h 1247006"/>
                <a:gd name="connsiteX5" fmla="*/ 1073266 w 1252496"/>
                <a:gd name="connsiteY5" fmla="*/ 1247006 h 1247006"/>
                <a:gd name="connsiteX6" fmla="*/ 0 w 1252496"/>
                <a:gd name="connsiteY6" fmla="*/ 128491 h 1247006"/>
                <a:gd name="connsiteX7" fmla="*/ 390 w 1252496"/>
                <a:gd name="connsiteY7" fmla="*/ 127237 h 1247006"/>
                <a:gd name="connsiteX8" fmla="*/ 192345 w 1252496"/>
                <a:gd name="connsiteY8" fmla="*/ 0 h 124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2496" h="1247006">
                  <a:moveTo>
                    <a:pt x="192345" y="0"/>
                  </a:moveTo>
                  <a:lnTo>
                    <a:pt x="1044169" y="0"/>
                  </a:lnTo>
                  <a:cubicBezTo>
                    <a:pt x="1159225" y="0"/>
                    <a:pt x="1252496" y="93271"/>
                    <a:pt x="1252496" y="208327"/>
                  </a:cubicBezTo>
                  <a:lnTo>
                    <a:pt x="1252496" y="1041612"/>
                  </a:lnTo>
                  <a:cubicBezTo>
                    <a:pt x="1252496" y="1142286"/>
                    <a:pt x="1181085" y="1226281"/>
                    <a:pt x="1086154" y="1245707"/>
                  </a:cubicBezTo>
                  <a:lnTo>
                    <a:pt x="1073266" y="1247006"/>
                  </a:lnTo>
                  <a:lnTo>
                    <a:pt x="0" y="128491"/>
                  </a:lnTo>
                  <a:lnTo>
                    <a:pt x="390" y="127237"/>
                  </a:lnTo>
                  <a:cubicBezTo>
                    <a:pt x="32015" y="52465"/>
                    <a:pt x="106053" y="0"/>
                    <a:pt x="19234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67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C802FF-AA0B-6295-96E6-2C7AC484FC0B}"/>
                </a:ext>
              </a:extLst>
            </p:cNvPr>
            <p:cNvSpPr txBox="1"/>
            <p:nvPr/>
          </p:nvSpPr>
          <p:spPr>
            <a:xfrm>
              <a:off x="5412248" y="3337153"/>
              <a:ext cx="9557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  <a:endParaRPr lang="en-PK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910E5E-221A-B03B-9AB9-4A526F83D9D9}"/>
              </a:ext>
            </a:extLst>
          </p:cNvPr>
          <p:cNvGrpSpPr/>
          <p:nvPr/>
        </p:nvGrpSpPr>
        <p:grpSpPr>
          <a:xfrm rot="2629039">
            <a:off x="5706643" y="11088482"/>
            <a:ext cx="1524967" cy="1626763"/>
            <a:chOff x="6816169" y="4071167"/>
            <a:chExt cx="1524967" cy="162676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33CB9EE-9B6D-CDFD-22EB-74440D34658C}"/>
                </a:ext>
              </a:extLst>
            </p:cNvPr>
            <p:cNvSpPr/>
            <p:nvPr/>
          </p:nvSpPr>
          <p:spPr>
            <a:xfrm rot="5400000" flipV="1">
              <a:off x="6765271" y="4122065"/>
              <a:ext cx="1626763" cy="1524967"/>
            </a:xfrm>
            <a:custGeom>
              <a:avLst/>
              <a:gdLst>
                <a:gd name="connsiteX0" fmla="*/ 192345 w 1252496"/>
                <a:gd name="connsiteY0" fmla="*/ 0 h 1247006"/>
                <a:gd name="connsiteX1" fmla="*/ 1044169 w 1252496"/>
                <a:gd name="connsiteY1" fmla="*/ 0 h 1247006"/>
                <a:gd name="connsiteX2" fmla="*/ 1252496 w 1252496"/>
                <a:gd name="connsiteY2" fmla="*/ 208327 h 1247006"/>
                <a:gd name="connsiteX3" fmla="*/ 1252496 w 1252496"/>
                <a:gd name="connsiteY3" fmla="*/ 1041612 h 1247006"/>
                <a:gd name="connsiteX4" fmla="*/ 1086154 w 1252496"/>
                <a:gd name="connsiteY4" fmla="*/ 1245707 h 1247006"/>
                <a:gd name="connsiteX5" fmla="*/ 1073266 w 1252496"/>
                <a:gd name="connsiteY5" fmla="*/ 1247006 h 1247006"/>
                <a:gd name="connsiteX6" fmla="*/ 0 w 1252496"/>
                <a:gd name="connsiteY6" fmla="*/ 128491 h 1247006"/>
                <a:gd name="connsiteX7" fmla="*/ 390 w 1252496"/>
                <a:gd name="connsiteY7" fmla="*/ 127237 h 1247006"/>
                <a:gd name="connsiteX8" fmla="*/ 192345 w 1252496"/>
                <a:gd name="connsiteY8" fmla="*/ 0 h 124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2496" h="1247006">
                  <a:moveTo>
                    <a:pt x="192345" y="0"/>
                  </a:moveTo>
                  <a:lnTo>
                    <a:pt x="1044169" y="0"/>
                  </a:lnTo>
                  <a:cubicBezTo>
                    <a:pt x="1159225" y="0"/>
                    <a:pt x="1252496" y="93271"/>
                    <a:pt x="1252496" y="208327"/>
                  </a:cubicBezTo>
                  <a:lnTo>
                    <a:pt x="1252496" y="1041612"/>
                  </a:lnTo>
                  <a:cubicBezTo>
                    <a:pt x="1252496" y="1142286"/>
                    <a:pt x="1181085" y="1226281"/>
                    <a:pt x="1086154" y="1245707"/>
                  </a:cubicBezTo>
                  <a:lnTo>
                    <a:pt x="1073266" y="1247006"/>
                  </a:lnTo>
                  <a:lnTo>
                    <a:pt x="0" y="128491"/>
                  </a:lnTo>
                  <a:lnTo>
                    <a:pt x="390" y="127237"/>
                  </a:lnTo>
                  <a:cubicBezTo>
                    <a:pt x="32015" y="52465"/>
                    <a:pt x="106053" y="0"/>
                    <a:pt x="19234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75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A3294B-8529-E8A7-99ED-43CC5D78BF74}"/>
                </a:ext>
              </a:extLst>
            </p:cNvPr>
            <p:cNvSpPr txBox="1"/>
            <p:nvPr/>
          </p:nvSpPr>
          <p:spPr>
            <a:xfrm>
              <a:off x="6820418" y="4836077"/>
              <a:ext cx="9557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04</a:t>
              </a:r>
              <a:endParaRPr lang="en-PK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3EA891-E954-EDBC-77ED-4F4C5E3050D7}"/>
              </a:ext>
            </a:extLst>
          </p:cNvPr>
          <p:cNvGrpSpPr/>
          <p:nvPr/>
        </p:nvGrpSpPr>
        <p:grpSpPr>
          <a:xfrm rot="2629039">
            <a:off x="6149889" y="8082086"/>
            <a:ext cx="1524968" cy="1519663"/>
            <a:chOff x="4929172" y="1713702"/>
            <a:chExt cx="1524968" cy="151966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05D778-1479-C1F6-F6FD-87B88F48BE57}"/>
                </a:ext>
              </a:extLst>
            </p:cNvPr>
            <p:cNvSpPr/>
            <p:nvPr/>
          </p:nvSpPr>
          <p:spPr>
            <a:xfrm>
              <a:off x="4929172" y="1713702"/>
              <a:ext cx="1524968" cy="1519663"/>
            </a:xfrm>
            <a:custGeom>
              <a:avLst/>
              <a:gdLst>
                <a:gd name="connsiteX0" fmla="*/ 192345 w 1252496"/>
                <a:gd name="connsiteY0" fmla="*/ 0 h 1247006"/>
                <a:gd name="connsiteX1" fmla="*/ 1044169 w 1252496"/>
                <a:gd name="connsiteY1" fmla="*/ 0 h 1247006"/>
                <a:gd name="connsiteX2" fmla="*/ 1252496 w 1252496"/>
                <a:gd name="connsiteY2" fmla="*/ 208327 h 1247006"/>
                <a:gd name="connsiteX3" fmla="*/ 1252496 w 1252496"/>
                <a:gd name="connsiteY3" fmla="*/ 1041612 h 1247006"/>
                <a:gd name="connsiteX4" fmla="*/ 1086154 w 1252496"/>
                <a:gd name="connsiteY4" fmla="*/ 1245707 h 1247006"/>
                <a:gd name="connsiteX5" fmla="*/ 1073266 w 1252496"/>
                <a:gd name="connsiteY5" fmla="*/ 1247006 h 1247006"/>
                <a:gd name="connsiteX6" fmla="*/ 0 w 1252496"/>
                <a:gd name="connsiteY6" fmla="*/ 128491 h 1247006"/>
                <a:gd name="connsiteX7" fmla="*/ 390 w 1252496"/>
                <a:gd name="connsiteY7" fmla="*/ 127237 h 1247006"/>
                <a:gd name="connsiteX8" fmla="*/ 192345 w 1252496"/>
                <a:gd name="connsiteY8" fmla="*/ 0 h 124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2496" h="1247006">
                  <a:moveTo>
                    <a:pt x="192345" y="0"/>
                  </a:moveTo>
                  <a:lnTo>
                    <a:pt x="1044169" y="0"/>
                  </a:lnTo>
                  <a:cubicBezTo>
                    <a:pt x="1159225" y="0"/>
                    <a:pt x="1252496" y="93271"/>
                    <a:pt x="1252496" y="208327"/>
                  </a:cubicBezTo>
                  <a:lnTo>
                    <a:pt x="1252496" y="1041612"/>
                  </a:lnTo>
                  <a:cubicBezTo>
                    <a:pt x="1252496" y="1142286"/>
                    <a:pt x="1181085" y="1226281"/>
                    <a:pt x="1086154" y="1245707"/>
                  </a:cubicBezTo>
                  <a:lnTo>
                    <a:pt x="1073266" y="1247006"/>
                  </a:lnTo>
                  <a:lnTo>
                    <a:pt x="0" y="128491"/>
                  </a:lnTo>
                  <a:lnTo>
                    <a:pt x="390" y="127237"/>
                  </a:lnTo>
                  <a:cubicBezTo>
                    <a:pt x="32015" y="52465"/>
                    <a:pt x="106053" y="0"/>
                    <a:pt x="19234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67000">
                  <a:schemeClr val="accent3">
                    <a:lumMod val="40000"/>
                    <a:lumOff val="60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1DF6B2-BC94-8807-CF54-C8920B581F30}"/>
                </a:ext>
              </a:extLst>
            </p:cNvPr>
            <p:cNvSpPr txBox="1"/>
            <p:nvPr/>
          </p:nvSpPr>
          <p:spPr>
            <a:xfrm>
              <a:off x="5397364" y="1913815"/>
              <a:ext cx="9557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  <a:endParaRPr lang="en-PK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38E4B5-0523-C041-AED8-2191758C13AD}"/>
              </a:ext>
            </a:extLst>
          </p:cNvPr>
          <p:cNvGrpSpPr/>
          <p:nvPr/>
        </p:nvGrpSpPr>
        <p:grpSpPr>
          <a:xfrm rot="2629039">
            <a:off x="6187994" y="10089911"/>
            <a:ext cx="1524968" cy="1519663"/>
            <a:chOff x="6353156" y="3190114"/>
            <a:chExt cx="1524968" cy="151966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18128D-6825-94F0-51FC-29A83969ABAA}"/>
                </a:ext>
              </a:extLst>
            </p:cNvPr>
            <p:cNvSpPr/>
            <p:nvPr/>
          </p:nvSpPr>
          <p:spPr>
            <a:xfrm>
              <a:off x="6353156" y="3190114"/>
              <a:ext cx="1524968" cy="1519663"/>
            </a:xfrm>
            <a:custGeom>
              <a:avLst/>
              <a:gdLst>
                <a:gd name="connsiteX0" fmla="*/ 192345 w 1252496"/>
                <a:gd name="connsiteY0" fmla="*/ 0 h 1247006"/>
                <a:gd name="connsiteX1" fmla="*/ 1044169 w 1252496"/>
                <a:gd name="connsiteY1" fmla="*/ 0 h 1247006"/>
                <a:gd name="connsiteX2" fmla="*/ 1252496 w 1252496"/>
                <a:gd name="connsiteY2" fmla="*/ 208327 h 1247006"/>
                <a:gd name="connsiteX3" fmla="*/ 1252496 w 1252496"/>
                <a:gd name="connsiteY3" fmla="*/ 1041612 h 1247006"/>
                <a:gd name="connsiteX4" fmla="*/ 1086154 w 1252496"/>
                <a:gd name="connsiteY4" fmla="*/ 1245707 h 1247006"/>
                <a:gd name="connsiteX5" fmla="*/ 1073266 w 1252496"/>
                <a:gd name="connsiteY5" fmla="*/ 1247006 h 1247006"/>
                <a:gd name="connsiteX6" fmla="*/ 0 w 1252496"/>
                <a:gd name="connsiteY6" fmla="*/ 128491 h 1247006"/>
                <a:gd name="connsiteX7" fmla="*/ 390 w 1252496"/>
                <a:gd name="connsiteY7" fmla="*/ 127237 h 1247006"/>
                <a:gd name="connsiteX8" fmla="*/ 192345 w 1252496"/>
                <a:gd name="connsiteY8" fmla="*/ 0 h 124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2496" h="1247006">
                  <a:moveTo>
                    <a:pt x="192345" y="0"/>
                  </a:moveTo>
                  <a:lnTo>
                    <a:pt x="1044169" y="0"/>
                  </a:lnTo>
                  <a:cubicBezTo>
                    <a:pt x="1159225" y="0"/>
                    <a:pt x="1252496" y="93271"/>
                    <a:pt x="1252496" y="208327"/>
                  </a:cubicBezTo>
                  <a:lnTo>
                    <a:pt x="1252496" y="1041612"/>
                  </a:lnTo>
                  <a:cubicBezTo>
                    <a:pt x="1252496" y="1142286"/>
                    <a:pt x="1181085" y="1226281"/>
                    <a:pt x="1086154" y="1245707"/>
                  </a:cubicBezTo>
                  <a:lnTo>
                    <a:pt x="1073266" y="1247006"/>
                  </a:lnTo>
                  <a:lnTo>
                    <a:pt x="0" y="128491"/>
                  </a:lnTo>
                  <a:lnTo>
                    <a:pt x="390" y="127237"/>
                  </a:lnTo>
                  <a:cubicBezTo>
                    <a:pt x="32015" y="52465"/>
                    <a:pt x="106053" y="0"/>
                    <a:pt x="19234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3D490AA-DE36-54E3-0219-070DE2F2A59B}"/>
                </a:ext>
              </a:extLst>
            </p:cNvPr>
            <p:cNvSpPr txBox="1"/>
            <p:nvPr/>
          </p:nvSpPr>
          <p:spPr>
            <a:xfrm>
              <a:off x="6849897" y="3427867"/>
              <a:ext cx="9557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  <a:endParaRPr lang="en-PK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F7E887A-61DF-BE1A-8335-5FBC413CC4FF}"/>
              </a:ext>
            </a:extLst>
          </p:cNvPr>
          <p:cNvSpPr/>
          <p:nvPr/>
        </p:nvSpPr>
        <p:spPr>
          <a:xfrm>
            <a:off x="6417906" y="7079437"/>
            <a:ext cx="391622" cy="646235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8000">
                <a:schemeClr val="tx1">
                  <a:lumMod val="100000"/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BEB5A3-1F42-F3F8-3E60-C21A3A7CA21C}"/>
              </a:ext>
            </a:extLst>
          </p:cNvPr>
          <p:cNvSpPr txBox="1"/>
          <p:nvPr/>
        </p:nvSpPr>
        <p:spPr>
          <a:xfrm>
            <a:off x="-11140679" y="558144"/>
            <a:ext cx="81104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68DB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Multi-Store User Registration</a:t>
            </a:r>
          </a:p>
          <a:p>
            <a:endParaRPr lang="en-PK" sz="44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6" name="Graphic 45" descr="Ui Ux with solid fill">
            <a:extLst>
              <a:ext uri="{FF2B5EF4-FFF2-40B4-BE49-F238E27FC236}">
                <a16:creationId xmlns:a16="http://schemas.microsoft.com/office/drawing/2014/main" id="{6BFF95E8-C477-44F5-ACF3-1729CB2D2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1811043" y="638071"/>
            <a:ext cx="670364" cy="6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83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686">
        <p159:morph option="byObject"/>
      </p:transition>
    </mc:Choice>
    <mc:Fallback>
      <p:transition spd="slow" advTm="68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995E2-3679-7C5C-9C84-4F48F3D54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860AB9-D581-41FB-2D9A-54A28B70D2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286A93-96CC-EF8A-2FD8-FE613B173C85}"/>
              </a:ext>
            </a:extLst>
          </p:cNvPr>
          <p:cNvSpPr txBox="1"/>
          <p:nvPr/>
        </p:nvSpPr>
        <p:spPr>
          <a:xfrm>
            <a:off x="941413" y="558144"/>
            <a:ext cx="81104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68DB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Multi-Store User Registration</a:t>
            </a:r>
          </a:p>
          <a:p>
            <a:endParaRPr lang="en-PK" sz="44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72E0FC-323F-733B-D227-B4438B3586EA}"/>
              </a:ext>
            </a:extLst>
          </p:cNvPr>
          <p:cNvSpPr/>
          <p:nvPr/>
        </p:nvSpPr>
        <p:spPr>
          <a:xfrm rot="18970961">
            <a:off x="6652926" y="767770"/>
            <a:ext cx="84053" cy="6411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AEBE99-64D7-24CE-AD74-3180DF8D3B92}"/>
              </a:ext>
            </a:extLst>
          </p:cNvPr>
          <p:cNvGrpSpPr/>
          <p:nvPr/>
        </p:nvGrpSpPr>
        <p:grpSpPr>
          <a:xfrm>
            <a:off x="5324458" y="2722806"/>
            <a:ext cx="1524967" cy="1626763"/>
            <a:chOff x="5372101" y="2564722"/>
            <a:chExt cx="1524967" cy="162676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71A98BA-CD96-CBA4-C2DB-E602E17A52E4}"/>
                </a:ext>
              </a:extLst>
            </p:cNvPr>
            <p:cNvSpPr/>
            <p:nvPr/>
          </p:nvSpPr>
          <p:spPr>
            <a:xfrm rot="5400000" flipV="1">
              <a:off x="5321203" y="2615620"/>
              <a:ext cx="1626763" cy="1524967"/>
            </a:xfrm>
            <a:custGeom>
              <a:avLst/>
              <a:gdLst>
                <a:gd name="connsiteX0" fmla="*/ 192345 w 1252496"/>
                <a:gd name="connsiteY0" fmla="*/ 0 h 1247006"/>
                <a:gd name="connsiteX1" fmla="*/ 1044169 w 1252496"/>
                <a:gd name="connsiteY1" fmla="*/ 0 h 1247006"/>
                <a:gd name="connsiteX2" fmla="*/ 1252496 w 1252496"/>
                <a:gd name="connsiteY2" fmla="*/ 208327 h 1247006"/>
                <a:gd name="connsiteX3" fmla="*/ 1252496 w 1252496"/>
                <a:gd name="connsiteY3" fmla="*/ 1041612 h 1247006"/>
                <a:gd name="connsiteX4" fmla="*/ 1086154 w 1252496"/>
                <a:gd name="connsiteY4" fmla="*/ 1245707 h 1247006"/>
                <a:gd name="connsiteX5" fmla="*/ 1073266 w 1252496"/>
                <a:gd name="connsiteY5" fmla="*/ 1247006 h 1247006"/>
                <a:gd name="connsiteX6" fmla="*/ 0 w 1252496"/>
                <a:gd name="connsiteY6" fmla="*/ 128491 h 1247006"/>
                <a:gd name="connsiteX7" fmla="*/ 390 w 1252496"/>
                <a:gd name="connsiteY7" fmla="*/ 127237 h 1247006"/>
                <a:gd name="connsiteX8" fmla="*/ 192345 w 1252496"/>
                <a:gd name="connsiteY8" fmla="*/ 0 h 124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2496" h="1247006">
                  <a:moveTo>
                    <a:pt x="192345" y="0"/>
                  </a:moveTo>
                  <a:lnTo>
                    <a:pt x="1044169" y="0"/>
                  </a:lnTo>
                  <a:cubicBezTo>
                    <a:pt x="1159225" y="0"/>
                    <a:pt x="1252496" y="93271"/>
                    <a:pt x="1252496" y="208327"/>
                  </a:cubicBezTo>
                  <a:lnTo>
                    <a:pt x="1252496" y="1041612"/>
                  </a:lnTo>
                  <a:cubicBezTo>
                    <a:pt x="1252496" y="1142286"/>
                    <a:pt x="1181085" y="1226281"/>
                    <a:pt x="1086154" y="1245707"/>
                  </a:cubicBezTo>
                  <a:lnTo>
                    <a:pt x="1073266" y="1247006"/>
                  </a:lnTo>
                  <a:lnTo>
                    <a:pt x="0" y="128491"/>
                  </a:lnTo>
                  <a:lnTo>
                    <a:pt x="390" y="127237"/>
                  </a:lnTo>
                  <a:cubicBezTo>
                    <a:pt x="32015" y="52465"/>
                    <a:pt x="106053" y="0"/>
                    <a:pt x="19234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67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6149C2-92E3-0807-703A-93AF4F5ECB10}"/>
                </a:ext>
              </a:extLst>
            </p:cNvPr>
            <p:cNvSpPr txBox="1"/>
            <p:nvPr/>
          </p:nvSpPr>
          <p:spPr>
            <a:xfrm>
              <a:off x="5412248" y="3337153"/>
              <a:ext cx="9557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  <a:endParaRPr lang="en-PK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B41DD3-71DE-F5CC-EDEB-B568EE917021}"/>
              </a:ext>
            </a:extLst>
          </p:cNvPr>
          <p:cNvGrpSpPr/>
          <p:nvPr/>
        </p:nvGrpSpPr>
        <p:grpSpPr>
          <a:xfrm>
            <a:off x="6768526" y="4229251"/>
            <a:ext cx="1524967" cy="1626763"/>
            <a:chOff x="6816169" y="4071167"/>
            <a:chExt cx="1524967" cy="162676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890AA92-AAA5-B3D0-C196-9DD267BCCD9F}"/>
                </a:ext>
              </a:extLst>
            </p:cNvPr>
            <p:cNvSpPr/>
            <p:nvPr/>
          </p:nvSpPr>
          <p:spPr>
            <a:xfrm rot="5400000" flipV="1">
              <a:off x="6765271" y="4122065"/>
              <a:ext cx="1626763" cy="1524967"/>
            </a:xfrm>
            <a:custGeom>
              <a:avLst/>
              <a:gdLst>
                <a:gd name="connsiteX0" fmla="*/ 192345 w 1252496"/>
                <a:gd name="connsiteY0" fmla="*/ 0 h 1247006"/>
                <a:gd name="connsiteX1" fmla="*/ 1044169 w 1252496"/>
                <a:gd name="connsiteY1" fmla="*/ 0 h 1247006"/>
                <a:gd name="connsiteX2" fmla="*/ 1252496 w 1252496"/>
                <a:gd name="connsiteY2" fmla="*/ 208327 h 1247006"/>
                <a:gd name="connsiteX3" fmla="*/ 1252496 w 1252496"/>
                <a:gd name="connsiteY3" fmla="*/ 1041612 h 1247006"/>
                <a:gd name="connsiteX4" fmla="*/ 1086154 w 1252496"/>
                <a:gd name="connsiteY4" fmla="*/ 1245707 h 1247006"/>
                <a:gd name="connsiteX5" fmla="*/ 1073266 w 1252496"/>
                <a:gd name="connsiteY5" fmla="*/ 1247006 h 1247006"/>
                <a:gd name="connsiteX6" fmla="*/ 0 w 1252496"/>
                <a:gd name="connsiteY6" fmla="*/ 128491 h 1247006"/>
                <a:gd name="connsiteX7" fmla="*/ 390 w 1252496"/>
                <a:gd name="connsiteY7" fmla="*/ 127237 h 1247006"/>
                <a:gd name="connsiteX8" fmla="*/ 192345 w 1252496"/>
                <a:gd name="connsiteY8" fmla="*/ 0 h 124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2496" h="1247006">
                  <a:moveTo>
                    <a:pt x="192345" y="0"/>
                  </a:moveTo>
                  <a:lnTo>
                    <a:pt x="1044169" y="0"/>
                  </a:lnTo>
                  <a:cubicBezTo>
                    <a:pt x="1159225" y="0"/>
                    <a:pt x="1252496" y="93271"/>
                    <a:pt x="1252496" y="208327"/>
                  </a:cubicBezTo>
                  <a:lnTo>
                    <a:pt x="1252496" y="1041612"/>
                  </a:lnTo>
                  <a:cubicBezTo>
                    <a:pt x="1252496" y="1142286"/>
                    <a:pt x="1181085" y="1226281"/>
                    <a:pt x="1086154" y="1245707"/>
                  </a:cubicBezTo>
                  <a:lnTo>
                    <a:pt x="1073266" y="1247006"/>
                  </a:lnTo>
                  <a:lnTo>
                    <a:pt x="0" y="128491"/>
                  </a:lnTo>
                  <a:lnTo>
                    <a:pt x="390" y="127237"/>
                  </a:lnTo>
                  <a:cubicBezTo>
                    <a:pt x="32015" y="52465"/>
                    <a:pt x="106053" y="0"/>
                    <a:pt x="19234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75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49A3F6-E180-DCCD-1CAF-20F1F18AC1AC}"/>
                </a:ext>
              </a:extLst>
            </p:cNvPr>
            <p:cNvSpPr txBox="1"/>
            <p:nvPr/>
          </p:nvSpPr>
          <p:spPr>
            <a:xfrm>
              <a:off x="6820418" y="4836077"/>
              <a:ext cx="9557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04</a:t>
              </a:r>
              <a:endParaRPr lang="en-PK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AD83AC-8239-9A91-2C62-62A424CCC2F8}"/>
              </a:ext>
            </a:extLst>
          </p:cNvPr>
          <p:cNvGrpSpPr/>
          <p:nvPr/>
        </p:nvGrpSpPr>
        <p:grpSpPr>
          <a:xfrm>
            <a:off x="4881529" y="1871786"/>
            <a:ext cx="1524968" cy="1519663"/>
            <a:chOff x="4929172" y="1713702"/>
            <a:chExt cx="1524968" cy="151966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949CC4B-E4A7-7C8D-4BBF-2959CEEBE163}"/>
                </a:ext>
              </a:extLst>
            </p:cNvPr>
            <p:cNvSpPr/>
            <p:nvPr/>
          </p:nvSpPr>
          <p:spPr>
            <a:xfrm>
              <a:off x="4929172" y="1713702"/>
              <a:ext cx="1524968" cy="1519663"/>
            </a:xfrm>
            <a:custGeom>
              <a:avLst/>
              <a:gdLst>
                <a:gd name="connsiteX0" fmla="*/ 192345 w 1252496"/>
                <a:gd name="connsiteY0" fmla="*/ 0 h 1247006"/>
                <a:gd name="connsiteX1" fmla="*/ 1044169 w 1252496"/>
                <a:gd name="connsiteY1" fmla="*/ 0 h 1247006"/>
                <a:gd name="connsiteX2" fmla="*/ 1252496 w 1252496"/>
                <a:gd name="connsiteY2" fmla="*/ 208327 h 1247006"/>
                <a:gd name="connsiteX3" fmla="*/ 1252496 w 1252496"/>
                <a:gd name="connsiteY3" fmla="*/ 1041612 h 1247006"/>
                <a:gd name="connsiteX4" fmla="*/ 1086154 w 1252496"/>
                <a:gd name="connsiteY4" fmla="*/ 1245707 h 1247006"/>
                <a:gd name="connsiteX5" fmla="*/ 1073266 w 1252496"/>
                <a:gd name="connsiteY5" fmla="*/ 1247006 h 1247006"/>
                <a:gd name="connsiteX6" fmla="*/ 0 w 1252496"/>
                <a:gd name="connsiteY6" fmla="*/ 128491 h 1247006"/>
                <a:gd name="connsiteX7" fmla="*/ 390 w 1252496"/>
                <a:gd name="connsiteY7" fmla="*/ 127237 h 1247006"/>
                <a:gd name="connsiteX8" fmla="*/ 192345 w 1252496"/>
                <a:gd name="connsiteY8" fmla="*/ 0 h 124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2496" h="1247006">
                  <a:moveTo>
                    <a:pt x="192345" y="0"/>
                  </a:moveTo>
                  <a:lnTo>
                    <a:pt x="1044169" y="0"/>
                  </a:lnTo>
                  <a:cubicBezTo>
                    <a:pt x="1159225" y="0"/>
                    <a:pt x="1252496" y="93271"/>
                    <a:pt x="1252496" y="208327"/>
                  </a:cubicBezTo>
                  <a:lnTo>
                    <a:pt x="1252496" y="1041612"/>
                  </a:lnTo>
                  <a:cubicBezTo>
                    <a:pt x="1252496" y="1142286"/>
                    <a:pt x="1181085" y="1226281"/>
                    <a:pt x="1086154" y="1245707"/>
                  </a:cubicBezTo>
                  <a:lnTo>
                    <a:pt x="1073266" y="1247006"/>
                  </a:lnTo>
                  <a:lnTo>
                    <a:pt x="0" y="128491"/>
                  </a:lnTo>
                  <a:lnTo>
                    <a:pt x="390" y="127237"/>
                  </a:lnTo>
                  <a:cubicBezTo>
                    <a:pt x="32015" y="52465"/>
                    <a:pt x="106053" y="0"/>
                    <a:pt x="19234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67000">
                  <a:schemeClr val="accent3">
                    <a:lumMod val="40000"/>
                    <a:lumOff val="60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CB7C10-AA39-3416-97AA-7B7004111A2E}"/>
                </a:ext>
              </a:extLst>
            </p:cNvPr>
            <p:cNvSpPr txBox="1"/>
            <p:nvPr/>
          </p:nvSpPr>
          <p:spPr>
            <a:xfrm>
              <a:off x="5397364" y="1913815"/>
              <a:ext cx="9557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  <a:endParaRPr lang="en-PK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3E50E1-8FAA-0F80-8DCE-2C6DCF9DBFE9}"/>
              </a:ext>
            </a:extLst>
          </p:cNvPr>
          <p:cNvGrpSpPr/>
          <p:nvPr/>
        </p:nvGrpSpPr>
        <p:grpSpPr>
          <a:xfrm>
            <a:off x="6276485" y="3319170"/>
            <a:ext cx="1524968" cy="1519663"/>
            <a:chOff x="6353156" y="3190114"/>
            <a:chExt cx="1524968" cy="151966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CBAA21A-3043-DDA7-CC5A-8010287E379B}"/>
                </a:ext>
              </a:extLst>
            </p:cNvPr>
            <p:cNvSpPr/>
            <p:nvPr/>
          </p:nvSpPr>
          <p:spPr>
            <a:xfrm>
              <a:off x="6353156" y="3190114"/>
              <a:ext cx="1524968" cy="1519663"/>
            </a:xfrm>
            <a:custGeom>
              <a:avLst/>
              <a:gdLst>
                <a:gd name="connsiteX0" fmla="*/ 192345 w 1252496"/>
                <a:gd name="connsiteY0" fmla="*/ 0 h 1247006"/>
                <a:gd name="connsiteX1" fmla="*/ 1044169 w 1252496"/>
                <a:gd name="connsiteY1" fmla="*/ 0 h 1247006"/>
                <a:gd name="connsiteX2" fmla="*/ 1252496 w 1252496"/>
                <a:gd name="connsiteY2" fmla="*/ 208327 h 1247006"/>
                <a:gd name="connsiteX3" fmla="*/ 1252496 w 1252496"/>
                <a:gd name="connsiteY3" fmla="*/ 1041612 h 1247006"/>
                <a:gd name="connsiteX4" fmla="*/ 1086154 w 1252496"/>
                <a:gd name="connsiteY4" fmla="*/ 1245707 h 1247006"/>
                <a:gd name="connsiteX5" fmla="*/ 1073266 w 1252496"/>
                <a:gd name="connsiteY5" fmla="*/ 1247006 h 1247006"/>
                <a:gd name="connsiteX6" fmla="*/ 0 w 1252496"/>
                <a:gd name="connsiteY6" fmla="*/ 128491 h 1247006"/>
                <a:gd name="connsiteX7" fmla="*/ 390 w 1252496"/>
                <a:gd name="connsiteY7" fmla="*/ 127237 h 1247006"/>
                <a:gd name="connsiteX8" fmla="*/ 192345 w 1252496"/>
                <a:gd name="connsiteY8" fmla="*/ 0 h 124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2496" h="1247006">
                  <a:moveTo>
                    <a:pt x="192345" y="0"/>
                  </a:moveTo>
                  <a:lnTo>
                    <a:pt x="1044169" y="0"/>
                  </a:lnTo>
                  <a:cubicBezTo>
                    <a:pt x="1159225" y="0"/>
                    <a:pt x="1252496" y="93271"/>
                    <a:pt x="1252496" y="208327"/>
                  </a:cubicBezTo>
                  <a:lnTo>
                    <a:pt x="1252496" y="1041612"/>
                  </a:lnTo>
                  <a:cubicBezTo>
                    <a:pt x="1252496" y="1142286"/>
                    <a:pt x="1181085" y="1226281"/>
                    <a:pt x="1086154" y="1245707"/>
                  </a:cubicBezTo>
                  <a:lnTo>
                    <a:pt x="1073266" y="1247006"/>
                  </a:lnTo>
                  <a:lnTo>
                    <a:pt x="0" y="128491"/>
                  </a:lnTo>
                  <a:lnTo>
                    <a:pt x="390" y="127237"/>
                  </a:lnTo>
                  <a:cubicBezTo>
                    <a:pt x="32015" y="52465"/>
                    <a:pt x="106053" y="0"/>
                    <a:pt x="19234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B3B75F-C921-A65A-BB62-6D7CC6D0044F}"/>
                </a:ext>
              </a:extLst>
            </p:cNvPr>
            <p:cNvSpPr txBox="1"/>
            <p:nvPr/>
          </p:nvSpPr>
          <p:spPr>
            <a:xfrm>
              <a:off x="6849897" y="3427867"/>
              <a:ext cx="9557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  <a:endParaRPr lang="en-PK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265F13E-B2DA-3795-F35C-53E602BA4F5D}"/>
              </a:ext>
            </a:extLst>
          </p:cNvPr>
          <p:cNvSpPr/>
          <p:nvPr/>
        </p:nvSpPr>
        <p:spPr>
          <a:xfrm rot="18970961">
            <a:off x="6417906" y="869137"/>
            <a:ext cx="391622" cy="646235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8000">
                <a:schemeClr val="tx1">
                  <a:lumMod val="100000"/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1978DE-18E8-82E8-C8F6-608CA80CD4D0}"/>
              </a:ext>
            </a:extLst>
          </p:cNvPr>
          <p:cNvSpPr txBox="1"/>
          <p:nvPr/>
        </p:nvSpPr>
        <p:spPr>
          <a:xfrm>
            <a:off x="6616466" y="2225746"/>
            <a:ext cx="3075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 multiple retail stores to register and manage accounts.</a:t>
            </a:r>
          </a:p>
          <a:p>
            <a:pPr algn="ctr"/>
            <a:endParaRPr lang="en-PK" dirty="0">
              <a:solidFill>
                <a:srgbClr val="8A8A8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3D540F-C5A5-F573-C68B-3DBEAAD5A7F5}"/>
              </a:ext>
            </a:extLst>
          </p:cNvPr>
          <p:cNvSpPr txBox="1"/>
          <p:nvPr/>
        </p:nvSpPr>
        <p:spPr>
          <a:xfrm>
            <a:off x="6625408" y="1816232"/>
            <a:ext cx="184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4DB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 Registration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659FD8-7F9E-F2F0-E33F-9C83D6E62A77}"/>
              </a:ext>
            </a:extLst>
          </p:cNvPr>
          <p:cNvSpPr txBox="1"/>
          <p:nvPr/>
        </p:nvSpPr>
        <p:spPr>
          <a:xfrm>
            <a:off x="1710704" y="3412612"/>
            <a:ext cx="3214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user authentication and role-based access.</a:t>
            </a:r>
          </a:p>
          <a:p>
            <a:pPr algn="ctr"/>
            <a:endParaRPr lang="en-PK" dirty="0">
              <a:solidFill>
                <a:srgbClr val="8A8A8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00A253-15F5-DCFF-D8BD-E5BB1D914A27}"/>
              </a:ext>
            </a:extLst>
          </p:cNvPr>
          <p:cNvSpPr txBox="1"/>
          <p:nvPr/>
        </p:nvSpPr>
        <p:spPr>
          <a:xfrm>
            <a:off x="3038640" y="2990637"/>
            <a:ext cx="184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355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Feature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E8FA8-AF0E-03B0-477B-63B78C7460AE}"/>
              </a:ext>
            </a:extLst>
          </p:cNvPr>
          <p:cNvSpPr txBox="1"/>
          <p:nvPr/>
        </p:nvSpPr>
        <p:spPr>
          <a:xfrm>
            <a:off x="3091190" y="4964106"/>
            <a:ext cx="3214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Ensures secure and scalable user management.</a:t>
            </a:r>
          </a:p>
          <a:p>
            <a:pPr algn="r"/>
            <a:endParaRPr lang="en-PK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CDF4A4-C669-E7B0-B0A0-B819B6709E82}"/>
              </a:ext>
            </a:extLst>
          </p:cNvPr>
          <p:cNvSpPr txBox="1"/>
          <p:nvPr/>
        </p:nvSpPr>
        <p:spPr>
          <a:xfrm>
            <a:off x="4466111" y="4542131"/>
            <a:ext cx="184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50BAE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CB9BB2-9E10-B544-5EE8-9977AA67465C}"/>
              </a:ext>
            </a:extLst>
          </p:cNvPr>
          <p:cNvSpPr txBox="1"/>
          <p:nvPr/>
        </p:nvSpPr>
        <p:spPr>
          <a:xfrm>
            <a:off x="8184466" y="3810131"/>
            <a:ext cx="3075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Store owners can update store details and manage profiles.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B87A26-B39A-3324-82C8-21A550A5814D}"/>
              </a:ext>
            </a:extLst>
          </p:cNvPr>
          <p:cNvSpPr txBox="1"/>
          <p:nvPr/>
        </p:nvSpPr>
        <p:spPr>
          <a:xfrm>
            <a:off x="8193408" y="3400617"/>
            <a:ext cx="228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9257E"/>
                </a:solidFill>
              </a:rPr>
              <a:t>Profile Management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4FB263-EED9-0077-FE49-5AD47ECE4966}"/>
              </a:ext>
            </a:extLst>
          </p:cNvPr>
          <p:cNvGrpSpPr/>
          <p:nvPr/>
        </p:nvGrpSpPr>
        <p:grpSpPr>
          <a:xfrm rot="12919004">
            <a:off x="3998591" y="8480561"/>
            <a:ext cx="4885005" cy="3815750"/>
            <a:chOff x="3998591" y="5127761"/>
            <a:chExt cx="4885005" cy="3815750"/>
          </a:xfrm>
        </p:grpSpPr>
        <p:sp>
          <p:nvSpPr>
            <p:cNvPr id="34" name="Partial Circle 33">
              <a:extLst>
                <a:ext uri="{FF2B5EF4-FFF2-40B4-BE49-F238E27FC236}">
                  <a16:creationId xmlns:a16="http://schemas.microsoft.com/office/drawing/2014/main" id="{5F3828DE-69FF-8FCF-7EB5-AB78E589C61E}"/>
                </a:ext>
              </a:extLst>
            </p:cNvPr>
            <p:cNvSpPr/>
            <p:nvPr/>
          </p:nvSpPr>
          <p:spPr>
            <a:xfrm>
              <a:off x="3998591" y="5127761"/>
              <a:ext cx="4294901" cy="3815750"/>
            </a:xfrm>
            <a:prstGeom prst="pie">
              <a:avLst>
                <a:gd name="adj1" fmla="val 10800000"/>
                <a:gd name="adj2" fmla="val 21457807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70000">
                  <a:schemeClr val="accent5">
                    <a:lumMod val="40000"/>
                    <a:lumOff val="6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B194659-CD0C-4E9D-1D4A-AA4B43C850D6}"/>
                </a:ext>
              </a:extLst>
            </p:cNvPr>
            <p:cNvSpPr txBox="1"/>
            <p:nvPr/>
          </p:nvSpPr>
          <p:spPr>
            <a:xfrm>
              <a:off x="7172783" y="6242397"/>
              <a:ext cx="171081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Century Gothic" panose="020B0502020202020204" pitchFamily="34" charset="0"/>
                  <a:cs typeface="Aharoni" panose="02010803020104030203" pitchFamily="2" charset="-79"/>
                </a:rPr>
                <a:t>04</a:t>
              </a:r>
              <a:endParaRPr lang="en-US" sz="1400" b="1" dirty="0"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04D89D-54BA-0D48-04CF-B8AA25FB1EFE}"/>
              </a:ext>
            </a:extLst>
          </p:cNvPr>
          <p:cNvGrpSpPr/>
          <p:nvPr/>
        </p:nvGrpSpPr>
        <p:grpSpPr>
          <a:xfrm rot="15894493">
            <a:off x="3898507" y="7857856"/>
            <a:ext cx="4623370" cy="4775566"/>
            <a:chOff x="3898507" y="4505056"/>
            <a:chExt cx="4623370" cy="4775566"/>
          </a:xfrm>
        </p:grpSpPr>
        <p:sp>
          <p:nvSpPr>
            <p:cNvPr id="48" name="Partial Circle 47">
              <a:extLst>
                <a:ext uri="{FF2B5EF4-FFF2-40B4-BE49-F238E27FC236}">
                  <a16:creationId xmlns:a16="http://schemas.microsoft.com/office/drawing/2014/main" id="{FB636038-B9A7-081E-F43E-8350C212E2D0}"/>
                </a:ext>
              </a:extLst>
            </p:cNvPr>
            <p:cNvSpPr/>
            <p:nvPr/>
          </p:nvSpPr>
          <p:spPr>
            <a:xfrm>
              <a:off x="3898507" y="4505056"/>
              <a:ext cx="4394986" cy="4775566"/>
            </a:xfrm>
            <a:prstGeom prst="pie">
              <a:avLst>
                <a:gd name="adj1" fmla="val 10800000"/>
                <a:gd name="adj2" fmla="val 19928374"/>
              </a:avLst>
            </a:prstGeom>
            <a:gradFill flip="none" rotWithShape="1">
              <a:gsLst>
                <a:gs pos="27000">
                  <a:schemeClr val="accent3">
                    <a:lumMod val="40000"/>
                    <a:lumOff val="60000"/>
                  </a:schemeClr>
                </a:gs>
                <a:gs pos="75000">
                  <a:schemeClr val="accent3">
                    <a:lumMod val="20000"/>
                    <a:lumOff val="80000"/>
                  </a:schemeClr>
                </a:gs>
                <a:gs pos="100000">
                  <a:schemeClr val="tx2">
                    <a:lumMod val="25000"/>
                    <a:lumOff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818B2EA-E02B-1B3F-5C53-F96C48E18A14}"/>
                </a:ext>
              </a:extLst>
            </p:cNvPr>
            <p:cNvSpPr txBox="1"/>
            <p:nvPr/>
          </p:nvSpPr>
          <p:spPr>
            <a:xfrm>
              <a:off x="6811064" y="5387909"/>
              <a:ext cx="17108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Century Gothic" panose="020B0502020202020204" pitchFamily="34" charset="0"/>
                  <a:cs typeface="Aharoni" panose="02010803020104030203" pitchFamily="2" charset="-79"/>
                </a:rPr>
                <a:t>03</a:t>
              </a:r>
              <a:endParaRPr lang="en-US" sz="1400" b="1" dirty="0"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E3C538B-CB58-ED3F-1869-49161EE89458}"/>
              </a:ext>
            </a:extLst>
          </p:cNvPr>
          <p:cNvGrpSpPr/>
          <p:nvPr/>
        </p:nvGrpSpPr>
        <p:grpSpPr>
          <a:xfrm rot="17729156">
            <a:off x="3735829" y="7600335"/>
            <a:ext cx="4720342" cy="5166762"/>
            <a:chOff x="3735829" y="4247535"/>
            <a:chExt cx="4720342" cy="5166762"/>
          </a:xfrm>
        </p:grpSpPr>
        <p:sp>
          <p:nvSpPr>
            <p:cNvPr id="52" name="Partial Circle 51">
              <a:extLst>
                <a:ext uri="{FF2B5EF4-FFF2-40B4-BE49-F238E27FC236}">
                  <a16:creationId xmlns:a16="http://schemas.microsoft.com/office/drawing/2014/main" id="{E1807E7D-ED2C-1B24-8B20-331B74BBBD5C}"/>
                </a:ext>
              </a:extLst>
            </p:cNvPr>
            <p:cNvSpPr/>
            <p:nvPr/>
          </p:nvSpPr>
          <p:spPr>
            <a:xfrm>
              <a:off x="3735829" y="4247535"/>
              <a:ext cx="4720342" cy="5166762"/>
            </a:xfrm>
            <a:prstGeom prst="pie">
              <a:avLst>
                <a:gd name="adj1" fmla="val 10800000"/>
                <a:gd name="adj2" fmla="val 18148144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40000"/>
                    <a:lumOff val="6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2A7588-2D3A-3EE9-44A6-65DC0577BAA5}"/>
                </a:ext>
              </a:extLst>
            </p:cNvPr>
            <p:cNvSpPr txBox="1"/>
            <p:nvPr/>
          </p:nvSpPr>
          <p:spPr>
            <a:xfrm>
              <a:off x="5609320" y="4679398"/>
              <a:ext cx="17108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Century Gothic" panose="020B0502020202020204" pitchFamily="34" charset="0"/>
                  <a:cs typeface="Aharoni" panose="02010803020104030203" pitchFamily="2" charset="-79"/>
                </a:rPr>
                <a:t>02</a:t>
              </a:r>
              <a:endParaRPr lang="en-US" sz="1400" b="1" dirty="0"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11CFDA-9C74-159A-DC71-37828260743A}"/>
              </a:ext>
            </a:extLst>
          </p:cNvPr>
          <p:cNvGrpSpPr/>
          <p:nvPr/>
        </p:nvGrpSpPr>
        <p:grpSpPr>
          <a:xfrm>
            <a:off x="3091190" y="7364127"/>
            <a:ext cx="6009620" cy="5715150"/>
            <a:chOff x="3091190" y="3996813"/>
            <a:chExt cx="6009620" cy="5715150"/>
          </a:xfrm>
        </p:grpSpPr>
        <p:sp>
          <p:nvSpPr>
            <p:cNvPr id="68" name="Partial Circle 67">
              <a:extLst>
                <a:ext uri="{FF2B5EF4-FFF2-40B4-BE49-F238E27FC236}">
                  <a16:creationId xmlns:a16="http://schemas.microsoft.com/office/drawing/2014/main" id="{1FD5AACF-51B4-0C84-DA6E-752FE5CCD4C7}"/>
                </a:ext>
              </a:extLst>
            </p:cNvPr>
            <p:cNvSpPr/>
            <p:nvPr/>
          </p:nvSpPr>
          <p:spPr>
            <a:xfrm>
              <a:off x="3091190" y="3996813"/>
              <a:ext cx="6009620" cy="5715150"/>
            </a:xfrm>
            <a:prstGeom prst="pie">
              <a:avLst>
                <a:gd name="adj1" fmla="val 10800000"/>
                <a:gd name="adj2" fmla="val 14725316"/>
              </a:avLst>
            </a:prstGeom>
            <a:gradFill flip="none" rotWithShape="1">
              <a:gsLst>
                <a:gs pos="14000">
                  <a:schemeClr val="accent3">
                    <a:lumMod val="40000"/>
                    <a:lumOff val="60000"/>
                  </a:schemeClr>
                </a:gs>
                <a:gs pos="59000">
                  <a:schemeClr val="accent3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A70EC4E-AAFC-36DA-2497-4FA97CFB7889}"/>
                </a:ext>
              </a:extLst>
            </p:cNvPr>
            <p:cNvSpPr txBox="1"/>
            <p:nvPr/>
          </p:nvSpPr>
          <p:spPr>
            <a:xfrm>
              <a:off x="3856762" y="5229072"/>
              <a:ext cx="171081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latin typeface="Century Gothic" panose="020B0502020202020204" pitchFamily="34" charset="0"/>
                  <a:cs typeface="Aharoni" panose="02010803020104030203" pitchFamily="2" charset="-79"/>
                </a:rPr>
                <a:t>01</a:t>
              </a:r>
              <a:endParaRPr lang="en-US" b="1" dirty="0"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78FF8883-9EEC-75D1-1C8F-6BBA48F613DD}"/>
              </a:ext>
            </a:extLst>
          </p:cNvPr>
          <p:cNvSpPr txBox="1"/>
          <p:nvPr/>
        </p:nvSpPr>
        <p:spPr>
          <a:xfrm>
            <a:off x="-6215297" y="3690019"/>
            <a:ext cx="215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Catalog Upload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6A40CC-4891-2A3C-D6BB-B2D920F5F4CA}"/>
              </a:ext>
            </a:extLst>
          </p:cNvPr>
          <p:cNvSpPr txBox="1"/>
          <p:nvPr/>
        </p:nvSpPr>
        <p:spPr>
          <a:xfrm>
            <a:off x="-6260150" y="4145837"/>
            <a:ext cx="1928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Enables store owners to upload product catalogs.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7913A4-986E-6045-4FD8-5EBCC1A992CA}"/>
              </a:ext>
            </a:extLst>
          </p:cNvPr>
          <p:cNvSpPr txBox="1"/>
          <p:nvPr/>
        </p:nvSpPr>
        <p:spPr>
          <a:xfrm>
            <a:off x="-7097140" y="1316415"/>
            <a:ext cx="239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DB77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Transaction Data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EF84B5-D4E5-7DA1-B5E1-7BB68F598AD9}"/>
              </a:ext>
            </a:extLst>
          </p:cNvPr>
          <p:cNvSpPr txBox="1"/>
          <p:nvPr/>
        </p:nvSpPr>
        <p:spPr>
          <a:xfrm>
            <a:off x="-7194305" y="1863970"/>
            <a:ext cx="2189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transaction history uploads for analysis.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B15137-30BA-4367-84CC-99618B593F0B}"/>
              </a:ext>
            </a:extLst>
          </p:cNvPr>
          <p:cNvSpPr txBox="1"/>
          <p:nvPr/>
        </p:nvSpPr>
        <p:spPr>
          <a:xfrm>
            <a:off x="19095182" y="2319733"/>
            <a:ext cx="192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User Interface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9FB30F8-27E7-1D90-2AF3-B2D3AC2B76AB}"/>
              </a:ext>
            </a:extLst>
          </p:cNvPr>
          <p:cNvSpPr txBox="1"/>
          <p:nvPr/>
        </p:nvSpPr>
        <p:spPr>
          <a:xfrm>
            <a:off x="18916130" y="2814835"/>
            <a:ext cx="2146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easy-to-use interfaces for data entry and updates.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A86E30-5BF0-0FC2-1A19-BA26DDCA336E}"/>
              </a:ext>
            </a:extLst>
          </p:cNvPr>
          <p:cNvSpPr txBox="1"/>
          <p:nvPr/>
        </p:nvSpPr>
        <p:spPr>
          <a:xfrm>
            <a:off x="20139661" y="4093951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9713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Data Storage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263B67-B8BB-AB94-1BCF-590767FB7774}"/>
              </a:ext>
            </a:extLst>
          </p:cNvPr>
          <p:cNvSpPr txBox="1"/>
          <p:nvPr/>
        </p:nvSpPr>
        <p:spPr>
          <a:xfrm>
            <a:off x="19574210" y="4526523"/>
            <a:ext cx="2723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Stores data in MongoDB or PostgreSQL for efficient retrieval.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7A6C7A8-7116-7BED-EA44-420C0FBECCBD}"/>
              </a:ext>
            </a:extLst>
          </p:cNvPr>
          <p:cNvGrpSpPr/>
          <p:nvPr/>
        </p:nvGrpSpPr>
        <p:grpSpPr>
          <a:xfrm>
            <a:off x="15467453" y="2225746"/>
            <a:ext cx="2990314" cy="4186794"/>
            <a:chOff x="75797" y="2110767"/>
            <a:chExt cx="2990314" cy="418679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83919B8-9BE9-5560-1911-9636C8C49E98}"/>
                </a:ext>
              </a:extLst>
            </p:cNvPr>
            <p:cNvGrpSpPr/>
            <p:nvPr/>
          </p:nvGrpSpPr>
          <p:grpSpPr>
            <a:xfrm>
              <a:off x="75797" y="2110767"/>
              <a:ext cx="2990314" cy="4186794"/>
              <a:chOff x="190097" y="2110767"/>
              <a:chExt cx="2990314" cy="418679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2CF29F1-0E60-172C-67EF-BABB75DE2107}"/>
                  </a:ext>
                </a:extLst>
              </p:cNvPr>
              <p:cNvSpPr/>
              <p:nvPr/>
            </p:nvSpPr>
            <p:spPr>
              <a:xfrm>
                <a:off x="855408" y="2110767"/>
                <a:ext cx="2325003" cy="41867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77800" dist="63500" dir="10800000" algn="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960B4D5-BA94-DC4F-EE0C-ECECFF4676C7}"/>
                  </a:ext>
                </a:extLst>
              </p:cNvPr>
              <p:cNvSpPr txBox="1"/>
              <p:nvPr/>
            </p:nvSpPr>
            <p:spPr>
              <a:xfrm>
                <a:off x="855408" y="4851011"/>
                <a:ext cx="110612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b="1" dirty="0">
                    <a:gradFill>
                      <a:gsLst>
                        <a:gs pos="7000">
                          <a:srgbClr val="7030A0"/>
                        </a:gs>
                        <a:gs pos="83000">
                          <a:schemeClr val="accent5">
                            <a:lumMod val="40000"/>
                            <a:lumOff val="60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atin typeface="Century Gothic" panose="020B0502020202020204" pitchFamily="34" charset="0"/>
                  </a:rPr>
                  <a:t>1</a:t>
                </a:r>
                <a:endParaRPr lang="en-PK" sz="8800" b="1" dirty="0">
                  <a:gradFill>
                    <a:gsLst>
                      <a:gs pos="7000">
                        <a:srgbClr val="7030A0"/>
                      </a:gs>
                      <a:gs pos="83000">
                        <a:schemeClr val="accent5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9F37342-228C-DF24-3025-0AA8DBEE4961}"/>
                  </a:ext>
                </a:extLst>
              </p:cNvPr>
              <p:cNvGrpSpPr/>
              <p:nvPr/>
            </p:nvGrpSpPr>
            <p:grpSpPr>
              <a:xfrm>
                <a:off x="190097" y="2585386"/>
                <a:ext cx="2325001" cy="1318233"/>
                <a:chOff x="190097" y="2585386"/>
                <a:chExt cx="2325001" cy="1318233"/>
              </a:xfrm>
              <a:gradFill>
                <a:gsLst>
                  <a:gs pos="7000">
                    <a:srgbClr val="7030A0"/>
                  </a:gs>
                  <a:gs pos="83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grpSpPr>
            <p:sp>
              <p:nvSpPr>
                <p:cNvPr id="85" name="Right Triangle 84">
                  <a:extLst>
                    <a:ext uri="{FF2B5EF4-FFF2-40B4-BE49-F238E27FC236}">
                      <a16:creationId xmlns:a16="http://schemas.microsoft.com/office/drawing/2014/main" id="{CCD37224-2AA5-ED5A-0D77-3841DD32193C}"/>
                    </a:ext>
                  </a:extLst>
                </p:cNvPr>
                <p:cNvSpPr/>
                <p:nvPr/>
              </p:nvSpPr>
              <p:spPr>
                <a:xfrm rot="10800000">
                  <a:off x="190097" y="3409948"/>
                  <a:ext cx="665310" cy="493671"/>
                </a:xfrm>
                <a:prstGeom prst="rtTriangle">
                  <a:avLst/>
                </a:prstGeom>
                <a:gradFill>
                  <a:gsLst>
                    <a:gs pos="100000">
                      <a:srgbClr val="7030A0"/>
                    </a:gs>
                    <a:gs pos="20000">
                      <a:schemeClr val="accent5">
                        <a:lumMod val="40000"/>
                        <a:lumOff val="60000"/>
                      </a:schemeClr>
                    </a:gs>
                    <a:gs pos="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38BEA799-2A83-C312-D6ED-5F44FB8A58F9}"/>
                    </a:ext>
                  </a:extLst>
                </p:cNvPr>
                <p:cNvSpPr/>
                <p:nvPr/>
              </p:nvSpPr>
              <p:spPr>
                <a:xfrm>
                  <a:off x="190097" y="2585386"/>
                  <a:ext cx="2325001" cy="843614"/>
                </a:xfrm>
                <a:custGeom>
                  <a:avLst/>
                  <a:gdLst>
                    <a:gd name="connsiteX0" fmla="*/ 337665 w 2115944"/>
                    <a:gd name="connsiteY0" fmla="*/ 0 h 843614"/>
                    <a:gd name="connsiteX1" fmla="*/ 1694137 w 2115944"/>
                    <a:gd name="connsiteY1" fmla="*/ 0 h 843614"/>
                    <a:gd name="connsiteX2" fmla="*/ 2115944 w 2115944"/>
                    <a:gd name="connsiteY2" fmla="*/ 421807 h 843614"/>
                    <a:gd name="connsiteX3" fmla="*/ 1694137 w 2115944"/>
                    <a:gd name="connsiteY3" fmla="*/ 843614 h 843614"/>
                    <a:gd name="connsiteX4" fmla="*/ 117200 w 2115944"/>
                    <a:gd name="connsiteY4" fmla="*/ 843614 h 843614"/>
                    <a:gd name="connsiteX5" fmla="*/ 32191 w 2115944"/>
                    <a:gd name="connsiteY5" fmla="*/ 835045 h 843614"/>
                    <a:gd name="connsiteX6" fmla="*/ 0 w 2115944"/>
                    <a:gd name="connsiteY6" fmla="*/ 825052 h 84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15944" h="843614">
                      <a:moveTo>
                        <a:pt x="337665" y="0"/>
                      </a:moveTo>
                      <a:lnTo>
                        <a:pt x="1694137" y="0"/>
                      </a:lnTo>
                      <a:cubicBezTo>
                        <a:pt x="1927095" y="0"/>
                        <a:pt x="2115944" y="188849"/>
                        <a:pt x="2115944" y="421807"/>
                      </a:cubicBezTo>
                      <a:cubicBezTo>
                        <a:pt x="2115944" y="654765"/>
                        <a:pt x="1927095" y="843614"/>
                        <a:pt x="1694137" y="843614"/>
                      </a:cubicBezTo>
                      <a:lnTo>
                        <a:pt x="117200" y="843614"/>
                      </a:lnTo>
                      <a:cubicBezTo>
                        <a:pt x="88080" y="843614"/>
                        <a:pt x="59650" y="840663"/>
                        <a:pt x="32191" y="835045"/>
                      </a:cubicBezTo>
                      <a:lnTo>
                        <a:pt x="0" y="8250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PK" dirty="0"/>
                </a:p>
              </p:txBody>
            </p:sp>
          </p:grp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5B01FAD-A47B-6E68-607F-FFD1963A8E51}"/>
                </a:ext>
              </a:extLst>
            </p:cNvPr>
            <p:cNvSpPr txBox="1"/>
            <p:nvPr/>
          </p:nvSpPr>
          <p:spPr>
            <a:xfrm>
              <a:off x="671298" y="2831691"/>
              <a:ext cx="1641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Lack of tools</a:t>
              </a:r>
              <a:endParaRPr lang="en-PK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F95C675-F1A5-5314-512B-0B6B2FA6B058}"/>
                </a:ext>
              </a:extLst>
            </p:cNvPr>
            <p:cNvSpPr txBox="1"/>
            <p:nvPr/>
          </p:nvSpPr>
          <p:spPr>
            <a:xfrm>
              <a:off x="941413" y="3715829"/>
              <a:ext cx="18979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Retailers lack tools to analyze consumer buying behavior.</a:t>
              </a:r>
            </a:p>
            <a:p>
              <a:pPr algn="ctr"/>
              <a:endParaRPr lang="en-PK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984CF29-CCFF-953D-8E61-D3B66B3C81D5}"/>
              </a:ext>
            </a:extLst>
          </p:cNvPr>
          <p:cNvGrpSpPr/>
          <p:nvPr/>
        </p:nvGrpSpPr>
        <p:grpSpPr>
          <a:xfrm>
            <a:off x="18241783" y="2199052"/>
            <a:ext cx="2990314" cy="4186794"/>
            <a:chOff x="3016912" y="2104881"/>
            <a:chExt cx="2990314" cy="418679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06F2591-EB98-8579-7F8A-2938B8E3B7CD}"/>
                </a:ext>
              </a:extLst>
            </p:cNvPr>
            <p:cNvGrpSpPr/>
            <p:nvPr/>
          </p:nvGrpSpPr>
          <p:grpSpPr>
            <a:xfrm>
              <a:off x="3016912" y="2104881"/>
              <a:ext cx="2990314" cy="4186794"/>
              <a:chOff x="190097" y="2110767"/>
              <a:chExt cx="2990314" cy="4186794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D5EC251-1329-0A0C-BFEB-5EF4D917F377}"/>
                  </a:ext>
                </a:extLst>
              </p:cNvPr>
              <p:cNvSpPr/>
              <p:nvPr/>
            </p:nvSpPr>
            <p:spPr>
              <a:xfrm>
                <a:off x="855408" y="2110767"/>
                <a:ext cx="2325003" cy="41867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77800" dist="63500" dir="10800000" algn="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A27BAC1-3FA4-002D-435D-A2BF7AA75D72}"/>
                  </a:ext>
                </a:extLst>
              </p:cNvPr>
              <p:cNvSpPr txBox="1"/>
              <p:nvPr/>
            </p:nvSpPr>
            <p:spPr>
              <a:xfrm>
                <a:off x="855408" y="4851011"/>
                <a:ext cx="110612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b="1" dirty="0">
                    <a:gradFill>
                      <a:gsLst>
                        <a:gs pos="7000">
                          <a:schemeClr val="accent4">
                            <a:lumMod val="60000"/>
                            <a:lumOff val="40000"/>
                          </a:schemeClr>
                        </a:gs>
                        <a:gs pos="83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1"/>
                    </a:gradFill>
                    <a:latin typeface="Century Gothic" panose="020B0502020202020204" pitchFamily="34" charset="0"/>
                  </a:rPr>
                  <a:t>2</a:t>
                </a:r>
                <a:endParaRPr lang="en-PK" sz="8800" b="1" dirty="0">
                  <a:gradFill>
                    <a:gsLst>
                      <a:gs pos="7000">
                        <a:schemeClr val="accent4">
                          <a:lumMod val="60000"/>
                          <a:lumOff val="40000"/>
                        </a:schemeClr>
                      </a:gs>
                      <a:gs pos="83000">
                        <a:schemeClr val="accent4">
                          <a:lumMod val="40000"/>
                          <a:lumOff val="60000"/>
                        </a:schemeClr>
                      </a:gs>
                      <a:gs pos="100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4D20F20D-DADB-4F91-FBC9-234FDDE92D28}"/>
                  </a:ext>
                </a:extLst>
              </p:cNvPr>
              <p:cNvGrpSpPr/>
              <p:nvPr/>
            </p:nvGrpSpPr>
            <p:grpSpPr>
              <a:xfrm>
                <a:off x="190097" y="2585386"/>
                <a:ext cx="2483057" cy="1318233"/>
                <a:chOff x="190097" y="2585386"/>
                <a:chExt cx="2483057" cy="1318233"/>
              </a:xfrm>
              <a:gradFill>
                <a:gsLst>
                  <a:gs pos="7000">
                    <a:srgbClr val="7030A0"/>
                  </a:gs>
                  <a:gs pos="83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grpSpPr>
            <p:sp>
              <p:nvSpPr>
                <p:cNvPr id="94" name="Right Triangle 93">
                  <a:extLst>
                    <a:ext uri="{FF2B5EF4-FFF2-40B4-BE49-F238E27FC236}">
                      <a16:creationId xmlns:a16="http://schemas.microsoft.com/office/drawing/2014/main" id="{78A95870-D96D-CE1A-A83A-0223DDF9E88B}"/>
                    </a:ext>
                  </a:extLst>
                </p:cNvPr>
                <p:cNvSpPr/>
                <p:nvPr/>
              </p:nvSpPr>
              <p:spPr>
                <a:xfrm rot="10800000">
                  <a:off x="190097" y="3409948"/>
                  <a:ext cx="665310" cy="493671"/>
                </a:xfrm>
                <a:prstGeom prst="rtTriangle">
                  <a:avLst/>
                </a:prstGeom>
                <a:gradFill>
                  <a:gsLst>
                    <a:gs pos="100000">
                      <a:schemeClr val="accent4">
                        <a:lumMod val="75000"/>
                      </a:schemeClr>
                    </a:gs>
                    <a:gs pos="20000">
                      <a:schemeClr val="accent4">
                        <a:lumMod val="40000"/>
                        <a:lumOff val="60000"/>
                      </a:schemeClr>
                    </a:gs>
                    <a:gs pos="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C52220E7-2E51-0570-0361-9AE50BF21242}"/>
                    </a:ext>
                  </a:extLst>
                </p:cNvPr>
                <p:cNvSpPr/>
                <p:nvPr/>
              </p:nvSpPr>
              <p:spPr>
                <a:xfrm>
                  <a:off x="190097" y="2585386"/>
                  <a:ext cx="2483057" cy="843614"/>
                </a:xfrm>
                <a:custGeom>
                  <a:avLst/>
                  <a:gdLst>
                    <a:gd name="connsiteX0" fmla="*/ 337665 w 2115944"/>
                    <a:gd name="connsiteY0" fmla="*/ 0 h 843614"/>
                    <a:gd name="connsiteX1" fmla="*/ 1694137 w 2115944"/>
                    <a:gd name="connsiteY1" fmla="*/ 0 h 843614"/>
                    <a:gd name="connsiteX2" fmla="*/ 2115944 w 2115944"/>
                    <a:gd name="connsiteY2" fmla="*/ 421807 h 843614"/>
                    <a:gd name="connsiteX3" fmla="*/ 1694137 w 2115944"/>
                    <a:gd name="connsiteY3" fmla="*/ 843614 h 843614"/>
                    <a:gd name="connsiteX4" fmla="*/ 117200 w 2115944"/>
                    <a:gd name="connsiteY4" fmla="*/ 843614 h 843614"/>
                    <a:gd name="connsiteX5" fmla="*/ 32191 w 2115944"/>
                    <a:gd name="connsiteY5" fmla="*/ 835045 h 843614"/>
                    <a:gd name="connsiteX6" fmla="*/ 0 w 2115944"/>
                    <a:gd name="connsiteY6" fmla="*/ 825052 h 84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15944" h="843614">
                      <a:moveTo>
                        <a:pt x="337665" y="0"/>
                      </a:moveTo>
                      <a:lnTo>
                        <a:pt x="1694137" y="0"/>
                      </a:lnTo>
                      <a:cubicBezTo>
                        <a:pt x="1927095" y="0"/>
                        <a:pt x="2115944" y="188849"/>
                        <a:pt x="2115944" y="421807"/>
                      </a:cubicBezTo>
                      <a:cubicBezTo>
                        <a:pt x="2115944" y="654765"/>
                        <a:pt x="1927095" y="843614"/>
                        <a:pt x="1694137" y="843614"/>
                      </a:cubicBezTo>
                      <a:lnTo>
                        <a:pt x="117200" y="843614"/>
                      </a:lnTo>
                      <a:cubicBezTo>
                        <a:pt x="88080" y="843614"/>
                        <a:pt x="59650" y="840663"/>
                        <a:pt x="32191" y="835045"/>
                      </a:cubicBezTo>
                      <a:lnTo>
                        <a:pt x="0" y="82505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92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PK" dirty="0"/>
                </a:p>
              </p:txBody>
            </p:sp>
          </p:grp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22C43AF-15FA-2498-3851-17A0A7B452BA}"/>
                </a:ext>
              </a:extLst>
            </p:cNvPr>
            <p:cNvSpPr txBox="1"/>
            <p:nvPr/>
          </p:nvSpPr>
          <p:spPr>
            <a:xfrm>
              <a:off x="3302071" y="2792926"/>
              <a:ext cx="2483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Insufficient Impact</a:t>
              </a:r>
              <a:endParaRPr lang="en-PK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2E1A784-C961-0BF6-5AF0-85E6432D719C}"/>
                </a:ext>
              </a:extLst>
            </p:cNvPr>
            <p:cNvSpPr txBox="1"/>
            <p:nvPr/>
          </p:nvSpPr>
          <p:spPr>
            <a:xfrm>
              <a:off x="3915048" y="3656783"/>
              <a:ext cx="18979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Inefficient shelf organization leads to missed profits.</a:t>
              </a:r>
            </a:p>
            <a:p>
              <a:pPr algn="ctr"/>
              <a:endParaRPr lang="en-PK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521B378-8EC3-577E-295E-251EA4F5D706}"/>
              </a:ext>
            </a:extLst>
          </p:cNvPr>
          <p:cNvGrpSpPr/>
          <p:nvPr/>
        </p:nvGrpSpPr>
        <p:grpSpPr>
          <a:xfrm>
            <a:off x="20936193" y="2256172"/>
            <a:ext cx="2990314" cy="4186794"/>
            <a:chOff x="5785130" y="2104881"/>
            <a:chExt cx="2990314" cy="4186794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BF68797-A9C0-F2CA-8244-CF6EF85EB6ED}"/>
                </a:ext>
              </a:extLst>
            </p:cNvPr>
            <p:cNvGrpSpPr/>
            <p:nvPr/>
          </p:nvGrpSpPr>
          <p:grpSpPr>
            <a:xfrm>
              <a:off x="5785130" y="2104881"/>
              <a:ext cx="2990314" cy="4186794"/>
              <a:chOff x="190097" y="2110767"/>
              <a:chExt cx="2990314" cy="418679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C1B919B-7CF6-E848-AE0F-2ACC9500D5CC}"/>
                  </a:ext>
                </a:extLst>
              </p:cNvPr>
              <p:cNvSpPr/>
              <p:nvPr/>
            </p:nvSpPr>
            <p:spPr>
              <a:xfrm>
                <a:off x="855408" y="2110767"/>
                <a:ext cx="2325003" cy="41867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77800" dist="63500" dir="10800000" algn="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C0E5DB7-B4D4-E722-7ED4-B0F375479E02}"/>
                  </a:ext>
                </a:extLst>
              </p:cNvPr>
              <p:cNvSpPr txBox="1"/>
              <p:nvPr/>
            </p:nvSpPr>
            <p:spPr>
              <a:xfrm>
                <a:off x="855408" y="4851011"/>
                <a:ext cx="110612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b="1" dirty="0">
                    <a:gradFill>
                      <a:gsLst>
                        <a:gs pos="100000">
                          <a:schemeClr val="accent5">
                            <a:lumMod val="20000"/>
                            <a:lumOff val="80000"/>
                          </a:schemeClr>
                        </a:gs>
                        <a:gs pos="7000">
                          <a:schemeClr val="accent5">
                            <a:lumMod val="60000"/>
                            <a:lumOff val="40000"/>
                          </a:schemeClr>
                        </a:gs>
                        <a:gs pos="83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</a:gradFill>
                    <a:latin typeface="Century Gothic" panose="020B0502020202020204" pitchFamily="34" charset="0"/>
                  </a:rPr>
                  <a:t>3</a:t>
                </a:r>
                <a:endParaRPr lang="en-PK" sz="8800" b="1" dirty="0">
                  <a:gradFill>
                    <a:gsLst>
                      <a:gs pos="100000">
                        <a:schemeClr val="accent5">
                          <a:lumMod val="20000"/>
                          <a:lumOff val="80000"/>
                        </a:schemeClr>
                      </a:gs>
                      <a:gs pos="7000">
                        <a:schemeClr val="accent5">
                          <a:lumMod val="60000"/>
                          <a:lumOff val="40000"/>
                        </a:schemeClr>
                      </a:gs>
                      <a:gs pos="83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 scaled="1"/>
                  </a:gra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92CD685C-8CB0-EC7A-099E-C260FECCF5B2}"/>
                  </a:ext>
                </a:extLst>
              </p:cNvPr>
              <p:cNvGrpSpPr/>
              <p:nvPr/>
            </p:nvGrpSpPr>
            <p:grpSpPr>
              <a:xfrm>
                <a:off x="190097" y="2585386"/>
                <a:ext cx="2448061" cy="1318233"/>
                <a:chOff x="190097" y="2585386"/>
                <a:chExt cx="2448061" cy="1318233"/>
              </a:xfrm>
              <a:gradFill>
                <a:gsLst>
                  <a:gs pos="7000">
                    <a:srgbClr val="7030A0"/>
                  </a:gs>
                  <a:gs pos="83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grpSpPr>
            <p:sp>
              <p:nvSpPr>
                <p:cNvPr id="103" name="Right Triangle 102">
                  <a:extLst>
                    <a:ext uri="{FF2B5EF4-FFF2-40B4-BE49-F238E27FC236}">
                      <a16:creationId xmlns:a16="http://schemas.microsoft.com/office/drawing/2014/main" id="{351EA43D-58BD-90FC-70DC-0164CDA9F52B}"/>
                    </a:ext>
                  </a:extLst>
                </p:cNvPr>
                <p:cNvSpPr/>
                <p:nvPr/>
              </p:nvSpPr>
              <p:spPr>
                <a:xfrm rot="10800000">
                  <a:off x="190097" y="3409948"/>
                  <a:ext cx="665310" cy="493671"/>
                </a:xfrm>
                <a:prstGeom prst="rtTriangle">
                  <a:avLst/>
                </a:prstGeom>
                <a:gradFill>
                  <a:gsLst>
                    <a:gs pos="100000">
                      <a:schemeClr val="accent5">
                        <a:lumMod val="60000"/>
                        <a:lumOff val="40000"/>
                      </a:schemeClr>
                    </a:gs>
                    <a:gs pos="20000">
                      <a:schemeClr val="accent5">
                        <a:lumMod val="40000"/>
                        <a:lumOff val="60000"/>
                      </a:schemeClr>
                    </a:gs>
                    <a:gs pos="0">
                      <a:schemeClr val="accent5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EA49EC1A-91E2-5190-2BE1-66EBE508EE23}"/>
                    </a:ext>
                  </a:extLst>
                </p:cNvPr>
                <p:cNvSpPr/>
                <p:nvPr/>
              </p:nvSpPr>
              <p:spPr>
                <a:xfrm>
                  <a:off x="190097" y="2585386"/>
                  <a:ext cx="2448061" cy="843614"/>
                </a:xfrm>
                <a:custGeom>
                  <a:avLst/>
                  <a:gdLst>
                    <a:gd name="connsiteX0" fmla="*/ 337665 w 2115944"/>
                    <a:gd name="connsiteY0" fmla="*/ 0 h 843614"/>
                    <a:gd name="connsiteX1" fmla="*/ 1694137 w 2115944"/>
                    <a:gd name="connsiteY1" fmla="*/ 0 h 843614"/>
                    <a:gd name="connsiteX2" fmla="*/ 2115944 w 2115944"/>
                    <a:gd name="connsiteY2" fmla="*/ 421807 h 843614"/>
                    <a:gd name="connsiteX3" fmla="*/ 1694137 w 2115944"/>
                    <a:gd name="connsiteY3" fmla="*/ 843614 h 843614"/>
                    <a:gd name="connsiteX4" fmla="*/ 117200 w 2115944"/>
                    <a:gd name="connsiteY4" fmla="*/ 843614 h 843614"/>
                    <a:gd name="connsiteX5" fmla="*/ 32191 w 2115944"/>
                    <a:gd name="connsiteY5" fmla="*/ 835045 h 843614"/>
                    <a:gd name="connsiteX6" fmla="*/ 0 w 2115944"/>
                    <a:gd name="connsiteY6" fmla="*/ 825052 h 84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15944" h="843614">
                      <a:moveTo>
                        <a:pt x="337665" y="0"/>
                      </a:moveTo>
                      <a:lnTo>
                        <a:pt x="1694137" y="0"/>
                      </a:lnTo>
                      <a:cubicBezTo>
                        <a:pt x="1927095" y="0"/>
                        <a:pt x="2115944" y="188849"/>
                        <a:pt x="2115944" y="421807"/>
                      </a:cubicBezTo>
                      <a:cubicBezTo>
                        <a:pt x="2115944" y="654765"/>
                        <a:pt x="1927095" y="843614"/>
                        <a:pt x="1694137" y="843614"/>
                      </a:cubicBezTo>
                      <a:lnTo>
                        <a:pt x="117200" y="843614"/>
                      </a:lnTo>
                      <a:cubicBezTo>
                        <a:pt x="88080" y="843614"/>
                        <a:pt x="59650" y="840663"/>
                        <a:pt x="32191" y="835045"/>
                      </a:cubicBezTo>
                      <a:lnTo>
                        <a:pt x="0" y="825052"/>
                      </a:lnTo>
                      <a:close/>
                    </a:path>
                  </a:pathLst>
                </a:custGeom>
                <a:gradFill>
                  <a:gsLst>
                    <a:gs pos="7000">
                      <a:schemeClr val="accent5">
                        <a:lumMod val="60000"/>
                        <a:lumOff val="40000"/>
                      </a:schemeClr>
                    </a:gs>
                    <a:gs pos="83000">
                      <a:schemeClr val="accent5">
                        <a:lumMod val="40000"/>
                        <a:lumOff val="6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PK" dirty="0"/>
                </a:p>
              </p:txBody>
            </p:sp>
          </p:grp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70D644B-1557-EBF9-1848-905F90B98BC5}"/>
                </a:ext>
              </a:extLst>
            </p:cNvPr>
            <p:cNvSpPr txBox="1"/>
            <p:nvPr/>
          </p:nvSpPr>
          <p:spPr>
            <a:xfrm>
              <a:off x="6184776" y="2831390"/>
              <a:ext cx="1641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Strategic Gap</a:t>
              </a:r>
              <a:endParaRPr lang="en-PK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A4BC016-6FB9-77E6-6C32-997ED11FF5EB}"/>
                </a:ext>
              </a:extLst>
            </p:cNvPr>
            <p:cNvSpPr txBox="1"/>
            <p:nvPr/>
          </p:nvSpPr>
          <p:spPr>
            <a:xfrm>
              <a:off x="6587482" y="3648821"/>
              <a:ext cx="209947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Need for intelligent product bundling and placement strategies.</a:t>
              </a:r>
            </a:p>
            <a:p>
              <a:pPr algn="ctr"/>
              <a:endParaRPr lang="en-PK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4E7D4E1-6D7C-791B-F509-C257C3EAF4AA}"/>
              </a:ext>
            </a:extLst>
          </p:cNvPr>
          <p:cNvGrpSpPr/>
          <p:nvPr/>
        </p:nvGrpSpPr>
        <p:grpSpPr>
          <a:xfrm>
            <a:off x="23652640" y="2199052"/>
            <a:ext cx="2990314" cy="4186794"/>
            <a:chOff x="8794123" y="2104881"/>
            <a:chExt cx="2990314" cy="418679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33A6AE6-7783-8D73-446B-BBEA77A045A0}"/>
                </a:ext>
              </a:extLst>
            </p:cNvPr>
            <p:cNvGrpSpPr/>
            <p:nvPr/>
          </p:nvGrpSpPr>
          <p:grpSpPr>
            <a:xfrm>
              <a:off x="8794123" y="2104881"/>
              <a:ext cx="2990314" cy="4186794"/>
              <a:chOff x="190097" y="2110767"/>
              <a:chExt cx="2990314" cy="4186794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D279E8C-14AD-0C9E-69D8-DB125EC53EEF}"/>
                  </a:ext>
                </a:extLst>
              </p:cNvPr>
              <p:cNvSpPr/>
              <p:nvPr/>
            </p:nvSpPr>
            <p:spPr>
              <a:xfrm>
                <a:off x="855408" y="2110767"/>
                <a:ext cx="2325003" cy="41867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77800" dist="63500" dir="10800000" algn="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8D11D60-E9E4-CD0F-A87A-E9FC07609B57}"/>
                  </a:ext>
                </a:extLst>
              </p:cNvPr>
              <p:cNvSpPr txBox="1"/>
              <p:nvPr/>
            </p:nvSpPr>
            <p:spPr>
              <a:xfrm>
                <a:off x="855408" y="4851011"/>
                <a:ext cx="110612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b="1" dirty="0">
                    <a:gradFill>
                      <a:gsLst>
                        <a:gs pos="7000">
                          <a:schemeClr val="accent3">
                            <a:lumMod val="60000"/>
                            <a:lumOff val="40000"/>
                          </a:schemeClr>
                        </a:gs>
                        <a:gs pos="83000">
                          <a:schemeClr val="accent3">
                            <a:lumMod val="40000"/>
                            <a:lumOff val="60000"/>
                          </a:schemeClr>
                        </a:gs>
                        <a:gs pos="100000">
                          <a:schemeClr val="accent3">
                            <a:lumMod val="20000"/>
                            <a:lumOff val="80000"/>
                          </a:schemeClr>
                        </a:gs>
                      </a:gsLst>
                      <a:lin ang="5400000" scaled="1"/>
                    </a:gradFill>
                    <a:latin typeface="Century Gothic" panose="020B0502020202020204" pitchFamily="34" charset="0"/>
                  </a:rPr>
                  <a:t>4</a:t>
                </a:r>
                <a:endParaRPr lang="en-PK" sz="8800" b="1" dirty="0">
                  <a:gradFill>
                    <a:gsLst>
                      <a:gs pos="7000">
                        <a:schemeClr val="accent3">
                          <a:lumMod val="60000"/>
                          <a:lumOff val="40000"/>
                        </a:schemeClr>
                      </a:gs>
                      <a:gs pos="83000">
                        <a:schemeClr val="accent3">
                          <a:lumMod val="40000"/>
                          <a:lumOff val="60000"/>
                        </a:schemeClr>
                      </a:gs>
                      <a:gs pos="100000">
                        <a:schemeClr val="accent3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A94C46A-233F-F511-C7F9-5FF20C72C9DE}"/>
                  </a:ext>
                </a:extLst>
              </p:cNvPr>
              <p:cNvGrpSpPr/>
              <p:nvPr/>
            </p:nvGrpSpPr>
            <p:grpSpPr>
              <a:xfrm>
                <a:off x="190097" y="2585386"/>
                <a:ext cx="2429383" cy="1318233"/>
                <a:chOff x="190097" y="2585386"/>
                <a:chExt cx="2429383" cy="1318233"/>
              </a:xfrm>
              <a:gradFill>
                <a:gsLst>
                  <a:gs pos="7000">
                    <a:srgbClr val="7030A0"/>
                  </a:gs>
                  <a:gs pos="83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grpSpPr>
            <p:sp>
              <p:nvSpPr>
                <p:cNvPr id="112" name="Right Triangle 111">
                  <a:extLst>
                    <a:ext uri="{FF2B5EF4-FFF2-40B4-BE49-F238E27FC236}">
                      <a16:creationId xmlns:a16="http://schemas.microsoft.com/office/drawing/2014/main" id="{92E52B66-2BDC-7DB1-175B-260438FA2890}"/>
                    </a:ext>
                  </a:extLst>
                </p:cNvPr>
                <p:cNvSpPr/>
                <p:nvPr/>
              </p:nvSpPr>
              <p:spPr>
                <a:xfrm rot="10800000">
                  <a:off x="190097" y="3409948"/>
                  <a:ext cx="665310" cy="493671"/>
                </a:xfrm>
                <a:prstGeom prst="rtTriangle">
                  <a:avLst/>
                </a:prstGeom>
                <a:gradFill>
                  <a:gsLst>
                    <a:gs pos="100000">
                      <a:schemeClr val="accent3">
                        <a:lumMod val="60000"/>
                        <a:lumOff val="40000"/>
                      </a:schemeClr>
                    </a:gs>
                    <a:gs pos="20000">
                      <a:schemeClr val="accent3">
                        <a:lumMod val="40000"/>
                        <a:lumOff val="60000"/>
                      </a:schemeClr>
                    </a:gs>
                    <a:gs pos="0">
                      <a:schemeClr val="accent3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29D0399A-64F3-1972-BE09-4DAEC0DF656F}"/>
                    </a:ext>
                  </a:extLst>
                </p:cNvPr>
                <p:cNvSpPr/>
                <p:nvPr/>
              </p:nvSpPr>
              <p:spPr>
                <a:xfrm>
                  <a:off x="190098" y="2585386"/>
                  <a:ext cx="2429382" cy="843614"/>
                </a:xfrm>
                <a:custGeom>
                  <a:avLst/>
                  <a:gdLst>
                    <a:gd name="connsiteX0" fmla="*/ 337665 w 2115944"/>
                    <a:gd name="connsiteY0" fmla="*/ 0 h 843614"/>
                    <a:gd name="connsiteX1" fmla="*/ 1694137 w 2115944"/>
                    <a:gd name="connsiteY1" fmla="*/ 0 h 843614"/>
                    <a:gd name="connsiteX2" fmla="*/ 2115944 w 2115944"/>
                    <a:gd name="connsiteY2" fmla="*/ 421807 h 843614"/>
                    <a:gd name="connsiteX3" fmla="*/ 1694137 w 2115944"/>
                    <a:gd name="connsiteY3" fmla="*/ 843614 h 843614"/>
                    <a:gd name="connsiteX4" fmla="*/ 117200 w 2115944"/>
                    <a:gd name="connsiteY4" fmla="*/ 843614 h 843614"/>
                    <a:gd name="connsiteX5" fmla="*/ 32191 w 2115944"/>
                    <a:gd name="connsiteY5" fmla="*/ 835045 h 843614"/>
                    <a:gd name="connsiteX6" fmla="*/ 0 w 2115944"/>
                    <a:gd name="connsiteY6" fmla="*/ 825052 h 84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15944" h="843614">
                      <a:moveTo>
                        <a:pt x="337665" y="0"/>
                      </a:moveTo>
                      <a:lnTo>
                        <a:pt x="1694137" y="0"/>
                      </a:lnTo>
                      <a:cubicBezTo>
                        <a:pt x="1927095" y="0"/>
                        <a:pt x="2115944" y="188849"/>
                        <a:pt x="2115944" y="421807"/>
                      </a:cubicBezTo>
                      <a:cubicBezTo>
                        <a:pt x="2115944" y="654765"/>
                        <a:pt x="1927095" y="843614"/>
                        <a:pt x="1694137" y="843614"/>
                      </a:cubicBezTo>
                      <a:lnTo>
                        <a:pt x="117200" y="843614"/>
                      </a:lnTo>
                      <a:cubicBezTo>
                        <a:pt x="88080" y="843614"/>
                        <a:pt x="59650" y="840663"/>
                        <a:pt x="32191" y="835045"/>
                      </a:cubicBezTo>
                      <a:lnTo>
                        <a:pt x="0" y="825052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accent3">
                        <a:lumMod val="20000"/>
                        <a:lumOff val="80000"/>
                      </a:schemeClr>
                    </a:gs>
                    <a:gs pos="7000">
                      <a:schemeClr val="accent3">
                        <a:lumMod val="60000"/>
                        <a:lumOff val="40000"/>
                      </a:schemeClr>
                    </a:gs>
                    <a:gs pos="83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PK" dirty="0"/>
                </a:p>
              </p:txBody>
            </p:sp>
          </p:grp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3206B77-DAC5-9DCB-82B1-EE5C27066199}"/>
                </a:ext>
              </a:extLst>
            </p:cNvPr>
            <p:cNvSpPr txBox="1"/>
            <p:nvPr/>
          </p:nvSpPr>
          <p:spPr>
            <a:xfrm>
              <a:off x="9098023" y="2801252"/>
              <a:ext cx="23054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Proposed Solution</a:t>
              </a:r>
              <a:endParaRPr lang="en-PK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4AF1B04-E10C-CA86-DDA5-17C6B53029D1}"/>
                </a:ext>
              </a:extLst>
            </p:cNvPr>
            <p:cNvSpPr txBox="1"/>
            <p:nvPr/>
          </p:nvSpPr>
          <p:spPr>
            <a:xfrm>
              <a:off x="9692260" y="3599914"/>
              <a:ext cx="18979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A platform for actionable analytics to boost sales.</a:t>
              </a:r>
            </a:p>
            <a:p>
              <a:pPr algn="ctr"/>
              <a:endParaRPr lang="en-PK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E39A4554-CE87-9BFC-3DD6-CF88861A3675}"/>
              </a:ext>
            </a:extLst>
          </p:cNvPr>
          <p:cNvSpPr txBox="1"/>
          <p:nvPr/>
        </p:nvSpPr>
        <p:spPr>
          <a:xfrm>
            <a:off x="17019613" y="558144"/>
            <a:ext cx="48163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9B58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sz="4400" dirty="0">
              <a:solidFill>
                <a:srgbClr val="9B58B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5" name="Graphic 114" descr="Question mark with solid fill">
            <a:extLst>
              <a:ext uri="{FF2B5EF4-FFF2-40B4-BE49-F238E27FC236}">
                <a16:creationId xmlns:a16="http://schemas.microsoft.com/office/drawing/2014/main" id="{B2F7388F-00EA-E7E0-8608-22441385C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0196" y="638071"/>
            <a:ext cx="608467" cy="608467"/>
          </a:xfrm>
          <a:prstGeom prst="rect">
            <a:avLst/>
          </a:prstGeom>
        </p:spPr>
      </p:pic>
      <p:pic>
        <p:nvPicPr>
          <p:cNvPr id="117" name="Graphic 116" descr="Ui Ux with solid fill">
            <a:extLst>
              <a:ext uri="{FF2B5EF4-FFF2-40B4-BE49-F238E27FC236}">
                <a16:creationId xmlns:a16="http://schemas.microsoft.com/office/drawing/2014/main" id="{288B112C-9438-F171-8AFE-AF131DBB6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049" y="638071"/>
            <a:ext cx="670364" cy="670364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3166AA63-0CB1-7213-4ADE-D2D13B4F4567}"/>
              </a:ext>
            </a:extLst>
          </p:cNvPr>
          <p:cNvSpPr txBox="1"/>
          <p:nvPr/>
        </p:nvSpPr>
        <p:spPr>
          <a:xfrm>
            <a:off x="-10280227" y="607635"/>
            <a:ext cx="91169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and Transaction Management</a:t>
            </a:r>
          </a:p>
          <a:p>
            <a:endParaRPr lang="en-PK" sz="4400" b="1" dirty="0">
              <a:solidFill>
                <a:srgbClr val="68DB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9" name="Graphic 118" descr="Inventory with solid fill">
            <a:extLst>
              <a:ext uri="{FF2B5EF4-FFF2-40B4-BE49-F238E27FC236}">
                <a16:creationId xmlns:a16="http://schemas.microsoft.com/office/drawing/2014/main" id="{333836D6-01F4-9003-F16C-80AB6E939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960177" y="675550"/>
            <a:ext cx="655360" cy="6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20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813">
        <p159:morph option="byObject"/>
      </p:transition>
    </mc:Choice>
    <mc:Fallback>
      <p:transition spd="slow" advTm="81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32C62-4AB8-CC39-4E8C-31D5AC1A5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28A479-BCB3-414F-86AA-145462B823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F65886-F028-3685-D64C-EBDE374C1422}"/>
              </a:ext>
            </a:extLst>
          </p:cNvPr>
          <p:cNvSpPr txBox="1"/>
          <p:nvPr/>
        </p:nvSpPr>
        <p:spPr>
          <a:xfrm>
            <a:off x="1052355" y="607635"/>
            <a:ext cx="91169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and Transaction Management</a:t>
            </a:r>
          </a:p>
          <a:p>
            <a:endParaRPr lang="en-PK" sz="4400" b="1" dirty="0">
              <a:solidFill>
                <a:srgbClr val="68DB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8895A5-EB7F-A86C-355A-A0B601E7AFA4}"/>
              </a:ext>
            </a:extLst>
          </p:cNvPr>
          <p:cNvSpPr/>
          <p:nvPr/>
        </p:nvSpPr>
        <p:spPr>
          <a:xfrm rot="18970961">
            <a:off x="19867581" y="720371"/>
            <a:ext cx="84053" cy="6411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D04024-FBAD-09C0-9D4D-D799B0C8C234}"/>
              </a:ext>
            </a:extLst>
          </p:cNvPr>
          <p:cNvGrpSpPr/>
          <p:nvPr/>
        </p:nvGrpSpPr>
        <p:grpSpPr>
          <a:xfrm>
            <a:off x="18539113" y="2675407"/>
            <a:ext cx="1524967" cy="1626763"/>
            <a:chOff x="5372101" y="2564722"/>
            <a:chExt cx="1524967" cy="162676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87D65F0-2DF2-33B0-4DB5-380788CF0DDD}"/>
                </a:ext>
              </a:extLst>
            </p:cNvPr>
            <p:cNvSpPr/>
            <p:nvPr/>
          </p:nvSpPr>
          <p:spPr>
            <a:xfrm rot="5400000" flipV="1">
              <a:off x="5321203" y="2615620"/>
              <a:ext cx="1626763" cy="1524967"/>
            </a:xfrm>
            <a:custGeom>
              <a:avLst/>
              <a:gdLst>
                <a:gd name="connsiteX0" fmla="*/ 192345 w 1252496"/>
                <a:gd name="connsiteY0" fmla="*/ 0 h 1247006"/>
                <a:gd name="connsiteX1" fmla="*/ 1044169 w 1252496"/>
                <a:gd name="connsiteY1" fmla="*/ 0 h 1247006"/>
                <a:gd name="connsiteX2" fmla="*/ 1252496 w 1252496"/>
                <a:gd name="connsiteY2" fmla="*/ 208327 h 1247006"/>
                <a:gd name="connsiteX3" fmla="*/ 1252496 w 1252496"/>
                <a:gd name="connsiteY3" fmla="*/ 1041612 h 1247006"/>
                <a:gd name="connsiteX4" fmla="*/ 1086154 w 1252496"/>
                <a:gd name="connsiteY4" fmla="*/ 1245707 h 1247006"/>
                <a:gd name="connsiteX5" fmla="*/ 1073266 w 1252496"/>
                <a:gd name="connsiteY5" fmla="*/ 1247006 h 1247006"/>
                <a:gd name="connsiteX6" fmla="*/ 0 w 1252496"/>
                <a:gd name="connsiteY6" fmla="*/ 128491 h 1247006"/>
                <a:gd name="connsiteX7" fmla="*/ 390 w 1252496"/>
                <a:gd name="connsiteY7" fmla="*/ 127237 h 1247006"/>
                <a:gd name="connsiteX8" fmla="*/ 192345 w 1252496"/>
                <a:gd name="connsiteY8" fmla="*/ 0 h 124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2496" h="1247006">
                  <a:moveTo>
                    <a:pt x="192345" y="0"/>
                  </a:moveTo>
                  <a:lnTo>
                    <a:pt x="1044169" y="0"/>
                  </a:lnTo>
                  <a:cubicBezTo>
                    <a:pt x="1159225" y="0"/>
                    <a:pt x="1252496" y="93271"/>
                    <a:pt x="1252496" y="208327"/>
                  </a:cubicBezTo>
                  <a:lnTo>
                    <a:pt x="1252496" y="1041612"/>
                  </a:lnTo>
                  <a:cubicBezTo>
                    <a:pt x="1252496" y="1142286"/>
                    <a:pt x="1181085" y="1226281"/>
                    <a:pt x="1086154" y="1245707"/>
                  </a:cubicBezTo>
                  <a:lnTo>
                    <a:pt x="1073266" y="1247006"/>
                  </a:lnTo>
                  <a:lnTo>
                    <a:pt x="0" y="128491"/>
                  </a:lnTo>
                  <a:lnTo>
                    <a:pt x="390" y="127237"/>
                  </a:lnTo>
                  <a:cubicBezTo>
                    <a:pt x="32015" y="52465"/>
                    <a:pt x="106053" y="0"/>
                    <a:pt x="19234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67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6EB9DD-9C95-CE75-0D8C-4E0CC42BE394}"/>
                </a:ext>
              </a:extLst>
            </p:cNvPr>
            <p:cNvSpPr txBox="1"/>
            <p:nvPr/>
          </p:nvSpPr>
          <p:spPr>
            <a:xfrm>
              <a:off x="5412248" y="3337153"/>
              <a:ext cx="9557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  <a:endParaRPr lang="en-PK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BBAAD5-F2EC-2EBC-8F17-F95D5BBFD402}"/>
              </a:ext>
            </a:extLst>
          </p:cNvPr>
          <p:cNvGrpSpPr/>
          <p:nvPr/>
        </p:nvGrpSpPr>
        <p:grpSpPr>
          <a:xfrm>
            <a:off x="19983181" y="4181852"/>
            <a:ext cx="1524967" cy="1626763"/>
            <a:chOff x="6816169" y="4071167"/>
            <a:chExt cx="1524967" cy="162676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C8A5A5B-8647-8A64-2F06-9474751A51B2}"/>
                </a:ext>
              </a:extLst>
            </p:cNvPr>
            <p:cNvSpPr/>
            <p:nvPr/>
          </p:nvSpPr>
          <p:spPr>
            <a:xfrm rot="5400000" flipV="1">
              <a:off x="6765271" y="4122065"/>
              <a:ext cx="1626763" cy="1524967"/>
            </a:xfrm>
            <a:custGeom>
              <a:avLst/>
              <a:gdLst>
                <a:gd name="connsiteX0" fmla="*/ 192345 w 1252496"/>
                <a:gd name="connsiteY0" fmla="*/ 0 h 1247006"/>
                <a:gd name="connsiteX1" fmla="*/ 1044169 w 1252496"/>
                <a:gd name="connsiteY1" fmla="*/ 0 h 1247006"/>
                <a:gd name="connsiteX2" fmla="*/ 1252496 w 1252496"/>
                <a:gd name="connsiteY2" fmla="*/ 208327 h 1247006"/>
                <a:gd name="connsiteX3" fmla="*/ 1252496 w 1252496"/>
                <a:gd name="connsiteY3" fmla="*/ 1041612 h 1247006"/>
                <a:gd name="connsiteX4" fmla="*/ 1086154 w 1252496"/>
                <a:gd name="connsiteY4" fmla="*/ 1245707 h 1247006"/>
                <a:gd name="connsiteX5" fmla="*/ 1073266 w 1252496"/>
                <a:gd name="connsiteY5" fmla="*/ 1247006 h 1247006"/>
                <a:gd name="connsiteX6" fmla="*/ 0 w 1252496"/>
                <a:gd name="connsiteY6" fmla="*/ 128491 h 1247006"/>
                <a:gd name="connsiteX7" fmla="*/ 390 w 1252496"/>
                <a:gd name="connsiteY7" fmla="*/ 127237 h 1247006"/>
                <a:gd name="connsiteX8" fmla="*/ 192345 w 1252496"/>
                <a:gd name="connsiteY8" fmla="*/ 0 h 124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2496" h="1247006">
                  <a:moveTo>
                    <a:pt x="192345" y="0"/>
                  </a:moveTo>
                  <a:lnTo>
                    <a:pt x="1044169" y="0"/>
                  </a:lnTo>
                  <a:cubicBezTo>
                    <a:pt x="1159225" y="0"/>
                    <a:pt x="1252496" y="93271"/>
                    <a:pt x="1252496" y="208327"/>
                  </a:cubicBezTo>
                  <a:lnTo>
                    <a:pt x="1252496" y="1041612"/>
                  </a:lnTo>
                  <a:cubicBezTo>
                    <a:pt x="1252496" y="1142286"/>
                    <a:pt x="1181085" y="1226281"/>
                    <a:pt x="1086154" y="1245707"/>
                  </a:cubicBezTo>
                  <a:lnTo>
                    <a:pt x="1073266" y="1247006"/>
                  </a:lnTo>
                  <a:lnTo>
                    <a:pt x="0" y="128491"/>
                  </a:lnTo>
                  <a:lnTo>
                    <a:pt x="390" y="127237"/>
                  </a:lnTo>
                  <a:cubicBezTo>
                    <a:pt x="32015" y="52465"/>
                    <a:pt x="106053" y="0"/>
                    <a:pt x="19234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75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046715-DEA7-719B-4E13-5222B73333D6}"/>
                </a:ext>
              </a:extLst>
            </p:cNvPr>
            <p:cNvSpPr txBox="1"/>
            <p:nvPr/>
          </p:nvSpPr>
          <p:spPr>
            <a:xfrm>
              <a:off x="6820418" y="4836077"/>
              <a:ext cx="9557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04</a:t>
              </a:r>
              <a:endParaRPr lang="en-PK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A1C18A-7406-31F6-97CE-33E17CD4DEBB}"/>
              </a:ext>
            </a:extLst>
          </p:cNvPr>
          <p:cNvGrpSpPr/>
          <p:nvPr/>
        </p:nvGrpSpPr>
        <p:grpSpPr>
          <a:xfrm>
            <a:off x="18096184" y="1824387"/>
            <a:ext cx="1524968" cy="1519663"/>
            <a:chOff x="4929172" y="1713702"/>
            <a:chExt cx="1524968" cy="151966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1CD00E-3985-1974-AD4E-BB3C862E56EF}"/>
                </a:ext>
              </a:extLst>
            </p:cNvPr>
            <p:cNvSpPr/>
            <p:nvPr/>
          </p:nvSpPr>
          <p:spPr>
            <a:xfrm>
              <a:off x="4929172" y="1713702"/>
              <a:ext cx="1524968" cy="1519663"/>
            </a:xfrm>
            <a:custGeom>
              <a:avLst/>
              <a:gdLst>
                <a:gd name="connsiteX0" fmla="*/ 192345 w 1252496"/>
                <a:gd name="connsiteY0" fmla="*/ 0 h 1247006"/>
                <a:gd name="connsiteX1" fmla="*/ 1044169 w 1252496"/>
                <a:gd name="connsiteY1" fmla="*/ 0 h 1247006"/>
                <a:gd name="connsiteX2" fmla="*/ 1252496 w 1252496"/>
                <a:gd name="connsiteY2" fmla="*/ 208327 h 1247006"/>
                <a:gd name="connsiteX3" fmla="*/ 1252496 w 1252496"/>
                <a:gd name="connsiteY3" fmla="*/ 1041612 h 1247006"/>
                <a:gd name="connsiteX4" fmla="*/ 1086154 w 1252496"/>
                <a:gd name="connsiteY4" fmla="*/ 1245707 h 1247006"/>
                <a:gd name="connsiteX5" fmla="*/ 1073266 w 1252496"/>
                <a:gd name="connsiteY5" fmla="*/ 1247006 h 1247006"/>
                <a:gd name="connsiteX6" fmla="*/ 0 w 1252496"/>
                <a:gd name="connsiteY6" fmla="*/ 128491 h 1247006"/>
                <a:gd name="connsiteX7" fmla="*/ 390 w 1252496"/>
                <a:gd name="connsiteY7" fmla="*/ 127237 h 1247006"/>
                <a:gd name="connsiteX8" fmla="*/ 192345 w 1252496"/>
                <a:gd name="connsiteY8" fmla="*/ 0 h 124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2496" h="1247006">
                  <a:moveTo>
                    <a:pt x="192345" y="0"/>
                  </a:moveTo>
                  <a:lnTo>
                    <a:pt x="1044169" y="0"/>
                  </a:lnTo>
                  <a:cubicBezTo>
                    <a:pt x="1159225" y="0"/>
                    <a:pt x="1252496" y="93271"/>
                    <a:pt x="1252496" y="208327"/>
                  </a:cubicBezTo>
                  <a:lnTo>
                    <a:pt x="1252496" y="1041612"/>
                  </a:lnTo>
                  <a:cubicBezTo>
                    <a:pt x="1252496" y="1142286"/>
                    <a:pt x="1181085" y="1226281"/>
                    <a:pt x="1086154" y="1245707"/>
                  </a:cubicBezTo>
                  <a:lnTo>
                    <a:pt x="1073266" y="1247006"/>
                  </a:lnTo>
                  <a:lnTo>
                    <a:pt x="0" y="128491"/>
                  </a:lnTo>
                  <a:lnTo>
                    <a:pt x="390" y="127237"/>
                  </a:lnTo>
                  <a:cubicBezTo>
                    <a:pt x="32015" y="52465"/>
                    <a:pt x="106053" y="0"/>
                    <a:pt x="19234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67000">
                  <a:schemeClr val="accent3">
                    <a:lumMod val="40000"/>
                    <a:lumOff val="60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3F111B-A1B5-4E1D-6C58-78C772D03450}"/>
                </a:ext>
              </a:extLst>
            </p:cNvPr>
            <p:cNvSpPr txBox="1"/>
            <p:nvPr/>
          </p:nvSpPr>
          <p:spPr>
            <a:xfrm>
              <a:off x="5397364" y="1913815"/>
              <a:ext cx="9557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  <a:endParaRPr lang="en-PK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C06465-EA23-2BCA-EA8C-DF0190CAFF14}"/>
              </a:ext>
            </a:extLst>
          </p:cNvPr>
          <p:cNvGrpSpPr/>
          <p:nvPr/>
        </p:nvGrpSpPr>
        <p:grpSpPr>
          <a:xfrm>
            <a:off x="19491140" y="3271771"/>
            <a:ext cx="1524968" cy="1519663"/>
            <a:chOff x="6353156" y="3190114"/>
            <a:chExt cx="1524968" cy="151966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E4BE9FC-32DC-38DA-CED9-30E2E439CC8F}"/>
                </a:ext>
              </a:extLst>
            </p:cNvPr>
            <p:cNvSpPr/>
            <p:nvPr/>
          </p:nvSpPr>
          <p:spPr>
            <a:xfrm>
              <a:off x="6353156" y="3190114"/>
              <a:ext cx="1524968" cy="1519663"/>
            </a:xfrm>
            <a:custGeom>
              <a:avLst/>
              <a:gdLst>
                <a:gd name="connsiteX0" fmla="*/ 192345 w 1252496"/>
                <a:gd name="connsiteY0" fmla="*/ 0 h 1247006"/>
                <a:gd name="connsiteX1" fmla="*/ 1044169 w 1252496"/>
                <a:gd name="connsiteY1" fmla="*/ 0 h 1247006"/>
                <a:gd name="connsiteX2" fmla="*/ 1252496 w 1252496"/>
                <a:gd name="connsiteY2" fmla="*/ 208327 h 1247006"/>
                <a:gd name="connsiteX3" fmla="*/ 1252496 w 1252496"/>
                <a:gd name="connsiteY3" fmla="*/ 1041612 h 1247006"/>
                <a:gd name="connsiteX4" fmla="*/ 1086154 w 1252496"/>
                <a:gd name="connsiteY4" fmla="*/ 1245707 h 1247006"/>
                <a:gd name="connsiteX5" fmla="*/ 1073266 w 1252496"/>
                <a:gd name="connsiteY5" fmla="*/ 1247006 h 1247006"/>
                <a:gd name="connsiteX6" fmla="*/ 0 w 1252496"/>
                <a:gd name="connsiteY6" fmla="*/ 128491 h 1247006"/>
                <a:gd name="connsiteX7" fmla="*/ 390 w 1252496"/>
                <a:gd name="connsiteY7" fmla="*/ 127237 h 1247006"/>
                <a:gd name="connsiteX8" fmla="*/ 192345 w 1252496"/>
                <a:gd name="connsiteY8" fmla="*/ 0 h 124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2496" h="1247006">
                  <a:moveTo>
                    <a:pt x="192345" y="0"/>
                  </a:moveTo>
                  <a:lnTo>
                    <a:pt x="1044169" y="0"/>
                  </a:lnTo>
                  <a:cubicBezTo>
                    <a:pt x="1159225" y="0"/>
                    <a:pt x="1252496" y="93271"/>
                    <a:pt x="1252496" y="208327"/>
                  </a:cubicBezTo>
                  <a:lnTo>
                    <a:pt x="1252496" y="1041612"/>
                  </a:lnTo>
                  <a:cubicBezTo>
                    <a:pt x="1252496" y="1142286"/>
                    <a:pt x="1181085" y="1226281"/>
                    <a:pt x="1086154" y="1245707"/>
                  </a:cubicBezTo>
                  <a:lnTo>
                    <a:pt x="1073266" y="1247006"/>
                  </a:lnTo>
                  <a:lnTo>
                    <a:pt x="0" y="128491"/>
                  </a:lnTo>
                  <a:lnTo>
                    <a:pt x="390" y="127237"/>
                  </a:lnTo>
                  <a:cubicBezTo>
                    <a:pt x="32015" y="52465"/>
                    <a:pt x="106053" y="0"/>
                    <a:pt x="19234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K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D6CDC6-7F50-FDDA-7425-3E4CA7BC3577}"/>
                </a:ext>
              </a:extLst>
            </p:cNvPr>
            <p:cNvSpPr txBox="1"/>
            <p:nvPr/>
          </p:nvSpPr>
          <p:spPr>
            <a:xfrm>
              <a:off x="6849897" y="3427867"/>
              <a:ext cx="9557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  <a:endParaRPr lang="en-PK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C64633C-A7B8-7B04-F0B1-DB60F555AE64}"/>
              </a:ext>
            </a:extLst>
          </p:cNvPr>
          <p:cNvSpPr/>
          <p:nvPr/>
        </p:nvSpPr>
        <p:spPr>
          <a:xfrm rot="18970961">
            <a:off x="19632561" y="821738"/>
            <a:ext cx="391622" cy="646235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8000">
                <a:schemeClr val="tx1">
                  <a:lumMod val="100000"/>
                  <a:alpha val="7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6E3D4B-F9B8-3D5F-E5C2-35FE36F7FBC7}"/>
              </a:ext>
            </a:extLst>
          </p:cNvPr>
          <p:cNvSpPr txBox="1"/>
          <p:nvPr/>
        </p:nvSpPr>
        <p:spPr>
          <a:xfrm>
            <a:off x="19831121" y="2178347"/>
            <a:ext cx="3075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 multiple retail stores to register and manage accounts.</a:t>
            </a:r>
          </a:p>
          <a:p>
            <a:pPr algn="ctr"/>
            <a:endParaRPr lang="en-PK" dirty="0">
              <a:solidFill>
                <a:srgbClr val="8A8A8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100B31-708A-81B4-512B-6F1718751D58}"/>
              </a:ext>
            </a:extLst>
          </p:cNvPr>
          <p:cNvSpPr txBox="1"/>
          <p:nvPr/>
        </p:nvSpPr>
        <p:spPr>
          <a:xfrm>
            <a:off x="19840063" y="1768833"/>
            <a:ext cx="184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4DB7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 Registration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4C9EEF-DAFF-589F-5896-A4FFB2298513}"/>
              </a:ext>
            </a:extLst>
          </p:cNvPr>
          <p:cNvSpPr txBox="1"/>
          <p:nvPr/>
        </p:nvSpPr>
        <p:spPr>
          <a:xfrm>
            <a:off x="14925359" y="3365213"/>
            <a:ext cx="3214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user authentication and role-based access.</a:t>
            </a:r>
          </a:p>
          <a:p>
            <a:pPr algn="ctr"/>
            <a:endParaRPr lang="en-PK" dirty="0">
              <a:solidFill>
                <a:srgbClr val="8A8A8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6D85DA-8F43-6CC4-90E4-3F4A264DA6EE}"/>
              </a:ext>
            </a:extLst>
          </p:cNvPr>
          <p:cNvSpPr txBox="1"/>
          <p:nvPr/>
        </p:nvSpPr>
        <p:spPr>
          <a:xfrm>
            <a:off x="16253295" y="2943238"/>
            <a:ext cx="184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355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Feature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87A6EC-6D77-B9AC-C263-D515E1D06EBE}"/>
              </a:ext>
            </a:extLst>
          </p:cNvPr>
          <p:cNvSpPr txBox="1"/>
          <p:nvPr/>
        </p:nvSpPr>
        <p:spPr>
          <a:xfrm>
            <a:off x="16305845" y="4916707"/>
            <a:ext cx="3214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Ensures secure and scalable user management.</a:t>
            </a:r>
          </a:p>
          <a:p>
            <a:pPr algn="r"/>
            <a:endParaRPr lang="en-PK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6FEA6F-8799-452B-D4FE-2855A3C6AAEA}"/>
              </a:ext>
            </a:extLst>
          </p:cNvPr>
          <p:cNvSpPr txBox="1"/>
          <p:nvPr/>
        </p:nvSpPr>
        <p:spPr>
          <a:xfrm>
            <a:off x="17680766" y="4494732"/>
            <a:ext cx="184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50BAE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D78EE6-E7E6-275D-5E12-4669A8E43941}"/>
              </a:ext>
            </a:extLst>
          </p:cNvPr>
          <p:cNvSpPr txBox="1"/>
          <p:nvPr/>
        </p:nvSpPr>
        <p:spPr>
          <a:xfrm>
            <a:off x="21399121" y="3762732"/>
            <a:ext cx="3075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Store owners can update store details and manage profiles.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98AB6D-CD80-99CB-E1C2-95F512301D68}"/>
              </a:ext>
            </a:extLst>
          </p:cNvPr>
          <p:cNvSpPr txBox="1"/>
          <p:nvPr/>
        </p:nvSpPr>
        <p:spPr>
          <a:xfrm>
            <a:off x="21408063" y="3353218"/>
            <a:ext cx="228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9257E"/>
                </a:solidFill>
              </a:rPr>
              <a:t>Profile Management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E4A851-C491-49AD-17A3-6135FB5505DE}"/>
              </a:ext>
            </a:extLst>
          </p:cNvPr>
          <p:cNvSpPr txBox="1"/>
          <p:nvPr/>
        </p:nvSpPr>
        <p:spPr>
          <a:xfrm>
            <a:off x="1273040" y="4346361"/>
            <a:ext cx="215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Catalog Upload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39C020-9FD7-37D8-EF40-73B88D32B355}"/>
              </a:ext>
            </a:extLst>
          </p:cNvPr>
          <p:cNvSpPr txBox="1"/>
          <p:nvPr/>
        </p:nvSpPr>
        <p:spPr>
          <a:xfrm>
            <a:off x="1228187" y="4802179"/>
            <a:ext cx="1928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Enables store owners to upload product catalogs.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7921BF-3915-7ED3-C254-C1DF32FB3988}"/>
              </a:ext>
            </a:extLst>
          </p:cNvPr>
          <p:cNvSpPr txBox="1"/>
          <p:nvPr/>
        </p:nvSpPr>
        <p:spPr>
          <a:xfrm>
            <a:off x="5022192" y="2415211"/>
            <a:ext cx="239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DB77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Transaction Data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B73E7E-D3B1-852D-9AC3-0981B607B3A0}"/>
              </a:ext>
            </a:extLst>
          </p:cNvPr>
          <p:cNvSpPr txBox="1"/>
          <p:nvPr/>
        </p:nvSpPr>
        <p:spPr>
          <a:xfrm>
            <a:off x="4925027" y="2962766"/>
            <a:ext cx="2189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transaction history uploads for analysis.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042428F-23A5-5EE8-ADAD-F36ADAA2314B}"/>
              </a:ext>
            </a:extLst>
          </p:cNvPr>
          <p:cNvGrpSpPr/>
          <p:nvPr/>
        </p:nvGrpSpPr>
        <p:grpSpPr>
          <a:xfrm>
            <a:off x="3998591" y="5127761"/>
            <a:ext cx="4885005" cy="3815750"/>
            <a:chOff x="3998591" y="5127761"/>
            <a:chExt cx="4885005" cy="3815750"/>
          </a:xfrm>
        </p:grpSpPr>
        <p:sp>
          <p:nvSpPr>
            <p:cNvPr id="50" name="Partial Circle 49">
              <a:extLst>
                <a:ext uri="{FF2B5EF4-FFF2-40B4-BE49-F238E27FC236}">
                  <a16:creationId xmlns:a16="http://schemas.microsoft.com/office/drawing/2014/main" id="{9B103E68-F2BB-0ECB-5FE8-F1F67FE15ABA}"/>
                </a:ext>
              </a:extLst>
            </p:cNvPr>
            <p:cNvSpPr/>
            <p:nvPr/>
          </p:nvSpPr>
          <p:spPr>
            <a:xfrm>
              <a:off x="3998591" y="5127761"/>
              <a:ext cx="4294901" cy="3815750"/>
            </a:xfrm>
            <a:prstGeom prst="pie">
              <a:avLst>
                <a:gd name="adj1" fmla="val 10800000"/>
                <a:gd name="adj2" fmla="val 21457807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70000">
                  <a:schemeClr val="accent5">
                    <a:lumMod val="40000"/>
                    <a:lumOff val="6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971CBC0-B55A-614D-B8EF-CC64F6BC1880}"/>
                </a:ext>
              </a:extLst>
            </p:cNvPr>
            <p:cNvSpPr txBox="1"/>
            <p:nvPr/>
          </p:nvSpPr>
          <p:spPr>
            <a:xfrm>
              <a:off x="7172783" y="6242397"/>
              <a:ext cx="171081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Century Gothic" panose="020B0502020202020204" pitchFamily="34" charset="0"/>
                  <a:cs typeface="Aharoni" panose="02010803020104030203" pitchFamily="2" charset="-79"/>
                </a:rPr>
                <a:t>04</a:t>
              </a:r>
              <a:endParaRPr lang="en-US" sz="1400" b="1" dirty="0"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8BFFD64-BD47-32A7-DBC4-6D80AB92288A}"/>
              </a:ext>
            </a:extLst>
          </p:cNvPr>
          <p:cNvGrpSpPr/>
          <p:nvPr/>
        </p:nvGrpSpPr>
        <p:grpSpPr>
          <a:xfrm>
            <a:off x="3898507" y="4505056"/>
            <a:ext cx="4623370" cy="4775566"/>
            <a:chOff x="3898507" y="4505056"/>
            <a:chExt cx="4623370" cy="4775566"/>
          </a:xfrm>
        </p:grpSpPr>
        <p:sp>
          <p:nvSpPr>
            <p:cNvPr id="48" name="Partial Circle 47">
              <a:extLst>
                <a:ext uri="{FF2B5EF4-FFF2-40B4-BE49-F238E27FC236}">
                  <a16:creationId xmlns:a16="http://schemas.microsoft.com/office/drawing/2014/main" id="{88AFBE8A-EBF5-C0F0-D63A-FD5BBECE87DB}"/>
                </a:ext>
              </a:extLst>
            </p:cNvPr>
            <p:cNvSpPr/>
            <p:nvPr/>
          </p:nvSpPr>
          <p:spPr>
            <a:xfrm>
              <a:off x="3898507" y="4505056"/>
              <a:ext cx="4394986" cy="4775566"/>
            </a:xfrm>
            <a:prstGeom prst="pie">
              <a:avLst>
                <a:gd name="adj1" fmla="val 10800000"/>
                <a:gd name="adj2" fmla="val 19928374"/>
              </a:avLst>
            </a:prstGeom>
            <a:gradFill flip="none" rotWithShape="1">
              <a:gsLst>
                <a:gs pos="27000">
                  <a:schemeClr val="accent3">
                    <a:lumMod val="40000"/>
                    <a:lumOff val="60000"/>
                  </a:schemeClr>
                </a:gs>
                <a:gs pos="75000">
                  <a:schemeClr val="accent3">
                    <a:lumMod val="20000"/>
                    <a:lumOff val="80000"/>
                  </a:schemeClr>
                </a:gs>
                <a:gs pos="100000">
                  <a:schemeClr val="tx2">
                    <a:lumMod val="25000"/>
                    <a:lumOff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F1B963-300D-663E-CF34-9118E77878F9}"/>
                </a:ext>
              </a:extLst>
            </p:cNvPr>
            <p:cNvSpPr txBox="1"/>
            <p:nvPr/>
          </p:nvSpPr>
          <p:spPr>
            <a:xfrm>
              <a:off x="6811064" y="5387909"/>
              <a:ext cx="17108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Century Gothic" panose="020B0502020202020204" pitchFamily="34" charset="0"/>
                  <a:cs typeface="Aharoni" panose="02010803020104030203" pitchFamily="2" charset="-79"/>
                </a:rPr>
                <a:t>03</a:t>
              </a:r>
              <a:endParaRPr lang="en-US" sz="1400" b="1" dirty="0"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D20E2F-A64D-E8A9-45FC-D5515AA9AAAC}"/>
              </a:ext>
            </a:extLst>
          </p:cNvPr>
          <p:cNvGrpSpPr/>
          <p:nvPr/>
        </p:nvGrpSpPr>
        <p:grpSpPr>
          <a:xfrm>
            <a:off x="3735829" y="4247535"/>
            <a:ext cx="4720342" cy="5166762"/>
            <a:chOff x="3735829" y="4247535"/>
            <a:chExt cx="4720342" cy="5166762"/>
          </a:xfrm>
        </p:grpSpPr>
        <p:sp>
          <p:nvSpPr>
            <p:cNvPr id="35" name="Partial Circle 34">
              <a:extLst>
                <a:ext uri="{FF2B5EF4-FFF2-40B4-BE49-F238E27FC236}">
                  <a16:creationId xmlns:a16="http://schemas.microsoft.com/office/drawing/2014/main" id="{D481AD22-E6F3-6E0C-7579-846DBDAF10AF}"/>
                </a:ext>
              </a:extLst>
            </p:cNvPr>
            <p:cNvSpPr/>
            <p:nvPr/>
          </p:nvSpPr>
          <p:spPr>
            <a:xfrm>
              <a:off x="3735829" y="4247535"/>
              <a:ext cx="4720342" cy="5166762"/>
            </a:xfrm>
            <a:prstGeom prst="pie">
              <a:avLst>
                <a:gd name="adj1" fmla="val 10800000"/>
                <a:gd name="adj2" fmla="val 18148144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40000"/>
                    <a:lumOff val="6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DDED512-4453-05B5-0559-4D10AE0397F5}"/>
                </a:ext>
              </a:extLst>
            </p:cNvPr>
            <p:cNvSpPr txBox="1"/>
            <p:nvPr/>
          </p:nvSpPr>
          <p:spPr>
            <a:xfrm>
              <a:off x="5609320" y="4679398"/>
              <a:ext cx="17108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Century Gothic" panose="020B0502020202020204" pitchFamily="34" charset="0"/>
                  <a:cs typeface="Aharoni" panose="02010803020104030203" pitchFamily="2" charset="-79"/>
                </a:rPr>
                <a:t>02</a:t>
              </a:r>
              <a:endParaRPr lang="en-US" sz="1400" b="1" dirty="0"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09DADC3-96A1-758F-5AA5-4B16E55CE6BD}"/>
              </a:ext>
            </a:extLst>
          </p:cNvPr>
          <p:cNvSpPr txBox="1"/>
          <p:nvPr/>
        </p:nvSpPr>
        <p:spPr>
          <a:xfrm>
            <a:off x="8098076" y="3651234"/>
            <a:ext cx="192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User Interface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60CCE50-01EB-16EF-64C2-1F6E9A6074F2}"/>
              </a:ext>
            </a:extLst>
          </p:cNvPr>
          <p:cNvSpPr txBox="1"/>
          <p:nvPr/>
        </p:nvSpPr>
        <p:spPr>
          <a:xfrm>
            <a:off x="7919024" y="4146336"/>
            <a:ext cx="2146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easy-to-use interfaces for data entry and updates.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90E0683-C8C3-AFEF-283A-CE19EFE584FD}"/>
              </a:ext>
            </a:extLst>
          </p:cNvPr>
          <p:cNvSpPr txBox="1"/>
          <p:nvPr/>
        </p:nvSpPr>
        <p:spPr>
          <a:xfrm>
            <a:off x="9142555" y="5425452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9713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Data Storage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4DA564C-C7A9-711D-B12D-EEC0C2AA0DD6}"/>
              </a:ext>
            </a:extLst>
          </p:cNvPr>
          <p:cNvSpPr txBox="1"/>
          <p:nvPr/>
        </p:nvSpPr>
        <p:spPr>
          <a:xfrm>
            <a:off x="8577104" y="5858024"/>
            <a:ext cx="2723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Stores data in MongoDB or PostgreSQL for efficient retrieval.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9038F-ABFA-A700-F9EE-4B3F0D21012B}"/>
              </a:ext>
            </a:extLst>
          </p:cNvPr>
          <p:cNvSpPr txBox="1"/>
          <p:nvPr/>
        </p:nvSpPr>
        <p:spPr>
          <a:xfrm>
            <a:off x="-12351889" y="607635"/>
            <a:ext cx="107910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E59EDD"/>
                </a:solidFill>
              </a:rPr>
              <a:t>Association Rule Mining and Clustering</a:t>
            </a:r>
          </a:p>
          <a:p>
            <a:endParaRPr lang="en-PK" sz="4400" b="1" dirty="0">
              <a:solidFill>
                <a:srgbClr val="E9713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phic 7" descr="Mining tools with solid fill">
            <a:extLst>
              <a:ext uri="{FF2B5EF4-FFF2-40B4-BE49-F238E27FC236}">
                <a16:creationId xmlns:a16="http://schemas.microsoft.com/office/drawing/2014/main" id="{4E535B96-1D3A-5723-F3B1-BE09E5BE4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247390" y="546030"/>
            <a:ext cx="784880" cy="78488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C7E24-A8D0-F307-2743-86DA0A1D1FE0}"/>
              </a:ext>
            </a:extLst>
          </p:cNvPr>
          <p:cNvGrpSpPr/>
          <p:nvPr/>
        </p:nvGrpSpPr>
        <p:grpSpPr>
          <a:xfrm>
            <a:off x="-9381576" y="2568553"/>
            <a:ext cx="4305776" cy="3775078"/>
            <a:chOff x="6313282" y="2658662"/>
            <a:chExt cx="4305776" cy="3775078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4A8E295-6D62-B498-3514-0DE57F953281}"/>
                </a:ext>
              </a:extLst>
            </p:cNvPr>
            <p:cNvSpPr/>
            <p:nvPr/>
          </p:nvSpPr>
          <p:spPr>
            <a:xfrm rot="3476045">
              <a:off x="7437256" y="3353292"/>
              <a:ext cx="450453" cy="466650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534B4E-1041-ECD8-B154-CBFBFCC32764}"/>
                </a:ext>
              </a:extLst>
            </p:cNvPr>
            <p:cNvSpPr txBox="1"/>
            <p:nvPr/>
          </p:nvSpPr>
          <p:spPr>
            <a:xfrm>
              <a:off x="6313282" y="4419916"/>
              <a:ext cx="134920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gradFill>
                    <a:gsLst>
                      <a:gs pos="0">
                        <a:schemeClr val="accent5">
                          <a:lumMod val="40000"/>
                          <a:lumOff val="60000"/>
                        </a:schemeClr>
                      </a:gs>
                      <a:gs pos="70000">
                        <a:schemeClr val="accent5">
                          <a:lumMod val="40000"/>
                          <a:lumOff val="60000"/>
                        </a:schemeClr>
                      </a:gs>
                      <a:gs pos="100000">
                        <a:schemeClr val="accent3">
                          <a:lumMod val="20000"/>
                          <a:lumOff val="80000"/>
                        </a:schemeClr>
                      </a:gs>
                    </a:gsLst>
                    <a:lin ang="2700000" scaled="1"/>
                  </a:gra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Oswald Medium" panose="00000600000000000000" pitchFamily="2" charset="0"/>
                </a:rPr>
                <a:t>1</a:t>
              </a:r>
              <a:endParaRPr lang="en-US" b="1" dirty="0">
                <a:gradFill>
                  <a:gsLst>
                    <a:gs pos="0">
                      <a:schemeClr val="accent5">
                        <a:lumMod val="40000"/>
                        <a:lumOff val="60000"/>
                      </a:schemeClr>
                    </a:gs>
                    <a:gs pos="70000">
                      <a:schemeClr val="accent5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Oswald Medium" panose="00000600000000000000" pitchFamily="2" charset="0"/>
              </a:endParaRP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6641A109-A7AE-93D4-739B-B171BED6E37F}"/>
                </a:ext>
              </a:extLst>
            </p:cNvPr>
            <p:cNvSpPr/>
            <p:nvPr/>
          </p:nvSpPr>
          <p:spPr>
            <a:xfrm>
              <a:off x="6561312" y="2658662"/>
              <a:ext cx="4057746" cy="3775078"/>
            </a:xfrm>
            <a:prstGeom prst="parallelogram">
              <a:avLst>
                <a:gd name="adj" fmla="val 37426"/>
              </a:avLst>
            </a:prstGeom>
            <a:solidFill>
              <a:schemeClr val="tx1"/>
            </a:solidFill>
            <a:ln>
              <a:noFill/>
            </a:ln>
            <a:effectLst>
              <a:outerShdw blurRad="317500" dist="444500" dir="10800000" sx="65000" sy="65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088B125-1E43-F70A-DB96-33713D266FB1}"/>
                </a:ext>
              </a:extLst>
            </p:cNvPr>
            <p:cNvSpPr/>
            <p:nvPr/>
          </p:nvSpPr>
          <p:spPr>
            <a:xfrm>
              <a:off x="7340119" y="2960467"/>
              <a:ext cx="2281947" cy="555970"/>
            </a:xfrm>
            <a:custGeom>
              <a:avLst/>
              <a:gdLst>
                <a:gd name="connsiteX0" fmla="*/ 145445 w 1186463"/>
                <a:gd name="connsiteY0" fmla="*/ 0 h 388620"/>
                <a:gd name="connsiteX1" fmla="*/ 992153 w 1186463"/>
                <a:gd name="connsiteY1" fmla="*/ 0 h 388620"/>
                <a:gd name="connsiteX2" fmla="*/ 1186463 w 1186463"/>
                <a:gd name="connsiteY2" fmla="*/ 194310 h 388620"/>
                <a:gd name="connsiteX3" fmla="*/ 992153 w 1186463"/>
                <a:gd name="connsiteY3" fmla="*/ 388620 h 388620"/>
                <a:gd name="connsiteX4" fmla="*/ 0 w 1186463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463" h="388620">
                  <a:moveTo>
                    <a:pt x="145445" y="0"/>
                  </a:moveTo>
                  <a:lnTo>
                    <a:pt x="992153" y="0"/>
                  </a:lnTo>
                  <a:cubicBezTo>
                    <a:pt x="1099467" y="0"/>
                    <a:pt x="1186463" y="86996"/>
                    <a:pt x="1186463" y="194310"/>
                  </a:cubicBezTo>
                  <a:cubicBezTo>
                    <a:pt x="1186463" y="301624"/>
                    <a:pt x="1099467" y="388620"/>
                    <a:pt x="992153" y="388620"/>
                  </a:cubicBezTo>
                  <a:lnTo>
                    <a:pt x="0" y="38862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5">
                    <a:lumMod val="40000"/>
                    <a:lumOff val="6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BCB029-5482-EA5E-F3E3-73A4AA52D8FF}"/>
                </a:ext>
              </a:extLst>
            </p:cNvPr>
            <p:cNvSpPr txBox="1"/>
            <p:nvPr/>
          </p:nvSpPr>
          <p:spPr>
            <a:xfrm>
              <a:off x="7615745" y="3035683"/>
              <a:ext cx="2175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Item Set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5B60E8-F1C3-4DAF-EE09-10C34C89458E}"/>
                </a:ext>
              </a:extLst>
            </p:cNvPr>
            <p:cNvSpPr txBox="1"/>
            <p:nvPr/>
          </p:nvSpPr>
          <p:spPr>
            <a:xfrm>
              <a:off x="7484951" y="3914326"/>
              <a:ext cx="16187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Uses </a:t>
              </a:r>
              <a:r>
                <a:rPr lang="en-US" sz="16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Apriori</a:t>
              </a: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algorithm to identify frequent item sets.</a:t>
              </a:r>
            </a:p>
          </p:txBody>
        </p:sp>
        <p:pic>
          <p:nvPicPr>
            <p:cNvPr id="23" name="Graphic 22" descr="Presentation with pie chart with solid fill">
              <a:extLst>
                <a:ext uri="{FF2B5EF4-FFF2-40B4-BE49-F238E27FC236}">
                  <a16:creationId xmlns:a16="http://schemas.microsoft.com/office/drawing/2014/main" id="{F043BFC9-AB02-5340-AD47-3FDF00EB7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8500" y="5246738"/>
              <a:ext cx="594880" cy="685598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FE3BC2-33FC-69A0-670F-1AD8957106BD}"/>
              </a:ext>
            </a:extLst>
          </p:cNvPr>
          <p:cNvGrpSpPr/>
          <p:nvPr/>
        </p:nvGrpSpPr>
        <p:grpSpPr>
          <a:xfrm>
            <a:off x="-9381576" y="2475287"/>
            <a:ext cx="4305776" cy="3775078"/>
            <a:chOff x="6313282" y="2658662"/>
            <a:chExt cx="4305776" cy="3775078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BA1EC58-5AD5-6794-3CA7-E7E0BA01C1A2}"/>
                </a:ext>
              </a:extLst>
            </p:cNvPr>
            <p:cNvSpPr/>
            <p:nvPr/>
          </p:nvSpPr>
          <p:spPr>
            <a:xfrm rot="3476045">
              <a:off x="7437256" y="3353292"/>
              <a:ext cx="450453" cy="466650"/>
            </a:xfrm>
            <a:prstGeom prst="triangl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7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736698-8121-6CEF-4BEB-41F816DBB0C3}"/>
                </a:ext>
              </a:extLst>
            </p:cNvPr>
            <p:cNvSpPr txBox="1"/>
            <p:nvPr/>
          </p:nvSpPr>
          <p:spPr>
            <a:xfrm>
              <a:off x="6313282" y="4419916"/>
              <a:ext cx="134920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7000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20000"/>
                          <a:lumOff val="80000"/>
                        </a:schemeClr>
                      </a:gs>
                    </a:gsLst>
                    <a:lin ang="2700000" scaled="1"/>
                  </a:gra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Oswald Medium" panose="00000600000000000000" pitchFamily="2" charset="0"/>
                </a:rPr>
                <a:t>2</a:t>
              </a:r>
              <a:endParaRPr lang="en-US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70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Oswald Medium" panose="00000600000000000000" pitchFamily="2" charset="0"/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26A0146F-E6B5-4672-BBE4-A420ACF4C2BF}"/>
                </a:ext>
              </a:extLst>
            </p:cNvPr>
            <p:cNvSpPr/>
            <p:nvPr/>
          </p:nvSpPr>
          <p:spPr>
            <a:xfrm>
              <a:off x="6561312" y="2658662"/>
              <a:ext cx="4057746" cy="3775078"/>
            </a:xfrm>
            <a:prstGeom prst="parallelogram">
              <a:avLst>
                <a:gd name="adj" fmla="val 37426"/>
              </a:avLst>
            </a:prstGeom>
            <a:solidFill>
              <a:schemeClr val="tx1"/>
            </a:solidFill>
            <a:ln>
              <a:noFill/>
            </a:ln>
            <a:effectLst>
              <a:outerShdw blurRad="317500" dist="444500" dir="10800000" sx="65000" sy="65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76C407D-91B4-5062-5C7B-52F4B9D720C3}"/>
                </a:ext>
              </a:extLst>
            </p:cNvPr>
            <p:cNvSpPr/>
            <p:nvPr/>
          </p:nvSpPr>
          <p:spPr>
            <a:xfrm>
              <a:off x="7340119" y="2960467"/>
              <a:ext cx="2281947" cy="555970"/>
            </a:xfrm>
            <a:custGeom>
              <a:avLst/>
              <a:gdLst>
                <a:gd name="connsiteX0" fmla="*/ 145445 w 1186463"/>
                <a:gd name="connsiteY0" fmla="*/ 0 h 388620"/>
                <a:gd name="connsiteX1" fmla="*/ 992153 w 1186463"/>
                <a:gd name="connsiteY1" fmla="*/ 0 h 388620"/>
                <a:gd name="connsiteX2" fmla="*/ 1186463 w 1186463"/>
                <a:gd name="connsiteY2" fmla="*/ 194310 h 388620"/>
                <a:gd name="connsiteX3" fmla="*/ 992153 w 1186463"/>
                <a:gd name="connsiteY3" fmla="*/ 388620 h 388620"/>
                <a:gd name="connsiteX4" fmla="*/ 0 w 1186463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463" h="388620">
                  <a:moveTo>
                    <a:pt x="145445" y="0"/>
                  </a:moveTo>
                  <a:lnTo>
                    <a:pt x="992153" y="0"/>
                  </a:lnTo>
                  <a:cubicBezTo>
                    <a:pt x="1099467" y="0"/>
                    <a:pt x="1186463" y="86996"/>
                    <a:pt x="1186463" y="194310"/>
                  </a:cubicBezTo>
                  <a:cubicBezTo>
                    <a:pt x="1186463" y="301624"/>
                    <a:pt x="1099467" y="388620"/>
                    <a:pt x="992153" y="388620"/>
                  </a:cubicBezTo>
                  <a:lnTo>
                    <a:pt x="0" y="38862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7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400CA9-FD20-B14E-C73F-3E6D93C3CCCE}"/>
                </a:ext>
              </a:extLst>
            </p:cNvPr>
            <p:cNvSpPr txBox="1"/>
            <p:nvPr/>
          </p:nvSpPr>
          <p:spPr>
            <a:xfrm>
              <a:off x="7727480" y="3046921"/>
              <a:ext cx="186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Rule Generation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8BF7D2-1307-53D4-13CE-2CE9E5176303}"/>
                </a:ext>
              </a:extLst>
            </p:cNvPr>
            <p:cNvSpPr txBox="1"/>
            <p:nvPr/>
          </p:nvSpPr>
          <p:spPr>
            <a:xfrm>
              <a:off x="7437929" y="4018365"/>
              <a:ext cx="17054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Generates association rules for products often bought together.</a:t>
              </a:r>
            </a:p>
          </p:txBody>
        </p:sp>
        <p:pic>
          <p:nvPicPr>
            <p:cNvPr id="45" name="Graphic 44" descr="Presentation with pie chart with solid fill">
              <a:extLst>
                <a:ext uri="{FF2B5EF4-FFF2-40B4-BE49-F238E27FC236}">
                  <a16:creationId xmlns:a16="http://schemas.microsoft.com/office/drawing/2014/main" id="{8D55F9CD-E70D-C60B-005C-0AEC45BD8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80102" y="5333825"/>
              <a:ext cx="594880" cy="685598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BDC154B-5ED8-268B-BB0A-D948B520DA44}"/>
              </a:ext>
            </a:extLst>
          </p:cNvPr>
          <p:cNvGrpSpPr/>
          <p:nvPr/>
        </p:nvGrpSpPr>
        <p:grpSpPr>
          <a:xfrm>
            <a:off x="-9381576" y="2531637"/>
            <a:ext cx="4305776" cy="3775078"/>
            <a:chOff x="6313282" y="2658662"/>
            <a:chExt cx="4305776" cy="3775078"/>
          </a:xfrm>
        </p:grpSpPr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92C7AF07-54C5-8AC7-5B95-24706B4AC2DB}"/>
                </a:ext>
              </a:extLst>
            </p:cNvPr>
            <p:cNvSpPr/>
            <p:nvPr/>
          </p:nvSpPr>
          <p:spPr>
            <a:xfrm rot="3476045">
              <a:off x="7437256" y="3353292"/>
              <a:ext cx="450453" cy="466650"/>
            </a:xfrm>
            <a:prstGeom prst="triangle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7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E77D3E7-D3B3-5B52-47A4-6C69776A1EC8}"/>
                </a:ext>
              </a:extLst>
            </p:cNvPr>
            <p:cNvSpPr txBox="1"/>
            <p:nvPr/>
          </p:nvSpPr>
          <p:spPr>
            <a:xfrm>
              <a:off x="6313282" y="4419916"/>
              <a:ext cx="134920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7000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20000"/>
                          <a:lumOff val="80000"/>
                        </a:schemeClr>
                      </a:gs>
                    </a:gsLst>
                    <a:lin ang="2700000" scaled="1"/>
                  </a:gra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Oswald Medium" panose="00000600000000000000" pitchFamily="2" charset="0"/>
                </a:rPr>
                <a:t>3</a:t>
              </a:r>
              <a:endParaRPr lang="en-US" b="1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70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Oswald Medium" panose="00000600000000000000" pitchFamily="2" charset="0"/>
              </a:endParaRPr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96E44AD2-B2C0-EE40-B00E-0E6FE2C6794C}"/>
                </a:ext>
              </a:extLst>
            </p:cNvPr>
            <p:cNvSpPr/>
            <p:nvPr/>
          </p:nvSpPr>
          <p:spPr>
            <a:xfrm>
              <a:off x="6561312" y="2658662"/>
              <a:ext cx="4057746" cy="3775078"/>
            </a:xfrm>
            <a:prstGeom prst="parallelogram">
              <a:avLst>
                <a:gd name="adj" fmla="val 37426"/>
              </a:avLst>
            </a:prstGeom>
            <a:solidFill>
              <a:schemeClr val="tx1"/>
            </a:solidFill>
            <a:ln>
              <a:noFill/>
            </a:ln>
            <a:effectLst>
              <a:outerShdw blurRad="317500" dist="444500" dir="10800000" sx="65000" sy="65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4EC8275-3B94-F06C-7288-954F7F88EFF5}"/>
                </a:ext>
              </a:extLst>
            </p:cNvPr>
            <p:cNvSpPr/>
            <p:nvPr/>
          </p:nvSpPr>
          <p:spPr>
            <a:xfrm>
              <a:off x="7340119" y="2960467"/>
              <a:ext cx="2281947" cy="555970"/>
            </a:xfrm>
            <a:custGeom>
              <a:avLst/>
              <a:gdLst>
                <a:gd name="connsiteX0" fmla="*/ 145445 w 1186463"/>
                <a:gd name="connsiteY0" fmla="*/ 0 h 388620"/>
                <a:gd name="connsiteX1" fmla="*/ 992153 w 1186463"/>
                <a:gd name="connsiteY1" fmla="*/ 0 h 388620"/>
                <a:gd name="connsiteX2" fmla="*/ 1186463 w 1186463"/>
                <a:gd name="connsiteY2" fmla="*/ 194310 h 388620"/>
                <a:gd name="connsiteX3" fmla="*/ 992153 w 1186463"/>
                <a:gd name="connsiteY3" fmla="*/ 388620 h 388620"/>
                <a:gd name="connsiteX4" fmla="*/ 0 w 1186463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463" h="388620">
                  <a:moveTo>
                    <a:pt x="145445" y="0"/>
                  </a:moveTo>
                  <a:lnTo>
                    <a:pt x="992153" y="0"/>
                  </a:lnTo>
                  <a:cubicBezTo>
                    <a:pt x="1099467" y="0"/>
                    <a:pt x="1186463" y="86996"/>
                    <a:pt x="1186463" y="194310"/>
                  </a:cubicBezTo>
                  <a:cubicBezTo>
                    <a:pt x="1186463" y="301624"/>
                    <a:pt x="1099467" y="388620"/>
                    <a:pt x="992153" y="388620"/>
                  </a:cubicBezTo>
                  <a:lnTo>
                    <a:pt x="0" y="38862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7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12E0F70-946A-A8B3-A478-E2D9BD598C1F}"/>
                </a:ext>
              </a:extLst>
            </p:cNvPr>
            <p:cNvSpPr txBox="1"/>
            <p:nvPr/>
          </p:nvSpPr>
          <p:spPr>
            <a:xfrm>
              <a:off x="7603064" y="3035683"/>
              <a:ext cx="217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Clustering Analysis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111D15F-2FB5-4A87-F8E6-82D31EBCE531}"/>
                </a:ext>
              </a:extLst>
            </p:cNvPr>
            <p:cNvSpPr txBox="1"/>
            <p:nvPr/>
          </p:nvSpPr>
          <p:spPr>
            <a:xfrm>
              <a:off x="7471828" y="3960923"/>
              <a:ext cx="185427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Applies K-Means clustering to group products or customers based on purchasing patterns.</a:t>
              </a:r>
            </a:p>
          </p:txBody>
        </p:sp>
        <p:pic>
          <p:nvPicPr>
            <p:cNvPr id="58" name="Graphic 57" descr="Presentation with pie chart with solid fill">
              <a:extLst>
                <a:ext uri="{FF2B5EF4-FFF2-40B4-BE49-F238E27FC236}">
                  <a16:creationId xmlns:a16="http://schemas.microsoft.com/office/drawing/2014/main" id="{085E317F-CA1F-05BE-73B1-C5CB6D6C9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80101" y="5537025"/>
              <a:ext cx="594880" cy="685598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AD7068F-1B67-5260-14EC-3676D2BC81AA}"/>
              </a:ext>
            </a:extLst>
          </p:cNvPr>
          <p:cNvGrpSpPr/>
          <p:nvPr/>
        </p:nvGrpSpPr>
        <p:grpSpPr>
          <a:xfrm>
            <a:off x="-9381576" y="2511873"/>
            <a:ext cx="4305776" cy="3775078"/>
            <a:chOff x="6313282" y="2658662"/>
            <a:chExt cx="4305776" cy="3775078"/>
          </a:xfrm>
        </p:grpSpPr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B1084A2E-D328-7D09-C60E-85B6280A0739}"/>
                </a:ext>
              </a:extLst>
            </p:cNvPr>
            <p:cNvSpPr/>
            <p:nvPr/>
          </p:nvSpPr>
          <p:spPr>
            <a:xfrm rot="3476045">
              <a:off x="7437256" y="3353292"/>
              <a:ext cx="450453" cy="466650"/>
            </a:xfrm>
            <a:prstGeom prst="triangle">
              <a:avLst/>
            </a:prstGeom>
            <a:gradFill>
              <a:gsLst>
                <a:gs pos="0">
                  <a:srgbClr val="7030A0"/>
                </a:gs>
                <a:gs pos="70000">
                  <a:srgbClr val="9B58B6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4565D4A-97D8-123E-8D98-6B6D2C24C763}"/>
                </a:ext>
              </a:extLst>
            </p:cNvPr>
            <p:cNvSpPr txBox="1"/>
            <p:nvPr/>
          </p:nvSpPr>
          <p:spPr>
            <a:xfrm>
              <a:off x="6313282" y="4419916"/>
              <a:ext cx="134920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gradFill>
                    <a:gsLst>
                      <a:gs pos="0">
                        <a:srgbClr val="7030A0"/>
                      </a:gs>
                      <a:gs pos="70000">
                        <a:srgbClr val="9B58B6"/>
                      </a:gs>
                      <a:gs pos="100000">
                        <a:schemeClr val="accent5">
                          <a:lumMod val="20000"/>
                          <a:lumOff val="80000"/>
                        </a:schemeClr>
                      </a:gs>
                    </a:gsLst>
                    <a:lin ang="2700000" scaled="1"/>
                  </a:gra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Oswald Medium" panose="00000600000000000000" pitchFamily="2" charset="0"/>
                </a:rPr>
                <a:t>4</a:t>
              </a:r>
              <a:endParaRPr lang="en-US" b="1" dirty="0">
                <a:gradFill>
                  <a:gsLst>
                    <a:gs pos="0">
                      <a:srgbClr val="7030A0"/>
                    </a:gs>
                    <a:gs pos="70000">
                      <a:srgbClr val="9B58B6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Oswald Medium" panose="00000600000000000000" pitchFamily="2" charset="0"/>
              </a:endParaRPr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DA1A2D7C-F41F-1E34-5700-82CACF7A4A57}"/>
                </a:ext>
              </a:extLst>
            </p:cNvPr>
            <p:cNvSpPr/>
            <p:nvPr/>
          </p:nvSpPr>
          <p:spPr>
            <a:xfrm>
              <a:off x="6561312" y="2658662"/>
              <a:ext cx="4057746" cy="3775078"/>
            </a:xfrm>
            <a:prstGeom prst="parallelogram">
              <a:avLst>
                <a:gd name="adj" fmla="val 37426"/>
              </a:avLst>
            </a:prstGeom>
            <a:solidFill>
              <a:schemeClr val="tx1"/>
            </a:solidFill>
            <a:ln>
              <a:noFill/>
            </a:ln>
            <a:effectLst>
              <a:outerShdw blurRad="317500" dist="444500" dir="10800000" sx="65000" sy="65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55E09D5-8569-3D89-67BF-077381EE8674}"/>
                </a:ext>
              </a:extLst>
            </p:cNvPr>
            <p:cNvSpPr/>
            <p:nvPr/>
          </p:nvSpPr>
          <p:spPr>
            <a:xfrm>
              <a:off x="7340119" y="2960467"/>
              <a:ext cx="2281947" cy="555970"/>
            </a:xfrm>
            <a:custGeom>
              <a:avLst/>
              <a:gdLst>
                <a:gd name="connsiteX0" fmla="*/ 145445 w 1186463"/>
                <a:gd name="connsiteY0" fmla="*/ 0 h 388620"/>
                <a:gd name="connsiteX1" fmla="*/ 992153 w 1186463"/>
                <a:gd name="connsiteY1" fmla="*/ 0 h 388620"/>
                <a:gd name="connsiteX2" fmla="*/ 1186463 w 1186463"/>
                <a:gd name="connsiteY2" fmla="*/ 194310 h 388620"/>
                <a:gd name="connsiteX3" fmla="*/ 992153 w 1186463"/>
                <a:gd name="connsiteY3" fmla="*/ 388620 h 388620"/>
                <a:gd name="connsiteX4" fmla="*/ 0 w 1186463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463" h="388620">
                  <a:moveTo>
                    <a:pt x="145445" y="0"/>
                  </a:moveTo>
                  <a:lnTo>
                    <a:pt x="992153" y="0"/>
                  </a:lnTo>
                  <a:cubicBezTo>
                    <a:pt x="1099467" y="0"/>
                    <a:pt x="1186463" y="86996"/>
                    <a:pt x="1186463" y="194310"/>
                  </a:cubicBezTo>
                  <a:cubicBezTo>
                    <a:pt x="1186463" y="301624"/>
                    <a:pt x="1099467" y="388620"/>
                    <a:pt x="992153" y="388620"/>
                  </a:cubicBezTo>
                  <a:lnTo>
                    <a:pt x="0" y="388620"/>
                  </a:ln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70000">
                  <a:srgbClr val="9B58B6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7CEF8B-4653-E2CD-9B22-93F1CF31B7B7}"/>
                </a:ext>
              </a:extLst>
            </p:cNvPr>
            <p:cNvSpPr txBox="1"/>
            <p:nvPr/>
          </p:nvSpPr>
          <p:spPr>
            <a:xfrm>
              <a:off x="7799233" y="3035683"/>
              <a:ext cx="1500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75F2C2-6DEA-1E6C-26DA-037E1CDDFA53}"/>
                </a:ext>
              </a:extLst>
            </p:cNvPr>
            <p:cNvSpPr txBox="1"/>
            <p:nvPr/>
          </p:nvSpPr>
          <p:spPr>
            <a:xfrm>
              <a:off x="7388182" y="3915407"/>
              <a:ext cx="223388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Powers product bundling and placement recommendations using both association rules and clustering insights.</a:t>
              </a:r>
            </a:p>
          </p:txBody>
        </p:sp>
        <p:pic>
          <p:nvPicPr>
            <p:cNvPr id="66" name="Graphic 65" descr="Presentation with pie chart with solid fill">
              <a:extLst>
                <a:ext uri="{FF2B5EF4-FFF2-40B4-BE49-F238E27FC236}">
                  <a16:creationId xmlns:a16="http://schemas.microsoft.com/office/drawing/2014/main" id="{D2D8747E-AB26-03F6-9E62-ECEC90799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81472" y="5482412"/>
              <a:ext cx="594880" cy="685598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60DCDB1-FF6B-4D7F-5990-930275E5997F}"/>
              </a:ext>
            </a:extLst>
          </p:cNvPr>
          <p:cNvGrpSpPr/>
          <p:nvPr/>
        </p:nvGrpSpPr>
        <p:grpSpPr>
          <a:xfrm>
            <a:off x="3091190" y="4011327"/>
            <a:ext cx="6009620" cy="5715150"/>
            <a:chOff x="3091190" y="3996813"/>
            <a:chExt cx="6009620" cy="5715150"/>
          </a:xfrm>
        </p:grpSpPr>
        <p:sp>
          <p:nvSpPr>
            <p:cNvPr id="34" name="Partial Circle 33">
              <a:extLst>
                <a:ext uri="{FF2B5EF4-FFF2-40B4-BE49-F238E27FC236}">
                  <a16:creationId xmlns:a16="http://schemas.microsoft.com/office/drawing/2014/main" id="{A7E98675-B6B1-0498-962E-07A37EBF72D8}"/>
                </a:ext>
              </a:extLst>
            </p:cNvPr>
            <p:cNvSpPr/>
            <p:nvPr/>
          </p:nvSpPr>
          <p:spPr>
            <a:xfrm>
              <a:off x="3091190" y="3996813"/>
              <a:ext cx="6009620" cy="5715150"/>
            </a:xfrm>
            <a:prstGeom prst="pie">
              <a:avLst>
                <a:gd name="adj1" fmla="val 10800000"/>
                <a:gd name="adj2" fmla="val 14725316"/>
              </a:avLst>
            </a:prstGeom>
            <a:gradFill flip="none" rotWithShape="1">
              <a:gsLst>
                <a:gs pos="14000">
                  <a:schemeClr val="accent3">
                    <a:lumMod val="40000"/>
                    <a:lumOff val="60000"/>
                  </a:schemeClr>
                </a:gs>
                <a:gs pos="59000">
                  <a:schemeClr val="accent3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F76699D-6FFE-C579-782E-A0EEDFAEE6BE}"/>
                </a:ext>
              </a:extLst>
            </p:cNvPr>
            <p:cNvSpPr txBox="1"/>
            <p:nvPr/>
          </p:nvSpPr>
          <p:spPr>
            <a:xfrm>
              <a:off x="3856762" y="5229072"/>
              <a:ext cx="171081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latin typeface="Century Gothic" panose="020B0502020202020204" pitchFamily="34" charset="0"/>
                  <a:cs typeface="Aharoni" panose="02010803020104030203" pitchFamily="2" charset="-79"/>
                </a:rPr>
                <a:t>01</a:t>
              </a:r>
              <a:endParaRPr lang="en-US" b="1" dirty="0"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pic>
        <p:nvPicPr>
          <p:cNvPr id="67" name="Graphic 66" descr="Inventory with solid fill">
            <a:extLst>
              <a:ext uri="{FF2B5EF4-FFF2-40B4-BE49-F238E27FC236}">
                <a16:creationId xmlns:a16="http://schemas.microsoft.com/office/drawing/2014/main" id="{3AE62AED-02C2-D659-8B88-266A746072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2405" y="675550"/>
            <a:ext cx="655360" cy="65536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CE32841-AC03-61FC-4A12-00FF4A7FD62A}"/>
              </a:ext>
            </a:extLst>
          </p:cNvPr>
          <p:cNvSpPr txBox="1"/>
          <p:nvPr/>
        </p:nvSpPr>
        <p:spPr>
          <a:xfrm>
            <a:off x="15571823" y="558144"/>
            <a:ext cx="81104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68DB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Multi-Store User Registration</a:t>
            </a:r>
          </a:p>
          <a:p>
            <a:endParaRPr lang="en-PK" sz="44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3" name="Graphic 72" descr="Ui Ux with solid fill">
            <a:extLst>
              <a:ext uri="{FF2B5EF4-FFF2-40B4-BE49-F238E27FC236}">
                <a16:creationId xmlns:a16="http://schemas.microsoft.com/office/drawing/2014/main" id="{B6F6E895-A864-C9A2-3B24-43D54C28C0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01459" y="638071"/>
            <a:ext cx="670364" cy="6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53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705">
        <p159:morph option="byObject"/>
      </p:transition>
    </mc:Choice>
    <mc:Fallback>
      <p:transition spd="slow" advTm="70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A2450-635B-6865-3CE1-BBFF3AF5B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06C0E6-DD75-63E3-F8E4-B9AB9ECC2A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BE15A8-963B-699B-CAEE-3A242D31DD63}"/>
              </a:ext>
            </a:extLst>
          </p:cNvPr>
          <p:cNvSpPr txBox="1"/>
          <p:nvPr/>
        </p:nvSpPr>
        <p:spPr>
          <a:xfrm>
            <a:off x="1211711" y="817495"/>
            <a:ext cx="107910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E59EDD"/>
                </a:solidFill>
              </a:rPr>
              <a:t>Association Rule Mining and Clustering</a:t>
            </a:r>
          </a:p>
          <a:p>
            <a:endParaRPr lang="en-PK" sz="4400" b="1" dirty="0">
              <a:solidFill>
                <a:srgbClr val="E9713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07616C-4F76-7FDA-3200-57B950446A3C}"/>
              </a:ext>
            </a:extLst>
          </p:cNvPr>
          <p:cNvGrpSpPr/>
          <p:nvPr/>
        </p:nvGrpSpPr>
        <p:grpSpPr>
          <a:xfrm>
            <a:off x="34050" y="2568553"/>
            <a:ext cx="4305776" cy="3775078"/>
            <a:chOff x="6313282" y="2658662"/>
            <a:chExt cx="4305776" cy="3775078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5141BAD8-C813-262C-65E3-A2CE107E3F46}"/>
                </a:ext>
              </a:extLst>
            </p:cNvPr>
            <p:cNvSpPr/>
            <p:nvPr/>
          </p:nvSpPr>
          <p:spPr>
            <a:xfrm rot="3476045">
              <a:off x="7437256" y="3353292"/>
              <a:ext cx="450453" cy="466650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7392EA-AA0E-5F2B-9901-25444772E0AB}"/>
                </a:ext>
              </a:extLst>
            </p:cNvPr>
            <p:cNvSpPr txBox="1"/>
            <p:nvPr/>
          </p:nvSpPr>
          <p:spPr>
            <a:xfrm>
              <a:off x="6313282" y="4419916"/>
              <a:ext cx="134920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gradFill>
                    <a:gsLst>
                      <a:gs pos="0">
                        <a:schemeClr val="accent5">
                          <a:lumMod val="40000"/>
                          <a:lumOff val="60000"/>
                        </a:schemeClr>
                      </a:gs>
                      <a:gs pos="70000">
                        <a:schemeClr val="accent5">
                          <a:lumMod val="40000"/>
                          <a:lumOff val="60000"/>
                        </a:schemeClr>
                      </a:gs>
                      <a:gs pos="100000">
                        <a:schemeClr val="accent3">
                          <a:lumMod val="20000"/>
                          <a:lumOff val="80000"/>
                        </a:schemeClr>
                      </a:gs>
                    </a:gsLst>
                    <a:lin ang="2700000" scaled="1"/>
                  </a:gra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Oswald Medium" panose="00000600000000000000" pitchFamily="2" charset="0"/>
                </a:rPr>
                <a:t>1</a:t>
              </a:r>
              <a:endParaRPr lang="en-US" b="1" dirty="0">
                <a:gradFill>
                  <a:gsLst>
                    <a:gs pos="0">
                      <a:schemeClr val="accent5">
                        <a:lumMod val="40000"/>
                        <a:lumOff val="60000"/>
                      </a:schemeClr>
                    </a:gs>
                    <a:gs pos="70000">
                      <a:schemeClr val="accent5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Oswald Medium" panose="00000600000000000000" pitchFamily="2" charset="0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EAF2756-8F28-502E-86F2-698F09C8D18B}"/>
                </a:ext>
              </a:extLst>
            </p:cNvPr>
            <p:cNvSpPr/>
            <p:nvPr/>
          </p:nvSpPr>
          <p:spPr>
            <a:xfrm>
              <a:off x="6561312" y="2658662"/>
              <a:ext cx="4057746" cy="3775078"/>
            </a:xfrm>
            <a:prstGeom prst="parallelogram">
              <a:avLst>
                <a:gd name="adj" fmla="val 37426"/>
              </a:avLst>
            </a:prstGeom>
            <a:solidFill>
              <a:schemeClr val="tx1"/>
            </a:solidFill>
            <a:ln>
              <a:noFill/>
            </a:ln>
            <a:effectLst>
              <a:outerShdw blurRad="317500" dist="444500" dir="10800000" sx="65000" sy="65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769FA84-127F-2D56-C26D-3F117B57EFD5}"/>
                </a:ext>
              </a:extLst>
            </p:cNvPr>
            <p:cNvSpPr/>
            <p:nvPr/>
          </p:nvSpPr>
          <p:spPr>
            <a:xfrm>
              <a:off x="7340119" y="2960467"/>
              <a:ext cx="2281947" cy="555970"/>
            </a:xfrm>
            <a:custGeom>
              <a:avLst/>
              <a:gdLst>
                <a:gd name="connsiteX0" fmla="*/ 145445 w 1186463"/>
                <a:gd name="connsiteY0" fmla="*/ 0 h 388620"/>
                <a:gd name="connsiteX1" fmla="*/ 992153 w 1186463"/>
                <a:gd name="connsiteY1" fmla="*/ 0 h 388620"/>
                <a:gd name="connsiteX2" fmla="*/ 1186463 w 1186463"/>
                <a:gd name="connsiteY2" fmla="*/ 194310 h 388620"/>
                <a:gd name="connsiteX3" fmla="*/ 992153 w 1186463"/>
                <a:gd name="connsiteY3" fmla="*/ 388620 h 388620"/>
                <a:gd name="connsiteX4" fmla="*/ 0 w 1186463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463" h="388620">
                  <a:moveTo>
                    <a:pt x="145445" y="0"/>
                  </a:moveTo>
                  <a:lnTo>
                    <a:pt x="992153" y="0"/>
                  </a:lnTo>
                  <a:cubicBezTo>
                    <a:pt x="1099467" y="0"/>
                    <a:pt x="1186463" y="86996"/>
                    <a:pt x="1186463" y="194310"/>
                  </a:cubicBezTo>
                  <a:cubicBezTo>
                    <a:pt x="1186463" y="301624"/>
                    <a:pt x="1099467" y="388620"/>
                    <a:pt x="992153" y="388620"/>
                  </a:cubicBezTo>
                  <a:lnTo>
                    <a:pt x="0" y="38862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5">
                    <a:lumMod val="40000"/>
                    <a:lumOff val="6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C05509-21DB-A574-09E9-BBE1A092C083}"/>
                </a:ext>
              </a:extLst>
            </p:cNvPr>
            <p:cNvSpPr txBox="1"/>
            <p:nvPr/>
          </p:nvSpPr>
          <p:spPr>
            <a:xfrm>
              <a:off x="7615745" y="3035683"/>
              <a:ext cx="2175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Item Set Analysis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4A5AFA-FED5-6A6F-1209-3FFB4E215809}"/>
                </a:ext>
              </a:extLst>
            </p:cNvPr>
            <p:cNvSpPr txBox="1"/>
            <p:nvPr/>
          </p:nvSpPr>
          <p:spPr>
            <a:xfrm>
              <a:off x="7484951" y="3914326"/>
              <a:ext cx="16187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Uses </a:t>
              </a:r>
              <a:r>
                <a:rPr lang="en-US" sz="16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Apriori</a:t>
              </a: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algorithm to identify frequent item sets.</a:t>
              </a:r>
            </a:p>
          </p:txBody>
        </p:sp>
        <p:pic>
          <p:nvPicPr>
            <p:cNvPr id="22" name="Graphic 21" descr="Presentation with pie chart with solid fill">
              <a:extLst>
                <a:ext uri="{FF2B5EF4-FFF2-40B4-BE49-F238E27FC236}">
                  <a16:creationId xmlns:a16="http://schemas.microsoft.com/office/drawing/2014/main" id="{03B46E0A-EDD9-7CBA-EEE6-A35ECBDEB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78500" y="5246738"/>
              <a:ext cx="594880" cy="685598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33EF27-1D42-3D84-B74B-B20755C7DB2F}"/>
              </a:ext>
            </a:extLst>
          </p:cNvPr>
          <p:cNvGrpSpPr/>
          <p:nvPr/>
        </p:nvGrpSpPr>
        <p:grpSpPr>
          <a:xfrm>
            <a:off x="2777250" y="2475287"/>
            <a:ext cx="4305776" cy="3775078"/>
            <a:chOff x="6313282" y="2658662"/>
            <a:chExt cx="4305776" cy="3775078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9E0D6A3-90BC-E817-9ED2-B16C13D31D44}"/>
                </a:ext>
              </a:extLst>
            </p:cNvPr>
            <p:cNvSpPr/>
            <p:nvPr/>
          </p:nvSpPr>
          <p:spPr>
            <a:xfrm rot="3476045">
              <a:off x="7437256" y="3353292"/>
              <a:ext cx="450453" cy="466650"/>
            </a:xfrm>
            <a:prstGeom prst="triangl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7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FA8591-7644-5CAC-0681-0E29DE3158E7}"/>
                </a:ext>
              </a:extLst>
            </p:cNvPr>
            <p:cNvSpPr txBox="1"/>
            <p:nvPr/>
          </p:nvSpPr>
          <p:spPr>
            <a:xfrm>
              <a:off x="6313282" y="4419916"/>
              <a:ext cx="134920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7000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20000"/>
                          <a:lumOff val="80000"/>
                        </a:schemeClr>
                      </a:gs>
                    </a:gsLst>
                    <a:lin ang="2700000" scaled="1"/>
                  </a:gra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Oswald Medium" panose="00000600000000000000" pitchFamily="2" charset="0"/>
                </a:rPr>
                <a:t>2</a:t>
              </a:r>
              <a:endParaRPr lang="en-US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70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Oswald Medium" panose="00000600000000000000" pitchFamily="2" charset="0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F04FE970-2B79-ED77-3EF5-2511D9375B3C}"/>
                </a:ext>
              </a:extLst>
            </p:cNvPr>
            <p:cNvSpPr/>
            <p:nvPr/>
          </p:nvSpPr>
          <p:spPr>
            <a:xfrm>
              <a:off x="6561312" y="2658662"/>
              <a:ext cx="4057746" cy="3775078"/>
            </a:xfrm>
            <a:prstGeom prst="parallelogram">
              <a:avLst>
                <a:gd name="adj" fmla="val 37426"/>
              </a:avLst>
            </a:prstGeom>
            <a:solidFill>
              <a:schemeClr val="tx1"/>
            </a:solidFill>
            <a:ln>
              <a:noFill/>
            </a:ln>
            <a:effectLst>
              <a:outerShdw blurRad="317500" dist="444500" dir="10800000" sx="65000" sy="65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CFBE104-1204-80A1-4320-BA2B1AADF629}"/>
                </a:ext>
              </a:extLst>
            </p:cNvPr>
            <p:cNvSpPr/>
            <p:nvPr/>
          </p:nvSpPr>
          <p:spPr>
            <a:xfrm>
              <a:off x="7340119" y="2960467"/>
              <a:ext cx="2281947" cy="555970"/>
            </a:xfrm>
            <a:custGeom>
              <a:avLst/>
              <a:gdLst>
                <a:gd name="connsiteX0" fmla="*/ 145445 w 1186463"/>
                <a:gd name="connsiteY0" fmla="*/ 0 h 388620"/>
                <a:gd name="connsiteX1" fmla="*/ 992153 w 1186463"/>
                <a:gd name="connsiteY1" fmla="*/ 0 h 388620"/>
                <a:gd name="connsiteX2" fmla="*/ 1186463 w 1186463"/>
                <a:gd name="connsiteY2" fmla="*/ 194310 h 388620"/>
                <a:gd name="connsiteX3" fmla="*/ 992153 w 1186463"/>
                <a:gd name="connsiteY3" fmla="*/ 388620 h 388620"/>
                <a:gd name="connsiteX4" fmla="*/ 0 w 1186463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463" h="388620">
                  <a:moveTo>
                    <a:pt x="145445" y="0"/>
                  </a:moveTo>
                  <a:lnTo>
                    <a:pt x="992153" y="0"/>
                  </a:lnTo>
                  <a:cubicBezTo>
                    <a:pt x="1099467" y="0"/>
                    <a:pt x="1186463" y="86996"/>
                    <a:pt x="1186463" y="194310"/>
                  </a:cubicBezTo>
                  <a:cubicBezTo>
                    <a:pt x="1186463" y="301624"/>
                    <a:pt x="1099467" y="388620"/>
                    <a:pt x="992153" y="388620"/>
                  </a:cubicBezTo>
                  <a:lnTo>
                    <a:pt x="0" y="38862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7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33F5423-F7E6-4D4C-1BEB-CF34C0B58097}"/>
                </a:ext>
              </a:extLst>
            </p:cNvPr>
            <p:cNvSpPr txBox="1"/>
            <p:nvPr/>
          </p:nvSpPr>
          <p:spPr>
            <a:xfrm>
              <a:off x="7727480" y="3046921"/>
              <a:ext cx="186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Rule Generation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32A5CD-43B3-8157-B199-22FCE1A97240}"/>
                </a:ext>
              </a:extLst>
            </p:cNvPr>
            <p:cNvSpPr txBox="1"/>
            <p:nvPr/>
          </p:nvSpPr>
          <p:spPr>
            <a:xfrm>
              <a:off x="7437929" y="4018365"/>
              <a:ext cx="17054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Generates association rules for products often bought together.</a:t>
              </a:r>
            </a:p>
          </p:txBody>
        </p:sp>
        <p:pic>
          <p:nvPicPr>
            <p:cNvPr id="43" name="Graphic 42" descr="Presentation with pie chart with solid fill">
              <a:extLst>
                <a:ext uri="{FF2B5EF4-FFF2-40B4-BE49-F238E27FC236}">
                  <a16:creationId xmlns:a16="http://schemas.microsoft.com/office/drawing/2014/main" id="{433E9A8F-442E-9722-5161-60BBFA3C5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0102" y="5333825"/>
              <a:ext cx="594880" cy="68559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ADB77B7-F2F5-80CB-9BB0-40274C5D929F}"/>
              </a:ext>
            </a:extLst>
          </p:cNvPr>
          <p:cNvGrpSpPr/>
          <p:nvPr/>
        </p:nvGrpSpPr>
        <p:grpSpPr>
          <a:xfrm>
            <a:off x="5575059" y="2502609"/>
            <a:ext cx="4305776" cy="3775078"/>
            <a:chOff x="6313282" y="2658662"/>
            <a:chExt cx="4305776" cy="3775078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BD1F8D32-8CDE-B97A-0498-5291D2A1009B}"/>
                </a:ext>
              </a:extLst>
            </p:cNvPr>
            <p:cNvSpPr/>
            <p:nvPr/>
          </p:nvSpPr>
          <p:spPr>
            <a:xfrm rot="3476045">
              <a:off x="7437256" y="3353292"/>
              <a:ext cx="450453" cy="466650"/>
            </a:xfrm>
            <a:prstGeom prst="triangle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7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695057-B9C1-5987-17CF-0B3D6092F877}"/>
                </a:ext>
              </a:extLst>
            </p:cNvPr>
            <p:cNvSpPr txBox="1"/>
            <p:nvPr/>
          </p:nvSpPr>
          <p:spPr>
            <a:xfrm>
              <a:off x="6313282" y="4419916"/>
              <a:ext cx="134920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7000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20000"/>
                          <a:lumOff val="80000"/>
                        </a:schemeClr>
                      </a:gs>
                    </a:gsLst>
                    <a:lin ang="2700000" scaled="1"/>
                  </a:gra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Oswald Medium" panose="00000600000000000000" pitchFamily="2" charset="0"/>
                </a:rPr>
                <a:t>3</a:t>
              </a:r>
              <a:endParaRPr lang="en-US" b="1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70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Oswald Medium" panose="00000600000000000000" pitchFamily="2" charset="0"/>
              </a:endParaRPr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3DFA53D8-2103-EC63-6014-EAE417F20D24}"/>
                </a:ext>
              </a:extLst>
            </p:cNvPr>
            <p:cNvSpPr/>
            <p:nvPr/>
          </p:nvSpPr>
          <p:spPr>
            <a:xfrm>
              <a:off x="6561312" y="2658662"/>
              <a:ext cx="4057746" cy="3775078"/>
            </a:xfrm>
            <a:prstGeom prst="parallelogram">
              <a:avLst>
                <a:gd name="adj" fmla="val 37426"/>
              </a:avLst>
            </a:prstGeom>
            <a:solidFill>
              <a:schemeClr val="tx1"/>
            </a:solidFill>
            <a:ln>
              <a:noFill/>
            </a:ln>
            <a:effectLst>
              <a:outerShdw blurRad="317500" dist="444500" dir="10800000" sx="65000" sy="65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6F07ED3-3D88-7B0A-DB52-E122D2FECAB2}"/>
                </a:ext>
              </a:extLst>
            </p:cNvPr>
            <p:cNvSpPr/>
            <p:nvPr/>
          </p:nvSpPr>
          <p:spPr>
            <a:xfrm>
              <a:off x="7340119" y="2960467"/>
              <a:ext cx="2281947" cy="555970"/>
            </a:xfrm>
            <a:custGeom>
              <a:avLst/>
              <a:gdLst>
                <a:gd name="connsiteX0" fmla="*/ 145445 w 1186463"/>
                <a:gd name="connsiteY0" fmla="*/ 0 h 388620"/>
                <a:gd name="connsiteX1" fmla="*/ 992153 w 1186463"/>
                <a:gd name="connsiteY1" fmla="*/ 0 h 388620"/>
                <a:gd name="connsiteX2" fmla="*/ 1186463 w 1186463"/>
                <a:gd name="connsiteY2" fmla="*/ 194310 h 388620"/>
                <a:gd name="connsiteX3" fmla="*/ 992153 w 1186463"/>
                <a:gd name="connsiteY3" fmla="*/ 388620 h 388620"/>
                <a:gd name="connsiteX4" fmla="*/ 0 w 1186463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463" h="388620">
                  <a:moveTo>
                    <a:pt x="145445" y="0"/>
                  </a:moveTo>
                  <a:lnTo>
                    <a:pt x="992153" y="0"/>
                  </a:lnTo>
                  <a:cubicBezTo>
                    <a:pt x="1099467" y="0"/>
                    <a:pt x="1186463" y="86996"/>
                    <a:pt x="1186463" y="194310"/>
                  </a:cubicBezTo>
                  <a:cubicBezTo>
                    <a:pt x="1186463" y="301624"/>
                    <a:pt x="1099467" y="388620"/>
                    <a:pt x="992153" y="388620"/>
                  </a:cubicBezTo>
                  <a:lnTo>
                    <a:pt x="0" y="38862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7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C655BB-0D4D-42FA-B45A-FB9162698C65}"/>
                </a:ext>
              </a:extLst>
            </p:cNvPr>
            <p:cNvSpPr txBox="1"/>
            <p:nvPr/>
          </p:nvSpPr>
          <p:spPr>
            <a:xfrm>
              <a:off x="7603064" y="3035683"/>
              <a:ext cx="217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Clustering Analysis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389DBC5-8E37-DDA3-4152-EB4C64728AEF}"/>
                </a:ext>
              </a:extLst>
            </p:cNvPr>
            <p:cNvSpPr txBox="1"/>
            <p:nvPr/>
          </p:nvSpPr>
          <p:spPr>
            <a:xfrm>
              <a:off x="7471828" y="3960923"/>
              <a:ext cx="185427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Applies K-Means clustering to group products or customers based on purchasing patterns.</a:t>
              </a:r>
            </a:p>
          </p:txBody>
        </p:sp>
        <p:pic>
          <p:nvPicPr>
            <p:cNvPr id="57" name="Graphic 56" descr="Presentation with pie chart with solid fill">
              <a:extLst>
                <a:ext uri="{FF2B5EF4-FFF2-40B4-BE49-F238E27FC236}">
                  <a16:creationId xmlns:a16="http://schemas.microsoft.com/office/drawing/2014/main" id="{A1B37F0D-8040-C8B6-EA46-C83128765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0101" y="5537025"/>
              <a:ext cx="594880" cy="685598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DE45B5F-3A95-06D9-B0E7-3AE94701AEAE}"/>
              </a:ext>
            </a:extLst>
          </p:cNvPr>
          <p:cNvGrpSpPr/>
          <p:nvPr/>
        </p:nvGrpSpPr>
        <p:grpSpPr>
          <a:xfrm>
            <a:off x="8339850" y="2511873"/>
            <a:ext cx="4305776" cy="3775078"/>
            <a:chOff x="6313282" y="2658662"/>
            <a:chExt cx="4305776" cy="3775078"/>
          </a:xfrm>
        </p:grpSpPr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DF915E31-AE38-9625-4294-624DD8E5E4B4}"/>
                </a:ext>
              </a:extLst>
            </p:cNvPr>
            <p:cNvSpPr/>
            <p:nvPr/>
          </p:nvSpPr>
          <p:spPr>
            <a:xfrm rot="3476045">
              <a:off x="7437256" y="3353292"/>
              <a:ext cx="450453" cy="466650"/>
            </a:xfrm>
            <a:prstGeom prst="triangle">
              <a:avLst/>
            </a:prstGeom>
            <a:gradFill>
              <a:gsLst>
                <a:gs pos="0">
                  <a:srgbClr val="7030A0"/>
                </a:gs>
                <a:gs pos="70000">
                  <a:srgbClr val="9B58B6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A4044D-8DCE-C1A9-D222-E4B66E8C67ED}"/>
                </a:ext>
              </a:extLst>
            </p:cNvPr>
            <p:cNvSpPr txBox="1"/>
            <p:nvPr/>
          </p:nvSpPr>
          <p:spPr>
            <a:xfrm>
              <a:off x="6313282" y="4419916"/>
              <a:ext cx="134920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gradFill>
                    <a:gsLst>
                      <a:gs pos="0">
                        <a:srgbClr val="7030A0"/>
                      </a:gs>
                      <a:gs pos="70000">
                        <a:srgbClr val="9B58B6"/>
                      </a:gs>
                      <a:gs pos="100000">
                        <a:schemeClr val="accent5">
                          <a:lumMod val="20000"/>
                          <a:lumOff val="80000"/>
                        </a:schemeClr>
                      </a:gs>
                    </a:gsLst>
                    <a:lin ang="2700000" scaled="1"/>
                  </a:gra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Oswald Medium" panose="00000600000000000000" pitchFamily="2" charset="0"/>
                </a:rPr>
                <a:t>4</a:t>
              </a:r>
              <a:endParaRPr lang="en-US" b="1" dirty="0">
                <a:gradFill>
                  <a:gsLst>
                    <a:gs pos="0">
                      <a:srgbClr val="7030A0"/>
                    </a:gs>
                    <a:gs pos="70000">
                      <a:srgbClr val="9B58B6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Oswald Medium" panose="00000600000000000000" pitchFamily="2" charset="0"/>
              </a:endParaRPr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DE73B513-1FFB-52F1-D76B-22767A78CD8B}"/>
                </a:ext>
              </a:extLst>
            </p:cNvPr>
            <p:cNvSpPr/>
            <p:nvPr/>
          </p:nvSpPr>
          <p:spPr>
            <a:xfrm>
              <a:off x="6561312" y="2658662"/>
              <a:ext cx="4057746" cy="3775078"/>
            </a:xfrm>
            <a:prstGeom prst="parallelogram">
              <a:avLst>
                <a:gd name="adj" fmla="val 37426"/>
              </a:avLst>
            </a:prstGeom>
            <a:solidFill>
              <a:schemeClr val="tx1"/>
            </a:solidFill>
            <a:ln>
              <a:noFill/>
            </a:ln>
            <a:effectLst>
              <a:outerShdw blurRad="317500" dist="444500" dir="10800000" sx="65000" sy="65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1AE96A9-20B4-42F1-4A44-634436A86B71}"/>
                </a:ext>
              </a:extLst>
            </p:cNvPr>
            <p:cNvSpPr/>
            <p:nvPr/>
          </p:nvSpPr>
          <p:spPr>
            <a:xfrm>
              <a:off x="7340119" y="2960467"/>
              <a:ext cx="2281947" cy="555970"/>
            </a:xfrm>
            <a:custGeom>
              <a:avLst/>
              <a:gdLst>
                <a:gd name="connsiteX0" fmla="*/ 145445 w 1186463"/>
                <a:gd name="connsiteY0" fmla="*/ 0 h 388620"/>
                <a:gd name="connsiteX1" fmla="*/ 992153 w 1186463"/>
                <a:gd name="connsiteY1" fmla="*/ 0 h 388620"/>
                <a:gd name="connsiteX2" fmla="*/ 1186463 w 1186463"/>
                <a:gd name="connsiteY2" fmla="*/ 194310 h 388620"/>
                <a:gd name="connsiteX3" fmla="*/ 992153 w 1186463"/>
                <a:gd name="connsiteY3" fmla="*/ 388620 h 388620"/>
                <a:gd name="connsiteX4" fmla="*/ 0 w 1186463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463" h="388620">
                  <a:moveTo>
                    <a:pt x="145445" y="0"/>
                  </a:moveTo>
                  <a:lnTo>
                    <a:pt x="992153" y="0"/>
                  </a:lnTo>
                  <a:cubicBezTo>
                    <a:pt x="1099467" y="0"/>
                    <a:pt x="1186463" y="86996"/>
                    <a:pt x="1186463" y="194310"/>
                  </a:cubicBezTo>
                  <a:cubicBezTo>
                    <a:pt x="1186463" y="301624"/>
                    <a:pt x="1099467" y="388620"/>
                    <a:pt x="992153" y="388620"/>
                  </a:cubicBezTo>
                  <a:lnTo>
                    <a:pt x="0" y="388620"/>
                  </a:ln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70000">
                  <a:srgbClr val="9B58B6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6B4566-3AEA-29CA-B920-914B4F79A38C}"/>
                </a:ext>
              </a:extLst>
            </p:cNvPr>
            <p:cNvSpPr txBox="1"/>
            <p:nvPr/>
          </p:nvSpPr>
          <p:spPr>
            <a:xfrm>
              <a:off x="7799233" y="3035683"/>
              <a:ext cx="1500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E8578E-B63F-9E7B-4163-C3D510B05D75}"/>
                </a:ext>
              </a:extLst>
            </p:cNvPr>
            <p:cNvSpPr txBox="1"/>
            <p:nvPr/>
          </p:nvSpPr>
          <p:spPr>
            <a:xfrm>
              <a:off x="7388182" y="3915407"/>
              <a:ext cx="223388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Powers product bundling and placement recommendations using both association rules and clustering insights.</a:t>
              </a:r>
            </a:p>
          </p:txBody>
        </p:sp>
        <p:pic>
          <p:nvPicPr>
            <p:cNvPr id="65" name="Graphic 64" descr="Presentation with pie chart with solid fill">
              <a:extLst>
                <a:ext uri="{FF2B5EF4-FFF2-40B4-BE49-F238E27FC236}">
                  <a16:creationId xmlns:a16="http://schemas.microsoft.com/office/drawing/2014/main" id="{1A8BAD41-14E5-C9BC-EB5A-C4EA2A21A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81472" y="5482412"/>
              <a:ext cx="594880" cy="68559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02F28D4-C2EE-E06D-B811-4C8276531C52}"/>
              </a:ext>
            </a:extLst>
          </p:cNvPr>
          <p:cNvSpPr txBox="1"/>
          <p:nvPr/>
        </p:nvSpPr>
        <p:spPr>
          <a:xfrm>
            <a:off x="-7620000" y="588585"/>
            <a:ext cx="6428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 Engine</a:t>
            </a:r>
          </a:p>
        </p:txBody>
      </p:sp>
      <p:pic>
        <p:nvPicPr>
          <p:cNvPr id="5" name="Graphic 4" descr="Network diagram with solid fill">
            <a:extLst>
              <a:ext uri="{FF2B5EF4-FFF2-40B4-BE49-F238E27FC236}">
                <a16:creationId xmlns:a16="http://schemas.microsoft.com/office/drawing/2014/main" id="{700D1618-450A-C11D-1715-8222F6E48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369608" y="592196"/>
            <a:ext cx="784880" cy="784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16BDD0-E8E5-30B5-EEA2-47A8122AB444}"/>
              </a:ext>
            </a:extLst>
          </p:cNvPr>
          <p:cNvSpPr txBox="1"/>
          <p:nvPr/>
        </p:nvSpPr>
        <p:spPr>
          <a:xfrm>
            <a:off x="-7955239" y="3753232"/>
            <a:ext cx="2292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Uses collaborative/content-based filtering for suggestions.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7BAB4-4482-CFD7-3E79-2B2AC2BA806B}"/>
              </a:ext>
            </a:extLst>
          </p:cNvPr>
          <p:cNvSpPr txBox="1"/>
          <p:nvPr/>
        </p:nvSpPr>
        <p:spPr>
          <a:xfrm>
            <a:off x="-8052061" y="3196432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Filtering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19EB1-BC97-BF6B-655D-9254BD857EE6}"/>
              </a:ext>
            </a:extLst>
          </p:cNvPr>
          <p:cNvSpPr txBox="1"/>
          <p:nvPr/>
        </p:nvSpPr>
        <p:spPr>
          <a:xfrm>
            <a:off x="-5188451" y="3739177"/>
            <a:ext cx="2006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Integrates insights from association rule mining.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B8EF6-136E-9F4A-D5AD-9DD6055E1B40}"/>
              </a:ext>
            </a:extLst>
          </p:cNvPr>
          <p:cNvSpPr txBox="1"/>
          <p:nvPr/>
        </p:nvSpPr>
        <p:spPr>
          <a:xfrm>
            <a:off x="-5350599" y="3197125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Integration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B05D8-1583-1583-88BD-F0584D5DCBE0}"/>
              </a:ext>
            </a:extLst>
          </p:cNvPr>
          <p:cNvSpPr txBox="1"/>
          <p:nvPr/>
        </p:nvSpPr>
        <p:spPr>
          <a:xfrm>
            <a:off x="-2908572" y="3725784"/>
            <a:ext cx="200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Helps maximize sales through strategic shelf organization.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3653C-864B-2E28-2DD9-A5C7ABB5ED90}"/>
              </a:ext>
            </a:extLst>
          </p:cNvPr>
          <p:cNvSpPr txBox="1"/>
          <p:nvPr/>
        </p:nvSpPr>
        <p:spPr>
          <a:xfrm>
            <a:off x="-3070720" y="3183732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Sales Impact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21C14B-FF0B-5668-72EA-164EC2439F02}"/>
              </a:ext>
            </a:extLst>
          </p:cNvPr>
          <p:cNvSpPr/>
          <p:nvPr/>
        </p:nvSpPr>
        <p:spPr>
          <a:xfrm>
            <a:off x="-10671212" y="2247077"/>
            <a:ext cx="2642474" cy="306970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EA8A3F-450A-5101-BBBD-CEFAA3C4F32A}"/>
              </a:ext>
            </a:extLst>
          </p:cNvPr>
          <p:cNvSpPr txBox="1"/>
          <p:nvPr/>
        </p:nvSpPr>
        <p:spPr>
          <a:xfrm>
            <a:off x="-10350808" y="3716874"/>
            <a:ext cx="200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Recommends optimal product placement based on buying patterns.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AA45B-91CC-7496-FF19-16B51076455D}"/>
              </a:ext>
            </a:extLst>
          </p:cNvPr>
          <p:cNvSpPr txBox="1"/>
          <p:nvPr/>
        </p:nvSpPr>
        <p:spPr>
          <a:xfrm>
            <a:off x="-10503078" y="3189557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Placement Strategy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3913E1-70F5-AEAD-E7DC-97462BB0B4DF}"/>
              </a:ext>
            </a:extLst>
          </p:cNvPr>
          <p:cNvSpPr txBox="1"/>
          <p:nvPr/>
        </p:nvSpPr>
        <p:spPr>
          <a:xfrm>
            <a:off x="-10531241" y="2412836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panose="020B050202020202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1B8BF9-7475-6833-512D-A1FAC00B0BA9}"/>
              </a:ext>
            </a:extLst>
          </p:cNvPr>
          <p:cNvSpPr txBox="1"/>
          <p:nvPr/>
        </p:nvSpPr>
        <p:spPr>
          <a:xfrm>
            <a:off x="-7742523" y="2435724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panose="020B050202020202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93040C-F452-C69B-9812-E7FFE7AD4E04}"/>
              </a:ext>
            </a:extLst>
          </p:cNvPr>
          <p:cNvSpPr txBox="1"/>
          <p:nvPr/>
        </p:nvSpPr>
        <p:spPr>
          <a:xfrm>
            <a:off x="-5228304" y="2435724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panose="020B050202020202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1CD3DC-7EB7-AD85-C807-54C32CDB30B4}"/>
              </a:ext>
            </a:extLst>
          </p:cNvPr>
          <p:cNvSpPr txBox="1"/>
          <p:nvPr/>
        </p:nvSpPr>
        <p:spPr>
          <a:xfrm>
            <a:off x="-2774757" y="2408258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panose="020B0502020202020204" pitchFamily="34" charset="0"/>
                <a:cs typeface="Calibri" panose="020F0502020204030204" pitchFamily="34" charset="0"/>
              </a:rPr>
              <a:t>04</a:t>
            </a:r>
          </a:p>
        </p:txBody>
      </p:sp>
      <p:pic>
        <p:nvPicPr>
          <p:cNvPr id="33" name="Graphic 32" descr="Mining tools with solid fill">
            <a:extLst>
              <a:ext uri="{FF2B5EF4-FFF2-40B4-BE49-F238E27FC236}">
                <a16:creationId xmlns:a16="http://schemas.microsoft.com/office/drawing/2014/main" id="{C7AA607E-9FCB-65A2-15C9-3113572CA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210" y="755890"/>
            <a:ext cx="784880" cy="78488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4B207DB-C142-9AB1-1608-26AC44BF6A02}"/>
              </a:ext>
            </a:extLst>
          </p:cNvPr>
          <p:cNvSpPr txBox="1"/>
          <p:nvPr/>
        </p:nvSpPr>
        <p:spPr>
          <a:xfrm>
            <a:off x="15977732" y="607635"/>
            <a:ext cx="91169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and Transaction Management</a:t>
            </a:r>
          </a:p>
          <a:p>
            <a:endParaRPr lang="en-PK" sz="4400" b="1" dirty="0">
              <a:solidFill>
                <a:srgbClr val="68DB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Graphic 35" descr="Inventory with solid fill">
            <a:extLst>
              <a:ext uri="{FF2B5EF4-FFF2-40B4-BE49-F238E27FC236}">
                <a16:creationId xmlns:a16="http://schemas.microsoft.com/office/drawing/2014/main" id="{957945AA-B49F-7BA1-C1FE-5559796011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97782" y="675550"/>
            <a:ext cx="655360" cy="655360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F4E19B40-5666-4C14-6BBE-1BEE8AC1E0B7}"/>
              </a:ext>
            </a:extLst>
          </p:cNvPr>
          <p:cNvGrpSpPr/>
          <p:nvPr/>
        </p:nvGrpSpPr>
        <p:grpSpPr>
          <a:xfrm rot="12919004">
            <a:off x="3998591" y="8480561"/>
            <a:ext cx="4885005" cy="3815750"/>
            <a:chOff x="3998591" y="5127761"/>
            <a:chExt cx="4885005" cy="3815750"/>
          </a:xfrm>
        </p:grpSpPr>
        <p:sp>
          <p:nvSpPr>
            <p:cNvPr id="94" name="Partial Circle 93">
              <a:extLst>
                <a:ext uri="{FF2B5EF4-FFF2-40B4-BE49-F238E27FC236}">
                  <a16:creationId xmlns:a16="http://schemas.microsoft.com/office/drawing/2014/main" id="{FF76DA7E-633F-139D-5928-D410374CC3D0}"/>
                </a:ext>
              </a:extLst>
            </p:cNvPr>
            <p:cNvSpPr/>
            <p:nvPr/>
          </p:nvSpPr>
          <p:spPr>
            <a:xfrm>
              <a:off x="3998591" y="5127761"/>
              <a:ext cx="4294901" cy="3815750"/>
            </a:xfrm>
            <a:prstGeom prst="pie">
              <a:avLst>
                <a:gd name="adj1" fmla="val 10800000"/>
                <a:gd name="adj2" fmla="val 21457807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70000">
                  <a:schemeClr val="accent5">
                    <a:lumMod val="40000"/>
                    <a:lumOff val="6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4C4BF35-2286-099C-A837-97FFA2B0D948}"/>
                </a:ext>
              </a:extLst>
            </p:cNvPr>
            <p:cNvSpPr txBox="1"/>
            <p:nvPr/>
          </p:nvSpPr>
          <p:spPr>
            <a:xfrm>
              <a:off x="7172783" y="6242397"/>
              <a:ext cx="171081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Century Gothic" panose="020B0502020202020204" pitchFamily="34" charset="0"/>
                  <a:cs typeface="Aharoni" panose="02010803020104030203" pitchFamily="2" charset="-79"/>
                </a:rPr>
                <a:t>04</a:t>
              </a:r>
              <a:endParaRPr lang="en-US" sz="1400" b="1" dirty="0"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92A951B-1359-D538-FE78-0C8871340716}"/>
              </a:ext>
            </a:extLst>
          </p:cNvPr>
          <p:cNvGrpSpPr/>
          <p:nvPr/>
        </p:nvGrpSpPr>
        <p:grpSpPr>
          <a:xfrm rot="15894493">
            <a:off x="3898507" y="7857856"/>
            <a:ext cx="4623370" cy="4775566"/>
            <a:chOff x="3898507" y="4505056"/>
            <a:chExt cx="4623370" cy="4775566"/>
          </a:xfrm>
        </p:grpSpPr>
        <p:sp>
          <p:nvSpPr>
            <p:cNvPr id="97" name="Partial Circle 96">
              <a:extLst>
                <a:ext uri="{FF2B5EF4-FFF2-40B4-BE49-F238E27FC236}">
                  <a16:creationId xmlns:a16="http://schemas.microsoft.com/office/drawing/2014/main" id="{B0F91E2B-9110-0227-82C4-D6C142B36DB4}"/>
                </a:ext>
              </a:extLst>
            </p:cNvPr>
            <p:cNvSpPr/>
            <p:nvPr/>
          </p:nvSpPr>
          <p:spPr>
            <a:xfrm>
              <a:off x="3898507" y="4505056"/>
              <a:ext cx="4394986" cy="4775566"/>
            </a:xfrm>
            <a:prstGeom prst="pie">
              <a:avLst>
                <a:gd name="adj1" fmla="val 10800000"/>
                <a:gd name="adj2" fmla="val 19928374"/>
              </a:avLst>
            </a:prstGeom>
            <a:gradFill flip="none" rotWithShape="1">
              <a:gsLst>
                <a:gs pos="27000">
                  <a:schemeClr val="accent3">
                    <a:lumMod val="40000"/>
                    <a:lumOff val="60000"/>
                  </a:schemeClr>
                </a:gs>
                <a:gs pos="75000">
                  <a:schemeClr val="accent3">
                    <a:lumMod val="20000"/>
                    <a:lumOff val="80000"/>
                  </a:schemeClr>
                </a:gs>
                <a:gs pos="100000">
                  <a:schemeClr val="tx2">
                    <a:lumMod val="25000"/>
                    <a:lumOff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>
                <a:solidFill>
                  <a:schemeClr val="tx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E65ACEC-F155-74F7-245D-FA3B9F144029}"/>
                </a:ext>
              </a:extLst>
            </p:cNvPr>
            <p:cNvSpPr txBox="1"/>
            <p:nvPr/>
          </p:nvSpPr>
          <p:spPr>
            <a:xfrm>
              <a:off x="6811064" y="5387909"/>
              <a:ext cx="17108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Century Gothic" panose="020B0502020202020204" pitchFamily="34" charset="0"/>
                  <a:cs typeface="Aharoni" panose="02010803020104030203" pitchFamily="2" charset="-79"/>
                </a:rPr>
                <a:t>03</a:t>
              </a:r>
              <a:endParaRPr lang="en-US" sz="1400" b="1" dirty="0"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8215526-A44E-D45A-87A6-AD16EBFAAEB4}"/>
              </a:ext>
            </a:extLst>
          </p:cNvPr>
          <p:cNvGrpSpPr/>
          <p:nvPr/>
        </p:nvGrpSpPr>
        <p:grpSpPr>
          <a:xfrm rot="17729156">
            <a:off x="3735829" y="7600335"/>
            <a:ext cx="4720342" cy="5166762"/>
            <a:chOff x="3735829" y="4247535"/>
            <a:chExt cx="4720342" cy="5166762"/>
          </a:xfrm>
        </p:grpSpPr>
        <p:sp>
          <p:nvSpPr>
            <p:cNvPr id="100" name="Partial Circle 99">
              <a:extLst>
                <a:ext uri="{FF2B5EF4-FFF2-40B4-BE49-F238E27FC236}">
                  <a16:creationId xmlns:a16="http://schemas.microsoft.com/office/drawing/2014/main" id="{BF4628E7-5B5F-7BFB-B0EB-622FFEA58A96}"/>
                </a:ext>
              </a:extLst>
            </p:cNvPr>
            <p:cNvSpPr/>
            <p:nvPr/>
          </p:nvSpPr>
          <p:spPr>
            <a:xfrm>
              <a:off x="3735829" y="4247535"/>
              <a:ext cx="4720342" cy="5166762"/>
            </a:xfrm>
            <a:prstGeom prst="pie">
              <a:avLst>
                <a:gd name="adj1" fmla="val 10800000"/>
                <a:gd name="adj2" fmla="val 18148144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40000"/>
                    <a:lumOff val="6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106DC38-6908-D2FF-CED7-4381D375DB2F}"/>
                </a:ext>
              </a:extLst>
            </p:cNvPr>
            <p:cNvSpPr txBox="1"/>
            <p:nvPr/>
          </p:nvSpPr>
          <p:spPr>
            <a:xfrm>
              <a:off x="5609320" y="4679398"/>
              <a:ext cx="17108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Century Gothic" panose="020B0502020202020204" pitchFamily="34" charset="0"/>
                  <a:cs typeface="Aharoni" panose="02010803020104030203" pitchFamily="2" charset="-79"/>
                </a:rPr>
                <a:t>02</a:t>
              </a:r>
              <a:endParaRPr lang="en-US" sz="1400" b="1" dirty="0"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FD698DC-5515-2760-5AFC-E38B0E1867A6}"/>
              </a:ext>
            </a:extLst>
          </p:cNvPr>
          <p:cNvGrpSpPr/>
          <p:nvPr/>
        </p:nvGrpSpPr>
        <p:grpSpPr>
          <a:xfrm>
            <a:off x="3091190" y="7364127"/>
            <a:ext cx="6009620" cy="5715150"/>
            <a:chOff x="3091190" y="3996813"/>
            <a:chExt cx="6009620" cy="5715150"/>
          </a:xfrm>
        </p:grpSpPr>
        <p:sp>
          <p:nvSpPr>
            <p:cNvPr id="103" name="Partial Circle 102">
              <a:extLst>
                <a:ext uri="{FF2B5EF4-FFF2-40B4-BE49-F238E27FC236}">
                  <a16:creationId xmlns:a16="http://schemas.microsoft.com/office/drawing/2014/main" id="{8CEA96EF-F11C-6EF9-ECF0-B6A415216896}"/>
                </a:ext>
              </a:extLst>
            </p:cNvPr>
            <p:cNvSpPr/>
            <p:nvPr/>
          </p:nvSpPr>
          <p:spPr>
            <a:xfrm>
              <a:off x="3091190" y="3996813"/>
              <a:ext cx="6009620" cy="5715150"/>
            </a:xfrm>
            <a:prstGeom prst="pie">
              <a:avLst>
                <a:gd name="adj1" fmla="val 10800000"/>
                <a:gd name="adj2" fmla="val 14725316"/>
              </a:avLst>
            </a:prstGeom>
            <a:gradFill flip="none" rotWithShape="1">
              <a:gsLst>
                <a:gs pos="14000">
                  <a:schemeClr val="accent3">
                    <a:lumMod val="40000"/>
                    <a:lumOff val="60000"/>
                  </a:schemeClr>
                </a:gs>
                <a:gs pos="59000">
                  <a:schemeClr val="accent3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90500" dist="762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>
                <a:solidFill>
                  <a:schemeClr val="tx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074F471-F1DE-52AD-C837-C88275B48FEF}"/>
                </a:ext>
              </a:extLst>
            </p:cNvPr>
            <p:cNvSpPr txBox="1"/>
            <p:nvPr/>
          </p:nvSpPr>
          <p:spPr>
            <a:xfrm>
              <a:off x="3856762" y="5229072"/>
              <a:ext cx="171081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latin typeface="Century Gothic" panose="020B0502020202020204" pitchFamily="34" charset="0"/>
                  <a:cs typeface="Aharoni" panose="02010803020104030203" pitchFamily="2" charset="-79"/>
                </a:rPr>
                <a:t>01</a:t>
              </a:r>
              <a:endParaRPr lang="en-US" b="1" dirty="0"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7EF81A7A-9D84-3F8B-BCC0-E0BC5A863C15}"/>
              </a:ext>
            </a:extLst>
          </p:cNvPr>
          <p:cNvSpPr txBox="1"/>
          <p:nvPr/>
        </p:nvSpPr>
        <p:spPr>
          <a:xfrm>
            <a:off x="4953986" y="9020876"/>
            <a:ext cx="215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Catalog Upload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D4042C8-0909-0069-BC9A-CCC04323BEF6}"/>
              </a:ext>
            </a:extLst>
          </p:cNvPr>
          <p:cNvSpPr txBox="1"/>
          <p:nvPr/>
        </p:nvSpPr>
        <p:spPr>
          <a:xfrm>
            <a:off x="5066219" y="8743877"/>
            <a:ext cx="1928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Enables store owners to upload product catalogs.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C9311D2-363F-F4DC-FB1A-C489A9A030D3}"/>
              </a:ext>
            </a:extLst>
          </p:cNvPr>
          <p:cNvSpPr txBox="1"/>
          <p:nvPr/>
        </p:nvSpPr>
        <p:spPr>
          <a:xfrm>
            <a:off x="4833898" y="9020876"/>
            <a:ext cx="239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DB77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Transaction Data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AC9DAD-B470-16A0-CCAC-B9C573591118}"/>
              </a:ext>
            </a:extLst>
          </p:cNvPr>
          <p:cNvSpPr txBox="1"/>
          <p:nvPr/>
        </p:nvSpPr>
        <p:spPr>
          <a:xfrm>
            <a:off x="4935990" y="8743877"/>
            <a:ext cx="2189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transaction history uploads for analysis.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B7AD720-0F9C-47F2-8C31-4665307E91B8}"/>
              </a:ext>
            </a:extLst>
          </p:cNvPr>
          <p:cNvSpPr txBox="1"/>
          <p:nvPr/>
        </p:nvSpPr>
        <p:spPr>
          <a:xfrm>
            <a:off x="5066219" y="9020876"/>
            <a:ext cx="192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Century Gothic" panose="020B0502020202020204" pitchFamily="34" charset="0"/>
              </a:rPr>
              <a:t>User Interface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9328CFF-9CBE-F4EF-9C32-BDE6C7F28A88}"/>
              </a:ext>
            </a:extLst>
          </p:cNvPr>
          <p:cNvSpPr txBox="1"/>
          <p:nvPr/>
        </p:nvSpPr>
        <p:spPr>
          <a:xfrm>
            <a:off x="4957451" y="8743877"/>
            <a:ext cx="2146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easy-to-use interfaces for data entry and updates.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60DFF6E-E7F6-CC0E-601E-0E5C64CA763E}"/>
              </a:ext>
            </a:extLst>
          </p:cNvPr>
          <p:cNvSpPr txBox="1"/>
          <p:nvPr/>
        </p:nvSpPr>
        <p:spPr>
          <a:xfrm>
            <a:off x="5175167" y="9020876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9713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Data Storage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DCF3620-A52A-FB34-F66F-3BAA9798C614}"/>
              </a:ext>
            </a:extLst>
          </p:cNvPr>
          <p:cNvSpPr txBox="1"/>
          <p:nvPr/>
        </p:nvSpPr>
        <p:spPr>
          <a:xfrm>
            <a:off x="4668920" y="8743877"/>
            <a:ext cx="2723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Stores data in MongoDB or PostgreSQL for efficient retrieval.</a:t>
            </a:r>
          </a:p>
        </p:txBody>
      </p:sp>
    </p:spTree>
    <p:extLst>
      <p:ext uri="{BB962C8B-B14F-4D97-AF65-F5344CB8AC3E}">
        <p14:creationId xmlns:p14="http://schemas.microsoft.com/office/powerpoint/2010/main" val="2553094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482">
        <p159:morph option="byObject"/>
      </p:transition>
    </mc:Choice>
    <mc:Fallback>
      <p:transition spd="slow" advTm="48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C466D-1149-2E72-67BB-A1181A888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CBC6C3-E221-500B-08A3-C7A83C91A47A}"/>
              </a:ext>
            </a:extLst>
          </p:cNvPr>
          <p:cNvSpPr/>
          <p:nvPr/>
        </p:nvSpPr>
        <p:spPr>
          <a:xfrm>
            <a:off x="0" y="-3378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18967-CBC3-8600-0684-FA064EC8DC48}"/>
              </a:ext>
            </a:extLst>
          </p:cNvPr>
          <p:cNvSpPr txBox="1"/>
          <p:nvPr/>
        </p:nvSpPr>
        <p:spPr>
          <a:xfrm>
            <a:off x="3703361" y="3753232"/>
            <a:ext cx="2292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Uses collaborative/content-based filtering for suggestions.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5E3CD-8027-93FF-8E83-A4D24DD8BB0C}"/>
              </a:ext>
            </a:extLst>
          </p:cNvPr>
          <p:cNvSpPr txBox="1"/>
          <p:nvPr/>
        </p:nvSpPr>
        <p:spPr>
          <a:xfrm>
            <a:off x="3606539" y="3196432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Filtering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21E788-AADA-B9DD-01B2-5AF826D08ABC}"/>
              </a:ext>
            </a:extLst>
          </p:cNvPr>
          <p:cNvSpPr txBox="1"/>
          <p:nvPr/>
        </p:nvSpPr>
        <p:spPr>
          <a:xfrm>
            <a:off x="6470149" y="3739177"/>
            <a:ext cx="2006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Integrates insights from association rule mining.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0FF2B1-62A7-0EB5-EEBC-53DCC67E8F57}"/>
              </a:ext>
            </a:extLst>
          </p:cNvPr>
          <p:cNvSpPr txBox="1"/>
          <p:nvPr/>
        </p:nvSpPr>
        <p:spPr>
          <a:xfrm>
            <a:off x="6308001" y="3197125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Integration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7C155F-733C-2C6A-A997-61FCB0715BD3}"/>
              </a:ext>
            </a:extLst>
          </p:cNvPr>
          <p:cNvSpPr txBox="1"/>
          <p:nvPr/>
        </p:nvSpPr>
        <p:spPr>
          <a:xfrm>
            <a:off x="8750028" y="3725784"/>
            <a:ext cx="200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Helps maximize sales through strategic shelf organization.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B2FF9C-28B2-BBBE-582A-D11E71BE9EF3}"/>
              </a:ext>
            </a:extLst>
          </p:cNvPr>
          <p:cNvSpPr txBox="1"/>
          <p:nvPr/>
        </p:nvSpPr>
        <p:spPr>
          <a:xfrm>
            <a:off x="8587880" y="3183732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Sales Impact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C44D391-6EC4-2F83-8331-55EBCEE8646C}"/>
              </a:ext>
            </a:extLst>
          </p:cNvPr>
          <p:cNvSpPr/>
          <p:nvPr/>
        </p:nvSpPr>
        <p:spPr>
          <a:xfrm>
            <a:off x="987388" y="2247077"/>
            <a:ext cx="2642474" cy="306970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7385E-5683-2159-868E-80FB2EACCAD3}"/>
              </a:ext>
            </a:extLst>
          </p:cNvPr>
          <p:cNvSpPr txBox="1"/>
          <p:nvPr/>
        </p:nvSpPr>
        <p:spPr>
          <a:xfrm>
            <a:off x="1307792" y="3716874"/>
            <a:ext cx="200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Recommends optimal product placement based on buying patterns.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A126D-21FD-247E-69FC-DD36909E15A0}"/>
              </a:ext>
            </a:extLst>
          </p:cNvPr>
          <p:cNvSpPr txBox="1"/>
          <p:nvPr/>
        </p:nvSpPr>
        <p:spPr>
          <a:xfrm>
            <a:off x="1155522" y="3189557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Placement Strategy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6C9F18-D76F-7B91-DF21-247E96C748DE}"/>
              </a:ext>
            </a:extLst>
          </p:cNvPr>
          <p:cNvSpPr txBox="1"/>
          <p:nvPr/>
        </p:nvSpPr>
        <p:spPr>
          <a:xfrm>
            <a:off x="1127359" y="2412836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panose="020B050202020202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9CEE4F-5C2F-A5D3-07E0-1B5C9C4B4C7C}"/>
              </a:ext>
            </a:extLst>
          </p:cNvPr>
          <p:cNvSpPr txBox="1"/>
          <p:nvPr/>
        </p:nvSpPr>
        <p:spPr>
          <a:xfrm>
            <a:off x="3916077" y="2435724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panose="020B050202020202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5C946-7A5D-FBBF-8A37-F76F7011BB4B}"/>
              </a:ext>
            </a:extLst>
          </p:cNvPr>
          <p:cNvSpPr txBox="1"/>
          <p:nvPr/>
        </p:nvSpPr>
        <p:spPr>
          <a:xfrm>
            <a:off x="6430296" y="2435724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panose="020B050202020202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1EA14B-2826-009D-3CE5-E474F04A607F}"/>
              </a:ext>
            </a:extLst>
          </p:cNvPr>
          <p:cNvSpPr txBox="1"/>
          <p:nvPr/>
        </p:nvSpPr>
        <p:spPr>
          <a:xfrm>
            <a:off x="8883843" y="2408258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panose="020B050202020202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C19227-9A9B-644E-2CE1-14384D852B2A}"/>
              </a:ext>
            </a:extLst>
          </p:cNvPr>
          <p:cNvSpPr txBox="1"/>
          <p:nvPr/>
        </p:nvSpPr>
        <p:spPr>
          <a:xfrm>
            <a:off x="1143000" y="588585"/>
            <a:ext cx="6428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 Engine</a:t>
            </a:r>
          </a:p>
        </p:txBody>
      </p:sp>
      <p:pic>
        <p:nvPicPr>
          <p:cNvPr id="32" name="Graphic 31" descr="Network diagram with solid fill">
            <a:extLst>
              <a:ext uri="{FF2B5EF4-FFF2-40B4-BE49-F238E27FC236}">
                <a16:creationId xmlns:a16="http://schemas.microsoft.com/office/drawing/2014/main" id="{BEEEC163-937A-82A7-B170-5721C7FA0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392" y="592196"/>
            <a:ext cx="784880" cy="78488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E2E78D6-D285-C367-2C45-CC1DE704ACD6}"/>
              </a:ext>
            </a:extLst>
          </p:cNvPr>
          <p:cNvGrpSpPr/>
          <p:nvPr/>
        </p:nvGrpSpPr>
        <p:grpSpPr>
          <a:xfrm>
            <a:off x="13559550" y="2568553"/>
            <a:ext cx="4305776" cy="3775078"/>
            <a:chOff x="6313282" y="2658662"/>
            <a:chExt cx="4305776" cy="3775078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1954BEB-B43F-522C-65F5-65AD3C09D028}"/>
                </a:ext>
              </a:extLst>
            </p:cNvPr>
            <p:cNvSpPr/>
            <p:nvPr/>
          </p:nvSpPr>
          <p:spPr>
            <a:xfrm rot="3476045">
              <a:off x="7437256" y="3353292"/>
              <a:ext cx="450453" cy="466650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CACE7B-8777-85DF-D5E0-67D5EA5CA451}"/>
                </a:ext>
              </a:extLst>
            </p:cNvPr>
            <p:cNvSpPr txBox="1"/>
            <p:nvPr/>
          </p:nvSpPr>
          <p:spPr>
            <a:xfrm>
              <a:off x="6313282" y="4419916"/>
              <a:ext cx="134920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gradFill>
                    <a:gsLst>
                      <a:gs pos="0">
                        <a:schemeClr val="accent5">
                          <a:lumMod val="40000"/>
                          <a:lumOff val="60000"/>
                        </a:schemeClr>
                      </a:gs>
                      <a:gs pos="70000">
                        <a:schemeClr val="accent5">
                          <a:lumMod val="40000"/>
                          <a:lumOff val="60000"/>
                        </a:schemeClr>
                      </a:gs>
                      <a:gs pos="100000">
                        <a:schemeClr val="accent3">
                          <a:lumMod val="20000"/>
                          <a:lumOff val="80000"/>
                        </a:schemeClr>
                      </a:gs>
                    </a:gsLst>
                    <a:lin ang="2700000" scaled="1"/>
                  </a:gra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Oswald Medium" panose="00000600000000000000" pitchFamily="2" charset="0"/>
                </a:rPr>
                <a:t>1</a:t>
              </a:r>
              <a:endParaRPr lang="en-US" b="1" dirty="0">
                <a:gradFill>
                  <a:gsLst>
                    <a:gs pos="0">
                      <a:schemeClr val="accent5">
                        <a:lumMod val="40000"/>
                        <a:lumOff val="60000"/>
                      </a:schemeClr>
                    </a:gs>
                    <a:gs pos="70000">
                      <a:schemeClr val="accent5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Oswald Medium" panose="00000600000000000000" pitchFamily="2" charset="0"/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AF952B83-AAE2-C780-4584-01F93864809C}"/>
                </a:ext>
              </a:extLst>
            </p:cNvPr>
            <p:cNvSpPr/>
            <p:nvPr/>
          </p:nvSpPr>
          <p:spPr>
            <a:xfrm>
              <a:off x="6561312" y="2658662"/>
              <a:ext cx="4057746" cy="3775078"/>
            </a:xfrm>
            <a:prstGeom prst="parallelogram">
              <a:avLst>
                <a:gd name="adj" fmla="val 37426"/>
              </a:avLst>
            </a:prstGeom>
            <a:solidFill>
              <a:schemeClr val="tx1"/>
            </a:solidFill>
            <a:ln>
              <a:noFill/>
            </a:ln>
            <a:effectLst>
              <a:outerShdw blurRad="317500" dist="444500" dir="10800000" sx="65000" sy="65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A23A7C7-2D0C-045C-3023-5ADCE75272E1}"/>
                </a:ext>
              </a:extLst>
            </p:cNvPr>
            <p:cNvSpPr/>
            <p:nvPr/>
          </p:nvSpPr>
          <p:spPr>
            <a:xfrm>
              <a:off x="7340119" y="2960467"/>
              <a:ext cx="2281947" cy="555970"/>
            </a:xfrm>
            <a:custGeom>
              <a:avLst/>
              <a:gdLst>
                <a:gd name="connsiteX0" fmla="*/ 145445 w 1186463"/>
                <a:gd name="connsiteY0" fmla="*/ 0 h 388620"/>
                <a:gd name="connsiteX1" fmla="*/ 992153 w 1186463"/>
                <a:gd name="connsiteY1" fmla="*/ 0 h 388620"/>
                <a:gd name="connsiteX2" fmla="*/ 1186463 w 1186463"/>
                <a:gd name="connsiteY2" fmla="*/ 194310 h 388620"/>
                <a:gd name="connsiteX3" fmla="*/ 992153 w 1186463"/>
                <a:gd name="connsiteY3" fmla="*/ 388620 h 388620"/>
                <a:gd name="connsiteX4" fmla="*/ 0 w 1186463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463" h="388620">
                  <a:moveTo>
                    <a:pt x="145445" y="0"/>
                  </a:moveTo>
                  <a:lnTo>
                    <a:pt x="992153" y="0"/>
                  </a:lnTo>
                  <a:cubicBezTo>
                    <a:pt x="1099467" y="0"/>
                    <a:pt x="1186463" y="86996"/>
                    <a:pt x="1186463" y="194310"/>
                  </a:cubicBezTo>
                  <a:cubicBezTo>
                    <a:pt x="1186463" y="301624"/>
                    <a:pt x="1099467" y="388620"/>
                    <a:pt x="992153" y="388620"/>
                  </a:cubicBezTo>
                  <a:lnTo>
                    <a:pt x="0" y="38862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5">
                    <a:lumMod val="40000"/>
                    <a:lumOff val="6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44415D-ECE6-03DD-633F-3DE191F47730}"/>
                </a:ext>
              </a:extLst>
            </p:cNvPr>
            <p:cNvSpPr txBox="1"/>
            <p:nvPr/>
          </p:nvSpPr>
          <p:spPr>
            <a:xfrm>
              <a:off x="7615745" y="3035683"/>
              <a:ext cx="2175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Item Set Analysis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E440B8-D49B-F316-5496-E59101288A5C}"/>
                </a:ext>
              </a:extLst>
            </p:cNvPr>
            <p:cNvSpPr txBox="1"/>
            <p:nvPr/>
          </p:nvSpPr>
          <p:spPr>
            <a:xfrm>
              <a:off x="7484951" y="3914326"/>
              <a:ext cx="16187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Uses </a:t>
              </a:r>
              <a:r>
                <a:rPr lang="en-US" sz="16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Apriori</a:t>
              </a: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algorithm to identify frequent item sets.</a:t>
              </a:r>
            </a:p>
          </p:txBody>
        </p:sp>
        <p:pic>
          <p:nvPicPr>
            <p:cNvPr id="40" name="Graphic 39" descr="Presentation with pie chart with solid fill">
              <a:extLst>
                <a:ext uri="{FF2B5EF4-FFF2-40B4-BE49-F238E27FC236}">
                  <a16:creationId xmlns:a16="http://schemas.microsoft.com/office/drawing/2014/main" id="{1353B24E-A47F-9063-439B-85396413B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8500" y="5246738"/>
              <a:ext cx="594880" cy="685598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F9968A-1AC5-0D65-FE60-961428594121}"/>
              </a:ext>
            </a:extLst>
          </p:cNvPr>
          <p:cNvGrpSpPr/>
          <p:nvPr/>
        </p:nvGrpSpPr>
        <p:grpSpPr>
          <a:xfrm>
            <a:off x="16302750" y="2475287"/>
            <a:ext cx="4305776" cy="3775078"/>
            <a:chOff x="6313282" y="2658662"/>
            <a:chExt cx="4305776" cy="3775078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BEDA4315-2E0F-2006-6D06-65E8689E8410}"/>
                </a:ext>
              </a:extLst>
            </p:cNvPr>
            <p:cNvSpPr/>
            <p:nvPr/>
          </p:nvSpPr>
          <p:spPr>
            <a:xfrm rot="3476045">
              <a:off x="7437256" y="3353292"/>
              <a:ext cx="450453" cy="466650"/>
            </a:xfrm>
            <a:prstGeom prst="triangl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7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101624-51D9-CDD3-7BB0-991520BF5AF8}"/>
                </a:ext>
              </a:extLst>
            </p:cNvPr>
            <p:cNvSpPr txBox="1"/>
            <p:nvPr/>
          </p:nvSpPr>
          <p:spPr>
            <a:xfrm>
              <a:off x="6313282" y="4419916"/>
              <a:ext cx="134920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7000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20000"/>
                          <a:lumOff val="80000"/>
                        </a:schemeClr>
                      </a:gs>
                    </a:gsLst>
                    <a:lin ang="2700000" scaled="1"/>
                  </a:gra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Oswald Medium" panose="00000600000000000000" pitchFamily="2" charset="0"/>
                </a:rPr>
                <a:t>2</a:t>
              </a:r>
              <a:endParaRPr lang="en-US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70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Oswald Medium" panose="00000600000000000000" pitchFamily="2" charset="0"/>
              </a:endParaRPr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F0304BB5-3E46-BE60-8537-98800779A3A3}"/>
                </a:ext>
              </a:extLst>
            </p:cNvPr>
            <p:cNvSpPr/>
            <p:nvPr/>
          </p:nvSpPr>
          <p:spPr>
            <a:xfrm>
              <a:off x="6561312" y="2658662"/>
              <a:ext cx="4057746" cy="3775078"/>
            </a:xfrm>
            <a:prstGeom prst="parallelogram">
              <a:avLst>
                <a:gd name="adj" fmla="val 37426"/>
              </a:avLst>
            </a:prstGeom>
            <a:solidFill>
              <a:schemeClr val="tx1"/>
            </a:solidFill>
            <a:ln>
              <a:noFill/>
            </a:ln>
            <a:effectLst>
              <a:outerShdw blurRad="317500" dist="444500" dir="10800000" sx="65000" sy="65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DD080D5-7648-9166-42BF-866278E3B154}"/>
                </a:ext>
              </a:extLst>
            </p:cNvPr>
            <p:cNvSpPr/>
            <p:nvPr/>
          </p:nvSpPr>
          <p:spPr>
            <a:xfrm>
              <a:off x="7340119" y="2960467"/>
              <a:ext cx="2281947" cy="555970"/>
            </a:xfrm>
            <a:custGeom>
              <a:avLst/>
              <a:gdLst>
                <a:gd name="connsiteX0" fmla="*/ 145445 w 1186463"/>
                <a:gd name="connsiteY0" fmla="*/ 0 h 388620"/>
                <a:gd name="connsiteX1" fmla="*/ 992153 w 1186463"/>
                <a:gd name="connsiteY1" fmla="*/ 0 h 388620"/>
                <a:gd name="connsiteX2" fmla="*/ 1186463 w 1186463"/>
                <a:gd name="connsiteY2" fmla="*/ 194310 h 388620"/>
                <a:gd name="connsiteX3" fmla="*/ 992153 w 1186463"/>
                <a:gd name="connsiteY3" fmla="*/ 388620 h 388620"/>
                <a:gd name="connsiteX4" fmla="*/ 0 w 1186463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463" h="388620">
                  <a:moveTo>
                    <a:pt x="145445" y="0"/>
                  </a:moveTo>
                  <a:lnTo>
                    <a:pt x="992153" y="0"/>
                  </a:lnTo>
                  <a:cubicBezTo>
                    <a:pt x="1099467" y="0"/>
                    <a:pt x="1186463" y="86996"/>
                    <a:pt x="1186463" y="194310"/>
                  </a:cubicBezTo>
                  <a:cubicBezTo>
                    <a:pt x="1186463" y="301624"/>
                    <a:pt x="1099467" y="388620"/>
                    <a:pt x="992153" y="388620"/>
                  </a:cubicBezTo>
                  <a:lnTo>
                    <a:pt x="0" y="38862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7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1A345B3-A394-453A-9AD3-AFE9F086138F}"/>
                </a:ext>
              </a:extLst>
            </p:cNvPr>
            <p:cNvSpPr txBox="1"/>
            <p:nvPr/>
          </p:nvSpPr>
          <p:spPr>
            <a:xfrm>
              <a:off x="7727480" y="3046921"/>
              <a:ext cx="186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Rule Generation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34F92A-0186-DBE2-C912-3E459AAD5B1B}"/>
                </a:ext>
              </a:extLst>
            </p:cNvPr>
            <p:cNvSpPr txBox="1"/>
            <p:nvPr/>
          </p:nvSpPr>
          <p:spPr>
            <a:xfrm>
              <a:off x="7437929" y="4018365"/>
              <a:ext cx="17054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Generates association rules for products often bought together.</a:t>
              </a:r>
            </a:p>
          </p:txBody>
        </p:sp>
        <p:pic>
          <p:nvPicPr>
            <p:cNvPr id="67" name="Graphic 66" descr="Presentation with pie chart with solid fill">
              <a:extLst>
                <a:ext uri="{FF2B5EF4-FFF2-40B4-BE49-F238E27FC236}">
                  <a16:creationId xmlns:a16="http://schemas.microsoft.com/office/drawing/2014/main" id="{BFD57288-D0CA-2835-2370-708D37044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80102" y="5333825"/>
              <a:ext cx="594880" cy="685598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7886E91-7BDD-7F5D-5E85-52BB638D0DAD}"/>
              </a:ext>
            </a:extLst>
          </p:cNvPr>
          <p:cNvGrpSpPr/>
          <p:nvPr/>
        </p:nvGrpSpPr>
        <p:grpSpPr>
          <a:xfrm>
            <a:off x="19100559" y="2531637"/>
            <a:ext cx="4305776" cy="3775078"/>
            <a:chOff x="6313282" y="2658662"/>
            <a:chExt cx="4305776" cy="3775078"/>
          </a:xfrm>
        </p:grpSpPr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D5A57D4A-462F-7437-6CAE-CA6246CF73B7}"/>
                </a:ext>
              </a:extLst>
            </p:cNvPr>
            <p:cNvSpPr/>
            <p:nvPr/>
          </p:nvSpPr>
          <p:spPr>
            <a:xfrm rot="3476045">
              <a:off x="7437256" y="3353292"/>
              <a:ext cx="450453" cy="466650"/>
            </a:xfrm>
            <a:prstGeom prst="triangle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7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F391F11-D885-7557-8255-B52C3BD41704}"/>
                </a:ext>
              </a:extLst>
            </p:cNvPr>
            <p:cNvSpPr txBox="1"/>
            <p:nvPr/>
          </p:nvSpPr>
          <p:spPr>
            <a:xfrm>
              <a:off x="6313282" y="4419916"/>
              <a:ext cx="134920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7000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>
                          <a:lumMod val="20000"/>
                          <a:lumOff val="80000"/>
                        </a:schemeClr>
                      </a:gs>
                    </a:gsLst>
                    <a:lin ang="2700000" scaled="1"/>
                  </a:gra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Oswald Medium" panose="00000600000000000000" pitchFamily="2" charset="0"/>
                </a:rPr>
                <a:t>3</a:t>
              </a:r>
              <a:endParaRPr lang="en-US" b="1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70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Oswald Medium" panose="00000600000000000000" pitchFamily="2" charset="0"/>
              </a:endParaRPr>
            </a:p>
          </p:txBody>
        </p: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17A486B1-55E3-2E20-7FF4-12A6A2B356CD}"/>
                </a:ext>
              </a:extLst>
            </p:cNvPr>
            <p:cNvSpPr/>
            <p:nvPr/>
          </p:nvSpPr>
          <p:spPr>
            <a:xfrm>
              <a:off x="6561312" y="2658662"/>
              <a:ext cx="4057746" cy="3775078"/>
            </a:xfrm>
            <a:prstGeom prst="parallelogram">
              <a:avLst>
                <a:gd name="adj" fmla="val 37426"/>
              </a:avLst>
            </a:prstGeom>
            <a:solidFill>
              <a:schemeClr val="tx1"/>
            </a:solidFill>
            <a:ln>
              <a:noFill/>
            </a:ln>
            <a:effectLst>
              <a:outerShdw blurRad="317500" dist="444500" dir="10800000" sx="65000" sy="65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D667079-451F-5567-4D24-E4BC47FA2AA2}"/>
                </a:ext>
              </a:extLst>
            </p:cNvPr>
            <p:cNvSpPr/>
            <p:nvPr/>
          </p:nvSpPr>
          <p:spPr>
            <a:xfrm>
              <a:off x="7340119" y="2960467"/>
              <a:ext cx="2281947" cy="555970"/>
            </a:xfrm>
            <a:custGeom>
              <a:avLst/>
              <a:gdLst>
                <a:gd name="connsiteX0" fmla="*/ 145445 w 1186463"/>
                <a:gd name="connsiteY0" fmla="*/ 0 h 388620"/>
                <a:gd name="connsiteX1" fmla="*/ 992153 w 1186463"/>
                <a:gd name="connsiteY1" fmla="*/ 0 h 388620"/>
                <a:gd name="connsiteX2" fmla="*/ 1186463 w 1186463"/>
                <a:gd name="connsiteY2" fmla="*/ 194310 h 388620"/>
                <a:gd name="connsiteX3" fmla="*/ 992153 w 1186463"/>
                <a:gd name="connsiteY3" fmla="*/ 388620 h 388620"/>
                <a:gd name="connsiteX4" fmla="*/ 0 w 1186463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463" h="388620">
                  <a:moveTo>
                    <a:pt x="145445" y="0"/>
                  </a:moveTo>
                  <a:lnTo>
                    <a:pt x="992153" y="0"/>
                  </a:lnTo>
                  <a:cubicBezTo>
                    <a:pt x="1099467" y="0"/>
                    <a:pt x="1186463" y="86996"/>
                    <a:pt x="1186463" y="194310"/>
                  </a:cubicBezTo>
                  <a:cubicBezTo>
                    <a:pt x="1186463" y="301624"/>
                    <a:pt x="1099467" y="388620"/>
                    <a:pt x="992153" y="388620"/>
                  </a:cubicBezTo>
                  <a:lnTo>
                    <a:pt x="0" y="38862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7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3427F13-3682-EE37-B567-F23EDAC8046D}"/>
                </a:ext>
              </a:extLst>
            </p:cNvPr>
            <p:cNvSpPr txBox="1"/>
            <p:nvPr/>
          </p:nvSpPr>
          <p:spPr>
            <a:xfrm>
              <a:off x="7603064" y="3035683"/>
              <a:ext cx="217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Clustering Analysis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A197D16-BB4B-DA94-CAEB-006EAAC57FDC}"/>
                </a:ext>
              </a:extLst>
            </p:cNvPr>
            <p:cNvSpPr txBox="1"/>
            <p:nvPr/>
          </p:nvSpPr>
          <p:spPr>
            <a:xfrm>
              <a:off x="7471828" y="3960923"/>
              <a:ext cx="185427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Applies K-Means clustering to group products or customers based on purchasing patterns.</a:t>
              </a:r>
            </a:p>
          </p:txBody>
        </p:sp>
        <p:pic>
          <p:nvPicPr>
            <p:cNvPr id="75" name="Graphic 74" descr="Presentation with pie chart with solid fill">
              <a:extLst>
                <a:ext uri="{FF2B5EF4-FFF2-40B4-BE49-F238E27FC236}">
                  <a16:creationId xmlns:a16="http://schemas.microsoft.com/office/drawing/2014/main" id="{AFF0CB7B-A98D-A921-393C-4E9C36407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80101" y="5537025"/>
              <a:ext cx="594880" cy="685598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FDB1906-42A3-0AA8-743B-034CE6896462}"/>
              </a:ext>
            </a:extLst>
          </p:cNvPr>
          <p:cNvGrpSpPr/>
          <p:nvPr/>
        </p:nvGrpSpPr>
        <p:grpSpPr>
          <a:xfrm>
            <a:off x="21865350" y="2511873"/>
            <a:ext cx="4305776" cy="3775078"/>
            <a:chOff x="6313282" y="2658662"/>
            <a:chExt cx="4305776" cy="3775078"/>
          </a:xfrm>
        </p:grpSpPr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D03F59C4-4271-1032-CD66-EBF1B29508A7}"/>
                </a:ext>
              </a:extLst>
            </p:cNvPr>
            <p:cNvSpPr/>
            <p:nvPr/>
          </p:nvSpPr>
          <p:spPr>
            <a:xfrm rot="3476045">
              <a:off x="7437256" y="3353292"/>
              <a:ext cx="450453" cy="466650"/>
            </a:xfrm>
            <a:prstGeom prst="triangle">
              <a:avLst/>
            </a:prstGeom>
            <a:gradFill>
              <a:gsLst>
                <a:gs pos="0">
                  <a:srgbClr val="7030A0"/>
                </a:gs>
                <a:gs pos="70000">
                  <a:srgbClr val="9B58B6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37A412E-4B14-600A-6288-3BCD40B1D59E}"/>
                </a:ext>
              </a:extLst>
            </p:cNvPr>
            <p:cNvSpPr txBox="1"/>
            <p:nvPr/>
          </p:nvSpPr>
          <p:spPr>
            <a:xfrm>
              <a:off x="6313282" y="4419916"/>
              <a:ext cx="134920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gradFill>
                    <a:gsLst>
                      <a:gs pos="0">
                        <a:srgbClr val="7030A0"/>
                      </a:gs>
                      <a:gs pos="70000">
                        <a:srgbClr val="9B58B6"/>
                      </a:gs>
                      <a:gs pos="100000">
                        <a:schemeClr val="accent5">
                          <a:lumMod val="20000"/>
                          <a:lumOff val="80000"/>
                        </a:schemeClr>
                      </a:gs>
                    </a:gsLst>
                    <a:lin ang="2700000" scaled="1"/>
                  </a:gra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Oswald Medium" panose="00000600000000000000" pitchFamily="2" charset="0"/>
                </a:rPr>
                <a:t>4</a:t>
              </a:r>
              <a:endParaRPr lang="en-US" b="1" dirty="0">
                <a:gradFill>
                  <a:gsLst>
                    <a:gs pos="0">
                      <a:srgbClr val="7030A0"/>
                    </a:gs>
                    <a:gs pos="70000">
                      <a:srgbClr val="9B58B6"/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Oswald Medium" panose="00000600000000000000" pitchFamily="2" charset="0"/>
              </a:endParaRPr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487D562A-8291-3413-0E10-AB7D65F823B3}"/>
                </a:ext>
              </a:extLst>
            </p:cNvPr>
            <p:cNvSpPr/>
            <p:nvPr/>
          </p:nvSpPr>
          <p:spPr>
            <a:xfrm>
              <a:off x="6561312" y="2658662"/>
              <a:ext cx="4057746" cy="3775078"/>
            </a:xfrm>
            <a:prstGeom prst="parallelogram">
              <a:avLst>
                <a:gd name="adj" fmla="val 37426"/>
              </a:avLst>
            </a:prstGeom>
            <a:solidFill>
              <a:schemeClr val="tx1"/>
            </a:solidFill>
            <a:ln>
              <a:noFill/>
            </a:ln>
            <a:effectLst>
              <a:outerShdw blurRad="317500" dist="444500" dir="10800000" sx="65000" sy="65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E7AEE8C-7866-3EA0-04D6-B57FD2F7089E}"/>
                </a:ext>
              </a:extLst>
            </p:cNvPr>
            <p:cNvSpPr/>
            <p:nvPr/>
          </p:nvSpPr>
          <p:spPr>
            <a:xfrm>
              <a:off x="7340119" y="2960467"/>
              <a:ext cx="2281947" cy="555970"/>
            </a:xfrm>
            <a:custGeom>
              <a:avLst/>
              <a:gdLst>
                <a:gd name="connsiteX0" fmla="*/ 145445 w 1186463"/>
                <a:gd name="connsiteY0" fmla="*/ 0 h 388620"/>
                <a:gd name="connsiteX1" fmla="*/ 992153 w 1186463"/>
                <a:gd name="connsiteY1" fmla="*/ 0 h 388620"/>
                <a:gd name="connsiteX2" fmla="*/ 1186463 w 1186463"/>
                <a:gd name="connsiteY2" fmla="*/ 194310 h 388620"/>
                <a:gd name="connsiteX3" fmla="*/ 992153 w 1186463"/>
                <a:gd name="connsiteY3" fmla="*/ 388620 h 388620"/>
                <a:gd name="connsiteX4" fmla="*/ 0 w 1186463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6463" h="388620">
                  <a:moveTo>
                    <a:pt x="145445" y="0"/>
                  </a:moveTo>
                  <a:lnTo>
                    <a:pt x="992153" y="0"/>
                  </a:lnTo>
                  <a:cubicBezTo>
                    <a:pt x="1099467" y="0"/>
                    <a:pt x="1186463" y="86996"/>
                    <a:pt x="1186463" y="194310"/>
                  </a:cubicBezTo>
                  <a:cubicBezTo>
                    <a:pt x="1186463" y="301624"/>
                    <a:pt x="1099467" y="388620"/>
                    <a:pt x="992153" y="388620"/>
                  </a:cubicBezTo>
                  <a:lnTo>
                    <a:pt x="0" y="388620"/>
                  </a:ln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70000">
                  <a:srgbClr val="9B58B6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180EE2A-A369-0E14-1EEC-C563E4364DF9}"/>
                </a:ext>
              </a:extLst>
            </p:cNvPr>
            <p:cNvSpPr txBox="1"/>
            <p:nvPr/>
          </p:nvSpPr>
          <p:spPr>
            <a:xfrm>
              <a:off x="7799233" y="3035683"/>
              <a:ext cx="1500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62C53D0-CACF-4763-536E-0E6C7FFC0617}"/>
                </a:ext>
              </a:extLst>
            </p:cNvPr>
            <p:cNvSpPr txBox="1"/>
            <p:nvPr/>
          </p:nvSpPr>
          <p:spPr>
            <a:xfrm>
              <a:off x="7388182" y="3915407"/>
              <a:ext cx="223388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Powers product bundling and placement recommendations using both association rules and clustering insights.</a:t>
              </a:r>
            </a:p>
          </p:txBody>
        </p:sp>
        <p:pic>
          <p:nvPicPr>
            <p:cNvPr id="83" name="Graphic 82" descr="Presentation with pie chart with solid fill">
              <a:extLst>
                <a:ext uri="{FF2B5EF4-FFF2-40B4-BE49-F238E27FC236}">
                  <a16:creationId xmlns:a16="http://schemas.microsoft.com/office/drawing/2014/main" id="{045FF2E7-1129-868E-AEC7-FF5E55CA9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81472" y="5482412"/>
              <a:ext cx="594880" cy="685598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DBB1ECD-AAA5-B4FB-9D66-E883CBA568AA}"/>
              </a:ext>
            </a:extLst>
          </p:cNvPr>
          <p:cNvSpPr txBox="1"/>
          <p:nvPr/>
        </p:nvSpPr>
        <p:spPr>
          <a:xfrm>
            <a:off x="13879961" y="607635"/>
            <a:ext cx="107910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E59EDD"/>
                </a:solidFill>
              </a:rPr>
              <a:t>Association Rule Mining and Clustering</a:t>
            </a:r>
          </a:p>
          <a:p>
            <a:endParaRPr lang="en-PK" sz="4400" b="1" dirty="0">
              <a:solidFill>
                <a:srgbClr val="E9713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5" name="Graphic 84" descr="Mining tools with solid fill">
            <a:extLst>
              <a:ext uri="{FF2B5EF4-FFF2-40B4-BE49-F238E27FC236}">
                <a16:creationId xmlns:a16="http://schemas.microsoft.com/office/drawing/2014/main" id="{1C7236B4-D382-FCA7-3DF6-03FB48DC32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84460" y="546030"/>
            <a:ext cx="784880" cy="7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78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465">
        <p159:morph option="byObject"/>
      </p:transition>
    </mc:Choice>
    <mc:Fallback>
      <p:transition spd="slow" advTm="46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A9E7C-66FD-F7E0-8E14-361805946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EC1FA4-632E-BB07-E5A3-E4AE879F2983}"/>
              </a:ext>
            </a:extLst>
          </p:cNvPr>
          <p:cNvSpPr/>
          <p:nvPr/>
        </p:nvSpPr>
        <p:spPr>
          <a:xfrm>
            <a:off x="0" y="-3378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AD6CB7-3087-1568-9F1A-3687528197B5}"/>
              </a:ext>
            </a:extLst>
          </p:cNvPr>
          <p:cNvSpPr/>
          <p:nvPr/>
        </p:nvSpPr>
        <p:spPr>
          <a:xfrm>
            <a:off x="3538261" y="2156821"/>
            <a:ext cx="2642474" cy="3069702"/>
          </a:xfrm>
          <a:prstGeom prst="roundRect">
            <a:avLst/>
          </a:prstGeom>
          <a:solidFill>
            <a:srgbClr val="0378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3D05F-FF49-2469-DD3A-DD737F827081}"/>
              </a:ext>
            </a:extLst>
          </p:cNvPr>
          <p:cNvSpPr txBox="1"/>
          <p:nvPr/>
        </p:nvSpPr>
        <p:spPr>
          <a:xfrm>
            <a:off x="3703361" y="3753232"/>
            <a:ext cx="2292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Uses collaborative/content-based filtering for suggestions.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A414D7-8501-3FA6-7FD4-2D6806068908}"/>
              </a:ext>
            </a:extLst>
          </p:cNvPr>
          <p:cNvSpPr txBox="1"/>
          <p:nvPr/>
        </p:nvSpPr>
        <p:spPr>
          <a:xfrm>
            <a:off x="3606539" y="3196432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Filtering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39D21-E3AD-2698-7D81-0654047BDEC3}"/>
              </a:ext>
            </a:extLst>
          </p:cNvPr>
          <p:cNvSpPr txBox="1"/>
          <p:nvPr/>
        </p:nvSpPr>
        <p:spPr>
          <a:xfrm>
            <a:off x="6470149" y="3739177"/>
            <a:ext cx="2006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Integrates insights from association rule mining.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E8DAA-47CC-6F3D-B801-471A2E472256}"/>
              </a:ext>
            </a:extLst>
          </p:cNvPr>
          <p:cNvSpPr txBox="1"/>
          <p:nvPr/>
        </p:nvSpPr>
        <p:spPr>
          <a:xfrm>
            <a:off x="6308001" y="3197125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Integration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98D2B-389C-622B-EC49-F9618691D1A3}"/>
              </a:ext>
            </a:extLst>
          </p:cNvPr>
          <p:cNvSpPr txBox="1"/>
          <p:nvPr/>
        </p:nvSpPr>
        <p:spPr>
          <a:xfrm>
            <a:off x="8750028" y="3725784"/>
            <a:ext cx="200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Helps maximize sales through strategic shelf organization.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93EBD8-F0FC-CF55-BD14-2FA8FCC99A8F}"/>
              </a:ext>
            </a:extLst>
          </p:cNvPr>
          <p:cNvSpPr txBox="1"/>
          <p:nvPr/>
        </p:nvSpPr>
        <p:spPr>
          <a:xfrm>
            <a:off x="8587880" y="3183732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Sales Impact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973AD-817E-F4B4-3A13-9B39F9CDCC0E}"/>
              </a:ext>
            </a:extLst>
          </p:cNvPr>
          <p:cNvSpPr txBox="1"/>
          <p:nvPr/>
        </p:nvSpPr>
        <p:spPr>
          <a:xfrm>
            <a:off x="1307792" y="3716874"/>
            <a:ext cx="200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Recommends optimal product placement based on buying patterns.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7348B-9CAA-0817-459A-2A5AD1363640}"/>
              </a:ext>
            </a:extLst>
          </p:cNvPr>
          <p:cNvSpPr txBox="1"/>
          <p:nvPr/>
        </p:nvSpPr>
        <p:spPr>
          <a:xfrm>
            <a:off x="1155522" y="3189557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Placement Strategy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CD064-9595-9CC0-1134-57EBA50AB647}"/>
              </a:ext>
            </a:extLst>
          </p:cNvPr>
          <p:cNvSpPr txBox="1"/>
          <p:nvPr/>
        </p:nvSpPr>
        <p:spPr>
          <a:xfrm>
            <a:off x="1127359" y="2412836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021D2A-AAC2-9ABE-A141-76F38C6C9B27}"/>
              </a:ext>
            </a:extLst>
          </p:cNvPr>
          <p:cNvSpPr txBox="1"/>
          <p:nvPr/>
        </p:nvSpPr>
        <p:spPr>
          <a:xfrm>
            <a:off x="3703361" y="2397574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panose="020B050202020202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AF0DDE-EE79-1D51-F66A-2BF05729486F}"/>
              </a:ext>
            </a:extLst>
          </p:cNvPr>
          <p:cNvSpPr txBox="1"/>
          <p:nvPr/>
        </p:nvSpPr>
        <p:spPr>
          <a:xfrm>
            <a:off x="6430296" y="2435724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panose="020B050202020202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4DAD88-C91E-2ED6-0BEC-F08D3B74114A}"/>
              </a:ext>
            </a:extLst>
          </p:cNvPr>
          <p:cNvSpPr txBox="1"/>
          <p:nvPr/>
        </p:nvSpPr>
        <p:spPr>
          <a:xfrm>
            <a:off x="8883843" y="2408258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panose="020B050202020202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424B2B-7A88-0A5F-B6D4-086D610257A9}"/>
              </a:ext>
            </a:extLst>
          </p:cNvPr>
          <p:cNvSpPr txBox="1"/>
          <p:nvPr/>
        </p:nvSpPr>
        <p:spPr>
          <a:xfrm>
            <a:off x="1143000" y="588585"/>
            <a:ext cx="6428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378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 Engine</a:t>
            </a:r>
          </a:p>
        </p:txBody>
      </p:sp>
      <p:pic>
        <p:nvPicPr>
          <p:cNvPr id="32" name="Graphic 31" descr="Network diagram with solid fill">
            <a:extLst>
              <a:ext uri="{FF2B5EF4-FFF2-40B4-BE49-F238E27FC236}">
                <a16:creationId xmlns:a16="http://schemas.microsoft.com/office/drawing/2014/main" id="{1DF9D28F-7666-9642-E0E7-DC49EA18F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392" y="592196"/>
            <a:ext cx="784880" cy="7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7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270">
        <p159:morph option="byObject"/>
      </p:transition>
    </mc:Choice>
    <mc:Fallback>
      <p:transition spd="slow" advTm="27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63F7-EC67-830E-6B5E-575A66AF1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F59395-3FE9-5934-8BF5-CB9051E0324C}"/>
              </a:ext>
            </a:extLst>
          </p:cNvPr>
          <p:cNvSpPr/>
          <p:nvPr/>
        </p:nvSpPr>
        <p:spPr>
          <a:xfrm>
            <a:off x="0" y="-3378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7A7FDC9-5F26-1DEB-94C1-87398913BBBE}"/>
              </a:ext>
            </a:extLst>
          </p:cNvPr>
          <p:cNvSpPr/>
          <p:nvPr/>
        </p:nvSpPr>
        <p:spPr>
          <a:xfrm>
            <a:off x="6127974" y="2129787"/>
            <a:ext cx="2642474" cy="306970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BDB55-6E49-BB6D-9A81-2ACE99FFCA2D}"/>
              </a:ext>
            </a:extLst>
          </p:cNvPr>
          <p:cNvSpPr txBox="1"/>
          <p:nvPr/>
        </p:nvSpPr>
        <p:spPr>
          <a:xfrm>
            <a:off x="3703361" y="3753232"/>
            <a:ext cx="2292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collaborative/content-based filtering for suggestions.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7C71C-2EB6-B35E-4B86-C91610B374AF}"/>
              </a:ext>
            </a:extLst>
          </p:cNvPr>
          <p:cNvSpPr txBox="1"/>
          <p:nvPr/>
        </p:nvSpPr>
        <p:spPr>
          <a:xfrm>
            <a:off x="3606539" y="3196432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Filtering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C961F-40A3-8575-8D71-E7D6D0A989CD}"/>
              </a:ext>
            </a:extLst>
          </p:cNvPr>
          <p:cNvSpPr txBox="1"/>
          <p:nvPr/>
        </p:nvSpPr>
        <p:spPr>
          <a:xfrm>
            <a:off x="6470149" y="3739177"/>
            <a:ext cx="2006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Integrates insights from association rule mining.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0EDDF-5636-7569-C3AB-2EDAAA8E3D7F}"/>
              </a:ext>
            </a:extLst>
          </p:cNvPr>
          <p:cNvSpPr txBox="1"/>
          <p:nvPr/>
        </p:nvSpPr>
        <p:spPr>
          <a:xfrm>
            <a:off x="6308001" y="3197125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Integration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E73CE-9BDC-62EB-E24F-051675FD9DEB}"/>
              </a:ext>
            </a:extLst>
          </p:cNvPr>
          <p:cNvSpPr txBox="1"/>
          <p:nvPr/>
        </p:nvSpPr>
        <p:spPr>
          <a:xfrm>
            <a:off x="8750028" y="3725784"/>
            <a:ext cx="200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Helps maximize sales through strategic shelf organization.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574149-1A48-A2D1-0A22-ED1CAD5314D0}"/>
              </a:ext>
            </a:extLst>
          </p:cNvPr>
          <p:cNvSpPr txBox="1"/>
          <p:nvPr/>
        </p:nvSpPr>
        <p:spPr>
          <a:xfrm>
            <a:off x="8587880" y="3183732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Sales Impact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87A40-3F86-EE2B-371D-1F57583FD81A}"/>
              </a:ext>
            </a:extLst>
          </p:cNvPr>
          <p:cNvSpPr txBox="1"/>
          <p:nvPr/>
        </p:nvSpPr>
        <p:spPr>
          <a:xfrm>
            <a:off x="1307792" y="3716874"/>
            <a:ext cx="200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Recommends optimal product placement based on buying patterns.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34B31-EC76-FA98-05A9-32A5AD946EC4}"/>
              </a:ext>
            </a:extLst>
          </p:cNvPr>
          <p:cNvSpPr txBox="1"/>
          <p:nvPr/>
        </p:nvSpPr>
        <p:spPr>
          <a:xfrm>
            <a:off x="1155522" y="3189557"/>
            <a:ext cx="2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Placement Strategy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A25B0-8121-73ED-C067-C306759B6ED0}"/>
              </a:ext>
            </a:extLst>
          </p:cNvPr>
          <p:cNvSpPr txBox="1"/>
          <p:nvPr/>
        </p:nvSpPr>
        <p:spPr>
          <a:xfrm>
            <a:off x="1127359" y="2412836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7623A-E501-263F-13BF-0B48BA4A3FC9}"/>
              </a:ext>
            </a:extLst>
          </p:cNvPr>
          <p:cNvSpPr txBox="1"/>
          <p:nvPr/>
        </p:nvSpPr>
        <p:spPr>
          <a:xfrm>
            <a:off x="3703361" y="2397574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B885D3-7237-B2EA-D3C4-0236E6C85EEF}"/>
              </a:ext>
            </a:extLst>
          </p:cNvPr>
          <p:cNvSpPr txBox="1"/>
          <p:nvPr/>
        </p:nvSpPr>
        <p:spPr>
          <a:xfrm>
            <a:off x="6302142" y="2411136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panose="020B050202020202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FA7344-B76E-4F21-0DA4-25B84F44E222}"/>
              </a:ext>
            </a:extLst>
          </p:cNvPr>
          <p:cNvSpPr txBox="1"/>
          <p:nvPr/>
        </p:nvSpPr>
        <p:spPr>
          <a:xfrm>
            <a:off x="8883843" y="2408258"/>
            <a:ext cx="6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panose="020B050202020202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758581-E20B-BDC4-BEBC-68CCA3AC99EE}"/>
              </a:ext>
            </a:extLst>
          </p:cNvPr>
          <p:cNvSpPr txBox="1"/>
          <p:nvPr/>
        </p:nvSpPr>
        <p:spPr>
          <a:xfrm>
            <a:off x="1143000" y="588585"/>
            <a:ext cx="6428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 Engine</a:t>
            </a:r>
          </a:p>
        </p:txBody>
      </p:sp>
      <p:pic>
        <p:nvPicPr>
          <p:cNvPr id="32" name="Graphic 31" descr="Network diagram with solid fill">
            <a:extLst>
              <a:ext uri="{FF2B5EF4-FFF2-40B4-BE49-F238E27FC236}">
                <a16:creationId xmlns:a16="http://schemas.microsoft.com/office/drawing/2014/main" id="{D90DB916-FCC0-5F11-FF30-FFE62207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392" y="592196"/>
            <a:ext cx="784880" cy="7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15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76">
        <p159:morph option="byObject"/>
      </p:transition>
    </mc:Choice>
    <mc:Fallback>
      <p:transition spd="slow" advTm="76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1344</Words>
  <Application>Microsoft Office PowerPoint</Application>
  <PresentationFormat>Widescreen</PresentationFormat>
  <Paragraphs>349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ADLaM Display</vt:lpstr>
      <vt:lpstr>Aptos</vt:lpstr>
      <vt:lpstr>Aptos Display</vt:lpstr>
      <vt:lpstr>Arial</vt:lpstr>
      <vt:lpstr>Calibri</vt:lpstr>
      <vt:lpstr>Century Gothic</vt:lpstr>
      <vt:lpstr>Oswald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Qasim's Pc</dc:creator>
  <cp:lastModifiedBy>Qasim's Pc</cp:lastModifiedBy>
  <cp:revision>6</cp:revision>
  <dcterms:created xsi:type="dcterms:W3CDTF">2025-04-20T15:14:11Z</dcterms:created>
  <dcterms:modified xsi:type="dcterms:W3CDTF">2025-04-23T13:56:45Z</dcterms:modified>
</cp:coreProperties>
</file>