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593" r:id="rId3"/>
    <p:sldId id="742" r:id="rId4"/>
    <p:sldId id="746" r:id="rId5"/>
    <p:sldId id="743" r:id="rId6"/>
    <p:sldId id="745" r:id="rId7"/>
    <p:sldId id="744" r:id="rId8"/>
    <p:sldId id="747" r:id="rId9"/>
    <p:sldId id="749" r:id="rId10"/>
    <p:sldId id="750" r:id="rId11"/>
    <p:sldId id="748" r:id="rId12"/>
    <p:sldId id="616" r:id="rId13"/>
    <p:sldId id="751" r:id="rId14"/>
    <p:sldId id="753" r:id="rId15"/>
    <p:sldId id="741" r:id="rId16"/>
    <p:sldId id="752" r:id="rId17"/>
    <p:sldId id="52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p:restoredTop sz="94626"/>
  </p:normalViewPr>
  <p:slideViewPr>
    <p:cSldViewPr snapToGrid="0" snapToObjects="1">
      <p:cViewPr varScale="1">
        <p:scale>
          <a:sx n="87" d="100"/>
          <a:sy n="87" d="100"/>
        </p:scale>
        <p:origin x="1466"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s://public.opendatasoft.com/api/records/1.0/search/?dataset=titanic-passengers&amp;rows=2000&amp;facet=survived&amp;facet=pclass&amp;facet=sex&amp;facet=age&amp;facet=embark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a:t>Unit 6</a:t>
            </a:r>
            <a:endParaRPr lang="en-IN"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57C4-8B1D-4957-94D1-13622703B69A}"/>
              </a:ext>
            </a:extLst>
          </p:cNvPr>
          <p:cNvSpPr>
            <a:spLocks noGrp="1"/>
          </p:cNvSpPr>
          <p:nvPr>
            <p:ph type="title"/>
          </p:nvPr>
        </p:nvSpPr>
        <p:spPr/>
        <p:txBody>
          <a:bodyPr/>
          <a:lstStyle/>
          <a:p>
            <a:r>
              <a:rPr lang="en-US" dirty="0"/>
              <a:t>Age 33 </a:t>
            </a:r>
            <a:r>
              <a:rPr lang="en-US" dirty="0" err="1"/>
              <a:t>Pclass</a:t>
            </a:r>
            <a:r>
              <a:rPr lang="en-US" dirty="0"/>
              <a:t> = 3</a:t>
            </a:r>
          </a:p>
        </p:txBody>
      </p:sp>
      <p:pic>
        <p:nvPicPr>
          <p:cNvPr id="4" name="Picture 3">
            <a:extLst>
              <a:ext uri="{FF2B5EF4-FFF2-40B4-BE49-F238E27FC236}">
                <a16:creationId xmlns:a16="http://schemas.microsoft.com/office/drawing/2014/main" id="{CF4621B5-B80B-4F49-BCE2-3D296620272D}"/>
              </a:ext>
            </a:extLst>
          </p:cNvPr>
          <p:cNvPicPr>
            <a:picLocks noChangeAspect="1"/>
          </p:cNvPicPr>
          <p:nvPr/>
        </p:nvPicPr>
        <p:blipFill>
          <a:blip r:embed="rId2"/>
          <a:stretch>
            <a:fillRect/>
          </a:stretch>
        </p:blipFill>
        <p:spPr>
          <a:xfrm>
            <a:off x="2095500" y="1938337"/>
            <a:ext cx="4953000" cy="2981325"/>
          </a:xfrm>
          <a:prstGeom prst="rect">
            <a:avLst/>
          </a:prstGeom>
        </p:spPr>
      </p:pic>
    </p:spTree>
    <p:extLst>
      <p:ext uri="{BB962C8B-B14F-4D97-AF65-F5344CB8AC3E}">
        <p14:creationId xmlns:p14="http://schemas.microsoft.com/office/powerpoint/2010/main" val="416912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0688-820A-4D8D-9305-A8D4617A84EA}"/>
              </a:ext>
            </a:extLst>
          </p:cNvPr>
          <p:cNvSpPr>
            <a:spLocks noGrp="1"/>
          </p:cNvSpPr>
          <p:nvPr>
            <p:ph type="title"/>
          </p:nvPr>
        </p:nvSpPr>
        <p:spPr>
          <a:xfrm>
            <a:off x="457200" y="228600"/>
            <a:ext cx="8229600" cy="2580542"/>
          </a:xfrm>
        </p:spPr>
        <p:txBody>
          <a:bodyPr/>
          <a:lstStyle/>
          <a:p>
            <a:r>
              <a:rPr lang="en-US" dirty="0"/>
              <a:t>Results of 418 passengers</a:t>
            </a:r>
          </a:p>
        </p:txBody>
      </p:sp>
      <p:pic>
        <p:nvPicPr>
          <p:cNvPr id="4" name="Content Placeholder 3">
            <a:extLst>
              <a:ext uri="{FF2B5EF4-FFF2-40B4-BE49-F238E27FC236}">
                <a16:creationId xmlns:a16="http://schemas.microsoft.com/office/drawing/2014/main" id="{1776B5E3-CDB4-4F95-98D4-D1AF5F90C052}"/>
              </a:ext>
            </a:extLst>
          </p:cNvPr>
          <p:cNvPicPr>
            <a:picLocks noGrp="1" noChangeAspect="1"/>
          </p:cNvPicPr>
          <p:nvPr>
            <p:ph idx="1"/>
          </p:nvPr>
        </p:nvPicPr>
        <p:blipFill>
          <a:blip r:embed="rId2"/>
          <a:stretch>
            <a:fillRect/>
          </a:stretch>
        </p:blipFill>
        <p:spPr>
          <a:xfrm>
            <a:off x="777780" y="2708031"/>
            <a:ext cx="7588440" cy="3418132"/>
          </a:xfrm>
          <a:prstGeom prst="rect">
            <a:avLst/>
          </a:prstGeom>
        </p:spPr>
      </p:pic>
    </p:spTree>
    <p:extLst>
      <p:ext uri="{BB962C8B-B14F-4D97-AF65-F5344CB8AC3E}">
        <p14:creationId xmlns:p14="http://schemas.microsoft.com/office/powerpoint/2010/main" val="21312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sz="4000" dirty="0"/>
              <a:t>For Live Session: Part 2 (3 – 4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57143" y="3600450"/>
            <a:ext cx="9029700" cy="2882900"/>
          </a:xfrm>
        </p:spPr>
        <p:txBody>
          <a:bodyPr/>
          <a:lstStyle/>
          <a:p>
            <a:pPr marL="0" indent="0">
              <a:buNone/>
            </a:pPr>
            <a:r>
              <a:rPr lang="en-US" sz="2000" dirty="0"/>
              <a:t>a. For the full (multinomial) IRIS data (the </a:t>
            </a:r>
            <a:r>
              <a:rPr lang="en-US" sz="2000" i="1" dirty="0"/>
              <a:t>iris </a:t>
            </a:r>
            <a:r>
              <a:rPr lang="en-US" sz="2000" dirty="0"/>
              <a:t>dataset in R), do a 70-30 train/test cross validation with k =1 - 90 and use sepal length and width as predictors.  Make a plot of k (</a:t>
            </a:r>
            <a:r>
              <a:rPr lang="en-US" sz="2000" dirty="0" err="1"/>
              <a:t>xaxis</a:t>
            </a:r>
            <a:r>
              <a:rPr lang="en-US" sz="2000" dirty="0"/>
              <a:t>) versus accuracy.  Use this plot to tune the hyperparameter k.  What do you feel is the best value of k?  </a:t>
            </a:r>
          </a:p>
          <a:p>
            <a:pPr marL="0" indent="0">
              <a:buNone/>
            </a:pPr>
            <a:endParaRPr lang="en-US" sz="2000" dirty="0"/>
          </a:p>
          <a:p>
            <a:pPr marL="0" indent="0">
              <a:buNone/>
            </a:pPr>
            <a:endParaRPr lang="en-US" sz="2000" dirty="0"/>
          </a:p>
          <a:p>
            <a:pPr marL="457200" indent="-457200">
              <a:buAutoNum type="alphaLcPeriod" startAt="2"/>
            </a:pPr>
            <a:r>
              <a:rPr lang="en-US" sz="2000" dirty="0"/>
              <a:t>BONUS: Repeat the above analysis with a leave one out cross-validation.  </a:t>
            </a:r>
          </a:p>
          <a:p>
            <a:pPr marL="457200" indent="-457200">
              <a:buAutoNum type="alphaLcPeriod" startAt="2"/>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A63C3183-2971-A64D-B24E-F52D7E326B60}"/>
              </a:ext>
            </a:extLst>
          </p:cNvPr>
          <p:cNvPicPr>
            <a:picLocks noChangeAspect="1"/>
          </p:cNvPicPr>
          <p:nvPr/>
        </p:nvPicPr>
        <p:blipFill>
          <a:blip r:embed="rId2"/>
          <a:stretch>
            <a:fillRect/>
          </a:stretch>
        </p:blipFill>
        <p:spPr>
          <a:xfrm>
            <a:off x="1827721" y="1371600"/>
            <a:ext cx="5488557" cy="2053366"/>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407A-EC5A-47B6-8AA9-67E78D7F8D09}"/>
              </a:ext>
            </a:extLst>
          </p:cNvPr>
          <p:cNvSpPr>
            <a:spLocks noGrp="1"/>
          </p:cNvSpPr>
          <p:nvPr>
            <p:ph type="title"/>
          </p:nvPr>
        </p:nvSpPr>
        <p:spPr/>
        <p:txBody>
          <a:bodyPr/>
          <a:lstStyle/>
          <a:p>
            <a:r>
              <a:rPr lang="en-US" dirty="0"/>
              <a:t>Question 2</a:t>
            </a:r>
          </a:p>
        </p:txBody>
      </p:sp>
      <p:pic>
        <p:nvPicPr>
          <p:cNvPr id="4" name="Content Placeholder 3">
            <a:extLst>
              <a:ext uri="{FF2B5EF4-FFF2-40B4-BE49-F238E27FC236}">
                <a16:creationId xmlns:a16="http://schemas.microsoft.com/office/drawing/2014/main" id="{55CAB140-C25C-40B9-BEF4-8B8C479520E3}"/>
              </a:ext>
            </a:extLst>
          </p:cNvPr>
          <p:cNvPicPr>
            <a:picLocks noGrp="1" noChangeAspect="1"/>
          </p:cNvPicPr>
          <p:nvPr>
            <p:ph idx="1"/>
          </p:nvPr>
        </p:nvPicPr>
        <p:blipFill>
          <a:blip r:embed="rId2"/>
          <a:stretch>
            <a:fillRect/>
          </a:stretch>
        </p:blipFill>
        <p:spPr>
          <a:xfrm>
            <a:off x="457200" y="1661597"/>
            <a:ext cx="8229600" cy="4403168"/>
          </a:xfrm>
          <a:prstGeom prst="rect">
            <a:avLst/>
          </a:prstGeom>
        </p:spPr>
      </p:pic>
    </p:spTree>
    <p:extLst>
      <p:ext uri="{BB962C8B-B14F-4D97-AF65-F5344CB8AC3E}">
        <p14:creationId xmlns:p14="http://schemas.microsoft.com/office/powerpoint/2010/main" val="141782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FE2F6A-5912-445A-9DEF-BD72C73E922D}"/>
              </a:ext>
            </a:extLst>
          </p:cNvPr>
          <p:cNvSpPr>
            <a:spLocks noGrp="1"/>
          </p:cNvSpPr>
          <p:nvPr>
            <p:ph idx="1"/>
          </p:nvPr>
        </p:nvSpPr>
        <p:spPr/>
        <p:txBody>
          <a:bodyPr/>
          <a:lstStyle/>
          <a:p>
            <a:r>
              <a:rPr lang="en-US" dirty="0"/>
              <a:t>I found the best K was 20.  You can see that at that point it never reaches the peak.</a:t>
            </a:r>
          </a:p>
        </p:txBody>
      </p:sp>
    </p:spTree>
    <p:extLst>
      <p:ext uri="{BB962C8B-B14F-4D97-AF65-F5344CB8AC3E}">
        <p14:creationId xmlns:p14="http://schemas.microsoft.com/office/powerpoint/2010/main" val="277096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866D22-F16C-A645-BAD3-EE9380F9712C}"/>
                  </a:ext>
                </a:extLst>
              </p:cNvPr>
              <p:cNvSpPr>
                <a:spLocks noGrp="1"/>
              </p:cNvSpPr>
              <p:nvPr>
                <p:ph type="title"/>
              </p:nvPr>
            </p:nvSpPr>
            <p:spPr/>
            <p:txBody>
              <a:bodyPr/>
              <a:lstStyle/>
              <a:p>
                <a:r>
                  <a:rPr lang="en-US"/>
                  <a:t>Part 3 </a:t>
                </a: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h𝑜𝑢𝑟</m:t>
                    </m:r>
                  </m:oMath>
                </a14:m>
                <a:r>
                  <a:rPr lang="en-US" dirty="0"/>
                  <a:t>)</a:t>
                </a:r>
              </a:p>
            </p:txBody>
          </p:sp>
        </mc:Choice>
        <mc:Fallback xmlns="">
          <p:sp>
            <p:nvSpPr>
              <p:cNvPr id="2" name="Title 1">
                <a:extLst>
                  <a:ext uri="{FF2B5EF4-FFF2-40B4-BE49-F238E27FC236}">
                    <a16:creationId xmlns:a16="http://schemas.microsoft.com/office/drawing/2014/main" id="{79866D22-F16C-A645-BAD3-EE9380F9712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A71A8AE-5096-E042-BFFD-BC01E1365037}"/>
              </a:ext>
            </a:extLst>
          </p:cNvPr>
          <p:cNvSpPr txBox="1"/>
          <p:nvPr/>
        </p:nvSpPr>
        <p:spPr>
          <a:xfrm>
            <a:off x="894945" y="2188723"/>
            <a:ext cx="7354110" cy="2862322"/>
          </a:xfrm>
          <a:prstGeom prst="rect">
            <a:avLst/>
          </a:prstGeom>
          <a:noFill/>
        </p:spPr>
        <p:txBody>
          <a:bodyPr wrap="square" rtlCol="0">
            <a:spAutoFit/>
          </a:bodyPr>
          <a:lstStyle/>
          <a:p>
            <a:pPr algn="ctr"/>
            <a:r>
              <a:rPr lang="en-US" sz="6000" dirty="0"/>
              <a:t>Takeaways</a:t>
            </a:r>
          </a:p>
          <a:p>
            <a:pPr algn="ctr"/>
            <a:r>
              <a:rPr lang="en-US" sz="6000" dirty="0"/>
              <a:t>and </a:t>
            </a:r>
          </a:p>
          <a:p>
            <a:pPr algn="ctr"/>
            <a:r>
              <a:rPr lang="en-US" sz="6000" dirty="0"/>
              <a:t>questions!</a:t>
            </a:r>
          </a:p>
        </p:txBody>
      </p:sp>
    </p:spTree>
    <p:extLst>
      <p:ext uri="{BB962C8B-B14F-4D97-AF65-F5344CB8AC3E}">
        <p14:creationId xmlns:p14="http://schemas.microsoft.com/office/powerpoint/2010/main" val="374928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4145F-8488-4647-8C38-13D5E184B0C3}"/>
              </a:ext>
            </a:extLst>
          </p:cNvPr>
          <p:cNvSpPr>
            <a:spLocks noGrp="1"/>
          </p:cNvSpPr>
          <p:nvPr>
            <p:ph idx="1"/>
          </p:nvPr>
        </p:nvSpPr>
        <p:spPr/>
        <p:txBody>
          <a:bodyPr/>
          <a:lstStyle/>
          <a:p>
            <a:r>
              <a:rPr lang="en-US" dirty="0"/>
              <a:t>KNN was fun to test out and I found easier to do in R then I did python.</a:t>
            </a:r>
          </a:p>
        </p:txBody>
      </p:sp>
    </p:spTree>
    <p:extLst>
      <p:ext uri="{BB962C8B-B14F-4D97-AF65-F5344CB8AC3E}">
        <p14:creationId xmlns:p14="http://schemas.microsoft.com/office/powerpoint/2010/main" val="210759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1 (3-5 hours)</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0" y="2185477"/>
            <a:ext cx="9144000" cy="3666881"/>
          </a:xfrm>
        </p:spPr>
        <p:txBody>
          <a:bodyPr/>
          <a:lstStyle/>
          <a:p>
            <a:r>
              <a:rPr lang="en-US" sz="1400" b="1" strike="sngStrike" dirty="0"/>
              <a:t>Download the training set: </a:t>
            </a:r>
            <a:r>
              <a:rPr lang="en-US" sz="1400" strike="sngStrike" dirty="0"/>
              <a:t>Connect to the </a:t>
            </a:r>
            <a:r>
              <a:rPr lang="en-US" sz="1400" strike="sngStrike" dirty="0" err="1"/>
              <a:t>opendatasoft</a:t>
            </a:r>
            <a:r>
              <a:rPr lang="en-US" sz="1400" strike="sngStrike" dirty="0"/>
              <a:t> website and download the random sample of 891 Titanic Passengers.  This is the training set.   The data come in JSON form format and you can use this URL to access the data:</a:t>
            </a:r>
          </a:p>
          <a:p>
            <a:pPr marL="0" indent="0">
              <a:buNone/>
            </a:pPr>
            <a:r>
              <a:rPr lang="en-US" sz="1400" strike="sngStrike" dirty="0">
                <a:hlinkClick r:id="rId2"/>
              </a:rPr>
              <a:t>https://public.opendatasoft.com/api/records/1.0/search/?dataset=titanic-passengers&amp;rows=2000&amp;facet=survived&amp;facet=pclass&amp;facet=sex&amp;facet=age&amp;facet=embarked</a:t>
            </a:r>
            <a:endParaRPr lang="en-US" sz="1400" strike="sngStrike" dirty="0"/>
          </a:p>
          <a:p>
            <a:pPr marL="0" indent="0">
              <a:buNone/>
            </a:pPr>
            <a:r>
              <a:rPr lang="en-US" sz="1400" strike="sngStrike" dirty="0"/>
              <a:t>Hint: This is not trivial. I recommend that you use the </a:t>
            </a:r>
            <a:r>
              <a:rPr lang="en-US" sz="1400" strike="sngStrike" dirty="0" err="1"/>
              <a:t>jsonlite</a:t>
            </a:r>
            <a:r>
              <a:rPr lang="en-US" sz="1400" strike="sngStrike" dirty="0"/>
              <a:t> package (</a:t>
            </a:r>
            <a:r>
              <a:rPr lang="en-US" sz="1400" strike="sngStrike" dirty="0" err="1"/>
              <a:t>fromJSON</a:t>
            </a:r>
            <a:r>
              <a:rPr lang="en-US" sz="1400" strike="sngStrike" dirty="0"/>
              <a:t>()) and </a:t>
            </a:r>
            <a:r>
              <a:rPr lang="en-US" sz="1400" strike="sngStrike" dirty="0" err="1"/>
              <a:t>RCurl</a:t>
            </a:r>
            <a:r>
              <a:rPr lang="en-US" sz="1400" strike="sngStrike" dirty="0"/>
              <a:t> package (</a:t>
            </a:r>
            <a:r>
              <a:rPr lang="en-US" sz="1400" strike="sngStrike" dirty="0" err="1"/>
              <a:t>getURL</a:t>
            </a:r>
            <a:r>
              <a:rPr lang="en-US" sz="1400" strike="sngStrike" dirty="0"/>
              <a:t>()) to access the data. (We covered this in Unit 4).  </a:t>
            </a:r>
          </a:p>
          <a:p>
            <a:r>
              <a:rPr lang="en-US" sz="1400" strike="sngStrike" dirty="0"/>
              <a:t>Try your best to access the data using the URL.  You may also find the data (</a:t>
            </a:r>
            <a:r>
              <a:rPr lang="en-US" sz="1400" strike="sngStrike" dirty="0" err="1"/>
              <a:t>titanic_train.csv</a:t>
            </a:r>
            <a:r>
              <a:rPr lang="en-US" sz="1400" strike="sngStrike" dirty="0"/>
              <a:t>) on </a:t>
            </a:r>
            <a:r>
              <a:rPr lang="en-US" sz="1400" strike="sngStrike" dirty="0" err="1"/>
              <a:t>github</a:t>
            </a:r>
            <a:r>
              <a:rPr lang="en-US" sz="1400" strike="sngStrike" dirty="0"/>
              <a:t>.  We will go over this data ingestion in live session. </a:t>
            </a:r>
          </a:p>
          <a:p>
            <a:r>
              <a:rPr lang="en-US" sz="1400" strike="sngStrike" dirty="0"/>
              <a:t>Use KNN to classify those who survived and died based on Age and class.</a:t>
            </a:r>
          </a:p>
          <a:p>
            <a:r>
              <a:rPr lang="en-US" sz="1400" strike="sngStrike" dirty="0"/>
              <a:t>Use your age and predict your survival based on each of the ticket classes.  </a:t>
            </a:r>
          </a:p>
          <a:p>
            <a:r>
              <a:rPr lang="en-US" sz="1400" strike="sngStrike" dirty="0"/>
              <a:t>Use your model to classify the 418 randomly selected passengers in the test set (</a:t>
            </a:r>
            <a:r>
              <a:rPr lang="en-US" sz="1400" strike="sngStrike" dirty="0" err="1"/>
              <a:t>titanic_test.csv</a:t>
            </a:r>
            <a:r>
              <a:rPr lang="en-US" sz="1400" strike="sngStrike" dirty="0"/>
              <a:t>) on </a:t>
            </a:r>
            <a:r>
              <a:rPr lang="en-US" sz="1400" strike="sngStrike" dirty="0" err="1"/>
              <a:t>github</a:t>
            </a:r>
            <a:r>
              <a:rPr lang="en-US" sz="1400" dirty="0"/>
              <a:t>.    </a:t>
            </a:r>
          </a:p>
          <a:p>
            <a:r>
              <a:rPr lang="en-US" sz="1400" strike="sngStrike" dirty="0"/>
              <a:t>Create a confusion matrix and calculate the accuracy, misclassification rate, sensitivity and specificity.   Be prepared to explain these statistics. (It is ok if you have questions here… we will answer them in live session … just do your best in the time allotted.)  </a:t>
            </a:r>
          </a:p>
          <a:p>
            <a:r>
              <a:rPr lang="en-US" sz="1400" dirty="0"/>
              <a:t>Make a PowerPoint to present in Live Session </a:t>
            </a:r>
          </a:p>
          <a:p>
            <a:r>
              <a:rPr lang="en-US" sz="1400" dirty="0"/>
              <a:t>BONUS: Create separate models for males and females and compare the resulting classification statistics after using the models to classify those in the test set.  </a:t>
            </a:r>
          </a:p>
          <a:p>
            <a:pPr marL="0" indent="0">
              <a:buNone/>
            </a:pPr>
            <a:endParaRPr lang="en-US" sz="2000" dirty="0"/>
          </a:p>
        </p:txBody>
      </p:sp>
      <p:pic>
        <p:nvPicPr>
          <p:cNvPr id="4" name="Picture 3">
            <a:extLst>
              <a:ext uri="{FF2B5EF4-FFF2-40B4-BE49-F238E27FC236}">
                <a16:creationId xmlns:a16="http://schemas.microsoft.com/office/drawing/2014/main" id="{01B373B8-5FD6-FB42-AF5A-0BA769191C3E}"/>
              </a:ext>
            </a:extLst>
          </p:cNvPr>
          <p:cNvPicPr>
            <a:picLocks noChangeAspect="1"/>
          </p:cNvPicPr>
          <p:nvPr/>
        </p:nvPicPr>
        <p:blipFill>
          <a:blip r:embed="rId3"/>
          <a:stretch>
            <a:fillRect/>
          </a:stretch>
        </p:blipFill>
        <p:spPr>
          <a:xfrm>
            <a:off x="3175672" y="1371600"/>
            <a:ext cx="2803098" cy="813877"/>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FD0FF0-76E6-4E09-AE6C-00570D91FF3C}"/>
              </a:ext>
            </a:extLst>
          </p:cNvPr>
          <p:cNvPicPr>
            <a:picLocks noGrp="1" noChangeAspect="1"/>
          </p:cNvPicPr>
          <p:nvPr>
            <p:ph idx="1"/>
          </p:nvPr>
        </p:nvPicPr>
        <p:blipFill>
          <a:blip r:embed="rId2"/>
          <a:stretch>
            <a:fillRect/>
          </a:stretch>
        </p:blipFill>
        <p:spPr>
          <a:xfrm>
            <a:off x="175846" y="2127129"/>
            <a:ext cx="8860124" cy="2924052"/>
          </a:xfrm>
          <a:prstGeom prst="rect">
            <a:avLst/>
          </a:prstGeom>
        </p:spPr>
      </p:pic>
    </p:spTree>
    <p:extLst>
      <p:ext uri="{BB962C8B-B14F-4D97-AF65-F5344CB8AC3E}">
        <p14:creationId xmlns:p14="http://schemas.microsoft.com/office/powerpoint/2010/main" val="106616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9693-D358-4B3D-92BE-CCAD2BA35ECA}"/>
              </a:ext>
            </a:extLst>
          </p:cNvPr>
          <p:cNvSpPr>
            <a:spLocks noGrp="1"/>
          </p:cNvSpPr>
          <p:nvPr>
            <p:ph type="title"/>
          </p:nvPr>
        </p:nvSpPr>
        <p:spPr>
          <a:xfrm>
            <a:off x="457200" y="527539"/>
            <a:ext cx="8229600" cy="1433146"/>
          </a:xfrm>
        </p:spPr>
        <p:txBody>
          <a:bodyPr/>
          <a:lstStyle/>
          <a:p>
            <a:r>
              <a:rPr lang="en-US" dirty="0"/>
              <a:t>Code for loading &amp; cleaning data</a:t>
            </a:r>
          </a:p>
        </p:txBody>
      </p:sp>
      <p:pic>
        <p:nvPicPr>
          <p:cNvPr id="4" name="Content Placeholder 3">
            <a:extLst>
              <a:ext uri="{FF2B5EF4-FFF2-40B4-BE49-F238E27FC236}">
                <a16:creationId xmlns:a16="http://schemas.microsoft.com/office/drawing/2014/main" id="{7F4EFD8F-BF81-4708-8162-220C25D28340}"/>
              </a:ext>
            </a:extLst>
          </p:cNvPr>
          <p:cNvPicPr>
            <a:picLocks noGrp="1" noChangeAspect="1"/>
          </p:cNvPicPr>
          <p:nvPr>
            <p:ph idx="1"/>
          </p:nvPr>
        </p:nvPicPr>
        <p:blipFill>
          <a:blip r:embed="rId2"/>
          <a:stretch>
            <a:fillRect/>
          </a:stretch>
        </p:blipFill>
        <p:spPr>
          <a:xfrm>
            <a:off x="457200" y="2074138"/>
            <a:ext cx="8229600" cy="35780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76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4F5868-9AD4-4E37-8E62-80B209C21438}"/>
              </a:ext>
            </a:extLst>
          </p:cNvPr>
          <p:cNvPicPr>
            <a:picLocks noGrp="1" noChangeAspect="1"/>
          </p:cNvPicPr>
          <p:nvPr>
            <p:ph idx="1"/>
          </p:nvPr>
        </p:nvPicPr>
        <p:blipFill>
          <a:blip r:embed="rId2"/>
          <a:stretch>
            <a:fillRect/>
          </a:stretch>
        </p:blipFill>
        <p:spPr>
          <a:xfrm>
            <a:off x="622227" y="1600200"/>
            <a:ext cx="7899546" cy="4525963"/>
          </a:xfrm>
          <a:prstGeom prst="rect">
            <a:avLst/>
          </a:prstGeom>
        </p:spPr>
      </p:pic>
    </p:spTree>
    <p:extLst>
      <p:ext uri="{BB962C8B-B14F-4D97-AF65-F5344CB8AC3E}">
        <p14:creationId xmlns:p14="http://schemas.microsoft.com/office/powerpoint/2010/main" val="284737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95FD-96EC-4AB9-AE29-3DF4F438219C}"/>
              </a:ext>
            </a:extLst>
          </p:cNvPr>
          <p:cNvSpPr>
            <a:spLocks noGrp="1"/>
          </p:cNvSpPr>
          <p:nvPr>
            <p:ph type="title"/>
          </p:nvPr>
        </p:nvSpPr>
        <p:spPr/>
        <p:txBody>
          <a:bodyPr/>
          <a:lstStyle/>
          <a:p>
            <a:r>
              <a:rPr lang="en-US" dirty="0"/>
              <a:t>ML code</a:t>
            </a:r>
          </a:p>
        </p:txBody>
      </p:sp>
      <p:pic>
        <p:nvPicPr>
          <p:cNvPr id="4" name="Content Placeholder 3">
            <a:extLst>
              <a:ext uri="{FF2B5EF4-FFF2-40B4-BE49-F238E27FC236}">
                <a16:creationId xmlns:a16="http://schemas.microsoft.com/office/drawing/2014/main" id="{ABCB580F-395F-4519-A147-C2D7C6CCA39B}"/>
              </a:ext>
            </a:extLst>
          </p:cNvPr>
          <p:cNvPicPr>
            <a:picLocks noGrp="1" noChangeAspect="1"/>
          </p:cNvPicPr>
          <p:nvPr>
            <p:ph idx="1"/>
          </p:nvPr>
        </p:nvPicPr>
        <p:blipFill>
          <a:blip r:embed="rId2"/>
          <a:stretch>
            <a:fillRect/>
          </a:stretch>
        </p:blipFill>
        <p:spPr>
          <a:xfrm>
            <a:off x="536330" y="2003753"/>
            <a:ext cx="8229600" cy="2338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032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B4C-07F0-427E-9C3F-89C98F5B7F6E}"/>
              </a:ext>
            </a:extLst>
          </p:cNvPr>
          <p:cNvSpPr>
            <a:spLocks noGrp="1"/>
          </p:cNvSpPr>
          <p:nvPr>
            <p:ph type="title"/>
          </p:nvPr>
        </p:nvSpPr>
        <p:spPr/>
        <p:txBody>
          <a:bodyPr/>
          <a:lstStyle/>
          <a:p>
            <a:r>
              <a:rPr lang="en-US" dirty="0"/>
              <a:t>KNN model with K=10</a:t>
            </a:r>
          </a:p>
        </p:txBody>
      </p:sp>
      <p:pic>
        <p:nvPicPr>
          <p:cNvPr id="4" name="Content Placeholder 3">
            <a:extLst>
              <a:ext uri="{FF2B5EF4-FFF2-40B4-BE49-F238E27FC236}">
                <a16:creationId xmlns:a16="http://schemas.microsoft.com/office/drawing/2014/main" id="{AC3F46E7-1BF7-4F1C-A3A8-813EC58B4F27}"/>
              </a:ext>
            </a:extLst>
          </p:cNvPr>
          <p:cNvPicPr>
            <a:picLocks noGrp="1" noChangeAspect="1"/>
          </p:cNvPicPr>
          <p:nvPr>
            <p:ph idx="1"/>
          </p:nvPr>
        </p:nvPicPr>
        <p:blipFill>
          <a:blip r:embed="rId2"/>
          <a:stretch>
            <a:fillRect/>
          </a:stretch>
        </p:blipFill>
        <p:spPr>
          <a:xfrm>
            <a:off x="2262887" y="1789235"/>
            <a:ext cx="4336872" cy="4525963"/>
          </a:xfrm>
          <a:prstGeom prst="rect">
            <a:avLst/>
          </a:prstGeom>
        </p:spPr>
      </p:pic>
    </p:spTree>
    <p:extLst>
      <p:ext uri="{BB962C8B-B14F-4D97-AF65-F5344CB8AC3E}">
        <p14:creationId xmlns:p14="http://schemas.microsoft.com/office/powerpoint/2010/main" val="28048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57C4-8B1D-4957-94D1-13622703B69A}"/>
              </a:ext>
            </a:extLst>
          </p:cNvPr>
          <p:cNvSpPr>
            <a:spLocks noGrp="1"/>
          </p:cNvSpPr>
          <p:nvPr>
            <p:ph type="title"/>
          </p:nvPr>
        </p:nvSpPr>
        <p:spPr/>
        <p:txBody>
          <a:bodyPr/>
          <a:lstStyle/>
          <a:p>
            <a:r>
              <a:rPr lang="en-US" dirty="0"/>
              <a:t>Age 33 </a:t>
            </a:r>
            <a:r>
              <a:rPr lang="en-US" dirty="0" err="1"/>
              <a:t>Pclass</a:t>
            </a:r>
            <a:r>
              <a:rPr lang="en-US" dirty="0"/>
              <a:t> = 1</a:t>
            </a:r>
          </a:p>
        </p:txBody>
      </p:sp>
      <p:pic>
        <p:nvPicPr>
          <p:cNvPr id="4" name="Picture 3">
            <a:extLst>
              <a:ext uri="{FF2B5EF4-FFF2-40B4-BE49-F238E27FC236}">
                <a16:creationId xmlns:a16="http://schemas.microsoft.com/office/drawing/2014/main" id="{8E0EBF44-F744-4315-9D15-B75C37B5B350}"/>
              </a:ext>
            </a:extLst>
          </p:cNvPr>
          <p:cNvPicPr>
            <a:picLocks noChangeAspect="1"/>
          </p:cNvPicPr>
          <p:nvPr/>
        </p:nvPicPr>
        <p:blipFill>
          <a:blip r:embed="rId2"/>
          <a:stretch>
            <a:fillRect/>
          </a:stretch>
        </p:blipFill>
        <p:spPr>
          <a:xfrm>
            <a:off x="1452196" y="2068756"/>
            <a:ext cx="6591300" cy="3705225"/>
          </a:xfrm>
          <a:prstGeom prst="rect">
            <a:avLst/>
          </a:prstGeom>
        </p:spPr>
      </p:pic>
    </p:spTree>
    <p:extLst>
      <p:ext uri="{BB962C8B-B14F-4D97-AF65-F5344CB8AC3E}">
        <p14:creationId xmlns:p14="http://schemas.microsoft.com/office/powerpoint/2010/main" val="208396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57C4-8B1D-4957-94D1-13622703B69A}"/>
              </a:ext>
            </a:extLst>
          </p:cNvPr>
          <p:cNvSpPr>
            <a:spLocks noGrp="1"/>
          </p:cNvSpPr>
          <p:nvPr>
            <p:ph type="title"/>
          </p:nvPr>
        </p:nvSpPr>
        <p:spPr/>
        <p:txBody>
          <a:bodyPr/>
          <a:lstStyle/>
          <a:p>
            <a:r>
              <a:rPr lang="en-US" dirty="0"/>
              <a:t>Age 33 </a:t>
            </a:r>
            <a:r>
              <a:rPr lang="en-US" dirty="0" err="1"/>
              <a:t>Pclass</a:t>
            </a:r>
            <a:r>
              <a:rPr lang="en-US" dirty="0"/>
              <a:t> = 2</a:t>
            </a:r>
          </a:p>
        </p:txBody>
      </p:sp>
      <p:pic>
        <p:nvPicPr>
          <p:cNvPr id="3" name="Picture 2">
            <a:extLst>
              <a:ext uri="{FF2B5EF4-FFF2-40B4-BE49-F238E27FC236}">
                <a16:creationId xmlns:a16="http://schemas.microsoft.com/office/drawing/2014/main" id="{BCB21750-63EE-4F0B-852D-04410096919B}"/>
              </a:ext>
            </a:extLst>
          </p:cNvPr>
          <p:cNvPicPr>
            <a:picLocks noChangeAspect="1"/>
          </p:cNvPicPr>
          <p:nvPr/>
        </p:nvPicPr>
        <p:blipFill>
          <a:blip r:embed="rId2"/>
          <a:stretch>
            <a:fillRect/>
          </a:stretch>
        </p:blipFill>
        <p:spPr>
          <a:xfrm>
            <a:off x="751784" y="2006559"/>
            <a:ext cx="7477816" cy="3246844"/>
          </a:xfrm>
          <a:prstGeom prst="rect">
            <a:avLst/>
          </a:prstGeom>
        </p:spPr>
      </p:pic>
    </p:spTree>
    <p:extLst>
      <p:ext uri="{BB962C8B-B14F-4D97-AF65-F5344CB8AC3E}">
        <p14:creationId xmlns:p14="http://schemas.microsoft.com/office/powerpoint/2010/main" val="3557400188"/>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420</TotalTime>
  <Words>499</Words>
  <Application>Microsoft Office PowerPoint</Application>
  <PresentationFormat>On-screen Show (4:3)</PresentationFormat>
  <Paragraphs>33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Cambria Math</vt:lpstr>
      <vt:lpstr>1_Body Slides</vt:lpstr>
      <vt:lpstr>For Live Session</vt:lpstr>
      <vt:lpstr>For Live Session: Part 1 (3-5 hours)</vt:lpstr>
      <vt:lpstr>PowerPoint Presentation</vt:lpstr>
      <vt:lpstr>Code for loading &amp; cleaning data</vt:lpstr>
      <vt:lpstr>PowerPoint Presentation</vt:lpstr>
      <vt:lpstr>ML code</vt:lpstr>
      <vt:lpstr>KNN model with K=10</vt:lpstr>
      <vt:lpstr>Age 33 Pclass = 1</vt:lpstr>
      <vt:lpstr>Age 33 Pclass = 2</vt:lpstr>
      <vt:lpstr>Age 33 Pclass = 3</vt:lpstr>
      <vt:lpstr>Results of 418 passengers</vt:lpstr>
      <vt:lpstr>For Live Session: Part 2 (3 – 4 hours)</vt:lpstr>
      <vt:lpstr>Question 2</vt:lpstr>
      <vt:lpstr>PowerPoint Presentation</vt:lpstr>
      <vt:lpstr>Part 3 (≤1 hour)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Adeel Qureshi</cp:lastModifiedBy>
  <cp:revision>17</cp:revision>
  <dcterms:created xsi:type="dcterms:W3CDTF">2019-09-23T08:00:29Z</dcterms:created>
  <dcterms:modified xsi:type="dcterms:W3CDTF">2020-12-10T04:23:48Z</dcterms:modified>
</cp:coreProperties>
</file>