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737" r:id="rId2"/>
    <p:sldId id="891" r:id="rId3"/>
    <p:sldId id="892" r:id="rId4"/>
    <p:sldId id="894" r:id="rId5"/>
    <p:sldId id="893" r:id="rId6"/>
    <p:sldId id="890" r:id="rId7"/>
    <p:sldId id="895" r:id="rId8"/>
    <p:sldId id="739" r:id="rId9"/>
    <p:sldId id="897" r:id="rId10"/>
    <p:sldId id="896" r:id="rId11"/>
    <p:sldId id="738"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74"/>
  </p:normalViewPr>
  <p:slideViewPr>
    <p:cSldViewPr snapToGrid="0" snapToObjects="1">
      <p:cViewPr varScale="1">
        <p:scale>
          <a:sx n="87" d="100"/>
          <a:sy n="87" d="100"/>
        </p:scale>
        <p:origin x="504" y="4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914400" y="1828800"/>
            <a:ext cx="10363200" cy="900546"/>
          </a:xfrm>
        </p:spPr>
        <p:txBody>
          <a:bodyPr/>
          <a:lstStyle>
            <a:lvl1pPr algn="l">
              <a:defRPr/>
            </a:lvl1pPr>
          </a:lstStyle>
          <a:p>
            <a:r>
              <a:rPr lang="en-US" dirty="0"/>
              <a:t>Click To Edit Master Title Style</a:t>
            </a:r>
          </a:p>
        </p:txBody>
      </p:sp>
      <p:cxnSp>
        <p:nvCxnSpPr>
          <p:cNvPr id="8" name="Straight Connector 7"/>
          <p:cNvCxnSpPr/>
          <p:nvPr userDrawn="1"/>
        </p:nvCxnSpPr>
        <p:spPr>
          <a:xfrm>
            <a:off x="914400" y="2819400"/>
            <a:ext cx="103632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Subtitle 2"/>
          <p:cNvSpPr>
            <a:spLocks noGrp="1"/>
          </p:cNvSpPr>
          <p:nvPr>
            <p:ph type="subTitle" idx="1" hasCustomPrompt="1"/>
          </p:nvPr>
        </p:nvSpPr>
        <p:spPr>
          <a:xfrm>
            <a:off x="914400" y="2895600"/>
            <a:ext cx="10363200" cy="1752600"/>
          </a:xfrm>
        </p:spPr>
        <p:txBody>
          <a:bodyP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9" name="Picture 2" descr="C:\Users\njones\Dropbox (2U)\Work\Designing Slides\SMU\Design Brief\logo\logo_datasci_SMU.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06402" y="6400800"/>
            <a:ext cx="2348007" cy="1554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20258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cxnSp>
        <p:nvCxnSpPr>
          <p:cNvPr id="8" name="Straight Connector 7"/>
          <p:cNvCxnSpPr/>
          <p:nvPr userDrawn="1"/>
        </p:nvCxnSpPr>
        <p:spPr>
          <a:xfrm>
            <a:off x="609600" y="1293970"/>
            <a:ext cx="109728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391738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1_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63084" y="4406901"/>
            <a:ext cx="10363200" cy="1362075"/>
          </a:xfrm>
        </p:spPr>
        <p:txBody>
          <a:bodyPr anchor="t"/>
          <a:lstStyle>
            <a:lvl1pPr algn="l">
              <a:defRPr sz="4000" b="0" cap="none"/>
            </a:lvl1pPr>
          </a:lstStyle>
          <a:p>
            <a:r>
              <a:rPr lang="en-US" dirty="0"/>
              <a:t>Click To Edit Master Title Style</a:t>
            </a:r>
          </a:p>
        </p:txBody>
      </p:sp>
      <p:sp>
        <p:nvSpPr>
          <p:cNvPr id="3" name="Text Placeholder 2"/>
          <p:cNvSpPr>
            <a:spLocks noGrp="1"/>
          </p:cNvSpPr>
          <p:nvPr>
            <p:ph type="body" idx="1" hasCustomPrompt="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cxnSp>
        <p:nvCxnSpPr>
          <p:cNvPr id="7" name="Straight Connector 6"/>
          <p:cNvCxnSpPr/>
          <p:nvPr userDrawn="1"/>
        </p:nvCxnSpPr>
        <p:spPr>
          <a:xfrm>
            <a:off x="963084" y="4406900"/>
            <a:ext cx="103632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71273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p:cNvCxnSpPr/>
          <p:nvPr userDrawn="1"/>
        </p:nvCxnSpPr>
        <p:spPr>
          <a:xfrm>
            <a:off x="609600" y="1293970"/>
            <a:ext cx="109728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465243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609600" y="1417638"/>
            <a:ext cx="5386917" cy="906462"/>
          </a:xfrm>
        </p:spPr>
        <p:txBody>
          <a:bodyPr anchor="b">
            <a:no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590800"/>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93368" y="1417638"/>
            <a:ext cx="5389033" cy="906462"/>
          </a:xfrm>
        </p:spPr>
        <p:txBody>
          <a:bodyPr anchor="b">
            <a:no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22642" y="2590800"/>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0" name="Straight Connector 9"/>
          <p:cNvCxnSpPr/>
          <p:nvPr userDrawn="1"/>
        </p:nvCxnSpPr>
        <p:spPr>
          <a:xfrm>
            <a:off x="609600" y="1293970"/>
            <a:ext cx="109728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47628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31773056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with Horizontal Ru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cxnSp>
        <p:nvCxnSpPr>
          <p:cNvPr id="3" name="Straight Connector 2"/>
          <p:cNvCxnSpPr/>
          <p:nvPr userDrawn="1"/>
        </p:nvCxnSpPr>
        <p:spPr>
          <a:xfrm>
            <a:off x="609600" y="1293970"/>
            <a:ext cx="109728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208678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397055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End Slide">
    <p:spTree>
      <p:nvGrpSpPr>
        <p:cNvPr id="1" name=""/>
        <p:cNvGrpSpPr/>
        <p:nvPr/>
      </p:nvGrpSpPr>
      <p:grpSpPr>
        <a:xfrm>
          <a:off x="0" y="0"/>
          <a:ext cx="0" cy="0"/>
          <a:chOff x="0" y="0"/>
          <a:chExt cx="0" cy="0"/>
        </a:xfrm>
      </p:grpSpPr>
      <p:pic>
        <p:nvPicPr>
          <p:cNvPr id="5" name="Picture 4" descr="C:\Users\njones\Dropbox (2U)\Work\Designing Slides\SMU\Design Brief\logo\logo_datasci_SMU.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828801" y="2778678"/>
            <a:ext cx="8671983" cy="5741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44452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lt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28600"/>
            <a:ext cx="10972800" cy="1143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066967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txStyles>
    <p:titleStyle>
      <a:lvl1pPr algn="ctr" defTabSz="914400" rtl="0" eaLnBrk="1" latinLnBrk="0" hangingPunct="1">
        <a:spcBef>
          <a:spcPct val="0"/>
        </a:spcBef>
        <a:buNone/>
        <a:defRPr sz="4400" b="0" i="0" u="none" kern="1200">
          <a:solidFill>
            <a:schemeClr val="tx1"/>
          </a:solidFill>
          <a:latin typeface="+mj-lt"/>
          <a:ea typeface="+mj-ea"/>
          <a:cs typeface="+mj-cs"/>
        </a:defRPr>
      </a:lvl1pPr>
    </p:titleStyle>
    <p:bodyStyle>
      <a:lvl1pPr marL="342900" indent="-342900" algn="l" defTabSz="914400" rtl="0" eaLnBrk="1" latinLnBrk="0" hangingPunct="1">
        <a:spcBef>
          <a:spcPts val="600"/>
        </a:spcBef>
        <a:buFont typeface="Arial" charset="0"/>
        <a:buChar char="•"/>
        <a:defRPr sz="3200" kern="1200">
          <a:solidFill>
            <a:schemeClr val="tx1"/>
          </a:solidFill>
          <a:latin typeface="+mn-lt"/>
          <a:ea typeface="+mn-ea"/>
          <a:cs typeface="+mn-cs"/>
        </a:defRPr>
      </a:lvl1pPr>
      <a:lvl2pPr marL="742950" indent="-285750" algn="l" defTabSz="914400" rtl="0" eaLnBrk="1" latinLnBrk="0" hangingPunct="1">
        <a:spcBef>
          <a:spcPts val="600"/>
        </a:spcBef>
        <a:buFont typeface="Arial" charset="0"/>
        <a:buChar char="•"/>
        <a:defRPr sz="2800" b="0" i="0" u="none" kern="1200">
          <a:solidFill>
            <a:schemeClr val="tx1"/>
          </a:solidFill>
          <a:latin typeface="+mn-lt"/>
          <a:ea typeface="+mn-ea"/>
          <a:cs typeface="+mn-cs"/>
        </a:defRPr>
      </a:lvl2pPr>
      <a:lvl3pPr marL="1143000" indent="-228600" algn="l" defTabSz="914400" rtl="0" eaLnBrk="1" latinLnBrk="0" hangingPunct="1">
        <a:spcBef>
          <a:spcPts val="600"/>
        </a:spcBef>
        <a:buFont typeface="Arial" charset="0"/>
        <a:buChar char="•"/>
        <a:defRPr sz="2400" kern="1200">
          <a:solidFill>
            <a:schemeClr val="tx1"/>
          </a:solidFill>
          <a:latin typeface="+mn-lt"/>
          <a:ea typeface="+mn-ea"/>
          <a:cs typeface="+mn-cs"/>
        </a:defRPr>
      </a:lvl3pPr>
      <a:lvl4pPr marL="1600200" indent="-228600" algn="l" defTabSz="914400" rtl="0" eaLnBrk="1" latinLnBrk="0" hangingPunct="1">
        <a:spcBef>
          <a:spcPts val="600"/>
        </a:spcBef>
        <a:buFont typeface="Arial" charset="0"/>
        <a:buChar char="•"/>
        <a:defRPr sz="2000" kern="1200">
          <a:solidFill>
            <a:schemeClr val="tx1"/>
          </a:solidFill>
          <a:latin typeface="+mn-lt"/>
          <a:ea typeface="+mn-ea"/>
          <a:cs typeface="+mn-cs"/>
        </a:defRPr>
      </a:lvl4pPr>
      <a:lvl5pPr marL="2057400" indent="-228600" algn="l" defTabSz="914400" rtl="0" eaLnBrk="1" latinLnBrk="0" hangingPunct="1">
        <a:spcBef>
          <a:spcPts val="600"/>
        </a:spcBef>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649E1-0182-6342-BE54-103E4D478F60}"/>
              </a:ext>
            </a:extLst>
          </p:cNvPr>
          <p:cNvSpPr>
            <a:spLocks noGrp="1"/>
          </p:cNvSpPr>
          <p:nvPr>
            <p:ph type="ctrTitle"/>
          </p:nvPr>
        </p:nvSpPr>
        <p:spPr>
          <a:xfrm>
            <a:off x="2209800" y="1828800"/>
            <a:ext cx="7772400" cy="900546"/>
          </a:xfrm>
        </p:spPr>
        <p:txBody>
          <a:bodyPr/>
          <a:lstStyle/>
          <a:p>
            <a:r>
              <a:rPr lang="en-US" sz="3900" dirty="0"/>
              <a:t>For Live Session</a:t>
            </a:r>
          </a:p>
        </p:txBody>
      </p:sp>
      <p:sp>
        <p:nvSpPr>
          <p:cNvPr id="4" name="Subtitle 3"/>
          <p:cNvSpPr>
            <a:spLocks noGrp="1"/>
          </p:cNvSpPr>
          <p:nvPr>
            <p:ph type="subTitle" idx="1"/>
          </p:nvPr>
        </p:nvSpPr>
        <p:spPr/>
        <p:txBody>
          <a:bodyPr/>
          <a:lstStyle/>
          <a:p>
            <a:r>
              <a:rPr lang="en-IN" dirty="0"/>
              <a:t>Unit 10</a:t>
            </a:r>
          </a:p>
        </p:txBody>
      </p:sp>
    </p:spTree>
    <p:extLst>
      <p:ext uri="{BB962C8B-B14F-4D97-AF65-F5344CB8AC3E}">
        <p14:creationId xmlns:p14="http://schemas.microsoft.com/office/powerpoint/2010/main" val="29811099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D53924-5D57-46E1-9D8C-282C3F8CDAC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509729A-DB22-4152-9E26-221EDD49B63E}"/>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6026241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6797207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8E314-6981-6942-909E-BC75456EFD03}"/>
              </a:ext>
            </a:extLst>
          </p:cNvPr>
          <p:cNvSpPr>
            <a:spLocks noGrp="1"/>
          </p:cNvSpPr>
          <p:nvPr>
            <p:ph type="title"/>
          </p:nvPr>
        </p:nvSpPr>
        <p:spPr/>
        <p:txBody>
          <a:bodyPr/>
          <a:lstStyle/>
          <a:p>
            <a:r>
              <a:rPr lang="en-US" dirty="0"/>
              <a:t>For Live Session: Question 1</a:t>
            </a:r>
          </a:p>
        </p:txBody>
      </p:sp>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7182B454-33E3-E94D-BBDC-F559C507E7F5}"/>
                  </a:ext>
                </a:extLst>
              </p:cNvPr>
              <p:cNvSpPr/>
              <p:nvPr/>
            </p:nvSpPr>
            <p:spPr>
              <a:xfrm>
                <a:off x="729573" y="1843951"/>
                <a:ext cx="10622605" cy="2616101"/>
              </a:xfrm>
              <a:prstGeom prst="rect">
                <a:avLst/>
              </a:prstGeom>
            </p:spPr>
            <p:txBody>
              <a:bodyPr wrap="square">
                <a:spAutoFit/>
              </a:bodyPr>
              <a:lstStyle/>
              <a:p>
                <a:pPr marL="457200" indent="-457200">
                  <a:buFontTx/>
                  <a:buAutoNum type="arabicPeriod"/>
                </a:pPr>
                <a:r>
                  <a:rPr lang="en-US" sz="2400" dirty="0">
                    <a:solidFill>
                      <a:srgbClr val="000000"/>
                    </a:solidFill>
                    <a:latin typeface="Arial"/>
                  </a:rPr>
                  <a:t>Using the </a:t>
                </a:r>
                <a:r>
                  <a:rPr lang="en-US" sz="2400" b="1" dirty="0" err="1">
                    <a:solidFill>
                      <a:srgbClr val="000000"/>
                    </a:solidFill>
                    <a:latin typeface="Arial"/>
                  </a:rPr>
                  <a:t>cars.csv</a:t>
                </a:r>
                <a:r>
                  <a:rPr lang="en-US" sz="2400" b="1" dirty="0">
                    <a:solidFill>
                      <a:srgbClr val="000000"/>
                    </a:solidFill>
                    <a:latin typeface="Arial"/>
                  </a:rPr>
                  <a:t> dataset,</a:t>
                </a:r>
                <a:endParaRPr lang="en-US" sz="2400" dirty="0">
                  <a:solidFill>
                    <a:srgbClr val="000000"/>
                  </a:solidFill>
                  <a:latin typeface="Arial"/>
                </a:endParaRPr>
              </a:p>
              <a:p>
                <a:pPr marL="914400" lvl="1" indent="-457200">
                  <a:buFontTx/>
                  <a:buAutoNum type="alphaLcParenR"/>
                </a:pPr>
                <a:r>
                  <a:rPr lang="en-US" sz="2000" dirty="0">
                    <a:solidFill>
                      <a:srgbClr val="000000"/>
                    </a:solidFill>
                    <a:latin typeface="Arial"/>
                  </a:rPr>
                  <a:t>Fit the model </a:t>
                </a:r>
                <a14:m>
                  <m:oMath xmlns:m="http://schemas.openxmlformats.org/officeDocument/2006/math">
                    <m:r>
                      <a:rPr lang="en-US" sz="2000" i="1">
                        <a:solidFill>
                          <a:srgbClr val="000000"/>
                        </a:solidFill>
                        <a:latin typeface="Cambria Math" panose="02040503050406030204" pitchFamily="18" charset="0"/>
                      </a:rPr>
                      <m:t>𝑚𝑝𝑔</m:t>
                    </m:r>
                    <m:r>
                      <a:rPr lang="en-US" sz="2000" i="1">
                        <a:solidFill>
                          <a:srgbClr val="000000"/>
                        </a:solidFill>
                        <a:latin typeface="Cambria Math" panose="02040503050406030204" pitchFamily="18" charset="0"/>
                      </a:rPr>
                      <m:t>= </m:t>
                    </m:r>
                    <m:sSub>
                      <m:sSubPr>
                        <m:ctrlPr>
                          <a:rPr lang="en-US" sz="2000" i="1">
                            <a:solidFill>
                              <a:srgbClr val="000000"/>
                            </a:solidFill>
                            <a:latin typeface="Cambria Math" panose="02040503050406030204" pitchFamily="18" charset="0"/>
                          </a:rPr>
                        </m:ctrlPr>
                      </m:sSubPr>
                      <m:e>
                        <m:r>
                          <a:rPr lang="en-US" sz="2000" i="1">
                            <a:solidFill>
                              <a:srgbClr val="000000"/>
                            </a:solidFill>
                            <a:latin typeface="Cambria Math" panose="02040503050406030204" pitchFamily="18" charset="0"/>
                            <a:ea typeface="Cambria Math" panose="02040503050406030204" pitchFamily="18" charset="0"/>
                          </a:rPr>
                          <m:t>𝛽</m:t>
                        </m:r>
                      </m:e>
                      <m:sub>
                        <m:r>
                          <a:rPr lang="en-US" sz="2000" i="1">
                            <a:solidFill>
                              <a:srgbClr val="000000"/>
                            </a:solidFill>
                            <a:latin typeface="Cambria Math" panose="02040503050406030204" pitchFamily="18" charset="0"/>
                          </a:rPr>
                          <m:t>0</m:t>
                        </m:r>
                      </m:sub>
                    </m:sSub>
                    <m:r>
                      <a:rPr lang="en-US" sz="2000" i="1">
                        <a:solidFill>
                          <a:srgbClr val="000000"/>
                        </a:solidFill>
                        <a:latin typeface="Cambria Math" panose="02040503050406030204" pitchFamily="18" charset="0"/>
                      </a:rPr>
                      <m:t>+</m:t>
                    </m:r>
                    <m:sSub>
                      <m:sSubPr>
                        <m:ctrlPr>
                          <a:rPr lang="en-US" sz="2000" i="1">
                            <a:solidFill>
                              <a:srgbClr val="000000"/>
                            </a:solidFill>
                            <a:latin typeface="Cambria Math" panose="02040503050406030204" pitchFamily="18" charset="0"/>
                          </a:rPr>
                        </m:ctrlPr>
                      </m:sSubPr>
                      <m:e>
                        <m:r>
                          <a:rPr lang="en-US" sz="2000" i="1">
                            <a:solidFill>
                              <a:srgbClr val="000000"/>
                            </a:solidFill>
                            <a:latin typeface="Cambria Math" panose="02040503050406030204" pitchFamily="18" charset="0"/>
                            <a:ea typeface="Cambria Math" panose="02040503050406030204" pitchFamily="18" charset="0"/>
                          </a:rPr>
                          <m:t>𝛽</m:t>
                        </m:r>
                      </m:e>
                      <m:sub>
                        <m:r>
                          <a:rPr lang="en-US" sz="2000" i="1">
                            <a:solidFill>
                              <a:srgbClr val="000000"/>
                            </a:solidFill>
                            <a:latin typeface="Cambria Math" panose="02040503050406030204" pitchFamily="18" charset="0"/>
                            <a:ea typeface="Cambria Math" panose="02040503050406030204" pitchFamily="18" charset="0"/>
                          </a:rPr>
                          <m:t>1</m:t>
                        </m:r>
                      </m:sub>
                    </m:sSub>
                    <m:r>
                      <a:rPr lang="en-US" sz="2000" i="1">
                        <a:solidFill>
                          <a:srgbClr val="000000"/>
                        </a:solidFill>
                        <a:latin typeface="Cambria Math" panose="02040503050406030204" pitchFamily="18" charset="0"/>
                      </a:rPr>
                      <m:t>𝑊𝑒𝑖𝑔h𝑡</m:t>
                    </m:r>
                    <m:r>
                      <a:rPr lang="en-US" sz="2000" i="1">
                        <a:solidFill>
                          <a:srgbClr val="000000"/>
                        </a:solidFill>
                        <a:latin typeface="Cambria Math" panose="02040503050406030204" pitchFamily="18" charset="0"/>
                      </a:rPr>
                      <m:t>+ </m:t>
                    </m:r>
                    <m:r>
                      <a:rPr lang="en-US" sz="2000" i="1">
                        <a:solidFill>
                          <a:srgbClr val="000000"/>
                        </a:solidFill>
                        <a:latin typeface="Cambria Math" panose="02040503050406030204" pitchFamily="18" charset="0"/>
                        <a:ea typeface="Cambria Math" panose="02040503050406030204" pitchFamily="18" charset="0"/>
                      </a:rPr>
                      <m:t>𝜀</m:t>
                    </m:r>
                  </m:oMath>
                </a14:m>
                <a:endParaRPr lang="en-US" sz="2000" dirty="0">
                  <a:solidFill>
                    <a:srgbClr val="000000"/>
                  </a:solidFill>
                  <a:latin typeface="Arial"/>
                </a:endParaRPr>
              </a:p>
              <a:p>
                <a:pPr marL="857250" lvl="1" indent="-457200">
                  <a:buFontTx/>
                  <a:buAutoNum type="alphaLcParenR"/>
                </a:pPr>
                <a:r>
                  <a:rPr lang="en-US" sz="2000" dirty="0">
                    <a:solidFill>
                      <a:srgbClr val="000000"/>
                    </a:solidFill>
                    <a:latin typeface="Arial"/>
                  </a:rPr>
                  <a:t>Conduct a 6 step hypothesis test of the slope.  That is, test the claim that the slope is significantly different from zero. Show all 6 steps and quantify your uncertainty by including a 95% confidence interval for the slope.</a:t>
                </a:r>
              </a:p>
              <a:p>
                <a:pPr marL="857250" lvl="1" indent="-457200">
                  <a:buFontTx/>
                  <a:buAutoNum type="alphaLcParenR"/>
                </a:pPr>
                <a:r>
                  <a:rPr lang="en-US" sz="2000" dirty="0">
                    <a:solidFill>
                      <a:srgbClr val="000000"/>
                    </a:solidFill>
                    <a:latin typeface="Arial"/>
                  </a:rPr>
                  <a:t>Describe the relationship between miles per gallon and the weight of the car by interpreting the slope parameter.  Again, be sure and include a 95% confidence interval in your interpretation.  </a:t>
                </a:r>
              </a:p>
            </p:txBody>
          </p:sp>
        </mc:Choice>
        <mc:Fallback xmlns="">
          <p:sp>
            <p:nvSpPr>
              <p:cNvPr id="4" name="Rectangle 3">
                <a:extLst>
                  <a:ext uri="{FF2B5EF4-FFF2-40B4-BE49-F238E27FC236}">
                    <a16:creationId xmlns:a16="http://schemas.microsoft.com/office/drawing/2014/main" id="{7182B454-33E3-E94D-BBDC-F559C507E7F5}"/>
                  </a:ext>
                </a:extLst>
              </p:cNvPr>
              <p:cNvSpPr>
                <a:spLocks noRot="1" noChangeAspect="1" noMove="1" noResize="1" noEditPoints="1" noAdjustHandles="1" noChangeArrowheads="1" noChangeShapeType="1" noTextEdit="1"/>
              </p:cNvSpPr>
              <p:nvPr/>
            </p:nvSpPr>
            <p:spPr>
              <a:xfrm>
                <a:off x="729573" y="1843951"/>
                <a:ext cx="10622605" cy="2616101"/>
              </a:xfrm>
              <a:prstGeom prst="rect">
                <a:avLst/>
              </a:prstGeom>
              <a:blipFill>
                <a:blip r:embed="rId2"/>
                <a:stretch>
                  <a:fillRect l="-716" t="-1449" r="-477" b="-3382"/>
                </a:stretch>
              </a:blipFill>
            </p:spPr>
            <p:txBody>
              <a:bodyPr/>
              <a:lstStyle/>
              <a:p>
                <a:r>
                  <a:rPr lang="en-US">
                    <a:noFill/>
                  </a:rPr>
                  <a:t> </a:t>
                </a:r>
              </a:p>
            </p:txBody>
          </p:sp>
        </mc:Fallback>
      </mc:AlternateContent>
    </p:spTree>
    <p:extLst>
      <p:ext uri="{BB962C8B-B14F-4D97-AF65-F5344CB8AC3E}">
        <p14:creationId xmlns:p14="http://schemas.microsoft.com/office/powerpoint/2010/main" val="28902667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7D446739-79EF-4D25-BA42-2F88B349FAF0}"/>
              </a:ext>
            </a:extLst>
          </p:cNvPr>
          <p:cNvPicPr>
            <a:picLocks noGrp="1" noChangeAspect="1"/>
          </p:cNvPicPr>
          <p:nvPr>
            <p:ph idx="1"/>
          </p:nvPr>
        </p:nvPicPr>
        <p:blipFill>
          <a:blip r:embed="rId2"/>
          <a:stretch>
            <a:fillRect/>
          </a:stretch>
        </p:blipFill>
        <p:spPr>
          <a:xfrm>
            <a:off x="609600" y="1833918"/>
            <a:ext cx="5342792" cy="2053206"/>
          </a:xfrm>
          <a:prstGeom prst="rect">
            <a:avLst/>
          </a:prstGeom>
        </p:spPr>
      </p:pic>
      <p:pic>
        <p:nvPicPr>
          <p:cNvPr id="5" name="Picture 4">
            <a:extLst>
              <a:ext uri="{FF2B5EF4-FFF2-40B4-BE49-F238E27FC236}">
                <a16:creationId xmlns:a16="http://schemas.microsoft.com/office/drawing/2014/main" id="{F04B5846-3E5A-4D3A-A9A0-6EC3A2210992}"/>
              </a:ext>
            </a:extLst>
          </p:cNvPr>
          <p:cNvPicPr>
            <a:picLocks noChangeAspect="1"/>
          </p:cNvPicPr>
          <p:nvPr/>
        </p:nvPicPr>
        <p:blipFill>
          <a:blip r:embed="rId3"/>
          <a:stretch>
            <a:fillRect/>
          </a:stretch>
        </p:blipFill>
        <p:spPr>
          <a:xfrm>
            <a:off x="6208837" y="3055327"/>
            <a:ext cx="5537964" cy="3429000"/>
          </a:xfrm>
          <a:prstGeom prst="rect">
            <a:avLst/>
          </a:prstGeom>
        </p:spPr>
      </p:pic>
    </p:spTree>
    <p:extLst>
      <p:ext uri="{BB962C8B-B14F-4D97-AF65-F5344CB8AC3E}">
        <p14:creationId xmlns:p14="http://schemas.microsoft.com/office/powerpoint/2010/main" val="35199094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F58DE4FD-615F-4F2B-ACBB-A11BB1084730}"/>
              </a:ext>
            </a:extLst>
          </p:cNvPr>
          <p:cNvPicPr>
            <a:picLocks noGrp="1" noChangeAspect="1"/>
          </p:cNvPicPr>
          <p:nvPr>
            <p:ph idx="1"/>
          </p:nvPr>
        </p:nvPicPr>
        <p:blipFill>
          <a:blip r:embed="rId2"/>
          <a:stretch>
            <a:fillRect/>
          </a:stretch>
        </p:blipFill>
        <p:spPr>
          <a:xfrm>
            <a:off x="609600" y="3234095"/>
            <a:ext cx="10972800" cy="1258173"/>
          </a:xfrm>
          <a:prstGeom prst="rect">
            <a:avLst/>
          </a:prstGeom>
        </p:spPr>
      </p:pic>
    </p:spTree>
    <p:extLst>
      <p:ext uri="{BB962C8B-B14F-4D97-AF65-F5344CB8AC3E}">
        <p14:creationId xmlns:p14="http://schemas.microsoft.com/office/powerpoint/2010/main" val="29941817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94F11-1ECB-4D91-AF81-2075D7413B17}"/>
              </a:ext>
            </a:extLst>
          </p:cNvPr>
          <p:cNvSpPr>
            <a:spLocks noGrp="1"/>
          </p:cNvSpPr>
          <p:nvPr>
            <p:ph type="title"/>
          </p:nvPr>
        </p:nvSpPr>
        <p:spPr/>
        <p:txBody>
          <a:bodyPr/>
          <a:lstStyle/>
          <a:p>
            <a:r>
              <a:rPr lang="en-US" dirty="0"/>
              <a:t>6 Step Hypothesis</a:t>
            </a:r>
          </a:p>
        </p:txBody>
      </p:sp>
      <p:sp>
        <p:nvSpPr>
          <p:cNvPr id="9" name="TextBox 8">
            <a:extLst>
              <a:ext uri="{FF2B5EF4-FFF2-40B4-BE49-F238E27FC236}">
                <a16:creationId xmlns:a16="http://schemas.microsoft.com/office/drawing/2014/main" id="{39EBCC64-5D74-4DA1-A7E8-2BD0D19195D3}"/>
              </a:ext>
            </a:extLst>
          </p:cNvPr>
          <p:cNvSpPr txBox="1"/>
          <p:nvPr/>
        </p:nvSpPr>
        <p:spPr>
          <a:xfrm>
            <a:off x="412315" y="1519602"/>
            <a:ext cx="4549061" cy="2472472"/>
          </a:xfrm>
          <a:prstGeom prst="rect">
            <a:avLst/>
          </a:prstGeom>
          <a:noFill/>
          <a:ln>
            <a:solidFill>
              <a:srgbClr val="002060"/>
            </a:solidFill>
          </a:ln>
        </p:spPr>
        <p:txBody>
          <a:bodyPr wrap="square" rtlCol="0">
            <a:spAutoFit/>
          </a:bodyPr>
          <a:lstStyle/>
          <a:p>
            <a:r>
              <a:rPr lang="en-US" sz="1600" b="1" dirty="0"/>
              <a:t>    </a:t>
            </a:r>
            <a:r>
              <a:rPr lang="it-IT" dirty="0"/>
              <a:t>H</a:t>
            </a:r>
            <a:r>
              <a:rPr lang="it-IT" baseline="-25000" dirty="0"/>
              <a:t>o</a:t>
            </a:r>
            <a:r>
              <a:rPr lang="it-IT" dirty="0"/>
              <a:t>: Β</a:t>
            </a:r>
            <a:r>
              <a:rPr lang="it-IT" baseline="-25000" dirty="0"/>
              <a:t>1</a:t>
            </a:r>
            <a:r>
              <a:rPr lang="it-IT" dirty="0"/>
              <a:t> = 0</a:t>
            </a:r>
          </a:p>
          <a:p>
            <a:r>
              <a:rPr lang="it-IT" dirty="0"/>
              <a:t>    H</a:t>
            </a:r>
            <a:r>
              <a:rPr lang="it-IT" baseline="-25000" dirty="0"/>
              <a:t>a</a:t>
            </a:r>
            <a:r>
              <a:rPr lang="it-IT" dirty="0"/>
              <a:t>: Β</a:t>
            </a:r>
            <a:r>
              <a:rPr lang="it-IT" baseline="-25000" dirty="0"/>
              <a:t>1</a:t>
            </a:r>
            <a:r>
              <a:rPr lang="it-IT" dirty="0"/>
              <a:t> ≠ 0</a:t>
            </a:r>
          </a:p>
          <a:p>
            <a:endParaRPr lang="en-US" sz="1600" b="1" dirty="0"/>
          </a:p>
          <a:p>
            <a:endParaRPr lang="en-US" sz="1600" dirty="0"/>
          </a:p>
          <a:p>
            <a:r>
              <a:rPr lang="en-US" sz="1600" dirty="0"/>
              <a:t>CI </a:t>
            </a:r>
            <a:r>
              <a:rPr lang="el-GR" sz="1600" dirty="0"/>
              <a:t>β</a:t>
            </a:r>
            <a:r>
              <a:rPr lang="en-US" sz="1600" baseline="-25000" dirty="0"/>
              <a:t>1</a:t>
            </a:r>
            <a:r>
              <a:rPr lang="en-US" sz="1600" dirty="0"/>
              <a:t>= (3.23, 10.847)</a:t>
            </a:r>
            <a:endParaRPr lang="en-US" sz="1600" baseline="-25000" dirty="0"/>
          </a:p>
          <a:p>
            <a:r>
              <a:rPr lang="en-US" sz="1600" baseline="-25000" dirty="0"/>
              <a:t>        </a:t>
            </a:r>
          </a:p>
          <a:p>
            <a:r>
              <a:rPr lang="el-GR" sz="1600" dirty="0"/>
              <a:t>β</a:t>
            </a:r>
            <a:r>
              <a:rPr lang="en-US" sz="1600" baseline="-25000" dirty="0"/>
              <a:t>1  </a:t>
            </a:r>
            <a:r>
              <a:rPr lang="en-US" sz="1600" dirty="0"/>
              <a:t>p-value = 2.216e16</a:t>
            </a:r>
          </a:p>
          <a:p>
            <a:endParaRPr lang="en-US" sz="1600" dirty="0"/>
          </a:p>
          <a:p>
            <a:r>
              <a:rPr lang="en-US" sz="1600" dirty="0"/>
              <a:t>Do not Reject H</a:t>
            </a:r>
            <a:r>
              <a:rPr lang="en-US" sz="1600" baseline="-25000" dirty="0"/>
              <a:t>o</a:t>
            </a:r>
            <a:r>
              <a:rPr lang="en-US" sz="1600" dirty="0"/>
              <a:t> for </a:t>
            </a:r>
            <a:r>
              <a:rPr lang="el-GR" sz="1600" dirty="0"/>
              <a:t>β</a:t>
            </a:r>
            <a:r>
              <a:rPr lang="en-US" sz="1600" baseline="-25000" dirty="0"/>
              <a:t>1</a:t>
            </a:r>
            <a:endParaRPr lang="en-US" sz="1600" dirty="0"/>
          </a:p>
          <a:p>
            <a:endParaRPr lang="en-US" sz="1200" dirty="0"/>
          </a:p>
        </p:txBody>
      </p:sp>
      <p:sp>
        <p:nvSpPr>
          <p:cNvPr id="11" name="Rectangle 10">
            <a:extLst>
              <a:ext uri="{FF2B5EF4-FFF2-40B4-BE49-F238E27FC236}">
                <a16:creationId xmlns:a16="http://schemas.microsoft.com/office/drawing/2014/main" id="{7565CE49-5342-4027-BE9E-6A13B2B987C6}"/>
              </a:ext>
            </a:extLst>
          </p:cNvPr>
          <p:cNvSpPr/>
          <p:nvPr/>
        </p:nvSpPr>
        <p:spPr>
          <a:xfrm>
            <a:off x="7096125" y="1519602"/>
            <a:ext cx="4148138" cy="2585323"/>
          </a:xfrm>
          <a:prstGeom prst="rect">
            <a:avLst/>
          </a:prstGeom>
          <a:ln>
            <a:solidFill>
              <a:srgbClr val="002060"/>
            </a:solidFill>
          </a:ln>
        </p:spPr>
        <p:txBody>
          <a:bodyPr wrap="square">
            <a:spAutoFit/>
          </a:bodyPr>
          <a:lstStyle/>
          <a:p>
            <a:pPr algn="just"/>
            <a:r>
              <a:rPr lang="en-US" dirty="0"/>
              <a:t>There is sufficient evidence at the alpha = .05 level of significance (p-value = 2.216e16) to suggest that the data are linearly correlated (or that the slope is nonzero).  There is not sufficient evidence to suggest the intercept is not zero for the regression line.  Consider collecting more data or eliminating outliers.</a:t>
            </a:r>
          </a:p>
        </p:txBody>
      </p:sp>
    </p:spTree>
    <p:extLst>
      <p:ext uri="{BB962C8B-B14F-4D97-AF65-F5344CB8AC3E}">
        <p14:creationId xmlns:p14="http://schemas.microsoft.com/office/powerpoint/2010/main" val="5068959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8E314-6981-6942-909E-BC75456EFD03}"/>
              </a:ext>
            </a:extLst>
          </p:cNvPr>
          <p:cNvSpPr>
            <a:spLocks noGrp="1"/>
          </p:cNvSpPr>
          <p:nvPr>
            <p:ph type="title"/>
          </p:nvPr>
        </p:nvSpPr>
        <p:spPr/>
        <p:txBody>
          <a:bodyPr/>
          <a:lstStyle/>
          <a:p>
            <a:r>
              <a:rPr lang="en-US" dirty="0"/>
              <a:t>For Live Session: Question 2</a:t>
            </a:r>
          </a:p>
        </p:txBody>
      </p:sp>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7182B454-33E3-E94D-BBDC-F559C507E7F5}"/>
                  </a:ext>
                </a:extLst>
              </p:cNvPr>
              <p:cNvSpPr/>
              <p:nvPr/>
            </p:nvSpPr>
            <p:spPr>
              <a:xfrm>
                <a:off x="609599" y="1843952"/>
                <a:ext cx="10972799" cy="2677656"/>
              </a:xfrm>
              <a:prstGeom prst="rect">
                <a:avLst/>
              </a:prstGeom>
            </p:spPr>
            <p:txBody>
              <a:bodyPr wrap="square">
                <a:spAutoFit/>
              </a:bodyPr>
              <a:lstStyle/>
              <a:p>
                <a:r>
                  <a:rPr lang="en-US" sz="2400" dirty="0">
                    <a:solidFill>
                      <a:srgbClr val="000000"/>
                    </a:solidFill>
                    <a:latin typeface="Arial"/>
                  </a:rPr>
                  <a:t>2. Using the </a:t>
                </a:r>
                <a:r>
                  <a:rPr lang="en-US" sz="2400" b="1" dirty="0" err="1">
                    <a:solidFill>
                      <a:srgbClr val="000000"/>
                    </a:solidFill>
                    <a:latin typeface="Arial"/>
                  </a:rPr>
                  <a:t>cars.csv</a:t>
                </a:r>
                <a:r>
                  <a:rPr lang="en-US" sz="2400" b="1" dirty="0">
                    <a:solidFill>
                      <a:srgbClr val="000000"/>
                    </a:solidFill>
                    <a:latin typeface="Arial"/>
                  </a:rPr>
                  <a:t>, c</a:t>
                </a:r>
                <a:r>
                  <a:rPr lang="en-US" sz="2400" dirty="0">
                    <a:solidFill>
                      <a:srgbClr val="000000"/>
                    </a:solidFill>
                    <a:latin typeface="Arial"/>
                  </a:rPr>
                  <a:t>onduct an internal n-fold (leave one out) cross validation of the following SLR models:</a:t>
                </a:r>
              </a:p>
              <a:p>
                <a:pPr marL="857250" lvl="1" indent="-457200">
                  <a:buFontTx/>
                  <a:buAutoNum type="alphaLcParenR"/>
                </a:pPr>
                <a:r>
                  <a:rPr lang="en-US" sz="2000" dirty="0">
                    <a:solidFill>
                      <a:srgbClr val="000000"/>
                    </a:solidFill>
                    <a:latin typeface="Arial"/>
                  </a:rPr>
                  <a:t>Model 1: </a:t>
                </a:r>
                <a14:m>
                  <m:oMath xmlns:m="http://schemas.openxmlformats.org/officeDocument/2006/math">
                    <m:r>
                      <a:rPr lang="en-US" sz="2000">
                        <a:solidFill>
                          <a:srgbClr val="000000"/>
                        </a:solidFill>
                        <a:latin typeface="Cambria Math" panose="02040503050406030204" pitchFamily="18" charset="0"/>
                      </a:rPr>
                      <m:t> </m:t>
                    </m:r>
                    <m:r>
                      <a:rPr lang="en-US" sz="2000" i="1">
                        <a:solidFill>
                          <a:srgbClr val="000000"/>
                        </a:solidFill>
                        <a:latin typeface="Cambria Math" panose="02040503050406030204" pitchFamily="18" charset="0"/>
                      </a:rPr>
                      <m:t>𝑚𝑝𝑔</m:t>
                    </m:r>
                    <m:r>
                      <a:rPr lang="en-US" sz="2000" i="1">
                        <a:solidFill>
                          <a:srgbClr val="000000"/>
                        </a:solidFill>
                        <a:latin typeface="Cambria Math" panose="02040503050406030204" pitchFamily="18" charset="0"/>
                      </a:rPr>
                      <m:t>= </m:t>
                    </m:r>
                    <m:sSub>
                      <m:sSubPr>
                        <m:ctrlPr>
                          <a:rPr lang="en-US" sz="2000" i="1">
                            <a:solidFill>
                              <a:srgbClr val="000000"/>
                            </a:solidFill>
                            <a:latin typeface="Cambria Math" panose="02040503050406030204" pitchFamily="18" charset="0"/>
                          </a:rPr>
                        </m:ctrlPr>
                      </m:sSubPr>
                      <m:e>
                        <m:r>
                          <a:rPr lang="en-US" sz="2000" i="1">
                            <a:solidFill>
                              <a:srgbClr val="000000"/>
                            </a:solidFill>
                            <a:latin typeface="Cambria Math" panose="02040503050406030204" pitchFamily="18" charset="0"/>
                            <a:ea typeface="Cambria Math" panose="02040503050406030204" pitchFamily="18" charset="0"/>
                          </a:rPr>
                          <m:t>𝛽</m:t>
                        </m:r>
                      </m:e>
                      <m:sub>
                        <m:r>
                          <a:rPr lang="en-US" sz="2000" i="1">
                            <a:solidFill>
                              <a:srgbClr val="000000"/>
                            </a:solidFill>
                            <a:latin typeface="Cambria Math" panose="02040503050406030204" pitchFamily="18" charset="0"/>
                          </a:rPr>
                          <m:t>0</m:t>
                        </m:r>
                      </m:sub>
                    </m:sSub>
                    <m:r>
                      <a:rPr lang="en-US" sz="2000" i="1">
                        <a:solidFill>
                          <a:srgbClr val="000000"/>
                        </a:solidFill>
                        <a:latin typeface="Cambria Math" panose="02040503050406030204" pitchFamily="18" charset="0"/>
                      </a:rPr>
                      <m:t>+</m:t>
                    </m:r>
                    <m:sSub>
                      <m:sSubPr>
                        <m:ctrlPr>
                          <a:rPr lang="en-US" sz="2000" i="1">
                            <a:solidFill>
                              <a:srgbClr val="000000"/>
                            </a:solidFill>
                            <a:latin typeface="Cambria Math" panose="02040503050406030204" pitchFamily="18" charset="0"/>
                          </a:rPr>
                        </m:ctrlPr>
                      </m:sSubPr>
                      <m:e>
                        <m:r>
                          <a:rPr lang="en-US" sz="2000" i="1">
                            <a:solidFill>
                              <a:srgbClr val="000000"/>
                            </a:solidFill>
                            <a:latin typeface="Cambria Math" panose="02040503050406030204" pitchFamily="18" charset="0"/>
                            <a:ea typeface="Cambria Math" panose="02040503050406030204" pitchFamily="18" charset="0"/>
                          </a:rPr>
                          <m:t>𝛽</m:t>
                        </m:r>
                      </m:e>
                      <m:sub>
                        <m:r>
                          <a:rPr lang="en-US" sz="2000" i="1">
                            <a:solidFill>
                              <a:srgbClr val="000000"/>
                            </a:solidFill>
                            <a:latin typeface="Cambria Math" panose="02040503050406030204" pitchFamily="18" charset="0"/>
                            <a:ea typeface="Cambria Math" panose="02040503050406030204" pitchFamily="18" charset="0"/>
                          </a:rPr>
                          <m:t>1</m:t>
                        </m:r>
                      </m:sub>
                    </m:sSub>
                    <m:r>
                      <a:rPr lang="en-US" sz="2000" i="1">
                        <a:solidFill>
                          <a:srgbClr val="000000"/>
                        </a:solidFill>
                        <a:latin typeface="Cambria Math" panose="02040503050406030204" pitchFamily="18" charset="0"/>
                      </a:rPr>
                      <m:t>𝑊𝑒𝑖𝑔h𝑡</m:t>
                    </m:r>
                    <m:r>
                      <a:rPr lang="en-US" sz="2000" i="1">
                        <a:solidFill>
                          <a:srgbClr val="000000"/>
                        </a:solidFill>
                        <a:latin typeface="Cambria Math" panose="02040503050406030204" pitchFamily="18" charset="0"/>
                      </a:rPr>
                      <m:t>+</m:t>
                    </m:r>
                    <m:r>
                      <a:rPr lang="en-US" sz="2000" i="1">
                        <a:solidFill>
                          <a:srgbClr val="000000"/>
                        </a:solidFill>
                        <a:latin typeface="Cambria Math" panose="02040503050406030204" pitchFamily="18" charset="0"/>
                        <a:ea typeface="Cambria Math" panose="02040503050406030204" pitchFamily="18" charset="0"/>
                      </a:rPr>
                      <m:t>𝜀</m:t>
                    </m:r>
                  </m:oMath>
                </a14:m>
                <a:endParaRPr lang="en-US" sz="2000" dirty="0">
                  <a:solidFill>
                    <a:srgbClr val="000000"/>
                  </a:solidFill>
                  <a:latin typeface="Arial"/>
                </a:endParaRPr>
              </a:p>
              <a:p>
                <a:pPr marL="857250" lvl="1" indent="-457200">
                  <a:buFontTx/>
                  <a:buAutoNum type="alphaLcParenR"/>
                </a:pPr>
                <a:r>
                  <a:rPr lang="en-US" sz="2000" dirty="0">
                    <a:solidFill>
                      <a:srgbClr val="000000"/>
                    </a:solidFill>
                    <a:latin typeface="Arial"/>
                  </a:rPr>
                  <a:t>Model 2: </a:t>
                </a:r>
                <a14:m>
                  <m:oMath xmlns:m="http://schemas.openxmlformats.org/officeDocument/2006/math">
                    <m:r>
                      <a:rPr lang="en-US" sz="2000">
                        <a:solidFill>
                          <a:srgbClr val="000000"/>
                        </a:solidFill>
                        <a:latin typeface="Cambria Math" panose="02040503050406030204" pitchFamily="18" charset="0"/>
                      </a:rPr>
                      <m:t> </m:t>
                    </m:r>
                    <m:r>
                      <a:rPr lang="en-US" sz="2000" i="1">
                        <a:solidFill>
                          <a:srgbClr val="000000"/>
                        </a:solidFill>
                        <a:latin typeface="Cambria Math" panose="02040503050406030204" pitchFamily="18" charset="0"/>
                      </a:rPr>
                      <m:t>𝑚𝑝𝑔</m:t>
                    </m:r>
                    <m:r>
                      <a:rPr lang="en-US" sz="2000" i="1">
                        <a:solidFill>
                          <a:srgbClr val="000000"/>
                        </a:solidFill>
                        <a:latin typeface="Cambria Math" panose="02040503050406030204" pitchFamily="18" charset="0"/>
                      </a:rPr>
                      <m:t>= </m:t>
                    </m:r>
                    <m:sSub>
                      <m:sSubPr>
                        <m:ctrlPr>
                          <a:rPr lang="en-US" sz="2000" i="1">
                            <a:solidFill>
                              <a:srgbClr val="000000"/>
                            </a:solidFill>
                            <a:latin typeface="Cambria Math" panose="02040503050406030204" pitchFamily="18" charset="0"/>
                          </a:rPr>
                        </m:ctrlPr>
                      </m:sSubPr>
                      <m:e>
                        <m:r>
                          <a:rPr lang="en-US" sz="2000" i="1">
                            <a:solidFill>
                              <a:srgbClr val="000000"/>
                            </a:solidFill>
                            <a:latin typeface="Cambria Math" panose="02040503050406030204" pitchFamily="18" charset="0"/>
                            <a:ea typeface="Cambria Math" panose="02040503050406030204" pitchFamily="18" charset="0"/>
                          </a:rPr>
                          <m:t>𝛽</m:t>
                        </m:r>
                      </m:e>
                      <m:sub>
                        <m:r>
                          <a:rPr lang="en-US" sz="2000" i="1">
                            <a:solidFill>
                              <a:srgbClr val="000000"/>
                            </a:solidFill>
                            <a:latin typeface="Cambria Math" panose="02040503050406030204" pitchFamily="18" charset="0"/>
                          </a:rPr>
                          <m:t>0</m:t>
                        </m:r>
                      </m:sub>
                    </m:sSub>
                    <m:r>
                      <a:rPr lang="en-US" sz="2000" i="1">
                        <a:solidFill>
                          <a:srgbClr val="000000"/>
                        </a:solidFill>
                        <a:latin typeface="Cambria Math" panose="02040503050406030204" pitchFamily="18" charset="0"/>
                      </a:rPr>
                      <m:t>+</m:t>
                    </m:r>
                    <m:sSub>
                      <m:sSubPr>
                        <m:ctrlPr>
                          <a:rPr lang="en-US" sz="2000" i="1">
                            <a:solidFill>
                              <a:srgbClr val="000000"/>
                            </a:solidFill>
                            <a:latin typeface="Cambria Math" panose="02040503050406030204" pitchFamily="18" charset="0"/>
                          </a:rPr>
                        </m:ctrlPr>
                      </m:sSubPr>
                      <m:e>
                        <m:r>
                          <a:rPr lang="en-US" sz="2000" i="1">
                            <a:solidFill>
                              <a:srgbClr val="000000"/>
                            </a:solidFill>
                            <a:latin typeface="Cambria Math" panose="02040503050406030204" pitchFamily="18" charset="0"/>
                            <a:ea typeface="Cambria Math" panose="02040503050406030204" pitchFamily="18" charset="0"/>
                          </a:rPr>
                          <m:t>𝛽</m:t>
                        </m:r>
                      </m:e>
                      <m:sub>
                        <m:r>
                          <a:rPr lang="en-US" sz="2000" i="1">
                            <a:solidFill>
                              <a:srgbClr val="000000"/>
                            </a:solidFill>
                            <a:latin typeface="Cambria Math" panose="02040503050406030204" pitchFamily="18" charset="0"/>
                            <a:ea typeface="Cambria Math" panose="02040503050406030204" pitchFamily="18" charset="0"/>
                          </a:rPr>
                          <m:t>1</m:t>
                        </m:r>
                      </m:sub>
                    </m:sSub>
                    <m:r>
                      <a:rPr lang="en-US" sz="2000" i="1">
                        <a:solidFill>
                          <a:srgbClr val="000000"/>
                        </a:solidFill>
                        <a:latin typeface="Cambria Math" panose="02040503050406030204" pitchFamily="18" charset="0"/>
                      </a:rPr>
                      <m:t>𝑊𝑒𝑖𝑔h𝑡</m:t>
                    </m:r>
                    <m:r>
                      <a:rPr lang="en-US" sz="2000" i="1">
                        <a:solidFill>
                          <a:srgbClr val="000000"/>
                        </a:solidFill>
                        <a:latin typeface="Cambria Math" panose="02040503050406030204" pitchFamily="18" charset="0"/>
                      </a:rPr>
                      <m:t>+</m:t>
                    </m:r>
                    <m:sSub>
                      <m:sSubPr>
                        <m:ctrlPr>
                          <a:rPr lang="en-US" sz="2000" i="1">
                            <a:solidFill>
                              <a:srgbClr val="000000"/>
                            </a:solidFill>
                            <a:latin typeface="Cambria Math" panose="02040503050406030204" pitchFamily="18" charset="0"/>
                          </a:rPr>
                        </m:ctrlPr>
                      </m:sSubPr>
                      <m:e>
                        <m:r>
                          <a:rPr lang="en-US" sz="2000" i="1">
                            <a:solidFill>
                              <a:srgbClr val="000000"/>
                            </a:solidFill>
                            <a:latin typeface="Cambria Math" panose="02040503050406030204" pitchFamily="18" charset="0"/>
                            <a:ea typeface="Cambria Math" panose="02040503050406030204" pitchFamily="18" charset="0"/>
                          </a:rPr>
                          <m:t>𝛽</m:t>
                        </m:r>
                      </m:e>
                      <m:sub>
                        <m:r>
                          <a:rPr lang="en-US" sz="2000" i="1">
                            <a:solidFill>
                              <a:srgbClr val="000000"/>
                            </a:solidFill>
                            <a:latin typeface="Cambria Math" panose="02040503050406030204" pitchFamily="18" charset="0"/>
                            <a:ea typeface="Cambria Math" panose="02040503050406030204" pitchFamily="18" charset="0"/>
                          </a:rPr>
                          <m:t>2</m:t>
                        </m:r>
                      </m:sub>
                    </m:sSub>
                    <m:sSup>
                      <m:sSupPr>
                        <m:ctrlPr>
                          <a:rPr lang="en-US" sz="2000" i="1">
                            <a:solidFill>
                              <a:srgbClr val="000000"/>
                            </a:solidFill>
                            <a:latin typeface="Cambria Math" panose="02040503050406030204" pitchFamily="18" charset="0"/>
                            <a:ea typeface="Cambria Math" panose="02040503050406030204" pitchFamily="18" charset="0"/>
                          </a:rPr>
                        </m:ctrlPr>
                      </m:sSupPr>
                      <m:e>
                        <m:r>
                          <a:rPr lang="en-US" sz="2000" i="1">
                            <a:solidFill>
                              <a:srgbClr val="000000"/>
                            </a:solidFill>
                            <a:latin typeface="Cambria Math" panose="02040503050406030204" pitchFamily="18" charset="0"/>
                          </a:rPr>
                          <m:t>𝑊𝑒𝑖𝑔h𝑡</m:t>
                        </m:r>
                      </m:e>
                      <m:sup>
                        <m:r>
                          <a:rPr lang="en-US" sz="2000" i="1">
                            <a:solidFill>
                              <a:srgbClr val="000000"/>
                            </a:solidFill>
                            <a:latin typeface="Cambria Math" panose="02040503050406030204" pitchFamily="18" charset="0"/>
                            <a:ea typeface="Cambria Math" panose="02040503050406030204" pitchFamily="18" charset="0"/>
                          </a:rPr>
                          <m:t>2</m:t>
                        </m:r>
                      </m:sup>
                    </m:sSup>
                    <m:r>
                      <a:rPr lang="en-US" sz="2000" i="1">
                        <a:solidFill>
                          <a:srgbClr val="000000"/>
                        </a:solidFill>
                        <a:latin typeface="Cambria Math" panose="02040503050406030204" pitchFamily="18" charset="0"/>
                      </a:rPr>
                      <m:t>+ </m:t>
                    </m:r>
                    <m:r>
                      <a:rPr lang="en-US" sz="2000" i="1">
                        <a:solidFill>
                          <a:srgbClr val="000000"/>
                        </a:solidFill>
                        <a:latin typeface="Cambria Math" panose="02040503050406030204" pitchFamily="18" charset="0"/>
                        <a:ea typeface="Cambria Math" panose="02040503050406030204" pitchFamily="18" charset="0"/>
                      </a:rPr>
                      <m:t>𝜀</m:t>
                    </m:r>
                  </m:oMath>
                </a14:m>
                <a:endParaRPr lang="en-US" sz="2000" dirty="0">
                  <a:solidFill>
                    <a:srgbClr val="000000"/>
                  </a:solidFill>
                  <a:latin typeface="Arial"/>
                </a:endParaRPr>
              </a:p>
              <a:p>
                <a:pPr marL="857250" lvl="1" indent="-457200">
                  <a:buFontTx/>
                  <a:buAutoNum type="alphaLcParenR"/>
                </a:pPr>
                <a:r>
                  <a:rPr lang="en-US" sz="2000" dirty="0">
                    <a:solidFill>
                      <a:srgbClr val="000000"/>
                    </a:solidFill>
                    <a:latin typeface="Arial"/>
                  </a:rPr>
                  <a:t>Which model is favored by this cross validation?</a:t>
                </a:r>
              </a:p>
              <a:p>
                <a:pPr marL="857250" lvl="1" indent="-457200">
                  <a:buFontTx/>
                  <a:buAutoNum type="alphaLcParenR"/>
                </a:pPr>
                <a:r>
                  <a:rPr lang="en-US" sz="2000" dirty="0">
                    <a:solidFill>
                      <a:srgbClr val="000000"/>
                    </a:solidFill>
                    <a:latin typeface="Arial"/>
                  </a:rPr>
                  <a:t>Describe the relationship between miles per gallon and the weight of the car (if it has changed) (again making sure to quantify any uncertainty you may have.) </a:t>
                </a:r>
              </a:p>
              <a:p>
                <a:pPr marL="857250" lvl="1" indent="-457200">
                  <a:buFontTx/>
                  <a:buAutoNum type="alphaLcParenR"/>
                </a:pPr>
                <a:r>
                  <a:rPr lang="en-US" sz="2000" dirty="0">
                    <a:solidFill>
                      <a:srgbClr val="000000"/>
                    </a:solidFill>
                    <a:latin typeface="Arial"/>
                  </a:rPr>
                  <a:t>Use the favored model to estimate the mean mpg of cars that weigh 2000 lbs.</a:t>
                </a:r>
              </a:p>
            </p:txBody>
          </p:sp>
        </mc:Choice>
        <mc:Fallback xmlns="">
          <p:sp>
            <p:nvSpPr>
              <p:cNvPr id="4" name="Rectangle 3">
                <a:extLst>
                  <a:ext uri="{FF2B5EF4-FFF2-40B4-BE49-F238E27FC236}">
                    <a16:creationId xmlns:a16="http://schemas.microsoft.com/office/drawing/2014/main" id="{7182B454-33E3-E94D-BBDC-F559C507E7F5}"/>
                  </a:ext>
                </a:extLst>
              </p:cNvPr>
              <p:cNvSpPr>
                <a:spLocks noRot="1" noChangeAspect="1" noMove="1" noResize="1" noEditPoints="1" noAdjustHandles="1" noChangeArrowheads="1" noChangeShapeType="1" noTextEdit="1"/>
              </p:cNvSpPr>
              <p:nvPr/>
            </p:nvSpPr>
            <p:spPr>
              <a:xfrm>
                <a:off x="609599" y="1843952"/>
                <a:ext cx="10972799" cy="2677656"/>
              </a:xfrm>
              <a:prstGeom prst="rect">
                <a:avLst/>
              </a:prstGeom>
              <a:blipFill>
                <a:blip r:embed="rId2"/>
                <a:stretch>
                  <a:fillRect l="-926" t="-1415" b="-2830"/>
                </a:stretch>
              </a:blipFill>
            </p:spPr>
            <p:txBody>
              <a:bodyPr/>
              <a:lstStyle/>
              <a:p>
                <a:r>
                  <a:rPr lang="en-US">
                    <a:noFill/>
                  </a:rPr>
                  <a:t> </a:t>
                </a:r>
              </a:p>
            </p:txBody>
          </p:sp>
        </mc:Fallback>
      </mc:AlternateContent>
    </p:spTree>
    <p:extLst>
      <p:ext uri="{BB962C8B-B14F-4D97-AF65-F5344CB8AC3E}">
        <p14:creationId xmlns:p14="http://schemas.microsoft.com/office/powerpoint/2010/main" val="23442190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F0B80C47-A1CF-4830-8153-D1925DB3BDC8}"/>
              </a:ext>
            </a:extLst>
          </p:cNvPr>
          <p:cNvPicPr>
            <a:picLocks noGrp="1" noChangeAspect="1"/>
          </p:cNvPicPr>
          <p:nvPr>
            <p:ph idx="1"/>
          </p:nvPr>
        </p:nvPicPr>
        <p:blipFill>
          <a:blip r:embed="rId2"/>
          <a:stretch>
            <a:fillRect/>
          </a:stretch>
        </p:blipFill>
        <p:spPr>
          <a:xfrm>
            <a:off x="678108" y="1565031"/>
            <a:ext cx="7556254" cy="4525963"/>
          </a:xfrm>
          <a:prstGeom prst="rect">
            <a:avLst/>
          </a:prstGeom>
        </p:spPr>
      </p:pic>
      <p:sp>
        <p:nvSpPr>
          <p:cNvPr id="6" name="TextBox 5">
            <a:extLst>
              <a:ext uri="{FF2B5EF4-FFF2-40B4-BE49-F238E27FC236}">
                <a16:creationId xmlns:a16="http://schemas.microsoft.com/office/drawing/2014/main" id="{D269C192-B241-4EA4-B0A9-2E920457ECD5}"/>
              </a:ext>
            </a:extLst>
          </p:cNvPr>
          <p:cNvSpPr txBox="1"/>
          <p:nvPr/>
        </p:nvSpPr>
        <p:spPr>
          <a:xfrm>
            <a:off x="8682404" y="4989635"/>
            <a:ext cx="2523392" cy="369332"/>
          </a:xfrm>
          <a:prstGeom prst="rect">
            <a:avLst/>
          </a:prstGeom>
          <a:noFill/>
        </p:spPr>
        <p:txBody>
          <a:bodyPr wrap="square" rtlCol="0">
            <a:spAutoFit/>
          </a:bodyPr>
          <a:lstStyle/>
          <a:p>
            <a:r>
              <a:rPr lang="en-US" dirty="0"/>
              <a:t>Model 1 &amp; Model 2</a:t>
            </a:r>
          </a:p>
        </p:txBody>
      </p:sp>
      <p:cxnSp>
        <p:nvCxnSpPr>
          <p:cNvPr id="8" name="Straight Arrow Connector 7">
            <a:extLst>
              <a:ext uri="{FF2B5EF4-FFF2-40B4-BE49-F238E27FC236}">
                <a16:creationId xmlns:a16="http://schemas.microsoft.com/office/drawing/2014/main" id="{DB9ECD53-FBE2-4124-96A8-837031A74161}"/>
              </a:ext>
            </a:extLst>
          </p:cNvPr>
          <p:cNvCxnSpPr/>
          <p:nvPr/>
        </p:nvCxnSpPr>
        <p:spPr>
          <a:xfrm flipH="1">
            <a:off x="3692769" y="5235819"/>
            <a:ext cx="5086350" cy="31212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 name="Straight Arrow Connector 8">
            <a:extLst>
              <a:ext uri="{FF2B5EF4-FFF2-40B4-BE49-F238E27FC236}">
                <a16:creationId xmlns:a16="http://schemas.microsoft.com/office/drawing/2014/main" id="{C2D1697B-31F5-4A2F-9DA0-80C839B8FE22}"/>
              </a:ext>
            </a:extLst>
          </p:cNvPr>
          <p:cNvCxnSpPr>
            <a:cxnSpLocks/>
          </p:cNvCxnSpPr>
          <p:nvPr/>
        </p:nvCxnSpPr>
        <p:spPr>
          <a:xfrm flipH="1">
            <a:off x="3509597" y="5351279"/>
            <a:ext cx="6639657" cy="61430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5175357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56906F-0AB2-2645-922C-8D886D0DF385}"/>
              </a:ext>
            </a:extLst>
          </p:cNvPr>
          <p:cNvSpPr>
            <a:spLocks noGrp="1"/>
          </p:cNvSpPr>
          <p:nvPr>
            <p:ph type="title"/>
          </p:nvPr>
        </p:nvSpPr>
        <p:spPr/>
        <p:txBody>
          <a:bodyPr/>
          <a:lstStyle/>
          <a:p>
            <a:r>
              <a:rPr lang="en-US" dirty="0"/>
              <a:t>For Live Session: Question 3</a:t>
            </a:r>
          </a:p>
        </p:txBody>
      </p:sp>
      <p:sp>
        <p:nvSpPr>
          <p:cNvPr id="3" name="Content Placeholder 2">
            <a:extLst>
              <a:ext uri="{FF2B5EF4-FFF2-40B4-BE49-F238E27FC236}">
                <a16:creationId xmlns:a16="http://schemas.microsoft.com/office/drawing/2014/main" id="{5B98A395-C6AC-EF46-B7C5-F8248870EAB5}"/>
              </a:ext>
            </a:extLst>
          </p:cNvPr>
          <p:cNvSpPr>
            <a:spLocks noGrp="1"/>
          </p:cNvSpPr>
          <p:nvPr>
            <p:ph idx="1"/>
          </p:nvPr>
        </p:nvSpPr>
        <p:spPr>
          <a:xfrm>
            <a:off x="476655" y="1828800"/>
            <a:ext cx="11105745" cy="5410200"/>
          </a:xfrm>
        </p:spPr>
        <p:txBody>
          <a:bodyPr/>
          <a:lstStyle/>
          <a:p>
            <a:pPr marL="0" indent="0">
              <a:buNone/>
            </a:pPr>
            <a:r>
              <a:rPr lang="en-US" sz="2400" dirty="0"/>
              <a:t>3. Using the </a:t>
            </a:r>
            <a:r>
              <a:rPr lang="en-US" sz="2400" b="1" dirty="0" err="1"/>
              <a:t>cars.csv</a:t>
            </a:r>
            <a:r>
              <a:rPr lang="en-US" sz="2400" b="1" dirty="0"/>
              <a:t> dataset</a:t>
            </a:r>
            <a:r>
              <a:rPr lang="en-US" sz="2400" dirty="0"/>
              <a:t>, We would like to assess the relationship (interpret slope parameter) between mpg and horsepower.  Notice that some of the </a:t>
            </a:r>
            <a:r>
              <a:rPr lang="en-US" sz="2400" dirty="0" err="1"/>
              <a:t>horsepowers</a:t>
            </a:r>
            <a:r>
              <a:rPr lang="en-US" sz="2400" dirty="0"/>
              <a:t> are missing.  </a:t>
            </a:r>
          </a:p>
          <a:p>
            <a:pPr lvl="1"/>
            <a:r>
              <a:rPr lang="en-US" sz="2000" dirty="0"/>
              <a:t>	Impute (predict and insert) the missing </a:t>
            </a:r>
            <a:r>
              <a:rPr lang="en-US" sz="2000" dirty="0" err="1"/>
              <a:t>horsepowers</a:t>
            </a:r>
            <a:r>
              <a:rPr lang="en-US" sz="2000" dirty="0"/>
              <a:t> by fitting a regression model. </a:t>
            </a:r>
          </a:p>
          <a:p>
            <a:pPr lvl="1"/>
            <a:r>
              <a:rPr lang="en-US" sz="2000" dirty="0"/>
              <a:t> You may use any of the variables as regressors EXCEPT for </a:t>
            </a:r>
            <a:r>
              <a:rPr lang="en-US" sz="2000" dirty="0" err="1"/>
              <a:t>mps</a:t>
            </a:r>
            <a:r>
              <a:rPr lang="en-US" sz="2000" dirty="0"/>
              <a:t> (since we will later be using horsepower to predict mpg.) </a:t>
            </a:r>
          </a:p>
          <a:p>
            <a:pPr lvl="1"/>
            <a:r>
              <a:rPr lang="en-US" sz="2000" dirty="0"/>
              <a:t>Assess the relationship between the mpg and the slope.  Make sure and include estimates of your uncertainty (</a:t>
            </a:r>
            <a:r>
              <a:rPr lang="en-US" sz="2000" dirty="0" err="1"/>
              <a:t>ie</a:t>
            </a:r>
            <a:r>
              <a:rPr lang="en-US" sz="2000" dirty="0"/>
              <a:t>. Confidence intervals.) </a:t>
            </a:r>
          </a:p>
          <a:p>
            <a:pPr lvl="1"/>
            <a:r>
              <a:rPr lang="en-US" sz="2000" dirty="0"/>
              <a:t>Use your model and imputed data to estimate the mean mpg for a car with 250 horsepower.  </a:t>
            </a:r>
          </a:p>
        </p:txBody>
      </p:sp>
    </p:spTree>
    <p:extLst>
      <p:ext uri="{BB962C8B-B14F-4D97-AF65-F5344CB8AC3E}">
        <p14:creationId xmlns:p14="http://schemas.microsoft.com/office/powerpoint/2010/main" val="25349401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FB52574F-FBE8-49A9-BC11-A7551A2AC0A9}"/>
              </a:ext>
            </a:extLst>
          </p:cNvPr>
          <p:cNvPicPr>
            <a:picLocks noGrp="1" noChangeAspect="1"/>
          </p:cNvPicPr>
          <p:nvPr>
            <p:ph idx="1"/>
          </p:nvPr>
        </p:nvPicPr>
        <p:blipFill>
          <a:blip r:embed="rId2"/>
          <a:stretch>
            <a:fillRect/>
          </a:stretch>
        </p:blipFill>
        <p:spPr>
          <a:xfrm>
            <a:off x="1113325" y="2053798"/>
            <a:ext cx="1752967" cy="410077"/>
          </a:xfrm>
          <a:prstGeom prst="rect">
            <a:avLst/>
          </a:prstGeom>
        </p:spPr>
      </p:pic>
      <p:pic>
        <p:nvPicPr>
          <p:cNvPr id="5" name="Picture 4">
            <a:extLst>
              <a:ext uri="{FF2B5EF4-FFF2-40B4-BE49-F238E27FC236}">
                <a16:creationId xmlns:a16="http://schemas.microsoft.com/office/drawing/2014/main" id="{B8DF9152-710A-4ADD-AAFA-EAF47D6824FD}"/>
              </a:ext>
            </a:extLst>
          </p:cNvPr>
          <p:cNvPicPr>
            <a:picLocks noChangeAspect="1"/>
          </p:cNvPicPr>
          <p:nvPr/>
        </p:nvPicPr>
        <p:blipFill>
          <a:blip r:embed="rId3"/>
          <a:stretch>
            <a:fillRect/>
          </a:stretch>
        </p:blipFill>
        <p:spPr>
          <a:xfrm>
            <a:off x="3490074" y="2941027"/>
            <a:ext cx="5614364" cy="3556488"/>
          </a:xfrm>
          <a:prstGeom prst="rect">
            <a:avLst/>
          </a:prstGeom>
        </p:spPr>
      </p:pic>
    </p:spTree>
    <p:extLst>
      <p:ext uri="{BB962C8B-B14F-4D97-AF65-F5344CB8AC3E}">
        <p14:creationId xmlns:p14="http://schemas.microsoft.com/office/powerpoint/2010/main" val="3064420578"/>
      </p:ext>
    </p:extLst>
  </p:cSld>
  <p:clrMapOvr>
    <a:masterClrMapping/>
  </p:clrMapOvr>
</p:sld>
</file>

<file path=ppt/theme/theme1.xml><?xml version="1.0" encoding="utf-8"?>
<a:theme xmlns:a="http://schemas.openxmlformats.org/drawingml/2006/main" name="2_Body Slides">
  <a:themeElements>
    <a:clrScheme name="Southern Methodist University palette">
      <a:dk1>
        <a:srgbClr val="000000"/>
      </a:dk1>
      <a:lt1>
        <a:srgbClr val="FFFFFF"/>
      </a:lt1>
      <a:dk2>
        <a:srgbClr val="303651"/>
      </a:dk2>
      <a:lt2>
        <a:srgbClr val="8EB8E5"/>
      </a:lt2>
      <a:accent1>
        <a:srgbClr val="344CA1"/>
      </a:accent1>
      <a:accent2>
        <a:srgbClr val="DDCBA3"/>
      </a:accent2>
      <a:accent3>
        <a:srgbClr val="CC0034"/>
      </a:accent3>
      <a:accent4>
        <a:srgbClr val="928981"/>
      </a:accent4>
      <a:accent5>
        <a:srgbClr val="F9CA12"/>
      </a:accent5>
      <a:accent6>
        <a:srgbClr val="404041"/>
      </a:accent6>
      <a:hlink>
        <a:srgbClr val="0562C1"/>
      </a:hlink>
      <a:folHlink>
        <a:srgbClr val="0563C1"/>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145</TotalTime>
  <Words>450</Words>
  <Application>Microsoft Office PowerPoint</Application>
  <PresentationFormat>Widescreen</PresentationFormat>
  <Paragraphs>32</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Cambria Math</vt:lpstr>
      <vt:lpstr>2_Body Slides</vt:lpstr>
      <vt:lpstr>For Live Session</vt:lpstr>
      <vt:lpstr>For Live Session: Question 1</vt:lpstr>
      <vt:lpstr>PowerPoint Presentation</vt:lpstr>
      <vt:lpstr>PowerPoint Presentation</vt:lpstr>
      <vt:lpstr>6 Step Hypothesis</vt:lpstr>
      <vt:lpstr>For Live Session: Question 2</vt:lpstr>
      <vt:lpstr>PowerPoint Presentation</vt:lpstr>
      <vt:lpstr>For Live Session: Question 3</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 Live Session</dc:title>
  <dc:creator>Microsoft Office User</dc:creator>
  <cp:lastModifiedBy>Adeel Qureshi</cp:lastModifiedBy>
  <cp:revision>8</cp:revision>
  <dcterms:created xsi:type="dcterms:W3CDTF">2019-10-24T16:39:28Z</dcterms:created>
  <dcterms:modified xsi:type="dcterms:W3CDTF">2021-01-22T00:13:16Z</dcterms:modified>
</cp:coreProperties>
</file>