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3" r:id="rId3"/>
    <p:sldId id="274" r:id="rId4"/>
    <p:sldId id="278" r:id="rId5"/>
    <p:sldId id="279" r:id="rId6"/>
    <p:sldId id="280" r:id="rId7"/>
    <p:sldId id="281" r:id="rId8"/>
    <p:sldId id="282" r:id="rId9"/>
    <p:sldId id="28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-112" y="-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86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b0bb9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b0bb9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b0bb9d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b0bb9d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2b0bb9d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2b0bb9d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b0bb9d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2b0bb9d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2b0bb9d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2b0bb9d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2b0bb9d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2b0bb9d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b0bb9d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2b0bb9d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b0bb9d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b0bb9d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b0bb9d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b0bb9d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b0bb9d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b0bb9d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b0bb9d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b0bb9d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2b0bb9d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2b0bb9d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2b0bb9d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2b0bb9d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b0bb9d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2b0bb9d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b0bb9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2b0bb9d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etpostman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atwork.org/data/" TargetMode="External"/><Relationship Id="rId4" Type="http://schemas.openxmlformats.org/officeDocument/2006/relationships/hyperlink" Target="https://github.com/workforce-data-initiative/skills-api/wiki/API-Overview%23introduction" TargetMode="External"/><Relationship Id="rId5" Type="http://schemas.openxmlformats.org/officeDocument/2006/relationships/hyperlink" Target="http://api.dataatwork.org/v1/spec/%23!/default/get_jobs_id_related_skills" TargetMode="External"/><Relationship Id="rId6" Type="http://schemas.openxmlformats.org/officeDocument/2006/relationships/hyperlink" Target="http://www.apirequest.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log.rstudio.com/2014/03/21/httr-0-3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 Data Science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 4</a:t>
            </a:r>
            <a:br>
              <a:rPr lang="en" sz="3600" dirty="0"/>
            </a:br>
            <a:r>
              <a:rPr lang="en" sz="3600" dirty="0"/>
              <a:t>Gathering Data for Analysis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Faizan Javed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@ SMU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68225" y="36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API (Application Programming Interface)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Application</a:t>
            </a:r>
            <a:r>
              <a:rPr lang="en" sz="2200"/>
              <a:t>: a software program designed for the end user (usually solves a specific problem).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E.g., MS Excel, Mint.com, Facebook app, et al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Programming</a:t>
            </a:r>
            <a:r>
              <a:rPr lang="en" sz="2200"/>
              <a:t>: techniques for communicating with the application to accomplish certain tasks. 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/>
              <a:t>Interface</a:t>
            </a:r>
            <a:r>
              <a:rPr lang="en" sz="2200"/>
              <a:t>: User Interface (UI) - how to interact with the application. (inputs, outputs, data). </a:t>
            </a:r>
            <a:endParaRPr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4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 Data APIs and feeds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Openair : air quality data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Quantmod : finance data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Treebase : phylogenetic data from TreeBASE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rOpenSci : scientifica data from web-based sources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/>
              <a:t>...each of these packages has its own syntax!  (good or bad?)</a:t>
            </a:r>
            <a:endParaRPr sz="22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1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 APIs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90425" y="780000"/>
            <a:ext cx="8986800" cy="4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a set of standard protocols (SOAP or REST)</a:t>
            </a:r>
            <a:endParaRPr sz="2000"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– send a query with optionally a set of parameters to an endpoint and get a response.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– sends a data payload to an endpoint to be processed with a success message as a response.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GET and POST are part of the REST protocol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Use the POSTMAN app to test/debug API calls :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https://www.getpostman.com/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01600" marR="1016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33333"/>
              </a:solidFill>
              <a:highlight>
                <a:srgbClr val="EBF3F9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marL="101600" marR="101600" lvl="0" indent="0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EBF3F9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marL="101600" marR="101600" lvl="0" indent="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33333"/>
              </a:solidFill>
              <a:highlight>
                <a:srgbClr val="EBF3F9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>
              <a:spcBef>
                <a:spcPts val="15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7825" y="226100"/>
            <a:ext cx="8987100" cy="4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E.g., Open Skills API  </a:t>
            </a:r>
            <a:r>
              <a:rPr lang="en" sz="2000" u="sng" dirty="0">
                <a:solidFill>
                  <a:schemeClr val="accent5"/>
                </a:solidFill>
                <a:hlinkClick r:id="rId3"/>
              </a:rPr>
              <a:t>http://dataatwork.org/data/</a:t>
            </a:r>
            <a:endParaRPr sz="2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4"/>
              </a:rPr>
              <a:t>https://github.com/workforce-data-initiative/skills-api/wiki/API-Overview#introduction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 dirty="0"/>
              <a:t>http://</a:t>
            </a:r>
            <a:r>
              <a:rPr lang="en" sz="2000" b="1" u="sng" dirty="0" err="1"/>
              <a:t>api.dataatwork.org</a:t>
            </a:r>
            <a:r>
              <a:rPr lang="en" sz="2000" b="1" u="sng" dirty="0"/>
              <a:t>/v1</a:t>
            </a:r>
            <a:r>
              <a:rPr lang="en" sz="2000" b="1" u="sng" dirty="0">
                <a:solidFill>
                  <a:schemeClr val="accent5"/>
                </a:solidFill>
                <a:hlinkClick r:id="rId5"/>
              </a:rPr>
              <a:t>/jobs/{id}/related_skills</a:t>
            </a:r>
            <a:endParaRPr sz="2000" b="1" u="sng" dirty="0">
              <a:solidFill>
                <a:schemeClr val="accent5"/>
              </a:solidFill>
              <a:hlinkClick r:id="rId5"/>
            </a:endParaRPr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 dirty="0">
                <a:solidFill>
                  <a:schemeClr val="accent5"/>
                </a:solidFill>
                <a:hlinkClick r:id="rId5"/>
              </a:rPr>
              <a:t>Skills Associated with a Job</a:t>
            </a:r>
            <a:endParaRPr sz="2000" u="sng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Retrieves a collection of skills associated with a specified job.</a:t>
            </a:r>
            <a:endParaRPr sz="2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{Id} = af2e31c2c64ae223b06eb7f0cbf59a98</a:t>
            </a:r>
            <a:endParaRPr sz="2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dirty="0"/>
              <a:t>Use: web browser URL, or </a:t>
            </a:r>
            <a:r>
              <a:rPr lang="en-US" sz="2000" dirty="0">
                <a:hlinkClick r:id="rId6"/>
              </a:rPr>
              <a:t>http://www.apirequest.io/</a:t>
            </a:r>
            <a:endParaRPr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203475"/>
            <a:ext cx="8520600" cy="48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of the previous call: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 b="1"/>
              <a:t>  "job_uuid": </a:t>
            </a:r>
            <a:r>
              <a:rPr lang="en" sz="1200" b="1">
                <a:solidFill>
                  <a:srgbClr val="FF0000"/>
                </a:solidFill>
              </a:rPr>
              <a:t>"af2e31c2c64ae223b06eb7f0cbf59a98",</a:t>
            </a:r>
            <a:r>
              <a:rPr lang="en" sz="1200" b="1"/>
              <a:t/>
            </a:r>
            <a:br>
              <a:rPr lang="en" sz="1200" b="1"/>
            </a:br>
            <a:r>
              <a:rPr lang="en" sz="1200" b="1"/>
              <a:t>  "job_title": </a:t>
            </a:r>
            <a:r>
              <a:rPr lang="en" sz="1200" b="1">
                <a:solidFill>
                  <a:srgbClr val="FF0000"/>
                </a:solidFill>
              </a:rPr>
              <a:t>"3D Animator",</a:t>
            </a:r>
            <a:r>
              <a:rPr lang="en" sz="1200" b="1"/>
              <a:t/>
            </a:r>
            <a:br>
              <a:rPr lang="en" sz="1200" b="1"/>
            </a:br>
            <a:r>
              <a:rPr lang="en" sz="1200" b="1"/>
              <a:t>  "normalized_job_title": "3d animator",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  "skills": [</a:t>
            </a:r>
            <a:br>
              <a:rPr lang="en" sz="1200"/>
            </a:br>
            <a:r>
              <a:rPr lang="en" sz="1200"/>
              <a:t>    {</a:t>
            </a:r>
            <a:br>
              <a:rPr lang="en" sz="1200"/>
            </a:br>
            <a:r>
              <a:rPr lang="en" sz="1200"/>
              <a:t>      "</a:t>
            </a:r>
            <a:r>
              <a:rPr lang="en" sz="1200" b="1"/>
              <a:t>skill_uuid": "c6578b03a984971e23ca21daed316dd0",</a:t>
            </a:r>
            <a:br>
              <a:rPr lang="en" sz="1200" b="1"/>
            </a:br>
            <a:r>
              <a:rPr lang="en" sz="1200" b="1"/>
              <a:t>      "skill_name":</a:t>
            </a:r>
            <a:r>
              <a:rPr lang="en" sz="1200" b="1">
                <a:solidFill>
                  <a:srgbClr val="FF0000"/>
                </a:solidFill>
              </a:rPr>
              <a:t> "communications and media",</a:t>
            </a:r>
            <a:r>
              <a:rPr lang="en" sz="1200" b="1"/>
              <a:t/>
            </a:r>
            <a:br>
              <a:rPr lang="en" sz="1200" b="1"/>
            </a:br>
            <a:r>
              <a:rPr lang="en" sz="1200" b="1"/>
              <a:t>      "description": "knowledge of media production, communication, and dissemination techniques and methods. this includes alternative ways to inform and entertain via written, oral, and visual media.",</a:t>
            </a:r>
            <a:br>
              <a:rPr lang="en" sz="1200" b="1"/>
            </a:br>
            <a:r>
              <a:rPr lang="en" sz="1200" b="1"/>
              <a:t>      "normalized_skill_name": "communications and media",</a:t>
            </a:r>
            <a:br>
              <a:rPr lang="en" sz="1200" b="1"/>
            </a:br>
            <a:r>
              <a:rPr lang="en" sz="1200" b="1"/>
              <a:t>      "importance": 4.49,</a:t>
            </a:r>
            <a:br>
              <a:rPr lang="en" sz="1200" b="1"/>
            </a:br>
            <a:r>
              <a:rPr lang="en" sz="1200" b="1"/>
              <a:t>      "level": 5.36</a:t>
            </a:r>
            <a:br>
              <a:rPr lang="en" sz="1200" b="1"/>
            </a:br>
            <a:r>
              <a:rPr lang="en" sz="1200"/>
              <a:t>    },</a:t>
            </a:r>
            <a:br>
              <a:rPr lang="en" sz="1200"/>
            </a:br>
            <a:r>
              <a:rPr lang="en" sz="1200"/>
              <a:t>    {</a:t>
            </a:r>
            <a:br>
              <a:rPr lang="en" sz="1200"/>
            </a:br>
            <a:r>
              <a:rPr lang="en" sz="1200"/>
              <a:t>     </a:t>
            </a:r>
            <a:r>
              <a:rPr lang="en" sz="1200" b="1"/>
              <a:t> "skill_uuid": "31c13f47ad87dd7baa2d558a91e0fbb9",</a:t>
            </a:r>
            <a:br>
              <a:rPr lang="en" sz="1200" b="1"/>
            </a:br>
            <a:r>
              <a:rPr lang="en" sz="1200" b="1"/>
              <a:t>      "skill_name":</a:t>
            </a:r>
            <a:r>
              <a:rPr lang="en" sz="1200" b="1">
                <a:solidFill>
                  <a:srgbClr val="FF0000"/>
                </a:solidFill>
              </a:rPr>
              <a:t> "design",</a:t>
            </a:r>
            <a:r>
              <a:rPr lang="en" sz="1200" b="1"/>
              <a:t/>
            </a:r>
            <a:br>
              <a:rPr lang="en" sz="1200" b="1"/>
            </a:br>
            <a:r>
              <a:rPr lang="en" sz="1200" b="1"/>
              <a:t>      "description": "knowledge of design techniques, tools, and principles involved in production of precision technical plans, blueprints, drawings, and models.",</a:t>
            </a:r>
            <a:br>
              <a:rPr lang="en" sz="1200" b="1"/>
            </a:br>
            <a:r>
              <a:rPr lang="en" sz="1200" b="1"/>
              <a:t>      "normalized_skill_name": "design",</a:t>
            </a:r>
            <a:br>
              <a:rPr lang="en" sz="1200" b="1"/>
            </a:br>
            <a:r>
              <a:rPr lang="en" sz="1200" b="1"/>
              <a:t>      "importance": 4.46,</a:t>
            </a:r>
            <a:br>
              <a:rPr lang="en" sz="1200" b="1"/>
            </a:br>
            <a:r>
              <a:rPr lang="en" sz="1200"/>
              <a:t>      "level": 4.93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….</a:t>
            </a:r>
            <a:endParaRPr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113050" y="203475"/>
            <a:ext cx="9030900" cy="4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In R: use the 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</a:rPr>
              <a:t>httr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package to create API calls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https://blog.rstudio.com/2014/03/21/httr-0-3/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install.packages("httr")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library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(httr)</a:t>
            </a: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Find the most recent R questions on stackoverflow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 &lt;- GET(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"http://api.stackexchange.com"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path =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"questions"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query = list(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site =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"stackoverflow.com"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tagged =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"r"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)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stop_for_status(r)  </a:t>
            </a:r>
            <a:r>
              <a:rPr lang="en" sz="14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Check the request succeeded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questions &lt;- content(r) </a:t>
            </a:r>
            <a:r>
              <a:rPr lang="en" sz="14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Automatically parse the json output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questions$items[[</a:t>
            </a:r>
            <a:r>
              <a:rPr lang="en" sz="14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]]$title   </a:t>
            </a:r>
            <a:r>
              <a:rPr lang="en" sz="14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" sz="12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&gt; [1] "Remove NAs from data frame without deleting entire rows/columns"</a:t>
            </a: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12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XML and JSON</a:t>
            </a:r>
            <a:endParaRPr b="1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062600"/>
            <a:ext cx="8520600" cy="4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XML</a:t>
            </a:r>
            <a:r>
              <a:rPr lang="en" sz="2200"/>
              <a:t>: Extensible Markup Language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Markup: “Describing data”, what does the data represent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Used for interchange of data over the internet → a standardized format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Xpath</a:t>
            </a:r>
            <a:r>
              <a:rPr lang="en" sz="2200"/>
              <a:t>: XML Path Language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Used to navigate, select, transform elements in an XML document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/>
              <a:t>XML vs HTML - are they similar? What are the differences?</a:t>
            </a:r>
            <a:endParaRPr sz="22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-72550" y="304950"/>
            <a:ext cx="3723900" cy="4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?xml</a:t>
            </a:r>
            <a:r>
              <a:rPr lang="en" sz="1600">
                <a:solidFill>
                  <a:srgbClr val="FF0000"/>
                </a:solidFill>
              </a:rPr>
              <a:t> version</a:t>
            </a:r>
            <a:r>
              <a:rPr lang="en" sz="1600">
                <a:solidFill>
                  <a:srgbClr val="0000CD"/>
                </a:solidFill>
              </a:rPr>
              <a:t>="1.0"</a:t>
            </a:r>
            <a:r>
              <a:rPr lang="en" sz="1600">
                <a:solidFill>
                  <a:srgbClr val="FF0000"/>
                </a:solidFill>
              </a:rPr>
              <a:t> encoding</a:t>
            </a:r>
            <a:r>
              <a:rPr lang="en" sz="1600">
                <a:solidFill>
                  <a:srgbClr val="0000CD"/>
                </a:solidFill>
              </a:rPr>
              <a:t>="UTF-8"</a:t>
            </a:r>
            <a:r>
              <a:rPr lang="en" sz="1600">
                <a:solidFill>
                  <a:srgbClr val="FF0000"/>
                </a:solidFill>
              </a:rPr>
              <a:t>?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bookstore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book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title</a:t>
            </a:r>
            <a:r>
              <a:rPr lang="en" sz="1600">
                <a:solidFill>
                  <a:srgbClr val="FF0000"/>
                </a:solidFill>
              </a:rPr>
              <a:t> lang</a:t>
            </a:r>
            <a:r>
              <a:rPr lang="en" sz="1600">
                <a:solidFill>
                  <a:srgbClr val="0000CD"/>
                </a:solidFill>
              </a:rPr>
              <a:t>="en"&gt;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Harry Potter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/title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author</a:t>
            </a:r>
            <a:r>
              <a:rPr lang="en" sz="1600">
                <a:solidFill>
                  <a:srgbClr val="0000CD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J K. Rowling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/author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year</a:t>
            </a:r>
            <a:r>
              <a:rPr lang="en" sz="1600">
                <a:solidFill>
                  <a:srgbClr val="0000CD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2005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/year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price</a:t>
            </a:r>
            <a:r>
              <a:rPr lang="en" sz="1600">
                <a:solidFill>
                  <a:srgbClr val="0000CD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29.99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/price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/book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</a:rPr>
              <a:t>&lt;</a:t>
            </a:r>
            <a:r>
              <a:rPr lang="en" sz="1600">
                <a:solidFill>
                  <a:srgbClr val="A52A2A"/>
                </a:solidFill>
              </a:rPr>
              <a:t>/bookstore</a:t>
            </a:r>
            <a:r>
              <a:rPr lang="en" sz="1600">
                <a:solidFill>
                  <a:srgbClr val="0000CD"/>
                </a:solidFill>
              </a:rPr>
              <a:t>&gt;</a:t>
            </a:r>
            <a:endParaRPr sz="1600">
              <a:solidFill>
                <a:srgbClr val="0000CD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-----------------------</a:t>
            </a:r>
            <a:endParaRPr sz="1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Nodes, child nodes, sibling nodes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651325" y="192175"/>
            <a:ext cx="5697300" cy="5041800"/>
          </a:xfrm>
          <a:prstGeom prst="rect">
            <a:avLst/>
          </a:prstGeom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“nodename”  selects all nodes with the name “nodename”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/  : selects from root node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// : selects nodes in document from the current node that match the selection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@ selects attributes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</a:rPr>
              <a:t>Xpath:</a:t>
            </a:r>
            <a:endParaRPr sz="1600" b="1" u="sng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bookstore</a:t>
            </a:r>
            <a:r>
              <a:rPr lang="en" sz="1600">
                <a:solidFill>
                  <a:srgbClr val="000000"/>
                </a:solidFill>
              </a:rPr>
              <a:t>   #selects all nodes with name “bookstore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/bookstore</a:t>
            </a:r>
            <a:r>
              <a:rPr lang="en" sz="1600">
                <a:solidFill>
                  <a:srgbClr val="000000"/>
                </a:solidFill>
              </a:rPr>
              <a:t>   #selects the root element bookstore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/bookstore/book[1] </a:t>
            </a:r>
            <a:r>
              <a:rPr lang="en" sz="1600">
                <a:solidFill>
                  <a:srgbClr val="000000"/>
                </a:solidFill>
              </a:rPr>
              <a:t> #selects the first book element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//title[@lang]  </a:t>
            </a:r>
            <a:r>
              <a:rPr lang="en" sz="1600">
                <a:solidFill>
                  <a:srgbClr val="000000"/>
                </a:solidFill>
              </a:rPr>
              <a:t>#selects all title elements that have an attribute named lang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80875"/>
            <a:ext cx="4188000" cy="4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R: the xml2 library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library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(xml2)</a:t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x &lt;- read_xml(</a:t>
            </a: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endParaRPr sz="1600">
              <a:solidFill>
                <a:srgbClr val="DD11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&lt;foo&gt;</a:t>
            </a:r>
            <a:b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  &lt;bar&gt;text &lt;baz id = 'a' /&gt;&lt;/bar&gt;</a:t>
            </a:r>
            <a:b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  &lt;bar&gt;2&lt;/bar&gt;</a:t>
            </a:r>
            <a:b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  &lt;baz id = 'b' /&gt;</a:t>
            </a:r>
            <a:b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&lt;/foo&gt;"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xml_name(x)</a:t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[1] "foo"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xml_children(x)</a:t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{xml_nodeset (3)}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[1] &lt;bar&gt;text &lt;baz id="a"/&gt;&lt;/bar&gt;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[2] &lt;bar&gt;2&lt;/bar&gt;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[3] &lt;baz id="b"/&gt;</a:t>
            </a:r>
            <a: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4499750" y="276750"/>
            <a:ext cx="4453200" cy="4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Find all baz nodes anywhere in the document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baz &lt;- xml_find_all(x, </a:t>
            </a:r>
            <a:r>
              <a:rPr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".//baz"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baz</a:t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{xml_nodeset (2)}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[1] &lt;baz id="a"/&gt;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[2] &lt;baz id="b"/&gt;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xml_path(baz)</a:t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[1] "/foo/bar[1]/baz" "/foo/baz"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xml_attr(baz, </a:t>
            </a:r>
            <a:r>
              <a:rPr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"id"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#&gt; [1] "a" "b"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58250"/>
            <a:ext cx="8520600" cy="48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JSON</a:t>
            </a:r>
            <a:r>
              <a:rPr lang="en" sz="2400"/>
              <a:t>: JavaScript Object Notation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Derived from javascript, a popular language for web programming.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“Human readable” text to transmit data objects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In R: use </a:t>
            </a:r>
            <a:r>
              <a:rPr lang="en" sz="2400" b="1">
                <a:solidFill>
                  <a:srgbClr val="FF0000"/>
                </a:solidFill>
              </a:rPr>
              <a:t>jsonlite </a:t>
            </a:r>
            <a:r>
              <a:rPr lang="en" sz="2400" b="1"/>
              <a:t>→ very powerful bidirectional mapping between JSON data and R data types</a:t>
            </a:r>
            <a:endParaRPr sz="2400" b="1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5ECED-91BE-734D-B13C-734B8DB0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778"/>
            <a:ext cx="8520600" cy="572700"/>
          </a:xfrm>
        </p:spPr>
        <p:txBody>
          <a:bodyPr/>
          <a:lstStyle/>
          <a:p>
            <a:r>
              <a:rPr lang="en-US" sz="2600" b="1" dirty="0"/>
              <a:t>Tidy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2A2012-3AAB-B84E-8047-559FBE7D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5130"/>
            <a:ext cx="8520600" cy="4023360"/>
          </a:xfrm>
        </p:spPr>
        <p:txBody>
          <a:bodyPr/>
          <a:lstStyle/>
          <a:p>
            <a:r>
              <a:rPr lang="en-US" dirty="0"/>
              <a:t>Rules for a tidy dataset: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variable must have its own column.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observation must have its own row.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value must have its own cell.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Advantages of a tidy data representation?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AB3B4CC-DEBB-F047-AF82-BB4DA8C3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810"/>
            <a:ext cx="9144000" cy="25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6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10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 XML vs JSON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130825" y="1064875"/>
            <a:ext cx="3667500" cy="3999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?xml</a:t>
            </a:r>
            <a:r>
              <a:rPr lang="en">
                <a:solidFill>
                  <a:srgbClr val="FF0000"/>
                </a:solidFill>
              </a:rPr>
              <a:t> version</a:t>
            </a:r>
            <a:r>
              <a:rPr lang="en">
                <a:solidFill>
                  <a:srgbClr val="0000CD"/>
                </a:solidFill>
              </a:rPr>
              <a:t>="1.0"</a:t>
            </a:r>
            <a:r>
              <a:rPr lang="en">
                <a:solidFill>
                  <a:srgbClr val="FF0000"/>
                </a:solidFill>
              </a:rPr>
              <a:t> encoding</a:t>
            </a:r>
            <a:r>
              <a:rPr lang="en">
                <a:solidFill>
                  <a:srgbClr val="0000CD"/>
                </a:solidFill>
              </a:rPr>
              <a:t>="UTF-8"</a:t>
            </a:r>
            <a:r>
              <a:rPr lang="en">
                <a:solidFill>
                  <a:srgbClr val="FF0000"/>
                </a:solidFill>
              </a:rPr>
              <a:t>?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bookstore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book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title</a:t>
            </a:r>
            <a:r>
              <a:rPr lang="en">
                <a:solidFill>
                  <a:srgbClr val="FF0000"/>
                </a:solidFill>
              </a:rPr>
              <a:t> lang</a:t>
            </a:r>
            <a:r>
              <a:rPr lang="en">
                <a:solidFill>
                  <a:srgbClr val="0000CD"/>
                </a:solidFill>
              </a:rPr>
              <a:t>="en"&gt;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Harry Potter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/title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author</a:t>
            </a:r>
            <a:r>
              <a:rPr lang="en">
                <a:solidFill>
                  <a:srgbClr val="0000CD"/>
                </a:solidFill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 K. Rowling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/author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year</a:t>
            </a:r>
            <a:r>
              <a:rPr lang="en">
                <a:solidFill>
                  <a:srgbClr val="0000CD"/>
                </a:solidFill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2005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/year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price</a:t>
            </a:r>
            <a:r>
              <a:rPr lang="en">
                <a:solidFill>
                  <a:srgbClr val="0000CD"/>
                </a:solidFill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29.99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/price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/book</a:t>
            </a:r>
            <a:r>
              <a:rPr lang="en"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/bookstore</a:t>
            </a:r>
            <a:r>
              <a:rPr lang="en">
                <a:solidFill>
                  <a:srgbClr val="0000CD"/>
                </a:solidFill>
              </a:rPr>
              <a:t>&gt;</a:t>
            </a:r>
            <a:endParaRPr b="1"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4001750" y="1152475"/>
            <a:ext cx="4951200" cy="358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"</a:t>
            </a:r>
            <a:r>
              <a:rPr lang="en">
                <a:solidFill>
                  <a:srgbClr val="FF0000"/>
                </a:solidFill>
              </a:rPr>
              <a:t>book</a:t>
            </a:r>
            <a:r>
              <a:rPr lang="en"/>
              <a:t>": {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</a:t>
            </a:r>
            <a:r>
              <a:rPr lang="en">
                <a:solidFill>
                  <a:srgbClr val="FF0000"/>
                </a:solidFill>
              </a:rPr>
              <a:t>title</a:t>
            </a:r>
            <a:r>
              <a:rPr lang="en"/>
              <a:t>": {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"@lang": "en",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"#text": "Harry Potter"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},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</a:t>
            </a:r>
            <a:r>
              <a:rPr lang="en">
                <a:solidFill>
                  <a:srgbClr val="FF0000"/>
                </a:solidFill>
              </a:rPr>
              <a:t>author</a:t>
            </a:r>
            <a:r>
              <a:rPr lang="en"/>
              <a:t>": "J K. Rowling",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</a:t>
            </a:r>
            <a:r>
              <a:rPr lang="en">
                <a:solidFill>
                  <a:srgbClr val="FF0000"/>
                </a:solidFill>
              </a:rPr>
              <a:t>year</a:t>
            </a:r>
            <a:r>
              <a:rPr lang="en"/>
              <a:t>": "2005",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</a:t>
            </a:r>
            <a:r>
              <a:rPr lang="en">
                <a:solidFill>
                  <a:srgbClr val="FF0000"/>
                </a:solidFill>
              </a:rPr>
              <a:t>price</a:t>
            </a:r>
            <a:r>
              <a:rPr lang="en"/>
              <a:t>": "29.99"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10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which one do you prefer?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130825" y="1064875"/>
            <a:ext cx="3667500" cy="3999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&lt;employees&gt;  </a:t>
            </a:r>
            <a:br>
              <a:rPr lang="en" sz="1400" b="1"/>
            </a:br>
            <a:r>
              <a:rPr lang="en" sz="1400" b="1"/>
              <a:t>    &lt;employee&gt;  </a:t>
            </a:r>
            <a:br>
              <a:rPr lang="en" sz="1400" b="1"/>
            </a:br>
            <a:r>
              <a:rPr lang="en" sz="1400" b="1"/>
              <a:t>        &lt;name&gt;</a:t>
            </a:r>
            <a:r>
              <a:rPr lang="en" sz="1400" b="1">
                <a:solidFill>
                  <a:srgbClr val="FF0000"/>
                </a:solidFill>
              </a:rPr>
              <a:t>Bob</a:t>
            </a:r>
            <a:r>
              <a:rPr lang="en" sz="1400" b="1"/>
              <a:t>&lt;/name&gt;   </a:t>
            </a:r>
            <a:br>
              <a:rPr lang="en" sz="1400" b="1"/>
            </a:br>
            <a:r>
              <a:rPr lang="en" sz="1400" b="1"/>
              <a:t>        &lt;email&gt;</a:t>
            </a:r>
            <a:r>
              <a:rPr lang="en" sz="1400" b="1">
                <a:solidFill>
                  <a:srgbClr val="FF0000"/>
                </a:solidFill>
              </a:rPr>
              <a:t>robertD@gmail.com</a:t>
            </a:r>
            <a:r>
              <a:rPr lang="en" sz="1400" b="1"/>
              <a:t>&lt;/email&gt;  </a:t>
            </a:r>
            <a:br>
              <a:rPr lang="en" sz="1400" b="1"/>
            </a:br>
            <a:r>
              <a:rPr lang="en" sz="1400" b="1"/>
              <a:t>    &lt;/employee&gt;  </a:t>
            </a:r>
            <a:br>
              <a:rPr lang="en" sz="1400" b="1"/>
            </a:br>
            <a:r>
              <a:rPr lang="en" sz="1400" b="1"/>
              <a:t>    &lt;employee&gt;  </a:t>
            </a:r>
            <a:br>
              <a:rPr lang="en" sz="1400" b="1"/>
            </a:br>
            <a:r>
              <a:rPr lang="en" sz="1400" b="1"/>
              <a:t>        &lt;name&gt;</a:t>
            </a:r>
            <a:r>
              <a:rPr lang="en" sz="1400" b="1">
                <a:solidFill>
                  <a:srgbClr val="FF0000"/>
                </a:solidFill>
              </a:rPr>
              <a:t>Jane</a:t>
            </a:r>
            <a:r>
              <a:rPr lang="en" sz="1400" b="1"/>
              <a:t>&lt;/name&gt;   </a:t>
            </a:r>
            <a:br>
              <a:rPr lang="en" sz="1400" b="1"/>
            </a:br>
            <a:r>
              <a:rPr lang="en" sz="1400" b="1"/>
              <a:t>        &lt;email&gt;</a:t>
            </a:r>
            <a:r>
              <a:rPr lang="en" sz="1400" b="1">
                <a:solidFill>
                  <a:srgbClr val="FF0000"/>
                </a:solidFill>
              </a:rPr>
              <a:t>jane101@yahoo.com</a:t>
            </a:r>
            <a:r>
              <a:rPr lang="en" sz="1400" b="1"/>
              <a:t>&lt;/email&gt;  </a:t>
            </a:r>
            <a:br>
              <a:rPr lang="en" sz="1400" b="1"/>
            </a:br>
            <a:r>
              <a:rPr lang="en" sz="1400" b="1"/>
              <a:t>    &lt;/employee&gt;  </a:t>
            </a:r>
            <a:br>
              <a:rPr lang="en" sz="1400" b="1"/>
            </a:br>
            <a:r>
              <a:rPr lang="en" sz="1400" b="1"/>
              <a:t>    &lt;employee&gt;  </a:t>
            </a:r>
            <a:br>
              <a:rPr lang="en" sz="1400" b="1"/>
            </a:br>
            <a:r>
              <a:rPr lang="en" sz="1400" b="1"/>
              <a:t>        &lt;name&gt;</a:t>
            </a:r>
            <a:r>
              <a:rPr lang="en" sz="1400" b="1">
                <a:solidFill>
                  <a:srgbClr val="FF0000"/>
                </a:solidFill>
              </a:rPr>
              <a:t>Harry</a:t>
            </a:r>
            <a:r>
              <a:rPr lang="en" sz="1400" b="1"/>
              <a:t>&lt;/name&gt;   </a:t>
            </a:r>
            <a:br>
              <a:rPr lang="en" sz="1400" b="1"/>
            </a:br>
            <a:r>
              <a:rPr lang="en" sz="1400" b="1"/>
              <a:t>        &lt;email&gt;</a:t>
            </a:r>
            <a:r>
              <a:rPr lang="en" sz="1400" b="1">
                <a:solidFill>
                  <a:srgbClr val="FF0000"/>
                </a:solidFill>
              </a:rPr>
              <a:t>harry123@gmail.com</a:t>
            </a:r>
            <a:r>
              <a:rPr lang="en" sz="1400" b="1"/>
              <a:t>&lt;/email&gt;  </a:t>
            </a:r>
            <a:br>
              <a:rPr lang="en" sz="1400" b="1"/>
            </a:br>
            <a:r>
              <a:rPr lang="en" sz="1400" b="1"/>
              <a:t>    &lt;/employee&gt;  </a:t>
            </a:r>
            <a:br>
              <a:rPr lang="en" sz="1400" b="1"/>
            </a:br>
            <a:r>
              <a:rPr lang="en" sz="1400" b="1"/>
              <a:t>&lt;/employees&gt;  </a:t>
            </a:r>
            <a:r>
              <a:rPr lang="en" sz="1200" b="1"/>
              <a:t/>
            </a:r>
            <a:br>
              <a:rPr lang="en" sz="1200" b="1"/>
            </a:br>
            <a:endParaRPr sz="1200" b="1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4001750" y="1152475"/>
            <a:ext cx="4951200" cy="358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{"employees":[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{"name":"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", "email":"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robertD@gmail.com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"},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{"name":"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Jane"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"email":"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jane101@gmail.com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"},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{"name":"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Harry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", "email":"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harry123@gmail.com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"}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]}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260000"/>
            <a:ext cx="8720400" cy="47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JSON (“fat-free alternative to XML”)</a:t>
            </a:r>
            <a:r>
              <a:rPr lang="en" sz="2000"/>
              <a:t>: 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More “human readable”, less verbose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Best for sharing “traditional data”. Data is stored in arrays and records while XML stores data in trees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Very easy to transfer data from JSON file into many languages.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XML</a:t>
            </a:r>
            <a:r>
              <a:rPr lang="en" sz="2000"/>
              <a:t>: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More extensible (allows photos, audio, video and other files)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Better for sharing documents (can include data types like images, charts, etc)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311700" y="260000"/>
            <a:ext cx="8520600" cy="4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9022"/>
            <a:ext cx="8520600" cy="572700"/>
          </a:xfrm>
        </p:spPr>
        <p:txBody>
          <a:bodyPr/>
          <a:lstStyle/>
          <a:p>
            <a:r>
              <a:rPr lang="en-US" b="1" dirty="0"/>
              <a:t>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B5356-0D17-044E-B1C2-919F05A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1722"/>
            <a:ext cx="8520600" cy="3877153"/>
          </a:xfrm>
        </p:spPr>
        <p:txBody>
          <a:bodyPr/>
          <a:lstStyle/>
          <a:p>
            <a:r>
              <a:rPr lang="en-US" dirty="0"/>
              <a:t>E.g., the column names </a:t>
            </a:r>
            <a:r>
              <a:rPr lang="en-US" b="1" dirty="0"/>
              <a:t>1999</a:t>
            </a:r>
            <a:r>
              <a:rPr lang="en-US" dirty="0"/>
              <a:t> and </a:t>
            </a:r>
            <a:r>
              <a:rPr lang="en-US" b="1" dirty="0"/>
              <a:t>2000</a:t>
            </a:r>
            <a:r>
              <a:rPr lang="en-US" dirty="0"/>
              <a:t> represent values of the year variable, and each row represents two observations, not one.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xmlns="" id="{588E11BE-4253-5A4B-B521-29430606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42161"/>
            <a:ext cx="3505200" cy="2006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F09A7D-6F77-494C-BCC8-FC3914FFED79}"/>
              </a:ext>
            </a:extLst>
          </p:cNvPr>
          <p:cNvSpPr/>
          <p:nvPr/>
        </p:nvSpPr>
        <p:spPr>
          <a:xfrm>
            <a:off x="4746929" y="2161170"/>
            <a:ext cx="1478942" cy="178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b="1" dirty="0"/>
              <a:t>Gathering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69B01D9-4D68-0045-A4CB-D19411F0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4" y="572700"/>
            <a:ext cx="6362700" cy="24765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66D96D6-C9C9-4A4F-9831-F3DEED6A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28" y="2571750"/>
            <a:ext cx="4707372" cy="26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9022"/>
            <a:ext cx="8520600" cy="572700"/>
          </a:xfrm>
        </p:spPr>
        <p:txBody>
          <a:bodyPr/>
          <a:lstStyle/>
          <a:p>
            <a:r>
              <a:rPr lang="en-US" b="1" dirty="0"/>
              <a:t>Spreading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B5356-0D17-044E-B1C2-919F05A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1722"/>
            <a:ext cx="8520600" cy="3877153"/>
          </a:xfrm>
        </p:spPr>
        <p:txBody>
          <a:bodyPr/>
          <a:lstStyle/>
          <a:p>
            <a:r>
              <a:rPr lang="en-US" dirty="0"/>
              <a:t>E.g., an observation is a country in an year, but each observation is spread across two rows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04E85AF1-2447-8044-AEBC-FD4C3E99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40" y="1595478"/>
            <a:ext cx="48133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FFC6BC-FBD6-4C45-8A78-DE0241EBB38D}"/>
              </a:ext>
            </a:extLst>
          </p:cNvPr>
          <p:cNvSpPr/>
          <p:nvPr/>
        </p:nvSpPr>
        <p:spPr>
          <a:xfrm>
            <a:off x="2449001" y="2630297"/>
            <a:ext cx="4466039" cy="64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4" y="-127221"/>
            <a:ext cx="8520600" cy="572700"/>
          </a:xfrm>
        </p:spPr>
        <p:txBody>
          <a:bodyPr/>
          <a:lstStyle/>
          <a:p>
            <a:r>
              <a:rPr lang="en-US" sz="2400" b="1" dirty="0"/>
              <a:t>Spreading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BFEE9DB-4E50-CF46-B26B-47A1B332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980"/>
            <a:ext cx="6997700" cy="39497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52167D7-0943-824E-88F1-229B1C01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82" y="2571750"/>
            <a:ext cx="3420031" cy="29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9022"/>
            <a:ext cx="8520600" cy="572700"/>
          </a:xfrm>
        </p:spPr>
        <p:txBody>
          <a:bodyPr/>
          <a:lstStyle/>
          <a:p>
            <a:r>
              <a:rPr lang="en-US" b="1" dirty="0"/>
              <a:t>Separate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B5356-0D17-044E-B1C2-919F05A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691722"/>
            <a:ext cx="8689177" cy="3877153"/>
          </a:xfrm>
        </p:spPr>
        <p:txBody>
          <a:bodyPr/>
          <a:lstStyle/>
          <a:p>
            <a:r>
              <a:rPr lang="en-US" dirty="0"/>
              <a:t>Pulls apart one column into multiple columns, by splitting wherever a separator character appears, e.g., </a:t>
            </a:r>
            <a:r>
              <a:rPr lang="en-US" b="1" dirty="0"/>
              <a:t>rate</a:t>
            </a:r>
            <a:r>
              <a:rPr lang="en-US" dirty="0"/>
              <a:t> has both </a:t>
            </a:r>
            <a:r>
              <a:rPr lang="en-US" b="1" dirty="0"/>
              <a:t>cases</a:t>
            </a:r>
            <a:r>
              <a:rPr lang="en-US" dirty="0"/>
              <a:t> and </a:t>
            </a:r>
            <a:r>
              <a:rPr lang="en-US" b="1" dirty="0"/>
              <a:t>population</a:t>
            </a:r>
            <a:r>
              <a:rPr lang="en-US" dirty="0"/>
              <a:t> variables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032DE22-3840-5144-B870-5CE3BA32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734124"/>
            <a:ext cx="4470400" cy="3136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FFC6BC-FBD6-4C45-8A78-DE0241EBB38D}"/>
              </a:ext>
            </a:extLst>
          </p:cNvPr>
          <p:cNvSpPr/>
          <p:nvPr/>
        </p:nvSpPr>
        <p:spPr>
          <a:xfrm>
            <a:off x="4829975" y="2089020"/>
            <a:ext cx="1993183" cy="2630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4" y="-127221"/>
            <a:ext cx="8520600" cy="572700"/>
          </a:xfrm>
        </p:spPr>
        <p:txBody>
          <a:bodyPr/>
          <a:lstStyle/>
          <a:p>
            <a:r>
              <a:rPr lang="en-US" sz="2400" b="1" dirty="0"/>
              <a:t>Separate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70BE062-68DF-F94B-934C-45DB0C9B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-127221"/>
            <a:ext cx="72517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90048F-DD63-1E46-9815-FD72257E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3" y="2894275"/>
            <a:ext cx="4284207" cy="22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7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C6A9-A95B-D04B-AA8B-39C524C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-84692"/>
            <a:ext cx="8520600" cy="572700"/>
          </a:xfrm>
        </p:spPr>
        <p:txBody>
          <a:bodyPr/>
          <a:lstStyle/>
          <a:p>
            <a:r>
              <a:rPr lang="en-US" sz="2400" b="1" dirty="0"/>
              <a:t>Unite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B5356-0D17-044E-B1C2-919F05A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10" y="365719"/>
            <a:ext cx="8689177" cy="3877153"/>
          </a:xfrm>
        </p:spPr>
        <p:txBody>
          <a:bodyPr/>
          <a:lstStyle/>
          <a:p>
            <a:r>
              <a:rPr lang="en-US" dirty="0"/>
              <a:t>Combines multiple columns into a single column (not as frequently used as other functions).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37A253E-34F4-D545-BB55-826C207F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40" y="787664"/>
            <a:ext cx="6157898" cy="2399181"/>
          </a:xfrm>
          <a:prstGeom prst="rect">
            <a:avLst/>
          </a:prstGeom>
        </p:spPr>
      </p:pic>
      <p:pic>
        <p:nvPicPr>
          <p:cNvPr id="9" name="Picture 8" descr="A picture containing person, text&#10;&#10;Description automatically generated">
            <a:extLst>
              <a:ext uri="{FF2B5EF4-FFF2-40B4-BE49-F238E27FC236}">
                <a16:creationId xmlns:a16="http://schemas.microsoft.com/office/drawing/2014/main" xmlns="" id="{1F74F091-4E58-EB45-A80C-D5749A5B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83" y="2977147"/>
            <a:ext cx="2662969" cy="2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905</Words>
  <Application>Microsoft Macintosh PowerPoint</Application>
  <PresentationFormat>On-screen Show (16:9)</PresentationFormat>
  <Paragraphs>154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Doing Data Science Unit 4 Gathering Data for Analysis</vt:lpstr>
      <vt:lpstr>Tidy Data</vt:lpstr>
      <vt:lpstr>Gathering</vt:lpstr>
      <vt:lpstr>Gathering</vt:lpstr>
      <vt:lpstr>Spreading</vt:lpstr>
      <vt:lpstr>Spreading</vt:lpstr>
      <vt:lpstr>Separate</vt:lpstr>
      <vt:lpstr>Separate</vt:lpstr>
      <vt:lpstr>Unite</vt:lpstr>
      <vt:lpstr>API (Application Programming Interface)</vt:lpstr>
      <vt:lpstr>R Data APIs and feeds</vt:lpstr>
      <vt:lpstr>Web APIs</vt:lpstr>
      <vt:lpstr>PowerPoint Presentation</vt:lpstr>
      <vt:lpstr>PowerPoint Presentation</vt:lpstr>
      <vt:lpstr>PowerPoint Presentation</vt:lpstr>
      <vt:lpstr>XML and JSON</vt:lpstr>
      <vt:lpstr>PowerPoint Presentation</vt:lpstr>
      <vt:lpstr>PowerPoint Presentation</vt:lpstr>
      <vt:lpstr>PowerPoint Presentation</vt:lpstr>
      <vt:lpstr>Example 1:  XML vs JSON</vt:lpstr>
      <vt:lpstr>Another example: which one do you prefer?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Unit 4 Gathering Data for Analysis</dc:title>
  <cp:lastModifiedBy>Faizan Javed</cp:lastModifiedBy>
  <cp:revision>22</cp:revision>
  <dcterms:modified xsi:type="dcterms:W3CDTF">2020-05-28T03:08:33Z</dcterms:modified>
</cp:coreProperties>
</file>