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1" r:id="rId2"/>
    <p:sldId id="354" r:id="rId3"/>
    <p:sldId id="269" r:id="rId4"/>
    <p:sldId id="270" r:id="rId5"/>
    <p:sldId id="261" r:id="rId6"/>
    <p:sldId id="282" r:id="rId7"/>
    <p:sldId id="283" r:id="rId8"/>
    <p:sldId id="281" r:id="rId9"/>
    <p:sldId id="284" r:id="rId10"/>
    <p:sldId id="285" r:id="rId11"/>
    <p:sldId id="353" r:id="rId12"/>
    <p:sldId id="273" r:id="rId13"/>
    <p:sldId id="337" r:id="rId14"/>
    <p:sldId id="304" r:id="rId15"/>
    <p:sldId id="303" r:id="rId16"/>
    <p:sldId id="338" r:id="rId17"/>
    <p:sldId id="352" r:id="rId18"/>
    <p:sldId id="314" r:id="rId19"/>
    <p:sldId id="315" r:id="rId20"/>
    <p:sldId id="349" r:id="rId21"/>
    <p:sldId id="350" r:id="rId22"/>
    <p:sldId id="260" r:id="rId23"/>
    <p:sldId id="347"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6544" autoAdjust="0"/>
    <p:restoredTop sz="94660"/>
  </p:normalViewPr>
  <p:slideViewPr>
    <p:cSldViewPr snapToGrid="0">
      <p:cViewPr>
        <p:scale>
          <a:sx n="60" d="100"/>
          <a:sy n="60" d="100"/>
        </p:scale>
        <p:origin x="-2292" y="-306"/>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DF29ADD-B94F-184E-9695-DF69D4C26A69}" type="datetimeFigureOut">
              <a:rPr lang="en-US" smtClean="0"/>
              <a:t>12/19/2020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9B5EDBC-04C9-B44D-BE0E-CC06F7F227D4}" type="slidenum">
              <a:rPr lang="en-US" smtClean="0"/>
              <a:t>‹#›</a:t>
            </a:fld>
            <a:endParaRPr lang="en-US"/>
          </a:p>
        </p:txBody>
      </p:sp>
    </p:spTree>
    <p:extLst>
      <p:ext uri="{BB962C8B-B14F-4D97-AF65-F5344CB8AC3E}">
        <p14:creationId xmlns:p14="http://schemas.microsoft.com/office/powerpoint/2010/main" val="203451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93A8D-AA0F-4E0E-B118-5C5C8E4EA7F0}" type="slidenum">
              <a:rPr lang="en-US" altLang="en-US"/>
              <a:pPr eaLnBrk="1" hangingPunct="1">
                <a:spcBef>
                  <a:spcPct val="0"/>
                </a:spcBef>
              </a:pPr>
              <a:t>3</a:t>
            </a:fld>
            <a:endParaRPr lang="en-US" altLang="en-US" dirty="0"/>
          </a:p>
        </p:txBody>
      </p:sp>
      <p:sp>
        <p:nvSpPr>
          <p:cNvPr id="23555"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Relate a scatter plot to the algebraic plotting of number pairs (x,y). </a:t>
            </a:r>
          </a:p>
        </p:txBody>
      </p:sp>
      <p:sp>
        <p:nvSpPr>
          <p:cNvPr id="23556"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157725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626779-E917-4257-8641-96A583E8EEB3}" type="slidenum">
              <a:rPr lang="en-US" altLang="en-US"/>
              <a:pPr eaLnBrk="1" hangingPunct="1">
                <a:spcBef>
                  <a:spcPct val="0"/>
                </a:spcBef>
              </a:pPr>
              <a:t>4</a:t>
            </a:fld>
            <a:endParaRPr lang="en-US" altLang="en-US" dirty="0"/>
          </a:p>
        </p:txBody>
      </p:sp>
      <p:sp>
        <p:nvSpPr>
          <p:cNvPr id="24579"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619 of  text</a:t>
            </a:r>
          </a:p>
        </p:txBody>
      </p:sp>
      <p:sp>
        <p:nvSpPr>
          <p:cNvPr id="24580"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208393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2ED332B-23CD-4590-A29A-C6ADBC87A1D2}" type="slidenum">
              <a:rPr lang="en-US" altLang="en-US"/>
              <a:pPr eaLnBrk="1" hangingPunct="1">
                <a:spcBef>
                  <a:spcPct val="0"/>
                </a:spcBef>
              </a:pPr>
              <a:t>5</a:t>
            </a:fld>
            <a:endParaRPr lang="en-US" altLang="en-US" dirty="0"/>
          </a:p>
        </p:txBody>
      </p:sp>
      <p:sp>
        <p:nvSpPr>
          <p:cNvPr id="25603"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619 of  text</a:t>
            </a:r>
          </a:p>
        </p:txBody>
      </p:sp>
      <p:sp>
        <p:nvSpPr>
          <p:cNvPr id="25604"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144771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04746B2-524E-4384-9A77-3E1F0C8E4F57}" type="slidenum">
              <a:rPr lang="en-US" altLang="en-US"/>
              <a:pPr eaLnBrk="1" hangingPunct="1">
                <a:spcBef>
                  <a:spcPct val="0"/>
                </a:spcBef>
              </a:pPr>
              <a:t>9</a:t>
            </a:fld>
            <a:endParaRPr lang="en-US" altLang="en-US" dirty="0"/>
          </a:p>
        </p:txBody>
      </p:sp>
      <p:sp>
        <p:nvSpPr>
          <p:cNvPr id="26627"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6628"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27337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28B4039-C054-4D18-92FC-B14B42BC3528}" type="slidenum">
              <a:rPr lang="en-US" altLang="en-US"/>
              <a:pPr eaLnBrk="1" hangingPunct="1">
                <a:spcBef>
                  <a:spcPct val="0"/>
                </a:spcBef>
              </a:pPr>
              <a:t>10</a:t>
            </a:fld>
            <a:endParaRPr lang="en-US" altLang="en-US" dirty="0"/>
          </a:p>
        </p:txBody>
      </p:sp>
      <p:sp>
        <p:nvSpPr>
          <p:cNvPr id="27651"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520 of text</a:t>
            </a:r>
          </a:p>
          <a:p>
            <a:pPr eaLnBrk="1" hangingPunct="1"/>
            <a:r>
              <a:rPr lang="en-US" altLang="en-US" dirty="0">
                <a:ea typeface="ＭＳ Ｐゴシック" pitchFamily="34" charset="-128"/>
              </a:rPr>
              <a:t>Explain to students the difference between the ‘paired’ data of this chapter and the investigation of two groups of data in Chapter 9. </a:t>
            </a:r>
          </a:p>
        </p:txBody>
      </p:sp>
      <p:sp>
        <p:nvSpPr>
          <p:cNvPr id="27652"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313530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8652428" indent="-38186541" eaLnBrk="0" hangingPunct="0">
              <a:spcBef>
                <a:spcPct val="30000"/>
              </a:spcBef>
              <a:defRPr sz="1200">
                <a:solidFill>
                  <a:schemeClr val="tx1"/>
                </a:solidFill>
                <a:latin typeface="Arial" charset="0"/>
                <a:ea typeface="ＭＳ Ｐゴシック" pitchFamily="34" charset="-128"/>
              </a:defRPr>
            </a:lvl2pPr>
            <a:lvl3pPr marL="1164717" indent="-232943" eaLnBrk="0" hangingPunct="0">
              <a:spcBef>
                <a:spcPct val="30000"/>
              </a:spcBef>
              <a:defRPr sz="1200">
                <a:solidFill>
                  <a:schemeClr val="tx1"/>
                </a:solidFill>
                <a:latin typeface="Arial" charset="0"/>
                <a:ea typeface="ＭＳ Ｐゴシック" pitchFamily="34" charset="-128"/>
              </a:defRPr>
            </a:lvl3pPr>
            <a:lvl4pPr marL="1630604" indent="-232943" eaLnBrk="0" hangingPunct="0">
              <a:spcBef>
                <a:spcPct val="30000"/>
              </a:spcBef>
              <a:defRPr sz="1200">
                <a:solidFill>
                  <a:schemeClr val="tx1"/>
                </a:solidFill>
                <a:latin typeface="Arial" charset="0"/>
                <a:ea typeface="ＭＳ Ｐゴシック" pitchFamily="34" charset="-128"/>
              </a:defRPr>
            </a:lvl4pPr>
            <a:lvl5pPr marL="2096491" indent="-232943" eaLnBrk="0" hangingPunct="0">
              <a:spcBef>
                <a:spcPct val="30000"/>
              </a:spcBef>
              <a:defRPr sz="1200">
                <a:solidFill>
                  <a:schemeClr val="tx1"/>
                </a:solidFill>
                <a:latin typeface="Arial"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Arial"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Arial"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Arial"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B42E05-F067-4B84-AD50-3F5AD54F7EAF}" type="slidenum">
              <a:rPr lang="en-US" altLang="en-US"/>
              <a:pPr eaLnBrk="1" hangingPunct="1">
                <a:spcBef>
                  <a:spcPct val="0"/>
                </a:spcBef>
              </a:pPr>
              <a:t>12</a:t>
            </a:fld>
            <a:endParaRPr lang="en-US" altLang="en-US" dirty="0"/>
          </a:p>
        </p:txBody>
      </p:sp>
      <p:sp>
        <p:nvSpPr>
          <p:cNvPr id="29699" name="Rectangle 2"/>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2" tIns="45293" rIns="92202" bIns="45293"/>
          <a:lstStyle/>
          <a:p>
            <a:pPr eaLnBrk="1" hangingPunct="1"/>
            <a:r>
              <a:rPr lang="en-US" altLang="en-US" dirty="0">
                <a:ea typeface="ＭＳ Ｐゴシック" pitchFamily="34" charset="-128"/>
              </a:rPr>
              <a:t>page 524 of text</a:t>
            </a:r>
          </a:p>
          <a:p>
            <a:pPr eaLnBrk="1" hangingPunct="1"/>
            <a:r>
              <a:rPr lang="en-US" altLang="en-US" dirty="0">
                <a:ea typeface="ＭＳ Ｐゴシック" pitchFamily="34" charset="-128"/>
              </a:rPr>
              <a:t>If using a graphics calculator for demonstration, it will be an easy exercise to switch the x and y values to show that the value of </a:t>
            </a:r>
            <a:r>
              <a:rPr lang="en-US" altLang="en-US" i="1" dirty="0">
                <a:ea typeface="ＭＳ Ｐゴシック" pitchFamily="34" charset="-128"/>
              </a:rPr>
              <a:t>r</a:t>
            </a:r>
            <a:r>
              <a:rPr lang="en-US" altLang="en-US" dirty="0">
                <a:ea typeface="ＭＳ Ｐゴシック" pitchFamily="34" charset="-128"/>
              </a:rPr>
              <a:t>  will not change.</a:t>
            </a:r>
          </a:p>
        </p:txBody>
      </p:sp>
      <p:sp>
        <p:nvSpPr>
          <p:cNvPr id="29700" name="Rectangle 3"/>
          <p:cNvSpPr>
            <a:spLocks noGrp="1" noRot="1" noChangeAspect="1" noChangeArrowheads="1" noTextEdit="1"/>
          </p:cNvSpPr>
          <p:nvPr>
            <p:ph type="sldImg"/>
          </p:nvPr>
        </p:nvSpPr>
        <p:spPr>
          <a:xfrm>
            <a:off x="1190625" y="703263"/>
            <a:ext cx="4632325" cy="3473450"/>
          </a:xfrm>
          <a:ln w="12700" cap="flat">
            <a:solidFill>
              <a:schemeClr val="tx1"/>
            </a:solidFill>
          </a:ln>
        </p:spPr>
      </p:sp>
    </p:spTree>
    <p:extLst>
      <p:ext uri="{BB962C8B-B14F-4D97-AF65-F5344CB8AC3E}">
        <p14:creationId xmlns:p14="http://schemas.microsoft.com/office/powerpoint/2010/main" val="2048007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13</a:t>
            </a:fld>
            <a:endParaRPr lang="en-US" dirty="0"/>
          </a:p>
        </p:txBody>
      </p:sp>
    </p:spTree>
    <p:extLst>
      <p:ext uri="{BB962C8B-B14F-4D97-AF65-F5344CB8AC3E}">
        <p14:creationId xmlns:p14="http://schemas.microsoft.com/office/powerpoint/2010/main" val="325196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23457C-2F5E-4DA1-8CFA-EE929224242C}"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79614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4B0C4-6198-4F4F-AA88-C1FF20B4F15D}"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25496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4"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49"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36C7E-7660-49D8-A4B5-624486C8D8B0}"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925593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F356CA3-8BE6-41EE-9779-617FDD00C032}" type="datetime1">
              <a:rPr lang="en-US" smtClean="0"/>
              <a:t>12/19/2020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AD21B61-E96A-4079-867F-C61ABBC8DC8F}" type="slidenum">
              <a:rPr lang="en-US" altLang="en-US"/>
              <a:pPr>
                <a:defRPr/>
              </a:pPr>
              <a:t>‹#›</a:t>
            </a:fld>
            <a:endParaRPr lang="en-US" altLang="en-US" dirty="0"/>
          </a:p>
        </p:txBody>
      </p:sp>
    </p:spTree>
    <p:extLst>
      <p:ext uri="{BB962C8B-B14F-4D97-AF65-F5344CB8AC3E}">
        <p14:creationId xmlns:p14="http://schemas.microsoft.com/office/powerpoint/2010/main" val="408740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52E1B3-6634-4E8F-B6BD-4A763AAC918B}"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9181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EE6B8D-DC00-419F-85FD-D5FDF1FB7E6D}" type="datetime1">
              <a:rPr lang="en-US" smtClean="0"/>
              <a:t>12/19/2020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5493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0259B3-FE19-4BE7-A9D9-BC15CDBABC6A}" type="datetime1">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9048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1A965B-54B7-4D34-ACFC-E110152FAF03}" type="datetime1">
              <a:rPr lang="en-US" smtClean="0"/>
              <a:t>12/19/2020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1959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A5C07D-B545-4088-8078-7140850CFABF}" type="datetime1">
              <a:rPr lang="en-US" smtClean="0"/>
              <a:t>12/19/2020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3950193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BC30-1C96-4094-AD26-B0DB676D3B97}" type="datetime1">
              <a:rPr lang="en-US" smtClean="0"/>
              <a:t>12/19/2020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264978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7C60C8-693C-4125-AFB1-8C320B755A45}" type="datetime1">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0814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67D05-B2B6-49B7-8956-27AC2B76C5F9}" type="datetime1">
              <a:rPr lang="en-US" smtClean="0"/>
              <a:t>12/19/2020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985D4-0067-4394-AE27-0B28D1943B37}" type="slidenum">
              <a:rPr lang="en-US" smtClean="0"/>
              <a:t>‹#›</a:t>
            </a:fld>
            <a:endParaRPr lang="en-US"/>
          </a:p>
        </p:txBody>
      </p:sp>
    </p:spTree>
    <p:extLst>
      <p:ext uri="{BB962C8B-B14F-4D97-AF65-F5344CB8AC3E}">
        <p14:creationId xmlns:p14="http://schemas.microsoft.com/office/powerpoint/2010/main" val="170407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2"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F3674-0631-48A4-BF8A-F5F1A198576F}" type="datetime1">
              <a:rPr lang="en-US" smtClean="0"/>
              <a:t>12/19/2020</a:t>
            </a:fld>
            <a:endParaRPr lang="en-US"/>
          </a:p>
        </p:txBody>
      </p:sp>
      <p:sp>
        <p:nvSpPr>
          <p:cNvPr id="5" name="Footer Placeholder 4"/>
          <p:cNvSpPr>
            <a:spLocks noGrp="1"/>
          </p:cNvSpPr>
          <p:nvPr>
            <p:ph type="ftr" sz="quarter" idx="3"/>
          </p:nvPr>
        </p:nvSpPr>
        <p:spPr>
          <a:xfrm>
            <a:off x="3028952"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985D4-0067-4394-AE27-0B28D1943B37}" type="slidenum">
              <a:rPr lang="en-US" smtClean="0"/>
              <a:t>‹#›</a:t>
            </a:fld>
            <a:endParaRPr lang="en-US"/>
          </a:p>
        </p:txBody>
      </p:sp>
    </p:spTree>
    <p:extLst>
      <p:ext uri="{BB962C8B-B14F-4D97-AF65-F5344CB8AC3E}">
        <p14:creationId xmlns:p14="http://schemas.microsoft.com/office/powerpoint/2010/main" val="1070297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51.pn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32.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n-lt"/>
              </a:rPr>
              <a:t>Session 8</a:t>
            </a:r>
            <a:endParaRPr lang="en-US" b="1" dirty="0">
              <a:latin typeface="+mn-lt"/>
            </a:endParaRPr>
          </a:p>
        </p:txBody>
      </p:sp>
      <p:sp>
        <p:nvSpPr>
          <p:cNvPr id="3" name="Content Placeholder 2"/>
          <p:cNvSpPr>
            <a:spLocks noGrp="1"/>
          </p:cNvSpPr>
          <p:nvPr>
            <p:ph idx="1"/>
          </p:nvPr>
        </p:nvSpPr>
        <p:spPr/>
        <p:txBody>
          <a:bodyPr>
            <a:normAutofit/>
          </a:bodyPr>
          <a:lstStyle/>
          <a:p>
            <a:pPr marL="0" indent="0" algn="ctr">
              <a:buNone/>
            </a:pPr>
            <a:r>
              <a:rPr lang="en-US" sz="4000" dirty="0" smtClean="0"/>
              <a:t>Correlation</a:t>
            </a:r>
          </a:p>
          <a:p>
            <a:pPr marL="0" indent="0" algn="ctr">
              <a:buNone/>
            </a:pPr>
            <a:r>
              <a:rPr lang="en-US" sz="4000" dirty="0" smtClean="0"/>
              <a:t>And </a:t>
            </a:r>
          </a:p>
          <a:p>
            <a:pPr marL="0" indent="0" algn="ctr">
              <a:buNone/>
            </a:pPr>
            <a:r>
              <a:rPr lang="en-US" sz="4000" dirty="0" smtClean="0"/>
              <a:t>Scatterplots</a:t>
            </a:r>
            <a:endParaRPr lang="en-US" sz="4000" dirty="0"/>
          </a:p>
        </p:txBody>
      </p:sp>
      <p:sp>
        <p:nvSpPr>
          <p:cNvPr id="4" name="Slide Number Placeholder 3"/>
          <p:cNvSpPr>
            <a:spLocks noGrp="1"/>
          </p:cNvSpPr>
          <p:nvPr>
            <p:ph type="sldNum" sz="quarter" idx="12"/>
          </p:nvPr>
        </p:nvSpPr>
        <p:spPr/>
        <p:txBody>
          <a:bodyPr/>
          <a:lstStyle/>
          <a:p>
            <a:fld id="{4B0985D4-0067-4394-AE27-0B28D1943B37}" type="slidenum">
              <a:rPr lang="en-US" smtClean="0"/>
              <a:t>1</a:t>
            </a:fld>
            <a:endParaRPr lang="en-US"/>
          </a:p>
        </p:txBody>
      </p:sp>
    </p:spTree>
    <p:extLst>
      <p:ext uri="{BB962C8B-B14F-4D97-AF65-F5344CB8AC3E}">
        <p14:creationId xmlns:p14="http://schemas.microsoft.com/office/powerpoint/2010/main" val="282077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66826" y="248043"/>
            <a:ext cx="6187200" cy="706437"/>
          </a:xfrm>
          <a:noFill/>
        </p:spPr>
        <p:txBody>
          <a:bodyPr vert="horz" lIns="90488" tIns="44450" rIns="90488" bIns="44450" rtlCol="0" anchor="ctr">
            <a:noAutofit/>
          </a:bodyPr>
          <a:lstStyle/>
          <a:p>
            <a:pPr algn="ctr" eaLnBrk="1" hangingPunct="1"/>
            <a:r>
              <a:rPr lang="en-US" altLang="en-US" sz="2800" b="1" dirty="0" smtClean="0">
                <a:latin typeface="+mn-lt"/>
                <a:ea typeface="ＭＳ Ｐゴシック" pitchFamily="34" charset="-128"/>
              </a:rPr>
              <a:t>Requirements to Get Interpretable Correlation Coefficient</a:t>
            </a:r>
            <a:endParaRPr lang="en-US" altLang="en-US" sz="2800" b="1" dirty="0">
              <a:latin typeface="+mn-lt"/>
              <a:ea typeface="ＭＳ Ｐゴシック" pitchFamily="34" charset="-128"/>
            </a:endParaRPr>
          </a:p>
        </p:txBody>
      </p:sp>
      <p:sp>
        <p:nvSpPr>
          <p:cNvPr id="14339" name="Rectangle 3"/>
          <p:cNvSpPr>
            <a:spLocks noGrp="1" noChangeArrowheads="1"/>
          </p:cNvSpPr>
          <p:nvPr>
            <p:ph type="body" idx="1"/>
          </p:nvPr>
        </p:nvSpPr>
        <p:spPr>
          <a:xfrm>
            <a:off x="1257301" y="3280612"/>
            <a:ext cx="6403148" cy="826115"/>
          </a:xfrm>
          <a:noFill/>
        </p:spPr>
        <p:txBody>
          <a:bodyPr vert="horz" lIns="90488" tIns="44450" rIns="90488" bIns="44450" rtlCol="0">
            <a:normAutofit/>
          </a:bodyPr>
          <a:lstStyle/>
          <a:p>
            <a:pPr eaLnBrk="1" hangingPunct="1">
              <a:lnSpc>
                <a:spcPct val="95000"/>
              </a:lnSpc>
              <a:spcBef>
                <a:spcPct val="30000"/>
              </a:spcBef>
              <a:spcAft>
                <a:spcPct val="30000"/>
              </a:spcAft>
              <a:buFont typeface="Arial" panose="020B0604020202020204" pitchFamily="34" charset="0"/>
              <a:buChar char="•"/>
            </a:pPr>
            <a:r>
              <a:rPr lang="en-US" altLang="en-US" sz="2000" dirty="0">
                <a:ea typeface="ＭＳ Ｐゴシック" pitchFamily="34" charset="-128"/>
              </a:rPr>
              <a:t>The standard deviation of one variable should be equal across values of the other variable.</a:t>
            </a:r>
          </a:p>
          <a:p>
            <a:pPr marL="0" indent="0">
              <a:lnSpc>
                <a:spcPct val="95000"/>
              </a:lnSpc>
              <a:spcBef>
                <a:spcPct val="30000"/>
              </a:spcBef>
              <a:spcAft>
                <a:spcPct val="30000"/>
              </a:spcAft>
              <a:buNone/>
            </a:pPr>
            <a:endParaRPr lang="en-US" altLang="en-US" sz="2000" dirty="0">
              <a:solidFill>
                <a:schemeClr val="hlink"/>
              </a:solidFill>
              <a:ea typeface="ＭＳ Ｐゴシック" pitchFamily="34" charset="-128"/>
            </a:endParaRPr>
          </a:p>
          <a:p>
            <a:pPr marL="514350" indent="-514350">
              <a:lnSpc>
                <a:spcPct val="95000"/>
              </a:lnSpc>
              <a:spcBef>
                <a:spcPct val="30000"/>
              </a:spcBef>
              <a:spcAft>
                <a:spcPct val="30000"/>
              </a:spcAft>
              <a:buFontTx/>
              <a:buAutoNum type="arabicPeriod" startAt="3"/>
            </a:pPr>
            <a:endParaRPr lang="en-US" altLang="en-US" sz="2000" dirty="0">
              <a:solidFill>
                <a:schemeClr val="hlink"/>
              </a:solidFill>
              <a:ea typeface="ＭＳ Ｐゴシック" pitchFamily="34" charset="-128"/>
            </a:endParaRPr>
          </a:p>
        </p:txBody>
      </p:sp>
      <p:sp>
        <p:nvSpPr>
          <p:cNvPr id="5" name="Rectangle 3">
            <a:extLst>
              <a:ext uri="{FF2B5EF4-FFF2-40B4-BE49-F238E27FC236}">
                <a16:creationId xmlns:a16="http://schemas.microsoft.com/office/drawing/2014/main" xmlns="" id="{0B86E4F2-9A71-478A-A7AB-F4322BFBD7BB}"/>
              </a:ext>
            </a:extLst>
          </p:cNvPr>
          <p:cNvSpPr txBox="1">
            <a:spLocks noChangeArrowheads="1"/>
          </p:cNvSpPr>
          <p:nvPr/>
        </p:nvSpPr>
        <p:spPr bwMode="auto">
          <a:xfrm>
            <a:off x="1257300" y="2176120"/>
            <a:ext cx="6931357" cy="171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ts val="600"/>
              </a:spcAft>
            </a:pPr>
            <a:r>
              <a:rPr lang="en-US" altLang="en-US" sz="2000" kern="0" dirty="0">
                <a:ea typeface="ＭＳ Ｐゴシック" pitchFamily="34" charset="-128"/>
              </a:rPr>
              <a:t>The outliers must be removed if they are known to be errors.  The effects of any other outliers should be considered by calculating </a:t>
            </a:r>
            <a:r>
              <a:rPr lang="en-US" altLang="en-US" sz="2000" i="1" kern="0" dirty="0">
                <a:ea typeface="ＭＳ Ｐゴシック" pitchFamily="34" charset="-128"/>
              </a:rPr>
              <a:t>r</a:t>
            </a:r>
            <a:r>
              <a:rPr lang="en-US" altLang="en-US" sz="2000" kern="0" dirty="0">
                <a:ea typeface="ＭＳ Ｐゴシック" pitchFamily="34" charset="-128"/>
              </a:rPr>
              <a:t> with and without the outliers included</a:t>
            </a:r>
            <a:r>
              <a:rPr lang="en-US" altLang="en-US" sz="2000" kern="0" dirty="0" smtClean="0">
                <a:ea typeface="ＭＳ Ｐゴシック" pitchFamily="34" charset="-128"/>
              </a:rPr>
              <a:t>.</a:t>
            </a:r>
          </a:p>
          <a:p>
            <a:pPr eaLnBrk="1" hangingPunct="1">
              <a:lnSpc>
                <a:spcPct val="95000"/>
              </a:lnSpc>
              <a:spcBef>
                <a:spcPts val="1200"/>
              </a:spcBef>
              <a:spcAft>
                <a:spcPct val="30000"/>
              </a:spcAft>
            </a:pPr>
            <a:r>
              <a:rPr lang="en-US" altLang="en-US" sz="2000" kern="0" dirty="0" smtClean="0">
                <a:ea typeface="ＭＳ Ｐゴシック" pitchFamily="34" charset="-128"/>
              </a:rPr>
              <a:t> </a:t>
            </a:r>
            <a:endParaRPr lang="en-US" altLang="en-US" sz="2000" kern="0" dirty="0">
              <a:ea typeface="ＭＳ Ｐゴシック" pitchFamily="34" charset="-128"/>
            </a:endParaRPr>
          </a:p>
        </p:txBody>
      </p:sp>
      <p:sp>
        <p:nvSpPr>
          <p:cNvPr id="6" name="Rectangle 3">
            <a:extLst>
              <a:ext uri="{FF2B5EF4-FFF2-40B4-BE49-F238E27FC236}">
                <a16:creationId xmlns:a16="http://schemas.microsoft.com/office/drawing/2014/main" xmlns="" id="{6789ED38-3468-4835-862F-01113C192954}"/>
              </a:ext>
            </a:extLst>
          </p:cNvPr>
          <p:cNvSpPr txBox="1">
            <a:spLocks noChangeArrowheads="1"/>
          </p:cNvSpPr>
          <p:nvPr/>
        </p:nvSpPr>
        <p:spPr bwMode="auto">
          <a:xfrm>
            <a:off x="1257301" y="1434626"/>
            <a:ext cx="60626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kern="0" dirty="0">
                <a:ea typeface="ＭＳ Ｐゴシック" pitchFamily="34" charset="-128"/>
              </a:rPr>
              <a:t>Visual examination of the scatterplot must confirm that the points approximate a straight-line pattern.</a:t>
            </a:r>
          </a:p>
        </p:txBody>
      </p:sp>
      <p:sp>
        <p:nvSpPr>
          <p:cNvPr id="7" name="Rectangle 3">
            <a:extLst>
              <a:ext uri="{FF2B5EF4-FFF2-40B4-BE49-F238E27FC236}">
                <a16:creationId xmlns:a16="http://schemas.microsoft.com/office/drawing/2014/main" xmlns="" id="{B5786516-BA60-415D-965E-9978922A6871}"/>
              </a:ext>
            </a:extLst>
          </p:cNvPr>
          <p:cNvSpPr txBox="1">
            <a:spLocks noChangeArrowheads="1"/>
          </p:cNvSpPr>
          <p:nvPr/>
        </p:nvSpPr>
        <p:spPr bwMode="auto">
          <a:xfrm>
            <a:off x="1257301" y="995855"/>
            <a:ext cx="64150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pPr>
            <a:r>
              <a:rPr lang="en-US" altLang="en-US" sz="2000" kern="0" dirty="0">
                <a:ea typeface="ＭＳ Ｐゴシック" pitchFamily="34" charset="-128"/>
              </a:rPr>
              <a:t>The paired (</a:t>
            </a:r>
            <a:r>
              <a:rPr lang="en-US" altLang="en-US" sz="2000" i="1" kern="0" dirty="0">
                <a:ea typeface="ＭＳ Ｐゴシック" pitchFamily="34" charset="-128"/>
              </a:rPr>
              <a:t>x, y</a:t>
            </a:r>
            <a:r>
              <a:rPr lang="en-US" altLang="en-US" sz="2000" kern="0" dirty="0">
                <a:ea typeface="ＭＳ Ｐゴシック" pitchFamily="34" charset="-128"/>
              </a:rPr>
              <a:t>) data is independent, quantitative data.</a:t>
            </a:r>
          </a:p>
        </p:txBody>
      </p:sp>
      <p:sp>
        <p:nvSpPr>
          <p:cNvPr id="9" name="Rectangle 3">
            <a:extLst>
              <a:ext uri="{FF2B5EF4-FFF2-40B4-BE49-F238E27FC236}">
                <a16:creationId xmlns:a16="http://schemas.microsoft.com/office/drawing/2014/main" xmlns="" id="{C24C4F7C-501C-4A64-A2A7-35CBD52A9477}"/>
              </a:ext>
            </a:extLst>
          </p:cNvPr>
          <p:cNvSpPr txBox="1">
            <a:spLocks noChangeArrowheads="1"/>
          </p:cNvSpPr>
          <p:nvPr/>
        </p:nvSpPr>
        <p:spPr bwMode="auto">
          <a:xfrm>
            <a:off x="1257300" y="4001924"/>
            <a:ext cx="6691312" cy="82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5000"/>
              </a:lnSpc>
              <a:spcBef>
                <a:spcPct val="30000"/>
              </a:spcBef>
              <a:spcAft>
                <a:spcPct val="30000"/>
              </a:spcAft>
              <a:buFont typeface="Arial" panose="020B0604020202020204" pitchFamily="34" charset="0"/>
              <a:buChar char="•"/>
            </a:pPr>
            <a:r>
              <a:rPr lang="en-US" altLang="en-US" sz="2000" kern="0" dirty="0">
                <a:ea typeface="ＭＳ Ｐゴシック" pitchFamily="34" charset="-128"/>
              </a:rPr>
              <a:t>To generalize the results to a broader population, the sample should be randomly selected from the population.</a:t>
            </a:r>
            <a:endParaRPr lang="en-US" altLang="en-US" sz="2000" kern="0" dirty="0">
              <a:solidFill>
                <a:schemeClr val="hlink"/>
              </a:solidFill>
              <a:ea typeface="ＭＳ Ｐゴシック" pitchFamily="34" charset="-128"/>
            </a:endParaRPr>
          </a:p>
          <a:p>
            <a:pPr marL="514350" indent="-514350" eaLnBrk="1" hangingPunct="1">
              <a:lnSpc>
                <a:spcPct val="95000"/>
              </a:lnSpc>
              <a:spcBef>
                <a:spcPct val="30000"/>
              </a:spcBef>
              <a:spcAft>
                <a:spcPct val="30000"/>
              </a:spcAft>
              <a:buFontTx/>
              <a:buAutoNum type="arabicPeriod" startAt="3"/>
            </a:pPr>
            <a:endParaRPr lang="en-US" altLang="en-US" sz="2000" kern="0" dirty="0">
              <a:solidFill>
                <a:schemeClr val="hlink"/>
              </a:solidFill>
              <a:ea typeface="ＭＳ Ｐゴシック" pitchFamily="34" charset="-128"/>
            </a:endParaRPr>
          </a:p>
        </p:txBody>
      </p:sp>
      <p:sp>
        <p:nvSpPr>
          <p:cNvPr id="10" name="Rectangle 3">
            <a:extLst>
              <a:ext uri="{FF2B5EF4-FFF2-40B4-BE49-F238E27FC236}">
                <a16:creationId xmlns:a16="http://schemas.microsoft.com/office/drawing/2014/main" xmlns="" id="{7C581C90-2371-4BFC-81FE-998AC4412B75}"/>
              </a:ext>
            </a:extLst>
          </p:cNvPr>
          <p:cNvSpPr txBox="1">
            <a:spLocks noChangeArrowheads="1"/>
          </p:cNvSpPr>
          <p:nvPr/>
        </p:nvSpPr>
        <p:spPr bwMode="auto">
          <a:xfrm>
            <a:off x="1266826" y="4828039"/>
            <a:ext cx="6691312" cy="170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lnSpc>
                <a:spcPct val="95000"/>
              </a:lnSpc>
              <a:spcBef>
                <a:spcPct val="30000"/>
              </a:spcBef>
              <a:spcAft>
                <a:spcPct val="30000"/>
              </a:spcAft>
              <a:buFont typeface="Arial" panose="020B0604020202020204" pitchFamily="34" charset="0"/>
              <a:buChar char="•"/>
            </a:pPr>
            <a:r>
              <a:rPr lang="en-US" altLang="en-US" sz="2000" kern="0" dirty="0">
                <a:ea typeface="ＭＳ Ｐゴシック" pitchFamily="34" charset="-128"/>
              </a:rPr>
              <a:t>In general, correlation does not imply causation. To imply causation, the subjects must be randomly assigned to different values of the independent variable. (Note that the values of the independent variable do not need to be random. For example, they could be equally spaced levels of a factor.)</a:t>
            </a:r>
            <a:endParaRPr lang="en-US" altLang="en-US" sz="2000" kern="0" dirty="0">
              <a:solidFill>
                <a:schemeClr val="hlink"/>
              </a:solidFill>
              <a:ea typeface="ＭＳ Ｐゴシック" pitchFamily="34" charset="-128"/>
            </a:endParaRPr>
          </a:p>
        </p:txBody>
      </p:sp>
      <p:sp>
        <p:nvSpPr>
          <p:cNvPr id="2" name="Slide Number Placeholder 1"/>
          <p:cNvSpPr>
            <a:spLocks noGrp="1"/>
          </p:cNvSpPr>
          <p:nvPr>
            <p:ph type="sldNum" sz="quarter" idx="12"/>
          </p:nvPr>
        </p:nvSpPr>
        <p:spPr/>
        <p:txBody>
          <a:bodyPr/>
          <a:lstStyle/>
          <a:p>
            <a:fld id="{4B0985D4-0067-4394-AE27-0B28D1943B37}" type="slidenum">
              <a:rPr lang="en-US" smtClean="0"/>
              <a:t>10</a:t>
            </a:fld>
            <a:endParaRPr lang="en-US"/>
          </a:p>
        </p:txBody>
      </p:sp>
    </p:spTree>
    <p:extLst>
      <p:ext uri="{BB962C8B-B14F-4D97-AF65-F5344CB8AC3E}">
        <p14:creationId xmlns:p14="http://schemas.microsoft.com/office/powerpoint/2010/main" val="41614620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32" y="-190521"/>
            <a:ext cx="6858000" cy="1143000"/>
          </a:xfrm>
        </p:spPr>
        <p:txBody>
          <a:bodyPr>
            <a:normAutofit/>
          </a:bodyPr>
          <a:lstStyle/>
          <a:p>
            <a:pPr algn="ctr"/>
            <a:r>
              <a:rPr lang="en-US" sz="2800" b="1" dirty="0">
                <a:latin typeface="+mn-lt"/>
              </a:rPr>
              <a:t>Correlation: Not resistant to outliers</a:t>
            </a:r>
          </a:p>
        </p:txBody>
      </p:sp>
      <p:pic>
        <p:nvPicPr>
          <p:cNvPr id="8" name="Content Placeholder 7"/>
          <p:cNvPicPr>
            <a:picLocks noGrp="1" noChangeAspect="1"/>
          </p:cNvPicPr>
          <p:nvPr>
            <p:ph idx="1"/>
          </p:nvPr>
        </p:nvPicPr>
        <p:blipFill>
          <a:blip r:embed="rId2"/>
          <a:stretch>
            <a:fillRect/>
          </a:stretch>
        </p:blipFill>
        <p:spPr>
          <a:xfrm>
            <a:off x="5292174" y="1194642"/>
            <a:ext cx="3577233" cy="2528696"/>
          </a:xfrm>
          <a:prstGeom prst="rect">
            <a:avLst/>
          </a:prstGeom>
        </p:spPr>
      </p:pic>
      <p:pic>
        <p:nvPicPr>
          <p:cNvPr id="11" name="Picture 10"/>
          <p:cNvPicPr>
            <a:picLocks noChangeAspect="1"/>
          </p:cNvPicPr>
          <p:nvPr/>
        </p:nvPicPr>
        <p:blipFill>
          <a:blip r:embed="rId3"/>
          <a:stretch>
            <a:fillRect/>
          </a:stretch>
        </p:blipFill>
        <p:spPr>
          <a:xfrm>
            <a:off x="1187687" y="4895199"/>
            <a:ext cx="2679368" cy="1712165"/>
          </a:xfrm>
          <a:prstGeom prst="rect">
            <a:avLst/>
          </a:prstGeom>
          <a:ln>
            <a:solidFill>
              <a:schemeClr val="accent1">
                <a:shade val="50000"/>
              </a:schemeClr>
            </a:solidFill>
          </a:ln>
        </p:spPr>
      </p:pic>
      <p:pic>
        <p:nvPicPr>
          <p:cNvPr id="12" name="Picture 11"/>
          <p:cNvPicPr>
            <a:picLocks noChangeAspect="1"/>
          </p:cNvPicPr>
          <p:nvPr/>
        </p:nvPicPr>
        <p:blipFill>
          <a:blip r:embed="rId4"/>
          <a:stretch>
            <a:fillRect/>
          </a:stretch>
        </p:blipFill>
        <p:spPr>
          <a:xfrm>
            <a:off x="5271584" y="3921152"/>
            <a:ext cx="3597824" cy="2316097"/>
          </a:xfrm>
          <a:prstGeom prst="rect">
            <a:avLst/>
          </a:prstGeom>
        </p:spPr>
      </p:pic>
      <p:pic>
        <p:nvPicPr>
          <p:cNvPr id="13" name="Picture 12"/>
          <p:cNvPicPr>
            <a:picLocks noChangeAspect="1"/>
          </p:cNvPicPr>
          <p:nvPr/>
        </p:nvPicPr>
        <p:blipFill>
          <a:blip r:embed="rId5"/>
          <a:stretch>
            <a:fillRect/>
          </a:stretch>
        </p:blipFill>
        <p:spPr>
          <a:xfrm>
            <a:off x="1169302" y="1194642"/>
            <a:ext cx="2599292" cy="1889393"/>
          </a:xfrm>
          <a:prstGeom prst="rect">
            <a:avLst/>
          </a:prstGeom>
          <a:ln>
            <a:solidFill>
              <a:schemeClr val="accent1">
                <a:shade val="50000"/>
              </a:schemeClr>
            </a:solid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6D5EE8FC-A76A-4ACC-8E47-EEEF29426485}"/>
                  </a:ext>
                </a:extLst>
              </p:cNvPr>
              <p:cNvSpPr txBox="1"/>
              <p:nvPr/>
            </p:nvSpPr>
            <p:spPr>
              <a:xfrm>
                <a:off x="1150917" y="3136323"/>
                <a:ext cx="2617678" cy="1569660"/>
              </a:xfrm>
              <a:prstGeom prst="rect">
                <a:avLst/>
              </a:prstGeom>
              <a:noFill/>
              <a:ln>
                <a:solidFill>
                  <a:schemeClr val="accent1">
                    <a:shade val="50000"/>
                  </a:schemeClr>
                </a:solidFill>
              </a:ln>
            </p:spPr>
            <p:txBody>
              <a:bodyPr wrap="square" rtlCol="0">
                <a:spAutoFit/>
              </a:bodyPr>
              <a:lstStyle/>
              <a:p>
                <a:pPr algn="just"/>
                <a:r>
                  <a:rPr lang="en-US" sz="1600" dirty="0"/>
                  <a:t>Note that a hypothesis test to determine if </a:t>
                </a:r>
                <a14:m>
                  <m:oMath xmlns:m="http://schemas.openxmlformats.org/officeDocument/2006/math">
                    <m:r>
                      <a:rPr lang="en-US" sz="1600" i="1">
                        <a:latin typeface="Cambria Math" panose="02040503050406030204" pitchFamily="18" charset="0"/>
                        <a:ea typeface="Cambria Math" panose="02040503050406030204" pitchFamily="18" charset="0"/>
                      </a:rPr>
                      <m:t>𝜌</m:t>
                    </m:r>
                    <m:r>
                      <a:rPr lang="en-US" sz="1600" i="1">
                        <a:latin typeface="Cambria Math" panose="02040503050406030204" pitchFamily="18" charset="0"/>
                        <a:ea typeface="Cambria Math" panose="02040503050406030204" pitchFamily="18" charset="0"/>
                      </a:rPr>
                      <m:t>≠0</m:t>
                    </m:r>
                  </m:oMath>
                </a14:m>
                <a:r>
                  <a:rPr lang="en-US" sz="1600" dirty="0"/>
                  <a:t> is mathematically equivalent to testing if </a:t>
                </a:r>
                <a14:m>
                  <m:oMath xmlns:m="http://schemas.openxmlformats.org/officeDocument/2006/math">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≠0</m:t>
                    </m:r>
                  </m:oMath>
                </a14:m>
                <a:r>
                  <a:rPr lang="en-US" sz="1600" dirty="0"/>
                  <a:t>, where </a:t>
                </a:r>
                <a14:m>
                  <m:oMath xmlns:m="http://schemas.openxmlformats.org/officeDocument/2006/math">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is the slope of the regression line </a:t>
                </a:r>
                <a14:m>
                  <m:oMath xmlns:m="http://schemas.openxmlformats.org/officeDocument/2006/math">
                    <m:acc>
                      <m:accPr>
                        <m:chr m:val="̂"/>
                        <m:ctrlPr>
                          <a:rPr lang="en-US" sz="1600" i="1">
                            <a:latin typeface="Cambria Math"/>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𝑦</m:t>
                        </m:r>
                      </m:e>
                    </m:acc>
                    <m:r>
                      <a:rPr lang="en-US" sz="1600" i="1">
                        <a:latin typeface="Cambria Math" panose="02040503050406030204" pitchFamily="18" charset="0"/>
                        <a:ea typeface="Cambria Math" panose="02040503050406030204" pitchFamily="18" charset="0"/>
                      </a:rPr>
                      <m:t>=</m:t>
                    </m:r>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𝑥</m:t>
                    </m:r>
                    <m:r>
                      <a:rPr lang="en-US" sz="1600" i="1">
                        <a:latin typeface="Cambria Math" panose="02040503050406030204" pitchFamily="18" charset="0"/>
                        <a:ea typeface="Cambria Math" panose="02040503050406030204" pitchFamily="18" charset="0"/>
                      </a:rPr>
                      <m:t>+</m:t>
                    </m:r>
                    <m:sSub>
                      <m:sSubPr>
                        <m:ctrlPr>
                          <a:rPr lang="en-US" sz="1600" i="1">
                            <a:latin typeface="Cambria Math"/>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oMath>
                </a14:m>
                <a:r>
                  <a:rPr lang="en-US" sz="1600" dirty="0"/>
                  <a:t>.</a:t>
                </a:r>
              </a:p>
            </p:txBody>
          </p:sp>
        </mc:Choice>
        <mc:Fallback xmlns="">
          <p:sp>
            <p:nvSpPr>
              <p:cNvPr id="3" name="TextBox 2">
                <a:extLst>
                  <a:ext uri="{FF2B5EF4-FFF2-40B4-BE49-F238E27FC236}">
                    <a16:creationId xmlns:a16="http://schemas.microsoft.com/office/drawing/2014/main" xmlns="" xmlns:a14="http://schemas.microsoft.com/office/drawing/2010/main" id="{6D5EE8FC-A76A-4ACC-8E47-EEEF29426485}"/>
                  </a:ext>
                </a:extLst>
              </p:cNvPr>
              <p:cNvSpPr txBox="1">
                <a:spLocks noRot="1" noChangeAspect="1" noMove="1" noResize="1" noEditPoints="1" noAdjustHandles="1" noChangeArrowheads="1" noChangeShapeType="1" noTextEdit="1"/>
              </p:cNvSpPr>
              <p:nvPr/>
            </p:nvSpPr>
            <p:spPr>
              <a:xfrm>
                <a:off x="1150917" y="3136323"/>
                <a:ext cx="2617678" cy="1569660"/>
              </a:xfrm>
              <a:prstGeom prst="rect">
                <a:avLst/>
              </a:prstGeom>
              <a:blipFill rotWithShape="1">
                <a:blip r:embed="rId6"/>
                <a:stretch>
                  <a:fillRect l="-1160" t="-769" r="-928" b="-3462"/>
                </a:stretch>
              </a:blipFill>
              <a:ln>
                <a:solidFill>
                  <a:schemeClr val="accent1">
                    <a:shade val="50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2FA80B44-9646-47D6-B79E-923AB0173F5F}"/>
                  </a:ext>
                </a:extLst>
              </p:cNvPr>
              <p:cNvSpPr txBox="1"/>
              <p:nvPr/>
            </p:nvSpPr>
            <p:spPr>
              <a:xfrm>
                <a:off x="308629" y="600656"/>
                <a:ext cx="8643135" cy="369332"/>
              </a:xfrm>
              <a:prstGeom prst="rect">
                <a:avLst/>
              </a:prstGeom>
              <a:noFill/>
            </p:spPr>
            <p:txBody>
              <a:bodyPr wrap="none" lIns="0" tIns="0" rIns="0" bIns="0" rtlCol="0">
                <a:spAutoFit/>
              </a:bodyPr>
              <a:lstStyle/>
              <a:p>
                <a14:m>
                  <m:oMath xmlns:m="http://schemas.openxmlformats.org/officeDocument/2006/math">
                    <m:r>
                      <a:rPr lang="en-US" sz="2400" i="1">
                        <a:latin typeface="Cambria Math" panose="02040503050406030204" pitchFamily="18" charset="0"/>
                        <a:ea typeface="Cambria Math" panose="02040503050406030204" pitchFamily="18" charset="0"/>
                      </a:rPr>
                      <m:t>𝜌</m:t>
                    </m:r>
                  </m:oMath>
                </a14:m>
                <a:r>
                  <a:rPr lang="en-US" sz="2400" dirty="0"/>
                  <a:t> is the population correlation that </a:t>
                </a:r>
                <a14:m>
                  <m:oMath xmlns:m="http://schemas.openxmlformats.org/officeDocument/2006/math">
                    <m:r>
                      <a:rPr lang="en-US" sz="2400" i="1">
                        <a:latin typeface="Cambria Math" panose="02040503050406030204" pitchFamily="18" charset="0"/>
                      </a:rPr>
                      <m:t>𝑟</m:t>
                    </m:r>
                  </m:oMath>
                </a14:m>
                <a:r>
                  <a:rPr lang="en-US" sz="2400" dirty="0"/>
                  <a:t> </a:t>
                </a:r>
                <a:r>
                  <a:rPr lang="en-US" sz="2400" dirty="0" smtClean="0"/>
                  <a:t>estimates with the sample data</a:t>
                </a:r>
                <a:endParaRPr lang="en-US" sz="2400" dirty="0"/>
              </a:p>
            </p:txBody>
          </p:sp>
        </mc:Choice>
        <mc:Fallback xmlns="">
          <p:sp>
            <p:nvSpPr>
              <p:cNvPr id="9" name="TextBox 8">
                <a:extLst>
                  <a:ext uri="{FF2B5EF4-FFF2-40B4-BE49-F238E27FC236}">
                    <a16:creationId xmlns:a16="http://schemas.microsoft.com/office/drawing/2014/main" xmlns="" xmlns:a14="http://schemas.microsoft.com/office/drawing/2010/main" id="{2FA80B44-9646-47D6-B79E-923AB0173F5F}"/>
                  </a:ext>
                </a:extLst>
              </p:cNvPr>
              <p:cNvSpPr txBox="1">
                <a:spLocks noRot="1" noChangeAspect="1" noMove="1" noResize="1" noEditPoints="1" noAdjustHandles="1" noChangeArrowheads="1" noChangeShapeType="1" noTextEdit="1"/>
              </p:cNvSpPr>
              <p:nvPr/>
            </p:nvSpPr>
            <p:spPr>
              <a:xfrm>
                <a:off x="308629" y="600656"/>
                <a:ext cx="8643135" cy="369332"/>
              </a:xfrm>
              <a:prstGeom prst="rect">
                <a:avLst/>
              </a:prstGeom>
              <a:blipFill rotWithShape="1">
                <a:blip r:embed="rId7"/>
                <a:stretch>
                  <a:fillRect l="-1270" t="-26667" r="-353" b="-50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B0985D4-0067-4394-AE27-0B28D1943B37}" type="slidenum">
              <a:rPr lang="en-US" smtClean="0"/>
              <a:t>11</a:t>
            </a:fld>
            <a:endParaRPr lang="en-US"/>
          </a:p>
        </p:txBody>
      </p:sp>
      <p:sp>
        <p:nvSpPr>
          <p:cNvPr id="5" name="Rectangle 4"/>
          <p:cNvSpPr/>
          <p:nvPr/>
        </p:nvSpPr>
        <p:spPr>
          <a:xfrm>
            <a:off x="1150917" y="5919369"/>
            <a:ext cx="1339684" cy="3178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Outlier Removed</a:t>
            </a:r>
            <a:endParaRPr lang="en-US" sz="1100" b="1" dirty="0"/>
          </a:p>
        </p:txBody>
      </p:sp>
      <p:sp>
        <p:nvSpPr>
          <p:cNvPr id="6" name="Rounded Rectangle 5"/>
          <p:cNvSpPr/>
          <p:nvPr/>
        </p:nvSpPr>
        <p:spPr>
          <a:xfrm>
            <a:off x="3899122" y="3447381"/>
            <a:ext cx="1259731" cy="726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TS is test statistic for R </a:t>
            </a:r>
          </a:p>
          <a:p>
            <a:pPr algn="ctr"/>
            <a:r>
              <a:rPr lang="en-US" sz="1000" dirty="0" smtClean="0"/>
              <a:t>(see slides below)</a:t>
            </a:r>
            <a:endParaRPr lang="en-US" sz="1000" dirty="0"/>
          </a:p>
        </p:txBody>
      </p:sp>
      <p:cxnSp>
        <p:nvCxnSpPr>
          <p:cNvPr id="10" name="Straight Arrow Connector 9"/>
          <p:cNvCxnSpPr/>
          <p:nvPr/>
        </p:nvCxnSpPr>
        <p:spPr>
          <a:xfrm flipH="1" flipV="1">
            <a:off x="2784143" y="2538484"/>
            <a:ext cx="1679588" cy="908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47916" y="4174073"/>
            <a:ext cx="1515815" cy="19042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60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1445" y="483168"/>
            <a:ext cx="7779223" cy="1143000"/>
          </a:xfrm>
          <a:noFill/>
        </p:spPr>
        <p:txBody>
          <a:bodyPr vert="horz" lIns="90488" tIns="44450" rIns="90488" bIns="44450" rtlCol="0" anchor="ctr">
            <a:normAutofit fontScale="90000"/>
          </a:bodyPr>
          <a:lstStyle/>
          <a:p>
            <a:pPr eaLnBrk="1" hangingPunct="1"/>
            <a:r>
              <a:rPr lang="en-US" altLang="en-US" b="1" dirty="0">
                <a:latin typeface="+mn-lt"/>
                <a:ea typeface="ＭＳ Ｐゴシック" pitchFamily="34" charset="-128"/>
              </a:rPr>
              <a:t>Interpreting </a:t>
            </a:r>
            <a:r>
              <a:rPr lang="en-US" altLang="en-US" b="1" i="1" dirty="0" smtClean="0">
                <a:latin typeface="+mn-lt"/>
                <a:ea typeface="ＭＳ Ｐゴシック" pitchFamily="34" charset="-128"/>
              </a:rPr>
              <a:t>r</a:t>
            </a:r>
            <a:r>
              <a:rPr lang="en-US" altLang="en-US" b="1" i="1" baseline="30000" dirty="0" smtClean="0">
                <a:latin typeface="+mn-lt"/>
                <a:ea typeface="ＭＳ Ｐゴシック" pitchFamily="34" charset="-128"/>
              </a:rPr>
              <a:t>2</a:t>
            </a:r>
            <a:r>
              <a:rPr lang="en-US" altLang="en-US" b="1" i="1" dirty="0" smtClean="0">
                <a:latin typeface="+mn-lt"/>
                <a:ea typeface="ＭＳ Ｐゴシック" pitchFamily="34" charset="-128"/>
              </a:rPr>
              <a:t>:</a:t>
            </a:r>
            <a:r>
              <a:rPr lang="en-US" altLang="en-US" b="1" dirty="0" smtClean="0">
                <a:latin typeface="+mn-lt"/>
                <a:ea typeface="ＭＳ Ｐゴシック" pitchFamily="34" charset="-128"/>
              </a:rPr>
              <a:t>Explained </a:t>
            </a:r>
            <a:r>
              <a:rPr lang="en-US" altLang="en-US" b="1" dirty="0">
                <a:latin typeface="+mn-lt"/>
                <a:ea typeface="ＭＳ Ｐゴシック" pitchFamily="34" charset="-128"/>
              </a:rPr>
              <a:t>Variation</a:t>
            </a:r>
            <a:endParaRPr lang="en-US" altLang="en-US" b="1" i="1" dirty="0">
              <a:latin typeface="+mn-lt"/>
              <a:ea typeface="ＭＳ Ｐゴシック" pitchFamily="34" charset="-128"/>
            </a:endParaRPr>
          </a:p>
        </p:txBody>
      </p:sp>
      <mc:AlternateContent xmlns:mc="http://schemas.openxmlformats.org/markup-compatibility/2006" xmlns:a14="http://schemas.microsoft.com/office/drawing/2010/main">
        <mc:Choice Requires="a14">
          <p:sp>
            <p:nvSpPr>
              <p:cNvPr id="16387" name="Text Box 3"/>
              <p:cNvSpPr txBox="1">
                <a:spLocks noChangeArrowheads="1"/>
              </p:cNvSpPr>
              <p:nvPr/>
            </p:nvSpPr>
            <p:spPr bwMode="auto">
              <a:xfrm>
                <a:off x="1007378" y="1553571"/>
                <a:ext cx="7003860" cy="4208268"/>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marL="571500" indent="-571500">
                  <a:spcBef>
                    <a:spcPct val="0"/>
                  </a:spcBef>
                </a:pPr>
                <a:r>
                  <a:rPr lang="en-US" sz="2800" dirty="0"/>
                  <a:t>The metric </a:t>
                </a:r>
                <a:r>
                  <a:rPr lang="en-US" altLang="en-US" sz="2800" b="1" i="1" dirty="0">
                    <a:latin typeface="Times New Roman" pitchFamily="18" charset="0"/>
                  </a:rPr>
                  <a:t>r</a:t>
                </a:r>
                <a:r>
                  <a:rPr lang="en-US" altLang="en-US" sz="2800" b="1" baseline="30000" dirty="0">
                    <a:latin typeface="Times New Roman" pitchFamily="18" charset="0"/>
                  </a:rPr>
                  <a:t>2</a:t>
                </a:r>
                <a:r>
                  <a:rPr lang="en-US" sz="2800" dirty="0"/>
                  <a:t> is called the coefficient of determination.</a:t>
                </a:r>
              </a:p>
              <a:p>
                <a:pPr marL="571500" indent="-571500">
                  <a:spcBef>
                    <a:spcPct val="0"/>
                  </a:spcBef>
                </a:pPr>
                <a:r>
                  <a:rPr lang="en-US" altLang="en-US" sz="2800" dirty="0" smtClean="0"/>
                  <a:t>In regression, the </a:t>
                </a:r>
                <a:r>
                  <a:rPr lang="en-US" altLang="en-US" sz="2800" dirty="0"/>
                  <a:t>value of </a:t>
                </a:r>
                <a:r>
                  <a:rPr lang="en-US" altLang="en-US" sz="2800" i="1" dirty="0">
                    <a:latin typeface="Times New Roman" pitchFamily="18" charset="0"/>
                  </a:rPr>
                  <a:t>r</a:t>
                </a:r>
                <a:r>
                  <a:rPr lang="en-US" altLang="en-US" sz="2800" baseline="30000" dirty="0">
                    <a:latin typeface="Times New Roman" pitchFamily="18" charset="0"/>
                  </a:rPr>
                  <a:t>2</a:t>
                </a:r>
                <a:r>
                  <a:rPr lang="en-US" altLang="en-US" sz="2800" dirty="0"/>
                  <a:t> is the proportion of the variation in </a:t>
                </a:r>
                <a:r>
                  <a:rPr lang="en-US" altLang="en-US" sz="2800" i="1" dirty="0">
                    <a:latin typeface="Times New Roman" pitchFamily="18" charset="0"/>
                  </a:rPr>
                  <a:t>y</a:t>
                </a:r>
                <a:r>
                  <a:rPr lang="en-US" altLang="en-US" sz="2800" dirty="0"/>
                  <a:t> that is explained by the linear relationship between </a:t>
                </a:r>
                <a:r>
                  <a:rPr lang="en-US" altLang="en-US" sz="2800" i="1" dirty="0">
                    <a:latin typeface="Times New Roman" pitchFamily="18" charset="0"/>
                  </a:rPr>
                  <a:t>x</a:t>
                </a:r>
                <a:r>
                  <a:rPr lang="en-US" altLang="en-US" sz="2800" dirty="0"/>
                  <a:t> and </a:t>
                </a:r>
                <a:r>
                  <a:rPr lang="en-US" altLang="en-US" sz="2800" i="1" dirty="0">
                    <a:latin typeface="Times New Roman" pitchFamily="18" charset="0"/>
                  </a:rPr>
                  <a:t>y</a:t>
                </a:r>
                <a:r>
                  <a:rPr lang="en-US" altLang="en-US" sz="2800" dirty="0" smtClean="0"/>
                  <a:t>.</a:t>
                </a:r>
              </a:p>
              <a:p>
                <a:pPr marL="571500" indent="-571500">
                  <a:spcBef>
                    <a:spcPct val="0"/>
                  </a:spcBef>
                </a:pPr>
                <a:r>
                  <a:rPr lang="en-US" sz="2800" dirty="0"/>
                  <a:t>In ANOVA, </a:t>
                </a:r>
                <a14:m>
                  <m:oMath xmlns:m="http://schemas.openxmlformats.org/officeDocument/2006/math">
                    <m:sSup>
                      <m:sSupPr>
                        <m:ctrlPr>
                          <a:rPr lang="en-US" sz="2800" i="1">
                            <a:latin typeface="Cambria Math"/>
                          </a:rPr>
                        </m:ctrlPr>
                      </m:sSupPr>
                      <m:e>
                        <m:r>
                          <a:rPr lang="en-US" sz="2800" i="1">
                            <a:latin typeface="Cambria Math" panose="02040503050406030204" pitchFamily="18" charset="0"/>
                          </a:rPr>
                          <m:t>𝑟</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a:rPr>
                        </m:ctrlPr>
                      </m:fPr>
                      <m:num>
                        <m:sSub>
                          <m:sSubPr>
                            <m:ctrlPr>
                              <a:rPr lang="en-US" sz="2800" i="1">
                                <a:latin typeface="Cambria Math"/>
                              </a:rPr>
                            </m:ctrlPr>
                          </m:sSubPr>
                          <m:e>
                            <m:r>
                              <a:rPr lang="en-US" sz="2800" i="1">
                                <a:latin typeface="Cambria Math" panose="02040503050406030204" pitchFamily="18" charset="0"/>
                              </a:rPr>
                              <m:t>𝑆𝑆</m:t>
                            </m:r>
                          </m:e>
                          <m:sub>
                            <m:r>
                              <a:rPr lang="en-US" sz="2800" i="1">
                                <a:latin typeface="Cambria Math" panose="02040503050406030204" pitchFamily="18" charset="0"/>
                              </a:rPr>
                              <m:t>𝑚𝑜𝑑𝑒𝑙</m:t>
                            </m:r>
                          </m:sub>
                        </m:sSub>
                        <m:r>
                          <a:rPr lang="en-US" sz="2800" i="1">
                            <a:latin typeface="Cambria Math" panose="02040503050406030204" pitchFamily="18" charset="0"/>
                          </a:rPr>
                          <m:t> </m:t>
                        </m:r>
                      </m:num>
                      <m:den>
                        <m:sSub>
                          <m:sSubPr>
                            <m:ctrlPr>
                              <a:rPr lang="en-US" sz="2800" i="1">
                                <a:latin typeface="Cambria Math"/>
                              </a:rPr>
                            </m:ctrlPr>
                          </m:sSubPr>
                          <m:e>
                            <m:r>
                              <a:rPr lang="en-US" sz="2800" i="1">
                                <a:latin typeface="Cambria Math" panose="02040503050406030204" pitchFamily="18" charset="0"/>
                              </a:rPr>
                              <m:t>𝑆𝑆</m:t>
                            </m:r>
                          </m:e>
                          <m:sub>
                            <m:r>
                              <a:rPr lang="en-US" sz="2800" i="1">
                                <a:latin typeface="Cambria Math" panose="02040503050406030204" pitchFamily="18" charset="0"/>
                              </a:rPr>
                              <m:t>𝑡𝑜𝑡𝑎𝑙</m:t>
                            </m:r>
                          </m:sub>
                        </m:sSub>
                      </m:den>
                    </m:f>
                  </m:oMath>
                </a14:m>
                <a:r>
                  <a:rPr lang="en-US" altLang="en-US" sz="2800" b="1" dirty="0" smtClean="0"/>
                  <a:t>, </a:t>
                </a:r>
                <a:r>
                  <a:rPr lang="en-US" altLang="en-US" sz="2800" dirty="0" err="1"/>
                  <a:t>i.e</a:t>
                </a:r>
                <a:r>
                  <a:rPr lang="en-US" altLang="en-US" sz="2800" dirty="0"/>
                  <a:t>, what percent of variation from means is explained by the group levels</a:t>
                </a:r>
              </a:p>
            </p:txBody>
          </p:sp>
        </mc:Choice>
        <mc:Fallback xmlns="">
          <p:sp>
            <p:nvSpPr>
              <p:cNvPr id="16387" name="Text Box 3"/>
              <p:cNvSpPr txBox="1">
                <a:spLocks noRot="1" noChangeAspect="1" noMove="1" noResize="1" noEditPoints="1" noAdjustHandles="1" noChangeArrowheads="1" noChangeShapeType="1" noTextEdit="1"/>
              </p:cNvSpPr>
              <p:nvPr/>
            </p:nvSpPr>
            <p:spPr bwMode="auto">
              <a:xfrm>
                <a:off x="1007378" y="1553571"/>
                <a:ext cx="7003860" cy="4208268"/>
              </a:xfrm>
              <a:prstGeom prst="rect">
                <a:avLst/>
              </a:prstGeom>
              <a:blipFill rotWithShape="1">
                <a:blip r:embed="rId3"/>
                <a:stretch>
                  <a:fillRect l="-1480" t="-1594" r="-1218" b="-30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B0985D4-0067-4394-AE27-0B28D1943B37}" type="slidenum">
              <a:rPr lang="en-US" smtClean="0"/>
              <a:t>12</a:t>
            </a:fld>
            <a:endParaRPr lang="en-US"/>
          </a:p>
        </p:txBody>
      </p:sp>
    </p:spTree>
    <p:extLst>
      <p:ext uri="{BB962C8B-B14F-4D97-AF65-F5344CB8AC3E}">
        <p14:creationId xmlns:p14="http://schemas.microsoft.com/office/powerpoint/2010/main" val="34517351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02" y="210403"/>
            <a:ext cx="8442848" cy="1143000"/>
          </a:xfrm>
        </p:spPr>
        <p:txBody>
          <a:bodyPr>
            <a:normAutofit/>
          </a:bodyPr>
          <a:lstStyle/>
          <a:p>
            <a:r>
              <a:rPr lang="en-US" sz="2800" b="1" dirty="0">
                <a:latin typeface="+mn-lt"/>
              </a:rPr>
              <a:t>R</a:t>
            </a:r>
            <a:r>
              <a:rPr lang="en-US" sz="2800" b="1" baseline="30000" dirty="0">
                <a:latin typeface="+mn-lt"/>
              </a:rPr>
              <a:t>2</a:t>
            </a:r>
            <a:r>
              <a:rPr lang="en-US" sz="2800" b="1" dirty="0">
                <a:latin typeface="+mn-lt"/>
              </a:rPr>
              <a:t>: </a:t>
            </a:r>
            <a:r>
              <a:rPr lang="en-US" sz="2800" b="1" dirty="0" smtClean="0">
                <a:latin typeface="+mn-lt"/>
              </a:rPr>
              <a:t>Compares </a:t>
            </a:r>
            <a:r>
              <a:rPr lang="en-US" sz="2800" b="1" dirty="0">
                <a:latin typeface="+mn-lt"/>
              </a:rPr>
              <a:t>SS(straight line </a:t>
            </a:r>
            <a:r>
              <a:rPr lang="en-US" sz="2800" b="1" dirty="0" smtClean="0">
                <a:latin typeface="+mn-lt"/>
              </a:rPr>
              <a:t>regression model</a:t>
            </a:r>
            <a:r>
              <a:rPr lang="en-US" sz="2800" b="1" dirty="0">
                <a:latin typeface="+mn-lt"/>
              </a:rPr>
              <a:t>) to </a:t>
            </a:r>
            <a:r>
              <a:rPr lang="en-US" sz="2800" b="1" dirty="0" smtClean="0">
                <a:latin typeface="+mn-lt"/>
              </a:rPr>
              <a:t>SS(equal means Model</a:t>
            </a:r>
            <a:r>
              <a:rPr lang="en-US" sz="2800" b="1" dirty="0">
                <a:latin typeface="+mn-lt"/>
              </a:rPr>
              <a:t>)</a:t>
            </a:r>
            <a:endParaRPr lang="en-US" sz="2800" b="1" baseline="30000" dirty="0">
              <a:latin typeface="+mn-lt"/>
            </a:endParaRPr>
          </a:p>
        </p:txBody>
      </p:sp>
      <mc:AlternateContent xmlns:mc="http://schemas.openxmlformats.org/markup-compatibility/2006" xmlns:a14="http://schemas.microsoft.com/office/drawing/2010/main">
        <mc:Choice Requires="a14">
          <p:sp>
            <p:nvSpPr>
              <p:cNvPr id="6" name="Rectangle 5"/>
              <p:cNvSpPr/>
              <p:nvPr/>
            </p:nvSpPr>
            <p:spPr>
              <a:xfrm>
                <a:off x="6245752" y="1068148"/>
                <a:ext cx="2681786" cy="534629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a:rPr>
                          </m:ctrlPr>
                        </m:sSupPr>
                        <m:e>
                          <m:r>
                            <a:rPr lang="en-US" sz="2400" b="0" i="1" smtClean="0">
                              <a:solidFill>
                                <a:schemeClr val="tx1"/>
                              </a:solidFill>
                              <a:latin typeface="Cambria Math"/>
                            </a:rPr>
                            <m:t>𝑅</m:t>
                          </m:r>
                        </m:e>
                        <m:sup>
                          <m:r>
                            <a:rPr lang="en-US" sz="2400" b="0" i="1" smtClean="0">
                              <a:solidFill>
                                <a:schemeClr val="tx1"/>
                              </a:solidFill>
                              <a:latin typeface="Cambria Math"/>
                            </a:rPr>
                            <m:t>2</m:t>
                          </m:r>
                        </m:sup>
                      </m:sSup>
                      <m:r>
                        <a:rPr lang="en-US" sz="2400" b="0" i="1" smtClean="0">
                          <a:solidFill>
                            <a:schemeClr val="tx1"/>
                          </a:solidFill>
                          <a:latin typeface="Cambria Math"/>
                        </a:rPr>
                        <m:t>=1−</m:t>
                      </m:r>
                      <m:f>
                        <m:fPr>
                          <m:ctrlPr>
                            <a:rPr lang="en-US" sz="2400" b="0" i="1" smtClean="0">
                              <a:solidFill>
                                <a:schemeClr val="tx1"/>
                              </a:solidFill>
                              <a:latin typeface="Cambria Math"/>
                            </a:rPr>
                          </m:ctrlPr>
                        </m:fPr>
                        <m:num>
                          <m:sSub>
                            <m:sSubPr>
                              <m:ctrlPr>
                                <a:rPr lang="en-US" sz="2400" b="0" i="1" smtClean="0">
                                  <a:solidFill>
                                    <a:schemeClr val="tx1"/>
                                  </a:solidFill>
                                  <a:latin typeface="Cambria Math"/>
                                </a:rPr>
                              </m:ctrlPr>
                            </m:sSubPr>
                            <m:e>
                              <m:r>
                                <a:rPr lang="en-US" sz="2400" b="0" i="1" smtClean="0">
                                  <a:solidFill>
                                    <a:schemeClr val="tx1"/>
                                  </a:solidFill>
                                  <a:latin typeface="Cambria Math"/>
                                </a:rPr>
                                <m:t>𝑆𝑆</m:t>
                              </m:r>
                            </m:e>
                            <m:sub>
                              <m:r>
                                <a:rPr lang="en-US" sz="2400" b="0" i="1" smtClean="0">
                                  <a:solidFill>
                                    <a:schemeClr val="tx1"/>
                                  </a:solidFill>
                                  <a:latin typeface="Cambria Math"/>
                                </a:rPr>
                                <m:t>𝑟𝑒𝑠</m:t>
                              </m:r>
                            </m:sub>
                          </m:sSub>
                        </m:num>
                        <m:den>
                          <m:sSub>
                            <m:sSubPr>
                              <m:ctrlPr>
                                <a:rPr lang="en-US" sz="2400" b="0" i="1" smtClean="0">
                                  <a:solidFill>
                                    <a:schemeClr val="tx1"/>
                                  </a:solidFill>
                                  <a:latin typeface="Cambria Math"/>
                                </a:rPr>
                              </m:ctrlPr>
                            </m:sSubPr>
                            <m:e>
                              <m:r>
                                <a:rPr lang="en-US" sz="2400" b="0" i="1" smtClean="0">
                                  <a:solidFill>
                                    <a:schemeClr val="tx1"/>
                                  </a:solidFill>
                                  <a:latin typeface="Cambria Math"/>
                                </a:rPr>
                                <m:t>𝑆𝑆</m:t>
                              </m:r>
                            </m:e>
                            <m:sub>
                              <m:r>
                                <a:rPr lang="en-US" sz="2400" b="0" i="1" smtClean="0">
                                  <a:solidFill>
                                    <a:schemeClr val="tx1"/>
                                  </a:solidFill>
                                  <a:latin typeface="Cambria Math"/>
                                </a:rPr>
                                <m:t>𝑡𝑜𝑡</m:t>
                              </m:r>
                            </m:sub>
                          </m:sSub>
                        </m:den>
                      </m:f>
                    </m:oMath>
                  </m:oMathPara>
                </a14:m>
                <a:endParaRPr lang="en-US" sz="2400" dirty="0" smtClean="0">
                  <a:solidFill>
                    <a:schemeClr val="tx1"/>
                  </a:solidFill>
                </a:endParaRPr>
              </a:p>
              <a:p>
                <a:pPr algn="just"/>
                <a:endParaRPr lang="en-US" sz="1200" dirty="0">
                  <a:solidFill>
                    <a:schemeClr val="tx1"/>
                  </a:solidFill>
                </a:endParaRPr>
              </a:p>
              <a:p>
                <a:pPr algn="just"/>
                <a:r>
                  <a:rPr lang="en-US" sz="1600" dirty="0" smtClean="0">
                    <a:solidFill>
                      <a:schemeClr val="tx1"/>
                    </a:solidFill>
                  </a:rPr>
                  <a:t>The </a:t>
                </a:r>
                <a:r>
                  <a:rPr lang="en-US" sz="1600" i="1" dirty="0" err="1" smtClean="0">
                    <a:solidFill>
                      <a:schemeClr val="tx1"/>
                    </a:solidFill>
                  </a:rPr>
                  <a:t>SS</a:t>
                </a:r>
                <a:r>
                  <a:rPr lang="en-US" sz="1600" i="1" baseline="-25000" dirty="0" err="1" smtClean="0">
                    <a:solidFill>
                      <a:schemeClr val="tx1"/>
                    </a:solidFill>
                  </a:rPr>
                  <a:t>tot</a:t>
                </a:r>
                <a:r>
                  <a:rPr lang="en-US" sz="1600" dirty="0" smtClean="0">
                    <a:solidFill>
                      <a:schemeClr val="tx1"/>
                    </a:solidFill>
                  </a:rPr>
                  <a:t> is the sum of the squared distances of the response variable values from the average of the response variable.  </a:t>
                </a:r>
                <a:r>
                  <a:rPr lang="en-US" sz="1600" i="1" dirty="0" err="1" smtClean="0">
                    <a:solidFill>
                      <a:schemeClr val="tx1"/>
                    </a:solidFill>
                  </a:rPr>
                  <a:t>S</a:t>
                </a:r>
                <a:r>
                  <a:rPr lang="en-US" sz="1600" dirty="0" err="1" smtClean="0">
                    <a:solidFill>
                      <a:schemeClr val="tx1"/>
                    </a:solidFill>
                  </a:rPr>
                  <a:t>S</a:t>
                </a:r>
                <a:r>
                  <a:rPr lang="en-US" sz="1600" i="1" baseline="-25000" dirty="0" err="1" smtClean="0">
                    <a:solidFill>
                      <a:schemeClr val="tx1"/>
                    </a:solidFill>
                  </a:rPr>
                  <a:t>res</a:t>
                </a:r>
                <a:r>
                  <a:rPr lang="en-US" sz="1600" dirty="0" smtClean="0">
                    <a:solidFill>
                      <a:schemeClr val="tx1"/>
                    </a:solidFill>
                  </a:rPr>
                  <a:t> is the sum of the square distances of the response variables from the fitted values given by </a:t>
                </a:r>
                <a:r>
                  <a:rPr lang="el-GR" sz="1600" dirty="0" smtClean="0">
                    <a:solidFill>
                      <a:schemeClr val="tx1"/>
                    </a:solidFill>
                  </a:rPr>
                  <a:t>β</a:t>
                </a:r>
                <a:r>
                  <a:rPr lang="en-US" sz="1600" baseline="-25000" dirty="0" smtClean="0">
                    <a:solidFill>
                      <a:schemeClr val="tx1"/>
                    </a:solidFill>
                  </a:rPr>
                  <a:t>1</a:t>
                </a:r>
                <a:r>
                  <a:rPr lang="en-US" sz="1600" dirty="0" smtClean="0">
                    <a:solidFill>
                      <a:schemeClr val="tx1"/>
                    </a:solidFill>
                  </a:rPr>
                  <a:t>x</a:t>
                </a:r>
                <a:r>
                  <a:rPr lang="en-US" sz="1600" baseline="-25000" dirty="0" smtClean="0">
                    <a:solidFill>
                      <a:schemeClr val="tx1"/>
                    </a:solidFill>
                  </a:rPr>
                  <a:t>i</a:t>
                </a:r>
                <a:r>
                  <a:rPr lang="en-US" sz="1600" dirty="0" smtClean="0">
                    <a:solidFill>
                      <a:schemeClr val="tx1"/>
                    </a:solidFill>
                  </a:rPr>
                  <a:t>+</a:t>
                </a:r>
                <a:r>
                  <a:rPr lang="el-GR" sz="1600" dirty="0" smtClean="0">
                    <a:solidFill>
                      <a:schemeClr val="tx1"/>
                    </a:solidFill>
                  </a:rPr>
                  <a:t>β</a:t>
                </a:r>
                <a:r>
                  <a:rPr lang="en-US" sz="1600" baseline="-25000" dirty="0" smtClean="0">
                    <a:solidFill>
                      <a:schemeClr val="tx1"/>
                    </a:solidFill>
                  </a:rPr>
                  <a:t>o</a:t>
                </a:r>
                <a:r>
                  <a:rPr lang="en-US" sz="1600" dirty="0" smtClean="0">
                    <a:solidFill>
                      <a:schemeClr val="tx1"/>
                    </a:solidFill>
                  </a:rPr>
                  <a:t>.</a:t>
                </a:r>
              </a:p>
              <a:p>
                <a:pPr algn="just"/>
                <a:endParaRPr lang="en-US" sz="1600" dirty="0" smtClean="0">
                  <a:solidFill>
                    <a:schemeClr val="tx1"/>
                  </a:solidFill>
                </a:endParaRPr>
              </a:p>
              <a:p>
                <a:pPr algn="just"/>
                <a:r>
                  <a:rPr lang="en-US" sz="1600" dirty="0" smtClean="0">
                    <a:solidFill>
                      <a:schemeClr val="tx1"/>
                    </a:solidFill>
                  </a:rPr>
                  <a:t>The better the data fits the linear regression in </a:t>
                </a:r>
                <a:r>
                  <a:rPr lang="en-US" sz="1400" dirty="0" smtClean="0">
                    <a:solidFill>
                      <a:schemeClr val="tx1"/>
                    </a:solidFill>
                  </a:rPr>
                  <a:t>comparison</a:t>
                </a:r>
                <a:r>
                  <a:rPr lang="en-US" sz="1600" dirty="0" smtClean="0">
                    <a:solidFill>
                      <a:schemeClr val="tx1"/>
                    </a:solidFill>
                  </a:rPr>
                  <a:t> to the simple average, the closer the value of R</a:t>
                </a:r>
                <a:r>
                  <a:rPr lang="en-US" sz="1600" baseline="30000" dirty="0" smtClean="0">
                    <a:solidFill>
                      <a:schemeClr val="tx1"/>
                    </a:solidFill>
                  </a:rPr>
                  <a:t>2</a:t>
                </a:r>
                <a:r>
                  <a:rPr lang="en-US" sz="1600" dirty="0" smtClean="0">
                    <a:solidFill>
                      <a:schemeClr val="tx1"/>
                    </a:solidFill>
                  </a:rPr>
                  <a:t> is to one.  The better the fit the closer the squared  residuals are  to the fitted linear line</a:t>
                </a:r>
                <a:endParaRPr lang="en-US" sz="16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245752" y="1068148"/>
                <a:ext cx="2681786" cy="5346299"/>
              </a:xfrm>
              <a:prstGeom prst="rect">
                <a:avLst/>
              </a:prstGeom>
              <a:blipFill rotWithShape="1">
                <a:blip r:embed="rId3"/>
                <a:stretch>
                  <a:fillRect l="-903" r="-903"/>
                </a:stretch>
              </a:blipFill>
              <a:ln w="25400"/>
            </p:spPr>
            <p:txBody>
              <a:bodyPr/>
              <a:lstStyle/>
              <a:p>
                <a:r>
                  <a:rPr lang="en-US">
                    <a:noFill/>
                  </a:rPr>
                  <a:t> </a:t>
                </a:r>
              </a:p>
            </p:txBody>
          </p:sp>
        </mc:Fallback>
      </mc:AlternateContent>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4059" y="1229295"/>
            <a:ext cx="386477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065" y="4001069"/>
            <a:ext cx="38147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374" y="3107141"/>
            <a:ext cx="1969329" cy="1381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4B0985D4-0067-4394-AE27-0B28D1943B37}" type="slidenum">
              <a:rPr lang="en-US" smtClean="0"/>
              <a:t>13</a:t>
            </a:fld>
            <a:endParaRPr lang="en-US"/>
          </a:p>
        </p:txBody>
      </p:sp>
    </p:spTree>
    <p:extLst>
      <p:ext uri="{BB962C8B-B14F-4D97-AF65-F5344CB8AC3E}">
        <p14:creationId xmlns:p14="http://schemas.microsoft.com/office/powerpoint/2010/main" val="26409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507" y="289627"/>
            <a:ext cx="6429375"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5"/>
          <p:cNvSpPr txBox="1">
            <a:spLocks noChangeArrowheads="1"/>
          </p:cNvSpPr>
          <p:nvPr/>
        </p:nvSpPr>
        <p:spPr bwMode="auto">
          <a:xfrm>
            <a:off x="198729" y="2929624"/>
            <a:ext cx="1184778" cy="584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None/>
            </a:pPr>
            <a:r>
              <a:rPr lang="en-US" altLang="en-US" sz="1600" b="1" dirty="0"/>
              <a:t>r = </a:t>
            </a:r>
            <a:r>
              <a:rPr lang="en-US" altLang="en-US" sz="1600" b="1" dirty="0" smtClean="0"/>
              <a:t>0.907</a:t>
            </a:r>
            <a:endParaRPr lang="en-US" altLang="en-US" sz="1600" b="1" baseline="30000" dirty="0"/>
          </a:p>
          <a:p>
            <a:pPr eaLnBrk="1" hangingPunct="1">
              <a:spcBef>
                <a:spcPct val="0"/>
              </a:spcBef>
              <a:buFontTx/>
              <a:buNone/>
            </a:pPr>
            <a:r>
              <a:rPr lang="en-US" altLang="en-US" sz="1600" b="1" dirty="0" smtClean="0"/>
              <a:t>r</a:t>
            </a:r>
            <a:r>
              <a:rPr lang="en-US" altLang="en-US" sz="1600" b="1" baseline="30000" dirty="0" smtClean="0"/>
              <a:t>2</a:t>
            </a:r>
            <a:r>
              <a:rPr lang="en-US" altLang="en-US" sz="1600" b="1" dirty="0" smtClean="0"/>
              <a:t> </a:t>
            </a:r>
            <a:r>
              <a:rPr lang="en-US" altLang="en-US" sz="1600" b="1" dirty="0"/>
              <a:t>= 0. 823</a:t>
            </a:r>
            <a:endParaRPr lang="en-US" altLang="en-US" sz="1600" b="1" baseline="30000" dirty="0"/>
          </a:p>
        </p:txBody>
      </p:sp>
      <p:sp>
        <p:nvSpPr>
          <p:cNvPr id="2" name="TextBox 1"/>
          <p:cNvSpPr txBox="1">
            <a:spLocks noChangeArrowheads="1"/>
          </p:cNvSpPr>
          <p:nvPr/>
        </p:nvSpPr>
        <p:spPr bwMode="auto">
          <a:xfrm>
            <a:off x="1852433" y="6096673"/>
            <a:ext cx="5491521"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b="1" dirty="0"/>
              <a:t>Price explains 82.3% of the variation in point production for NBA </a:t>
            </a:r>
            <a:r>
              <a:rPr lang="en-US" altLang="en-US" b="1" dirty="0" smtClean="0"/>
              <a:t>players.</a:t>
            </a:r>
            <a:endParaRPr lang="en-US" altLang="en-US" b="1" dirty="0"/>
          </a:p>
        </p:txBody>
      </p:sp>
      <p:sp>
        <p:nvSpPr>
          <p:cNvPr id="3" name="Left Brace 2"/>
          <p:cNvSpPr/>
          <p:nvPr/>
        </p:nvSpPr>
        <p:spPr>
          <a:xfrm>
            <a:off x="3943351" y="3092055"/>
            <a:ext cx="2286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p:cNvSpPr/>
          <p:nvPr/>
        </p:nvSpPr>
        <p:spPr>
          <a:xfrm>
            <a:off x="2743200" y="3733800"/>
            <a:ext cx="228600" cy="143589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Left Brace 8"/>
          <p:cNvSpPr/>
          <p:nvPr/>
        </p:nvSpPr>
        <p:spPr>
          <a:xfrm>
            <a:off x="5600700" y="1905002"/>
            <a:ext cx="228600" cy="1403747"/>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D9F5E4D2-C717-4421-A3F0-A39C59D68548}"/>
              </a:ext>
            </a:extLst>
          </p:cNvPr>
          <p:cNvSpPr txBox="1"/>
          <p:nvPr/>
        </p:nvSpPr>
        <p:spPr>
          <a:xfrm>
            <a:off x="314735" y="159428"/>
            <a:ext cx="8160525" cy="830997"/>
          </a:xfrm>
          <a:prstGeom prst="rect">
            <a:avLst/>
          </a:prstGeom>
          <a:solidFill>
            <a:schemeClr val="bg1"/>
          </a:solidFill>
        </p:spPr>
        <p:txBody>
          <a:bodyPr wrap="square" rtlCol="0">
            <a:spAutoFit/>
          </a:bodyPr>
          <a:lstStyle/>
          <a:p>
            <a:pPr algn="ctr"/>
            <a:r>
              <a:rPr lang="en-US" sz="2400" b="1" dirty="0" smtClean="0"/>
              <a:t>Another example of regression of basketball players salary </a:t>
            </a:r>
          </a:p>
          <a:p>
            <a:pPr algn="ctr"/>
            <a:r>
              <a:rPr lang="en-US" sz="2400" b="1" dirty="0" smtClean="0"/>
              <a:t>on a measure of  point production</a:t>
            </a:r>
            <a:endParaRPr lang="en-US" sz="2400" b="1" dirty="0"/>
          </a:p>
        </p:txBody>
      </p:sp>
      <p:sp>
        <p:nvSpPr>
          <p:cNvPr id="5" name="Rectangle 4"/>
          <p:cNvSpPr/>
          <p:nvPr/>
        </p:nvSpPr>
        <p:spPr>
          <a:xfrm>
            <a:off x="5250977" y="4495802"/>
            <a:ext cx="2303060" cy="867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 brackets imply equal variances at each price point.</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4B0985D4-0067-4394-AE27-0B28D1943B37}" type="slidenum">
              <a:rPr lang="en-US" smtClean="0"/>
              <a:t>14</a:t>
            </a:fld>
            <a:endParaRPr lang="en-US"/>
          </a:p>
        </p:txBody>
      </p:sp>
    </p:spTree>
    <p:extLst>
      <p:ext uri="{BB962C8B-B14F-4D97-AF65-F5344CB8AC3E}">
        <p14:creationId xmlns:p14="http://schemas.microsoft.com/office/powerpoint/2010/main" val="356356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n-lt"/>
              </a:rPr>
              <a:t>The Test </a:t>
            </a:r>
            <a:r>
              <a:rPr lang="en-US" b="1" dirty="0" smtClean="0">
                <a:latin typeface="+mn-lt"/>
              </a:rPr>
              <a:t>Statistic for R</a:t>
            </a:r>
            <a:r>
              <a:rPr lang="en-US" b="1" baseline="30000" dirty="0" smtClean="0">
                <a:latin typeface="+mn-lt"/>
              </a:rPr>
              <a:t>2</a:t>
            </a:r>
            <a:endParaRPr lang="en-US" b="1" dirty="0">
              <a:latin typeface="+mn-lt"/>
            </a:endParaRPr>
          </a:p>
        </p:txBody>
      </p:sp>
      <mc:AlternateContent xmlns:mc="http://schemas.openxmlformats.org/markup-compatibility/2006" xmlns:a14="http://schemas.microsoft.com/office/drawing/2010/main">
        <mc:Choice Requires="a14">
          <p:sp>
            <p:nvSpPr>
              <p:cNvPr id="4" name="TextBox 3"/>
              <p:cNvSpPr txBox="1"/>
              <p:nvPr/>
            </p:nvSpPr>
            <p:spPr>
              <a:xfrm>
                <a:off x="2259559" y="3422001"/>
                <a:ext cx="4802277" cy="19958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5400" i="1">
                              <a:latin typeface="Cambria Math"/>
                            </a:rPr>
                          </m:ctrlPr>
                        </m:fPr>
                        <m:num>
                          <m:r>
                            <a:rPr lang="en-US" sz="5400" i="1">
                              <a:latin typeface="Cambria Math"/>
                            </a:rPr>
                            <m:t>𝑟</m:t>
                          </m:r>
                          <m:rad>
                            <m:radPr>
                              <m:degHide m:val="on"/>
                              <m:ctrlPr>
                                <a:rPr lang="en-US" sz="5400" i="1">
                                  <a:latin typeface="Cambria Math"/>
                                </a:rPr>
                              </m:ctrlPr>
                            </m:radPr>
                            <m:deg/>
                            <m:e>
                              <m:r>
                                <a:rPr lang="en-US" sz="5400" i="1">
                                  <a:latin typeface="Cambria Math"/>
                                </a:rPr>
                                <m:t>𝑛</m:t>
                              </m:r>
                              <m:r>
                                <a:rPr lang="en-US" sz="5400" i="1">
                                  <a:latin typeface="Cambria Math"/>
                                </a:rPr>
                                <m:t> −2</m:t>
                              </m:r>
                            </m:e>
                          </m:rad>
                        </m:num>
                        <m:den>
                          <m:rad>
                            <m:radPr>
                              <m:degHide m:val="on"/>
                              <m:ctrlPr>
                                <a:rPr lang="en-US" sz="5400" i="1">
                                  <a:latin typeface="Cambria Math"/>
                                </a:rPr>
                              </m:ctrlPr>
                            </m:radPr>
                            <m:deg/>
                            <m:e>
                              <m:r>
                                <a:rPr lang="en-US" sz="5400" i="1">
                                  <a:latin typeface="Cambria Math"/>
                                </a:rPr>
                                <m:t>1 −</m:t>
                              </m:r>
                              <m:sSup>
                                <m:sSupPr>
                                  <m:ctrlPr>
                                    <a:rPr lang="en-US" sz="5400" i="1">
                                      <a:latin typeface="Cambria Math"/>
                                    </a:rPr>
                                  </m:ctrlPr>
                                </m:sSupPr>
                                <m:e>
                                  <m:r>
                                    <a:rPr lang="en-US" sz="5400" i="1">
                                      <a:latin typeface="Cambria Math"/>
                                    </a:rPr>
                                    <m:t>𝑟</m:t>
                                  </m:r>
                                </m:e>
                                <m:sup>
                                  <m:r>
                                    <a:rPr lang="en-US" sz="5400" i="1">
                                      <a:latin typeface="Cambria Math"/>
                                    </a:rPr>
                                    <m:t>2</m:t>
                                  </m:r>
                                </m:sup>
                              </m:sSup>
                            </m:e>
                          </m:rad>
                        </m:den>
                      </m:f>
                      <m:r>
                        <a:rPr lang="en-US" sz="5400" i="1">
                          <a:latin typeface="Cambria Math"/>
                        </a:rPr>
                        <m:t>~</m:t>
                      </m:r>
                      <m:sSub>
                        <m:sSubPr>
                          <m:ctrlPr>
                            <a:rPr lang="en-US" sz="5400" i="1">
                              <a:latin typeface="Cambria Math"/>
                            </a:rPr>
                          </m:ctrlPr>
                        </m:sSubPr>
                        <m:e>
                          <m:r>
                            <a:rPr lang="en-US" sz="5400" i="1">
                              <a:latin typeface="Cambria Math"/>
                            </a:rPr>
                            <m:t>𝑡</m:t>
                          </m:r>
                        </m:e>
                        <m:sub>
                          <m:r>
                            <a:rPr lang="en-US" sz="5400" i="1">
                              <a:latin typeface="Cambria Math"/>
                            </a:rPr>
                            <m:t>𝑛</m:t>
                          </m:r>
                          <m:r>
                            <a:rPr lang="en-US" sz="5400" i="1">
                              <a:latin typeface="Cambria Math"/>
                            </a:rPr>
                            <m:t>−2</m:t>
                          </m:r>
                        </m:sub>
                      </m:sSub>
                    </m:oMath>
                  </m:oMathPara>
                </a14:m>
                <a:endParaRPr lang="en-US" sz="4800" i="1" dirty="0">
                  <a:latin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259559" y="3422001"/>
                <a:ext cx="4802277" cy="1995803"/>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196126" y="1434137"/>
                <a:ext cx="6929141" cy="430887"/>
              </a:xfrm>
              <a:prstGeom prst="rect">
                <a:avLst/>
              </a:prstGeom>
              <a:noFill/>
            </p:spPr>
            <p:txBody>
              <a:bodyPr wrap="none" lIns="0" tIns="0" rIns="0" bIns="0" rtlCol="0">
                <a:spAutoFit/>
              </a:bodyPr>
              <a:lstStyle/>
              <a:p>
                <a:pPr algn="ctr"/>
                <a14:m>
                  <m:oMath xmlns:m="http://schemas.openxmlformats.org/officeDocument/2006/math">
                    <m:r>
                      <a:rPr lang="en-US" sz="2800" i="1">
                        <a:latin typeface="Cambria Math" panose="02040503050406030204" pitchFamily="18" charset="0"/>
                        <a:ea typeface="Cambria Math" panose="02040503050406030204" pitchFamily="18" charset="0"/>
                      </a:rPr>
                      <m:t>𝜌</m:t>
                    </m:r>
                  </m:oMath>
                </a14:m>
                <a:r>
                  <a:rPr lang="en-US" sz="2800" dirty="0"/>
                  <a:t> is the population correlation that </a:t>
                </a:r>
                <a14:m>
                  <m:oMath xmlns:m="http://schemas.openxmlformats.org/officeDocument/2006/math">
                    <m:r>
                      <a:rPr lang="en-US" sz="2800" i="1">
                        <a:latin typeface="Cambria Math" panose="02040503050406030204" pitchFamily="18" charset="0"/>
                      </a:rPr>
                      <m:t>𝑟</m:t>
                    </m:r>
                  </m:oMath>
                </a14:m>
                <a:r>
                  <a:rPr lang="en-US" sz="2800" dirty="0"/>
                  <a:t> estimates</a:t>
                </a:r>
                <a:r>
                  <a:rPr lang="en-US" sz="2400"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1196126" y="1434137"/>
                <a:ext cx="6929141" cy="430887"/>
              </a:xfrm>
              <a:prstGeom prst="rect">
                <a:avLst/>
              </a:prstGeom>
              <a:blipFill rotWithShape="1">
                <a:blip r:embed="rId3"/>
                <a:stretch>
                  <a:fillRect t="-22535" r="-2111"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499154" y="2019764"/>
                <a:ext cx="1788246" cy="584775"/>
              </a:xfrm>
              <a:prstGeom prst="rect">
                <a:avLst/>
              </a:prstGeom>
            </p:spPr>
            <p:txBody>
              <a:bodyPr wrap="none">
                <a:spAutoFit/>
              </a:bodyPr>
              <a:lstStyle/>
              <a:p>
                <a:r>
                  <a:rPr lang="en-US" sz="3200" dirty="0">
                    <a:ea typeface="Cambria Math" panose="02040503050406030204" pitchFamily="18" charset="0"/>
                  </a:rPr>
                  <a:t>H</a:t>
                </a:r>
                <a:r>
                  <a:rPr lang="en-US" sz="3200" baseline="-25000" dirty="0">
                    <a:ea typeface="Cambria Math" panose="02040503050406030204" pitchFamily="18" charset="0"/>
                  </a:rPr>
                  <a:t>o</a:t>
                </a:r>
                <a:r>
                  <a:rPr lang="en-US" sz="3200" dirty="0">
                    <a:ea typeface="Cambria Math" panose="020405030504060302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rPr>
                      <m:t>𝜌</m:t>
                    </m:r>
                    <m:r>
                      <a:rPr lang="en-US" sz="3200" i="1">
                        <a:latin typeface="Cambria Math" panose="02040503050406030204" pitchFamily="18" charset="0"/>
                        <a:ea typeface="Cambria Math" panose="02040503050406030204" pitchFamily="18" charset="0"/>
                      </a:rPr>
                      <m:t>=0</m:t>
                    </m:r>
                  </m:oMath>
                </a14:m>
                <a:endParaRPr 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3499154" y="2019764"/>
                <a:ext cx="1788246" cy="584775"/>
              </a:xfrm>
              <a:prstGeom prst="rect">
                <a:avLst/>
              </a:prstGeom>
              <a:blipFill rotWithShape="1">
                <a:blip r:embed="rId4"/>
                <a:stretch>
                  <a:fillRect l="-8532"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499154" y="2644093"/>
                <a:ext cx="1775422" cy="584775"/>
              </a:xfrm>
              <a:prstGeom prst="rect">
                <a:avLst/>
              </a:prstGeom>
            </p:spPr>
            <p:txBody>
              <a:bodyPr wrap="none">
                <a:spAutoFit/>
              </a:bodyPr>
              <a:lstStyle/>
              <a:p>
                <a:r>
                  <a:rPr lang="en-US" sz="3200" dirty="0">
                    <a:ea typeface="Cambria Math" panose="02040503050406030204" pitchFamily="18" charset="0"/>
                  </a:rPr>
                  <a:t>H</a:t>
                </a:r>
                <a:r>
                  <a:rPr lang="en-US" sz="3200" baseline="-25000" dirty="0">
                    <a:ea typeface="Cambria Math" panose="02040503050406030204" pitchFamily="18" charset="0"/>
                  </a:rPr>
                  <a:t>a</a:t>
                </a:r>
                <a:r>
                  <a:rPr lang="en-US" sz="3200" dirty="0">
                    <a:ea typeface="Cambria Math" panose="02040503050406030204" pitchFamily="18" charset="0"/>
                  </a:rPr>
                  <a:t>: </a:t>
                </a:r>
                <a14:m>
                  <m:oMath xmlns:m="http://schemas.openxmlformats.org/officeDocument/2006/math">
                    <m:r>
                      <a:rPr lang="en-US" sz="3200" i="1">
                        <a:latin typeface="Cambria Math" panose="02040503050406030204" pitchFamily="18" charset="0"/>
                        <a:ea typeface="Cambria Math" panose="02040503050406030204" pitchFamily="18" charset="0"/>
                      </a:rPr>
                      <m:t>𝜌</m:t>
                    </m:r>
                    <m:r>
                      <a:rPr lang="en-US" sz="3200" i="1">
                        <a:latin typeface="Cambria Math" panose="02040503050406030204" pitchFamily="18" charset="0"/>
                        <a:ea typeface="Cambria Math" panose="02040503050406030204" pitchFamily="18" charset="0"/>
                      </a:rPr>
                      <m:t>≠0</m:t>
                    </m:r>
                  </m:oMath>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499154" y="2644093"/>
                <a:ext cx="1775422" cy="584775"/>
              </a:xfrm>
              <a:prstGeom prst="rect">
                <a:avLst/>
              </a:prstGeom>
              <a:blipFill rotWithShape="1">
                <a:blip r:embed="rId5"/>
                <a:stretch>
                  <a:fillRect l="-8591" t="-12500" b="-34375"/>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FAD21B61-E96A-4079-867F-C61ABBC8DC8F}" type="slidenum">
              <a:rPr lang="en-US" altLang="en-US" smtClean="0"/>
              <a:pPr>
                <a:defRPr/>
              </a:pPr>
              <a:t>15</a:t>
            </a:fld>
            <a:endParaRPr lang="en-US" altLang="en-US" dirty="0"/>
          </a:p>
        </p:txBody>
      </p:sp>
    </p:spTree>
    <p:extLst>
      <p:ext uri="{BB962C8B-B14F-4D97-AF65-F5344CB8AC3E}">
        <p14:creationId xmlns:p14="http://schemas.microsoft.com/office/powerpoint/2010/main" val="2200456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835623" y="245573"/>
            <a:ext cx="5522566" cy="685800"/>
          </a:xfrm>
        </p:spPr>
        <p:txBody>
          <a:bodyPr>
            <a:normAutofit/>
          </a:bodyPr>
          <a:lstStyle/>
          <a:p>
            <a:pPr eaLnBrk="1" hangingPunct="1"/>
            <a:r>
              <a:rPr lang="en-US" altLang="en-US" sz="2800" b="1" dirty="0" smtClean="0">
                <a:latin typeface="+mn-lt"/>
                <a:ea typeface="ＭＳ Ｐゴシック" pitchFamily="34" charset="-128"/>
              </a:rPr>
              <a:t>Example: Movie Budget and Gross</a:t>
            </a:r>
            <a:endParaRPr lang="en-US" altLang="en-US" sz="2800" b="1" dirty="0">
              <a:latin typeface="+mn-lt"/>
              <a:ea typeface="ＭＳ Ｐゴシック" pitchFamily="34" charset="-128"/>
            </a:endParaRP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512" y="931373"/>
            <a:ext cx="5686677" cy="248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5015039" y="4317936"/>
            <a:ext cx="2114551" cy="2123847"/>
          </a:xfrm>
          <a:prstGeom prst="rect">
            <a:avLst/>
          </a:prstGeom>
        </p:spPr>
      </p:pic>
      <p:pic>
        <p:nvPicPr>
          <p:cNvPr id="6" name="Picture 5"/>
          <p:cNvPicPr>
            <a:picLocks noChangeAspect="1"/>
          </p:cNvPicPr>
          <p:nvPr/>
        </p:nvPicPr>
        <p:blipFill>
          <a:blip r:embed="rId4"/>
          <a:stretch>
            <a:fillRect/>
          </a:stretch>
        </p:blipFill>
        <p:spPr>
          <a:xfrm>
            <a:off x="4707142" y="3780854"/>
            <a:ext cx="2890427" cy="453546"/>
          </a:xfrm>
          <a:prstGeom prst="rect">
            <a:avLst/>
          </a:prstGeom>
        </p:spPr>
      </p:pic>
      <p:sp>
        <p:nvSpPr>
          <p:cNvPr id="7" name="TextBox 6">
            <a:extLst>
              <a:ext uri="{FF2B5EF4-FFF2-40B4-BE49-F238E27FC236}">
                <a16:creationId xmlns:a16="http://schemas.microsoft.com/office/drawing/2014/main" xmlns="" id="{23803F68-6FC5-48A3-A4CD-0C128BC0A2FE}"/>
              </a:ext>
            </a:extLst>
          </p:cNvPr>
          <p:cNvSpPr txBox="1"/>
          <p:nvPr/>
        </p:nvSpPr>
        <p:spPr>
          <a:xfrm>
            <a:off x="1201002" y="3408388"/>
            <a:ext cx="7260609" cy="338554"/>
          </a:xfrm>
          <a:prstGeom prst="rect">
            <a:avLst/>
          </a:prstGeom>
          <a:noFill/>
        </p:spPr>
        <p:txBody>
          <a:bodyPr wrap="square" rtlCol="0">
            <a:spAutoFit/>
          </a:bodyPr>
          <a:lstStyle/>
          <a:p>
            <a:r>
              <a:rPr lang="en-US" sz="1600" b="1" dirty="0" smtClean="0"/>
              <a:t>R and SAS: Check </a:t>
            </a:r>
            <a:r>
              <a:rPr lang="en-US" sz="1600" b="1" dirty="0"/>
              <a:t>the scatter plot to determine if a linear relationship is plausible.</a:t>
            </a:r>
          </a:p>
        </p:txBody>
      </p:sp>
      <p:pic>
        <p:nvPicPr>
          <p:cNvPr id="2" name="Picture 1">
            <a:extLst>
              <a:ext uri="{FF2B5EF4-FFF2-40B4-BE49-F238E27FC236}">
                <a16:creationId xmlns:a16="http://schemas.microsoft.com/office/drawing/2014/main" xmlns="" id="{A9B46129-08F6-4AA9-9338-FC93A61F3557}"/>
              </a:ext>
            </a:extLst>
          </p:cNvPr>
          <p:cNvPicPr>
            <a:picLocks noChangeAspect="1"/>
          </p:cNvPicPr>
          <p:nvPr/>
        </p:nvPicPr>
        <p:blipFill>
          <a:blip r:embed="rId5"/>
          <a:stretch>
            <a:fillRect/>
          </a:stretch>
        </p:blipFill>
        <p:spPr>
          <a:xfrm>
            <a:off x="1762344" y="3968439"/>
            <a:ext cx="2350293" cy="200025"/>
          </a:xfrm>
          <a:prstGeom prst="rect">
            <a:avLst/>
          </a:prstGeom>
        </p:spPr>
      </p:pic>
      <p:sp>
        <p:nvSpPr>
          <p:cNvPr id="4" name="Rectangle 3"/>
          <p:cNvSpPr/>
          <p:nvPr/>
        </p:nvSpPr>
        <p:spPr>
          <a:xfrm>
            <a:off x="3047861" y="4705686"/>
            <a:ext cx="58795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 Plot</a:t>
            </a:r>
            <a:endParaRPr lang="en-US" b="1" dirty="0">
              <a:solidFill>
                <a:schemeClr val="tx1"/>
              </a:solidFill>
            </a:endParaRPr>
          </a:p>
        </p:txBody>
      </p:sp>
      <p:sp>
        <p:nvSpPr>
          <p:cNvPr id="11" name="Rectangle 10"/>
          <p:cNvSpPr/>
          <p:nvPr/>
        </p:nvSpPr>
        <p:spPr>
          <a:xfrm>
            <a:off x="5858378" y="4617141"/>
            <a:ext cx="58795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SAS Plot</a:t>
            </a:r>
            <a:endParaRPr lang="en-US" b="1" dirty="0">
              <a:solidFill>
                <a:schemeClr val="tx1"/>
              </a:solidFill>
            </a:endParaRPr>
          </a:p>
        </p:txBody>
      </p:sp>
      <p:pic>
        <p:nvPicPr>
          <p:cNvPr id="14" name="Picture 13">
            <a:extLst>
              <a:ext uri="{FF2B5EF4-FFF2-40B4-BE49-F238E27FC236}">
                <a16:creationId xmlns:a16="http://schemas.microsoft.com/office/drawing/2014/main" xmlns="" id="{DF76CE1D-9F18-49AF-9725-49AA7C8F7686}"/>
              </a:ext>
            </a:extLst>
          </p:cNvPr>
          <p:cNvPicPr>
            <a:picLocks noChangeAspect="1"/>
          </p:cNvPicPr>
          <p:nvPr/>
        </p:nvPicPr>
        <p:blipFill>
          <a:blip r:embed="rId6"/>
          <a:stretch>
            <a:fillRect/>
          </a:stretch>
        </p:blipFill>
        <p:spPr>
          <a:xfrm>
            <a:off x="2072408" y="4317934"/>
            <a:ext cx="1730167" cy="2002336"/>
          </a:xfrm>
          <a:prstGeom prst="rect">
            <a:avLst/>
          </a:prstGeom>
          <a:ln>
            <a:solidFill>
              <a:schemeClr val="accent1">
                <a:shade val="50000"/>
              </a:schemeClr>
            </a:solidFill>
          </a:ln>
        </p:spPr>
      </p:pic>
      <p:sp>
        <p:nvSpPr>
          <p:cNvPr id="15" name="Rectangle 14"/>
          <p:cNvSpPr/>
          <p:nvPr/>
        </p:nvSpPr>
        <p:spPr>
          <a:xfrm>
            <a:off x="2643512" y="4705686"/>
            <a:ext cx="58795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 Plot</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16</a:t>
            </a:fld>
            <a:endParaRPr lang="en-US"/>
          </a:p>
        </p:txBody>
      </p:sp>
    </p:spTree>
    <p:extLst>
      <p:ext uri="{BB962C8B-B14F-4D97-AF65-F5344CB8AC3E}">
        <p14:creationId xmlns:p14="http://schemas.microsoft.com/office/powerpoint/2010/main" val="3864811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44319" y="328176"/>
            <a:ext cx="7289997" cy="514350"/>
          </a:xfrm>
        </p:spPr>
        <p:txBody>
          <a:bodyPr>
            <a:noAutofit/>
          </a:bodyPr>
          <a:lstStyle/>
          <a:p>
            <a:r>
              <a:rPr lang="en-US" altLang="en-US" sz="2800" b="1" dirty="0">
                <a:latin typeface="+mn-lt"/>
                <a:ea typeface="ＭＳ Ｐゴシック" pitchFamily="34" charset="-128"/>
              </a:rPr>
              <a:t>Example: Movie Budget and </a:t>
            </a:r>
            <a:r>
              <a:rPr lang="en-US" altLang="en-US" sz="2800" b="1" dirty="0" smtClean="0">
                <a:latin typeface="+mn-lt"/>
                <a:ea typeface="ＭＳ Ｐゴシック" pitchFamily="34" charset="-128"/>
              </a:rPr>
              <a:t>Gross - continued</a:t>
            </a:r>
            <a:endParaRPr lang="en-US" altLang="en-US" sz="2800" b="1" dirty="0">
              <a:latin typeface="+mn-lt"/>
              <a:ea typeface="ＭＳ Ｐゴシック" pitchFamily="34" charset="-128"/>
            </a:endParaRPr>
          </a:p>
        </p:txBody>
      </p:sp>
      <p:pic>
        <p:nvPicPr>
          <p:cNvPr id="286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67250" r="-521" b="1232"/>
          <a:stretch/>
        </p:blipFill>
        <p:spPr bwMode="auto">
          <a:xfrm>
            <a:off x="2008106" y="988298"/>
            <a:ext cx="4696347" cy="6428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696036" y="2815144"/>
                <a:ext cx="2647917" cy="5486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400" b="1" u="sng"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7−2</m:t>
                          </m:r>
                        </m:sub>
                      </m:sSub>
                      <m:r>
                        <a:rPr lang="en-US" altLang="en-US" sz="1500" i="1" dirty="0">
                          <a:latin typeface="Cambria Math" panose="02040503050406030204" pitchFamily="18" charset="0"/>
                          <a:cs typeface="Arial" charset="0"/>
                        </a:rPr>
                        <m:t>=±2.57</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696036" y="2815144"/>
                <a:ext cx="2647917" cy="548676"/>
              </a:xfrm>
              <a:prstGeom prst="rect">
                <a:avLst/>
              </a:prstGeom>
              <a:blipFill rotWithShape="1">
                <a:blip r:embed="rId3"/>
                <a:stretch>
                  <a:fillRect l="-460" t="-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5828648" y="1932213"/>
            <a:ext cx="2804867"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ts val="450"/>
              </a:spcBef>
              <a:buNone/>
            </a:pPr>
            <a:r>
              <a:rPr lang="en-US" altLang="en-US" sz="1350" kern="800" dirty="0"/>
              <a:t>It is estimated that r</a:t>
            </a:r>
            <a:r>
              <a:rPr lang="en-US" altLang="en-US" sz="1350" kern="800" baseline="30000" dirty="0"/>
              <a:t>2</a:t>
            </a:r>
            <a:r>
              <a:rPr lang="en-US" altLang="en-US" sz="1350" kern="800" dirty="0"/>
              <a:t> = 85.7% of the variation in the Gross Sales is explained by the Movie Budget!</a:t>
            </a:r>
          </a:p>
        </p:txBody>
      </p:sp>
      <mc:AlternateContent xmlns:mc="http://schemas.openxmlformats.org/markup-compatibility/2006" xmlns:a14="http://schemas.microsoft.com/office/drawing/2010/main">
        <mc:Choice Requires="a14">
          <p:sp>
            <p:nvSpPr>
              <p:cNvPr id="3" name="TextBox 2"/>
              <p:cNvSpPr txBox="1"/>
              <p:nvPr/>
            </p:nvSpPr>
            <p:spPr>
              <a:xfrm>
                <a:off x="1025500" y="3781087"/>
                <a:ext cx="1791709" cy="1641796"/>
              </a:xfrm>
              <a:prstGeom prst="rect">
                <a:avLst/>
              </a:prstGeom>
              <a:no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i="1">
                          <a:latin typeface="Cambria Math"/>
                        </a:rPr>
                        <m:t>𝑡</m:t>
                      </m:r>
                      <m:r>
                        <a:rPr lang="en-US" i="1">
                          <a:latin typeface="Cambria Math"/>
                        </a:rPr>
                        <m:t>=</m:t>
                      </m:r>
                      <m:f>
                        <m:fPr>
                          <m:ctrlPr>
                            <a:rPr lang="en-US" i="1">
                              <a:latin typeface="Cambria Math"/>
                            </a:rPr>
                          </m:ctrlPr>
                        </m:fPr>
                        <m:num>
                          <m:r>
                            <a:rPr lang="en-US" i="1">
                              <a:latin typeface="Cambria Math"/>
                            </a:rPr>
                            <m:t>.926</m:t>
                          </m:r>
                          <m:rad>
                            <m:radPr>
                              <m:degHide m:val="on"/>
                              <m:ctrlPr>
                                <a:rPr lang="en-US" i="1">
                                  <a:latin typeface="Cambria Math"/>
                                </a:rPr>
                              </m:ctrlPr>
                            </m:radPr>
                            <m:deg/>
                            <m:e>
                              <m:r>
                                <a:rPr lang="en-US" i="1">
                                  <a:latin typeface="Cambria Math"/>
                                </a:rPr>
                                <m:t>7 −2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.926</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.926</m:t>
                          </m:r>
                          <m:rad>
                            <m:radPr>
                              <m:degHide m:val="on"/>
                              <m:ctrlPr>
                                <a:rPr lang="en-US" i="1">
                                  <a:latin typeface="Cambria Math"/>
                                </a:rPr>
                              </m:ctrlPr>
                            </m:radPr>
                            <m:deg/>
                            <m:e>
                              <m:r>
                                <a:rPr lang="en-US" i="1">
                                  <a:latin typeface="Cambria Math"/>
                                </a:rPr>
                                <m:t>5</m:t>
                              </m:r>
                            </m:e>
                          </m:rad>
                        </m:num>
                        <m:den>
                          <m:rad>
                            <m:radPr>
                              <m:degHide m:val="on"/>
                              <m:ctrlPr>
                                <a:rPr lang="en-US" i="1">
                                  <a:latin typeface="Cambria Math"/>
                                </a:rPr>
                              </m:ctrlPr>
                            </m:radPr>
                            <m:deg/>
                            <m:e>
                              <m:r>
                                <a:rPr lang="en-US" i="1">
                                  <a:latin typeface="Cambria Math"/>
                                </a:rPr>
                                <m:t>1−.857</m:t>
                              </m:r>
                            </m:e>
                          </m:rad>
                        </m:den>
                      </m:f>
                      <m:r>
                        <a:rPr lang="en-US" i="1">
                          <a:latin typeface="Cambria Math"/>
                        </a:rPr>
                        <m:t> =5.48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25500" y="3781087"/>
                <a:ext cx="1791709" cy="1641796"/>
              </a:xfrm>
              <a:prstGeom prst="rect">
                <a:avLst/>
              </a:prstGeom>
              <a:blipFill rotWithShape="1">
                <a:blip r:embed="rId4"/>
                <a:stretch>
                  <a:fillRect/>
                </a:stretch>
              </a:blipFill>
              <a:ln>
                <a:solidFill>
                  <a:schemeClr val="accent1"/>
                </a:solidFill>
              </a:ln>
            </p:spPr>
            <p:txBody>
              <a:bodyPr/>
              <a:lstStyle/>
              <a:p>
                <a:r>
                  <a:rPr lang="en-US">
                    <a:noFill/>
                  </a:rPr>
                  <a:t> </a:t>
                </a:r>
              </a:p>
            </p:txBody>
          </p:sp>
        </mc:Fallback>
      </mc:AlternateContent>
      <p:sp>
        <p:nvSpPr>
          <p:cNvPr id="4" name="TextBox 3"/>
          <p:cNvSpPr txBox="1"/>
          <p:nvPr/>
        </p:nvSpPr>
        <p:spPr>
          <a:xfrm>
            <a:off x="765994" y="5388759"/>
            <a:ext cx="2442949" cy="369332"/>
          </a:xfrm>
          <a:prstGeom prst="rect">
            <a:avLst/>
          </a:prstGeom>
          <a:noFill/>
        </p:spPr>
        <p:txBody>
          <a:bodyPr wrap="square" rtlCol="0">
            <a:spAutoFit/>
          </a:bodyPr>
          <a:lstStyle/>
          <a:p>
            <a:r>
              <a:rPr lang="en-US" b="1" dirty="0"/>
              <a:t>P-value </a:t>
            </a:r>
            <a:r>
              <a:rPr lang="en-US" b="1" dirty="0" smtClean="0"/>
              <a:t>for t =.</a:t>
            </a:r>
            <a:r>
              <a:rPr lang="en-US" b="1" dirty="0"/>
              <a:t>0028 </a:t>
            </a:r>
          </a:p>
        </p:txBody>
      </p:sp>
      <p:sp>
        <p:nvSpPr>
          <p:cNvPr id="12" name="TextBox 11"/>
          <p:cNvSpPr txBox="1"/>
          <p:nvPr/>
        </p:nvSpPr>
        <p:spPr>
          <a:xfrm>
            <a:off x="1439011" y="5771317"/>
            <a:ext cx="1138189" cy="369332"/>
          </a:xfrm>
          <a:prstGeom prst="rect">
            <a:avLst/>
          </a:prstGeom>
          <a:noFill/>
        </p:spPr>
        <p:txBody>
          <a:bodyPr wrap="square" rtlCol="0">
            <a:spAutoFit/>
          </a:bodyPr>
          <a:lstStyle/>
          <a:p>
            <a:r>
              <a:rPr lang="en-US" b="1" dirty="0"/>
              <a:t>Reject H</a:t>
            </a:r>
            <a:r>
              <a:rPr lang="en-US" b="1" baseline="-25000" dirty="0"/>
              <a:t>o</a:t>
            </a:r>
          </a:p>
        </p:txBody>
      </p:sp>
      <p:pic>
        <p:nvPicPr>
          <p:cNvPr id="2" name="Picture 1"/>
          <p:cNvPicPr>
            <a:picLocks noChangeAspect="1"/>
          </p:cNvPicPr>
          <p:nvPr/>
        </p:nvPicPr>
        <p:blipFill>
          <a:blip r:embed="rId5"/>
          <a:stretch>
            <a:fillRect/>
          </a:stretch>
        </p:blipFill>
        <p:spPr>
          <a:xfrm>
            <a:off x="818694" y="1988020"/>
            <a:ext cx="693076" cy="603966"/>
          </a:xfrm>
          <a:prstGeom prst="rect">
            <a:avLst/>
          </a:prstGeom>
          <a:ln>
            <a:solidFill>
              <a:schemeClr val="accent1"/>
            </a:solid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055CABE-18C0-4D95-A299-AB9AF7CC9A71}"/>
                  </a:ext>
                </a:extLst>
              </p:cNvPr>
              <p:cNvSpPr txBox="1"/>
              <p:nvPr/>
            </p:nvSpPr>
            <p:spPr>
              <a:xfrm>
                <a:off x="1725852" y="1985850"/>
                <a:ext cx="1210177" cy="726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𝑟</m:t>
                          </m:r>
                          <m:rad>
                            <m:radPr>
                              <m:degHide m:val="on"/>
                              <m:ctrlPr>
                                <a:rPr lang="en-US" i="1">
                                  <a:latin typeface="Cambria Math"/>
                                </a:rPr>
                              </m:ctrlPr>
                            </m:radPr>
                            <m:deg/>
                            <m:e>
                              <m:r>
                                <a:rPr lang="en-US" i="1">
                                  <a:latin typeface="Cambria Math"/>
                                </a:rPr>
                                <m:t>𝑛</m:t>
                              </m:r>
                              <m:r>
                                <a:rPr lang="en-US" i="1">
                                  <a:latin typeface="Cambria Math"/>
                                </a:rPr>
                                <m:t>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 xmlns:a16="http://schemas.microsoft.com/office/drawing/2014/main" xmlns:a14="http://schemas.microsoft.com/office/drawing/2010/main" id="{4055CABE-18C0-4D95-A299-AB9AF7CC9A71}"/>
                  </a:ext>
                </a:extLst>
              </p:cNvPr>
              <p:cNvSpPr txBox="1">
                <a:spLocks noRot="1" noChangeAspect="1" noMove="1" noResize="1" noEditPoints="1" noAdjustHandles="1" noChangeArrowheads="1" noChangeShapeType="1" noTextEdit="1"/>
              </p:cNvSpPr>
              <p:nvPr/>
            </p:nvSpPr>
            <p:spPr>
              <a:xfrm>
                <a:off x="1725852" y="1985850"/>
                <a:ext cx="1210177" cy="726930"/>
              </a:xfrm>
              <a:prstGeom prst="rect">
                <a:avLst/>
              </a:prstGeom>
              <a:blipFill rotWithShape="1">
                <a:blip r:embed="rId6"/>
                <a:stretch>
                  <a:fillRect r="-2763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6539D5F7-DB5D-48C3-A38A-31C20CA4459E}"/>
              </a:ext>
            </a:extLst>
          </p:cNvPr>
          <p:cNvSpPr txBox="1"/>
          <p:nvPr/>
        </p:nvSpPr>
        <p:spPr>
          <a:xfrm>
            <a:off x="1144320" y="3387368"/>
            <a:ext cx="1505638" cy="369332"/>
          </a:xfrm>
          <a:prstGeom prst="rect">
            <a:avLst/>
          </a:prstGeom>
          <a:noFill/>
        </p:spPr>
        <p:txBody>
          <a:bodyPr wrap="square" rtlCol="0">
            <a:spAutoFit/>
          </a:bodyPr>
          <a:lstStyle/>
          <a:p>
            <a:r>
              <a:rPr lang="en-US" b="1" u="sng" dirty="0"/>
              <a:t>Test statistic</a:t>
            </a:r>
          </a:p>
        </p:txBody>
      </p:sp>
      <p:sp>
        <p:nvSpPr>
          <p:cNvPr id="16" name="Text Box 9">
            <a:extLst>
              <a:ext uri="{FF2B5EF4-FFF2-40B4-BE49-F238E27FC236}">
                <a16:creationId xmlns:a16="http://schemas.microsoft.com/office/drawing/2014/main" xmlns="" id="{123804F1-0CFA-4770-98A4-4240D643FD32}"/>
              </a:ext>
            </a:extLst>
          </p:cNvPr>
          <p:cNvSpPr txBox="1">
            <a:spLocks noChangeArrowheads="1"/>
          </p:cNvSpPr>
          <p:nvPr/>
        </p:nvSpPr>
        <p:spPr bwMode="auto">
          <a:xfrm>
            <a:off x="5828648" y="2732879"/>
            <a:ext cx="2804867"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Because the data is randomly selected, the results can be generalized to the entire population of movies associated with the MPAA. Because the budgets were not randomly assigned, causality cannot be established, only association. </a:t>
            </a:r>
          </a:p>
        </p:txBody>
      </p:sp>
      <p:pic>
        <p:nvPicPr>
          <p:cNvPr id="15" name="Picture 14">
            <a:extLst>
              <a:ext uri="{FF2B5EF4-FFF2-40B4-BE49-F238E27FC236}">
                <a16:creationId xmlns:a16="http://schemas.microsoft.com/office/drawing/2014/main" xmlns="" id="{DF0A3954-8C06-4065-98D2-088FE430E6EC}"/>
              </a:ext>
            </a:extLst>
          </p:cNvPr>
          <p:cNvPicPr>
            <a:picLocks noChangeAspect="1"/>
          </p:cNvPicPr>
          <p:nvPr/>
        </p:nvPicPr>
        <p:blipFill>
          <a:blip r:embed="rId7"/>
          <a:stretch>
            <a:fillRect/>
          </a:stretch>
        </p:blipFill>
        <p:spPr>
          <a:xfrm>
            <a:off x="3713221" y="2366415"/>
            <a:ext cx="1659759" cy="972107"/>
          </a:xfrm>
          <a:prstGeom prst="rect">
            <a:avLst/>
          </a:prstGeom>
        </p:spPr>
      </p:pic>
      <p:pic>
        <p:nvPicPr>
          <p:cNvPr id="17" name="Picture 16">
            <a:extLst>
              <a:ext uri="{FF2B5EF4-FFF2-40B4-BE49-F238E27FC236}">
                <a16:creationId xmlns:a16="http://schemas.microsoft.com/office/drawing/2014/main" xmlns="" id="{4166775B-D447-4BC4-B22E-F22A15D6E0C9}"/>
              </a:ext>
            </a:extLst>
          </p:cNvPr>
          <p:cNvPicPr>
            <a:picLocks noChangeAspect="1"/>
          </p:cNvPicPr>
          <p:nvPr/>
        </p:nvPicPr>
        <p:blipFill>
          <a:blip r:embed="rId8"/>
          <a:stretch>
            <a:fillRect/>
          </a:stretch>
        </p:blipFill>
        <p:spPr>
          <a:xfrm>
            <a:off x="4128347" y="3292944"/>
            <a:ext cx="770607" cy="513738"/>
          </a:xfrm>
          <a:prstGeom prst="rect">
            <a:avLst/>
          </a:prstGeom>
        </p:spPr>
      </p:pic>
      <p:pic>
        <p:nvPicPr>
          <p:cNvPr id="5" name="Picture 4">
            <a:extLst>
              <a:ext uri="{FF2B5EF4-FFF2-40B4-BE49-F238E27FC236}">
                <a16:creationId xmlns:a16="http://schemas.microsoft.com/office/drawing/2014/main" xmlns="" id="{97BF1A26-E930-49E4-BC13-C7EE05BDD310}"/>
              </a:ext>
            </a:extLst>
          </p:cNvPr>
          <p:cNvPicPr>
            <a:picLocks noChangeAspect="1"/>
          </p:cNvPicPr>
          <p:nvPr/>
        </p:nvPicPr>
        <p:blipFill>
          <a:blip r:embed="rId9"/>
          <a:stretch>
            <a:fillRect/>
          </a:stretch>
        </p:blipFill>
        <p:spPr>
          <a:xfrm>
            <a:off x="3907324" y="5376480"/>
            <a:ext cx="897907" cy="476440"/>
          </a:xfrm>
          <a:prstGeom prst="rect">
            <a:avLst/>
          </a:prstGeom>
        </p:spPr>
      </p:pic>
      <p:pic>
        <p:nvPicPr>
          <p:cNvPr id="6" name="Picture 5">
            <a:extLst>
              <a:ext uri="{FF2B5EF4-FFF2-40B4-BE49-F238E27FC236}">
                <a16:creationId xmlns:a16="http://schemas.microsoft.com/office/drawing/2014/main" xmlns="" id="{51EA346F-E036-4BE6-8712-AA6BAC824D26}"/>
              </a:ext>
            </a:extLst>
          </p:cNvPr>
          <p:cNvPicPr>
            <a:picLocks noChangeAspect="1"/>
          </p:cNvPicPr>
          <p:nvPr/>
        </p:nvPicPr>
        <p:blipFill>
          <a:blip r:embed="rId10"/>
          <a:stretch>
            <a:fillRect/>
          </a:stretch>
        </p:blipFill>
        <p:spPr>
          <a:xfrm>
            <a:off x="3687759" y="4380221"/>
            <a:ext cx="1435893" cy="89648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FD747ECF-5D58-48AB-9C06-0CC2202768E0}"/>
                  </a:ext>
                </a:extLst>
              </p:cNvPr>
              <p:cNvSpPr txBox="1"/>
              <p:nvPr/>
            </p:nvSpPr>
            <p:spPr>
              <a:xfrm>
                <a:off x="5828648" y="4712457"/>
                <a:ext cx="2804867" cy="1754326"/>
              </a:xfrm>
              <a:prstGeom prst="rect">
                <a:avLst/>
              </a:prstGeom>
              <a:noFill/>
              <a:ln>
                <a:solidFill>
                  <a:srgbClr val="000000"/>
                </a:solidFill>
              </a:ln>
            </p:spPr>
            <p:txBody>
              <a:bodyPr wrap="square" rtlCol="0">
                <a:spAutoFit/>
              </a:bodyPr>
              <a:lstStyle/>
              <a:p>
                <a:pPr algn="just"/>
                <a:r>
                  <a:rPr lang="en-US" altLang="en-US" sz="1350" dirty="0"/>
                  <a:t>There is sufficient evidence at the alpha = .05 level of </a:t>
                </a:r>
                <a:r>
                  <a:rPr lang="en-US" altLang="en-US" sz="1350" kern="800" dirty="0">
                    <a:latin typeface="Arial" charset="0"/>
                    <a:ea typeface="ＭＳ Ｐゴシック" pitchFamily="34" charset="-128"/>
                  </a:rPr>
                  <a:t>significance</a:t>
                </a:r>
                <a:r>
                  <a:rPr lang="en-US" altLang="en-US" sz="1350" dirty="0"/>
                  <a:t> to suggest that the data are linearly correlated (p-value = .0028).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 </a:t>
                </a:r>
                <a:r>
                  <a:rPr lang="en-US" altLang="en-US" sz="1350" dirty="0" smtClean="0"/>
                  <a:t>Note, other </a:t>
                </a:r>
                <a:r>
                  <a:rPr lang="en-US" altLang="en-US" sz="1350" dirty="0"/>
                  <a:t>factors that affect gross sales may include the type of movie, the actors in the movie, etc</a:t>
                </a:r>
                <a:r>
                  <a:rPr lang="en-US" altLang="en-US" sz="1350" dirty="0" smtClean="0"/>
                  <a:t>.</a:t>
                </a:r>
                <a:endParaRPr lang="en-US" sz="1350" dirty="0"/>
              </a:p>
            </p:txBody>
          </p:sp>
        </mc:Choice>
        <mc:Fallback xmlns="">
          <p:sp>
            <p:nvSpPr>
              <p:cNvPr id="8" name="TextBox 7">
                <a:extLst>
                  <a:ext uri="{FF2B5EF4-FFF2-40B4-BE49-F238E27FC236}">
                    <a16:creationId xmlns:a16="http://schemas.microsoft.com/office/drawing/2014/main" xmlns="" xmlns:a14="http://schemas.microsoft.com/office/drawing/2010/main" id="{FD747ECF-5D58-48AB-9C06-0CC2202768E0}"/>
                  </a:ext>
                </a:extLst>
              </p:cNvPr>
              <p:cNvSpPr txBox="1">
                <a:spLocks noRot="1" noChangeAspect="1" noMove="1" noResize="1" noEditPoints="1" noAdjustHandles="1" noChangeArrowheads="1" noChangeShapeType="1" noTextEdit="1"/>
              </p:cNvSpPr>
              <p:nvPr/>
            </p:nvSpPr>
            <p:spPr>
              <a:xfrm>
                <a:off x="5828648" y="4712457"/>
                <a:ext cx="2804867" cy="1754326"/>
              </a:xfrm>
              <a:prstGeom prst="rect">
                <a:avLst/>
              </a:prstGeom>
              <a:blipFill rotWithShape="1">
                <a:blip r:embed="rId11"/>
                <a:stretch>
                  <a:fillRect l="-216" r="-433" b="-2414"/>
                </a:stretch>
              </a:blipFill>
              <a:ln>
                <a:solidFill>
                  <a:srgbClr val="000000"/>
                </a:solidFill>
              </a:ln>
            </p:spPr>
            <p:txBody>
              <a:bodyPr/>
              <a:lstStyle/>
              <a:p>
                <a:r>
                  <a:rPr lang="en-US">
                    <a:noFill/>
                  </a:rPr>
                  <a:t> </a:t>
                </a:r>
              </a:p>
            </p:txBody>
          </p:sp>
        </mc:Fallback>
      </mc:AlternateContent>
      <p:sp>
        <p:nvSpPr>
          <p:cNvPr id="9" name="Rectangle 8"/>
          <p:cNvSpPr/>
          <p:nvPr/>
        </p:nvSpPr>
        <p:spPr>
          <a:xfrm>
            <a:off x="3661666" y="2366414"/>
            <a:ext cx="1718657" cy="1470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54324" y="4278123"/>
            <a:ext cx="1718657" cy="1635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6036" y="1862644"/>
            <a:ext cx="2582867" cy="4395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669592" y="1746913"/>
            <a:ext cx="3122980" cy="4787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278903" y="3267573"/>
            <a:ext cx="3827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78902" y="5573425"/>
            <a:ext cx="375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4B0985D4-0067-4394-AE27-0B28D1943B37}" type="slidenum">
              <a:rPr lang="en-US" smtClean="0"/>
              <a:t>17</a:t>
            </a:fld>
            <a:endParaRPr lang="en-US"/>
          </a:p>
        </p:txBody>
      </p:sp>
    </p:spTree>
    <p:extLst>
      <p:ext uri="{BB962C8B-B14F-4D97-AF65-F5344CB8AC3E}">
        <p14:creationId xmlns:p14="http://schemas.microsoft.com/office/powerpoint/2010/main" val="3361532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67362" y="101221"/>
            <a:ext cx="6172200" cy="838200"/>
          </a:xfrm>
        </p:spPr>
        <p:txBody>
          <a:bodyPr>
            <a:normAutofit/>
          </a:bodyPr>
          <a:lstStyle/>
          <a:p>
            <a:pPr eaLnBrk="1" hangingPunct="1"/>
            <a:r>
              <a:rPr lang="en-US" altLang="en-US" sz="2800" b="1" dirty="0" smtClean="0">
                <a:latin typeface="+mn-lt"/>
                <a:ea typeface="ＭＳ Ｐゴシック" pitchFamily="34" charset="-128"/>
              </a:rPr>
              <a:t>Example: Mother/Daughter </a:t>
            </a:r>
            <a:r>
              <a:rPr lang="en-US" altLang="en-US" sz="2800" b="1" dirty="0">
                <a:latin typeface="+mn-lt"/>
                <a:ea typeface="ＭＳ Ｐゴシック" pitchFamily="34" charset="-128"/>
              </a:rPr>
              <a:t>Heights</a:t>
            </a:r>
          </a:p>
        </p:txBody>
      </p:sp>
      <p:pic>
        <p:nvPicPr>
          <p:cNvPr id="1946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1" y="838200"/>
            <a:ext cx="61722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stretch>
            <a:fillRect/>
          </a:stretch>
        </p:blipFill>
        <p:spPr>
          <a:xfrm>
            <a:off x="4457701" y="4461338"/>
            <a:ext cx="2571751" cy="1450980"/>
          </a:xfrm>
          <a:prstGeom prst="rect">
            <a:avLst/>
          </a:prstGeom>
        </p:spPr>
      </p:pic>
      <p:pic>
        <p:nvPicPr>
          <p:cNvPr id="4" name="Picture 3"/>
          <p:cNvPicPr>
            <a:picLocks noChangeAspect="1"/>
          </p:cNvPicPr>
          <p:nvPr/>
        </p:nvPicPr>
        <p:blipFill>
          <a:blip r:embed="rId4"/>
          <a:stretch>
            <a:fillRect/>
          </a:stretch>
        </p:blipFill>
        <p:spPr>
          <a:xfrm>
            <a:off x="4457700" y="3561905"/>
            <a:ext cx="2686051" cy="730899"/>
          </a:xfrm>
          <a:prstGeom prst="rect">
            <a:avLst/>
          </a:prstGeom>
        </p:spPr>
      </p:pic>
      <p:sp>
        <p:nvSpPr>
          <p:cNvPr id="13" name="TextBox 12">
            <a:extLst>
              <a:ext uri="{FF2B5EF4-FFF2-40B4-BE49-F238E27FC236}">
                <a16:creationId xmlns:a16="http://schemas.microsoft.com/office/drawing/2014/main" xmlns="" id="{DBE3BAC2-B16E-460F-96C2-6734598A3B72}"/>
              </a:ext>
            </a:extLst>
          </p:cNvPr>
          <p:cNvSpPr txBox="1"/>
          <p:nvPr/>
        </p:nvSpPr>
        <p:spPr>
          <a:xfrm>
            <a:off x="777923" y="3062487"/>
            <a:ext cx="8147712" cy="369332"/>
          </a:xfrm>
          <a:prstGeom prst="rect">
            <a:avLst/>
          </a:prstGeom>
          <a:noFill/>
        </p:spPr>
        <p:txBody>
          <a:bodyPr wrap="square" rtlCol="0">
            <a:spAutoFit/>
          </a:bodyPr>
          <a:lstStyle/>
          <a:p>
            <a:r>
              <a:rPr lang="en-US" b="1" dirty="0" smtClean="0"/>
              <a:t>R and SAS: Check </a:t>
            </a:r>
            <a:r>
              <a:rPr lang="en-US" b="1" dirty="0"/>
              <a:t>the scatter plot to determine if a linear relationship is plausible.</a:t>
            </a:r>
          </a:p>
        </p:txBody>
      </p:sp>
      <p:pic>
        <p:nvPicPr>
          <p:cNvPr id="5" name="Picture 4">
            <a:extLst>
              <a:ext uri="{FF2B5EF4-FFF2-40B4-BE49-F238E27FC236}">
                <a16:creationId xmlns:a16="http://schemas.microsoft.com/office/drawing/2014/main" xmlns="" id="{04D723F6-5102-4091-8B51-54E8DB16F60B}"/>
              </a:ext>
            </a:extLst>
          </p:cNvPr>
          <p:cNvPicPr>
            <a:picLocks noChangeAspect="1"/>
          </p:cNvPicPr>
          <p:nvPr/>
        </p:nvPicPr>
        <p:blipFill>
          <a:blip r:embed="rId5"/>
          <a:stretch>
            <a:fillRect/>
          </a:stretch>
        </p:blipFill>
        <p:spPr>
          <a:xfrm>
            <a:off x="1428751" y="3774952"/>
            <a:ext cx="2578893" cy="152400"/>
          </a:xfrm>
          <a:prstGeom prst="rect">
            <a:avLst/>
          </a:prstGeom>
        </p:spPr>
      </p:pic>
      <p:pic>
        <p:nvPicPr>
          <p:cNvPr id="6" name="Picture 5">
            <a:extLst>
              <a:ext uri="{FF2B5EF4-FFF2-40B4-BE49-F238E27FC236}">
                <a16:creationId xmlns:a16="http://schemas.microsoft.com/office/drawing/2014/main" xmlns="" id="{87E5F49E-9325-49CE-828B-E5696D1C114D}"/>
              </a:ext>
            </a:extLst>
          </p:cNvPr>
          <p:cNvPicPr>
            <a:picLocks noChangeAspect="1"/>
          </p:cNvPicPr>
          <p:nvPr/>
        </p:nvPicPr>
        <p:blipFill>
          <a:blip r:embed="rId6"/>
          <a:stretch>
            <a:fillRect/>
          </a:stretch>
        </p:blipFill>
        <p:spPr>
          <a:xfrm>
            <a:off x="1425699" y="4258685"/>
            <a:ext cx="2578893" cy="2126387"/>
          </a:xfrm>
          <a:prstGeom prst="rect">
            <a:avLst/>
          </a:prstGeom>
        </p:spPr>
      </p:pic>
      <p:sp>
        <p:nvSpPr>
          <p:cNvPr id="9" name="Rectangle 8"/>
          <p:cNvSpPr/>
          <p:nvPr/>
        </p:nvSpPr>
        <p:spPr>
          <a:xfrm>
            <a:off x="2885090" y="5168695"/>
            <a:ext cx="745575"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 Plot</a:t>
            </a:r>
            <a:endParaRPr lang="en-US" b="1" dirty="0">
              <a:solidFill>
                <a:schemeClr val="tx1"/>
              </a:solidFill>
            </a:endParaRPr>
          </a:p>
        </p:txBody>
      </p:sp>
      <p:sp>
        <p:nvSpPr>
          <p:cNvPr id="10" name="Rectangle 9"/>
          <p:cNvSpPr/>
          <p:nvPr/>
        </p:nvSpPr>
        <p:spPr>
          <a:xfrm>
            <a:off x="5993926" y="5767249"/>
            <a:ext cx="745868"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SAS Plot</a:t>
            </a:r>
            <a:endParaRPr lang="en-US" b="1" dirty="0">
              <a:solidFill>
                <a:schemeClr val="tx1"/>
              </a:solidFill>
            </a:endParaRPr>
          </a:p>
        </p:txBody>
      </p:sp>
      <p:pic>
        <p:nvPicPr>
          <p:cNvPr id="15" name="Picture 14"/>
          <p:cNvPicPr>
            <a:picLocks noChangeAspect="1"/>
          </p:cNvPicPr>
          <p:nvPr/>
        </p:nvPicPr>
        <p:blipFill>
          <a:blip r:embed="rId3"/>
          <a:stretch>
            <a:fillRect/>
          </a:stretch>
        </p:blipFill>
        <p:spPr>
          <a:xfrm>
            <a:off x="4457701" y="4427219"/>
            <a:ext cx="2571751" cy="2096412"/>
          </a:xfrm>
          <a:prstGeom prst="rect">
            <a:avLst/>
          </a:prstGeom>
        </p:spPr>
      </p:pic>
      <p:pic>
        <p:nvPicPr>
          <p:cNvPr id="16" name="Picture 15"/>
          <p:cNvPicPr>
            <a:picLocks noChangeAspect="1"/>
          </p:cNvPicPr>
          <p:nvPr/>
        </p:nvPicPr>
        <p:blipFill>
          <a:blip r:embed="rId4"/>
          <a:stretch>
            <a:fillRect/>
          </a:stretch>
        </p:blipFill>
        <p:spPr>
          <a:xfrm>
            <a:off x="4457700" y="3527786"/>
            <a:ext cx="2686051" cy="730899"/>
          </a:xfrm>
          <a:prstGeom prst="rect">
            <a:avLst/>
          </a:prstGeom>
        </p:spPr>
      </p:pic>
      <p:sp>
        <p:nvSpPr>
          <p:cNvPr id="17" name="Rectangle 16"/>
          <p:cNvSpPr/>
          <p:nvPr/>
        </p:nvSpPr>
        <p:spPr>
          <a:xfrm>
            <a:off x="5800726" y="5252157"/>
            <a:ext cx="1041428" cy="515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SAS Plot</a:t>
            </a:r>
            <a:endParaRPr lang="en-US" b="1" dirty="0">
              <a:solidFill>
                <a:schemeClr val="tx1"/>
              </a:solidFill>
            </a:endParaRPr>
          </a:p>
        </p:txBody>
      </p:sp>
      <p:sp>
        <p:nvSpPr>
          <p:cNvPr id="2" name="Slide Number Placeholder 1"/>
          <p:cNvSpPr>
            <a:spLocks noGrp="1"/>
          </p:cNvSpPr>
          <p:nvPr>
            <p:ph type="sldNum" sz="quarter" idx="12"/>
          </p:nvPr>
        </p:nvSpPr>
        <p:spPr/>
        <p:txBody>
          <a:bodyPr/>
          <a:lstStyle/>
          <a:p>
            <a:fld id="{4B0985D4-0067-4394-AE27-0B28D1943B37}" type="slidenum">
              <a:rPr lang="en-US" smtClean="0"/>
              <a:t>18</a:t>
            </a:fld>
            <a:endParaRPr lang="en-US"/>
          </a:p>
        </p:txBody>
      </p:sp>
    </p:spTree>
    <p:extLst>
      <p:ext uri="{BB962C8B-B14F-4D97-AF65-F5344CB8AC3E}">
        <p14:creationId xmlns:p14="http://schemas.microsoft.com/office/powerpoint/2010/main" val="2855479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8" name="Text Box 6"/>
              <p:cNvSpPr txBox="1">
                <a:spLocks noChangeArrowheads="1"/>
              </p:cNvSpPr>
              <p:nvPr/>
            </p:nvSpPr>
            <p:spPr bwMode="auto">
              <a:xfrm>
                <a:off x="858260" y="2746915"/>
                <a:ext cx="2729551" cy="5640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1400" b="1" dirty="0"/>
                  <a:t>Critical Value (use software)</a:t>
                </a:r>
              </a:p>
              <a:p>
                <a:pPr eaLnBrk="1" hangingPunct="1">
                  <a:spcBef>
                    <a:spcPct val="50000"/>
                  </a:spcBef>
                  <a:buFontTx/>
                  <a:buNone/>
                </a:pPr>
                <a14:m>
                  <m:oMathPara xmlns:m="http://schemas.openxmlformats.org/officeDocument/2006/math">
                    <m:oMathParaPr>
                      <m:jc m:val="centerGroup"/>
                    </m:oMathParaPr>
                    <m:oMath xmlns:m="http://schemas.openxmlformats.org/officeDocument/2006/math">
                      <m:r>
                        <a:rPr lang="en-US" altLang="en-US" sz="1500" i="1" dirty="0">
                          <a:latin typeface="Cambria Math" panose="02040503050406030204" pitchFamily="18" charset="0"/>
                          <a:ea typeface="Cambria Math" panose="02040503050406030204" pitchFamily="18" charset="0"/>
                          <a:cs typeface="Arial" charset="0"/>
                        </a:rPr>
                        <m:t>±</m:t>
                      </m:r>
                      <m:sSub>
                        <m:sSubPr>
                          <m:ctrlPr>
                            <a:rPr lang="en-US" altLang="en-US" sz="1500" i="1" dirty="0">
                              <a:latin typeface="Cambria Math"/>
                              <a:ea typeface="Cambria Math" panose="02040503050406030204" pitchFamily="18" charset="0"/>
                              <a:cs typeface="Arial" charset="0"/>
                            </a:rPr>
                          </m:ctrlPr>
                        </m:sSubPr>
                        <m:e>
                          <m:r>
                            <a:rPr lang="en-US" altLang="en-US" sz="1500" i="1" dirty="0">
                              <a:latin typeface="Cambria Math" panose="02040503050406030204" pitchFamily="18" charset="0"/>
                              <a:ea typeface="Cambria Math" panose="02040503050406030204" pitchFamily="18" charset="0"/>
                              <a:cs typeface="Arial" charset="0"/>
                            </a:rPr>
                            <m:t>𝑡</m:t>
                          </m:r>
                        </m:e>
                        <m:sub>
                          <m:r>
                            <a:rPr lang="en-US" altLang="en-US" sz="1500" i="1" dirty="0">
                              <a:latin typeface="Cambria Math" panose="02040503050406030204" pitchFamily="18" charset="0"/>
                              <a:ea typeface="Cambria Math" panose="02040503050406030204" pitchFamily="18" charset="0"/>
                              <a:cs typeface="Arial" charset="0"/>
                            </a:rPr>
                            <m:t>.975, 8−2</m:t>
                          </m:r>
                        </m:sub>
                      </m:sSub>
                      <m:r>
                        <a:rPr lang="en-US" altLang="en-US" sz="1500" i="1" dirty="0">
                          <a:latin typeface="Cambria Math" panose="02040503050406030204" pitchFamily="18" charset="0"/>
                          <a:cs typeface="Arial" charset="0"/>
                        </a:rPr>
                        <m:t>=±2.45</m:t>
                      </m:r>
                    </m:oMath>
                  </m:oMathPara>
                </a14:m>
                <a:endParaRPr lang="en-US" altLang="en-US" sz="1500" dirty="0">
                  <a:cs typeface="Arial" charset="0"/>
                </a:endParaRPr>
              </a:p>
            </p:txBody>
          </p:sp>
        </mc:Choice>
        <mc:Fallback xmlns="">
          <p:sp>
            <p:nvSpPr>
              <p:cNvPr id="28678" name="Text Box 6"/>
              <p:cNvSpPr txBox="1">
                <a:spLocks noRot="1" noChangeAspect="1" noMove="1" noResize="1" noEditPoints="1" noAdjustHandles="1" noChangeArrowheads="1" noChangeShapeType="1" noTextEdit="1"/>
              </p:cNvSpPr>
              <p:nvPr/>
            </p:nvSpPr>
            <p:spPr bwMode="auto">
              <a:xfrm>
                <a:off x="858260" y="2746915"/>
                <a:ext cx="2729551" cy="564065"/>
              </a:xfrm>
              <a:prstGeom prst="rect">
                <a:avLst/>
              </a:prstGeom>
              <a:blipFill rotWithShape="1">
                <a:blip r:embed="rId2"/>
                <a:stretch>
                  <a:fillRect l="-670" t="-10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8681" name="Text Box 9"/>
          <p:cNvSpPr txBox="1">
            <a:spLocks noChangeArrowheads="1"/>
          </p:cNvSpPr>
          <p:nvPr/>
        </p:nvSpPr>
        <p:spPr bwMode="auto">
          <a:xfrm>
            <a:off x="5437907" y="2276625"/>
            <a:ext cx="2891509" cy="7155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ts val="450"/>
              </a:spcBef>
              <a:buNone/>
            </a:pPr>
            <a:r>
              <a:rPr lang="en-US" altLang="en-US" sz="1350" kern="800" dirty="0"/>
              <a:t>It is estimated that r</a:t>
            </a:r>
            <a:r>
              <a:rPr lang="en-US" altLang="en-US" sz="1350" kern="800" baseline="30000" dirty="0"/>
              <a:t>2</a:t>
            </a:r>
            <a:r>
              <a:rPr lang="en-US" altLang="en-US" sz="1350" kern="800" dirty="0"/>
              <a:t> = 48% of the variation in the Daughter height is explained by the Mother height!</a:t>
            </a:r>
          </a:p>
        </p:txBody>
      </p:sp>
      <mc:AlternateContent xmlns:mc="http://schemas.openxmlformats.org/markup-compatibility/2006" xmlns:a14="http://schemas.microsoft.com/office/drawing/2010/main">
        <mc:Choice Requires="a14">
          <p:sp>
            <p:nvSpPr>
              <p:cNvPr id="3" name="TextBox 2"/>
              <p:cNvSpPr txBox="1"/>
              <p:nvPr/>
            </p:nvSpPr>
            <p:spPr>
              <a:xfrm>
                <a:off x="1256816" y="3676327"/>
                <a:ext cx="1750929" cy="1638525"/>
              </a:xfrm>
              <a:prstGeom prst="rect">
                <a:avLst/>
              </a:prstGeom>
              <a:noFill/>
              <a:ln>
                <a:solidFill>
                  <a:srgbClr val="00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𝑡</m:t>
                      </m:r>
                      <m:r>
                        <a:rPr lang="en-US" i="1">
                          <a:latin typeface="Cambria Math"/>
                        </a:rPr>
                        <m:t>=</m:t>
                      </m:r>
                      <m:f>
                        <m:fPr>
                          <m:ctrlPr>
                            <a:rPr lang="en-US" i="1">
                              <a:latin typeface="Cambria Math"/>
                            </a:rPr>
                          </m:ctrlPr>
                        </m:fPr>
                        <m:num>
                          <m:r>
                            <a:rPr lang="en-US" i="1">
                              <a:latin typeface="Cambria Math"/>
                            </a:rPr>
                            <m:t>.</m:t>
                          </m:r>
                          <m:r>
                            <a:rPr lang="en-US" i="1">
                              <a:latin typeface="Cambria Math" panose="02040503050406030204" pitchFamily="18" charset="0"/>
                            </a:rPr>
                            <m:t>693</m:t>
                          </m:r>
                          <m:rad>
                            <m:radPr>
                              <m:degHide m:val="on"/>
                              <m:ctrlPr>
                                <a:rPr lang="en-US" i="1">
                                  <a:latin typeface="Cambria Math"/>
                                </a:rPr>
                              </m:ctrlPr>
                            </m:radPr>
                            <m:deg/>
                            <m:e>
                              <m:r>
                                <a:rPr lang="en-US" i="1">
                                  <a:latin typeface="Cambria Math" panose="02040503050406030204" pitchFamily="18" charset="0"/>
                                </a:rPr>
                                <m:t>8−</m:t>
                              </m:r>
                              <m:r>
                                <a:rPr lang="en-US" i="1">
                                  <a:latin typeface="Cambria Math"/>
                                </a:rPr>
                                <m:t>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m:t>
                                  </m:r>
                                  <m:r>
                                    <a:rPr lang="en-US" i="1">
                                      <a:latin typeface="Cambria Math" panose="02040503050406030204" pitchFamily="18" charset="0"/>
                                    </a:rPr>
                                    <m:t>693</m:t>
                                  </m:r>
                                </m:e>
                                <m:sup>
                                  <m:r>
                                    <a:rPr lang="en-US" i="1">
                                      <a:latin typeface="Cambria Math"/>
                                    </a:rPr>
                                    <m:t>2</m:t>
                                  </m:r>
                                </m:sup>
                              </m:sSup>
                            </m:e>
                          </m:rad>
                        </m:den>
                      </m:f>
                    </m:oMath>
                  </m:oMathPara>
                </a14:m>
                <a:endParaRPr lang="en-US" i="1"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a:rPr>
                          </m:ctrlPr>
                        </m:fPr>
                        <m:num>
                          <m:r>
                            <a:rPr lang="en-US" i="1">
                              <a:latin typeface="Cambria Math"/>
                            </a:rPr>
                            <m:t>.</m:t>
                          </m:r>
                          <m:r>
                            <a:rPr lang="en-US" i="1">
                              <a:latin typeface="Cambria Math" panose="02040503050406030204" pitchFamily="18" charset="0"/>
                            </a:rPr>
                            <m:t>693</m:t>
                          </m:r>
                          <m:rad>
                            <m:radPr>
                              <m:degHide m:val="on"/>
                              <m:ctrlPr>
                                <a:rPr lang="en-US" i="1">
                                  <a:latin typeface="Cambria Math"/>
                                </a:rPr>
                              </m:ctrlPr>
                            </m:radPr>
                            <m:deg/>
                            <m:e>
                              <m:r>
                                <a:rPr lang="en-US" i="1">
                                  <a:latin typeface="Cambria Math" panose="02040503050406030204" pitchFamily="18" charset="0"/>
                                </a:rPr>
                                <m:t>6</m:t>
                              </m:r>
                            </m:e>
                          </m:rad>
                        </m:num>
                        <m:den>
                          <m:rad>
                            <m:radPr>
                              <m:degHide m:val="on"/>
                              <m:ctrlPr>
                                <a:rPr lang="en-US" i="1">
                                  <a:latin typeface="Cambria Math"/>
                                </a:rPr>
                              </m:ctrlPr>
                            </m:radPr>
                            <m:deg/>
                            <m:e>
                              <m:r>
                                <a:rPr lang="en-US" i="1">
                                  <a:latin typeface="Cambria Math"/>
                                </a:rPr>
                                <m:t>1−.</m:t>
                              </m:r>
                              <m:r>
                                <a:rPr lang="en-US" i="1">
                                  <a:latin typeface="Cambria Math" panose="02040503050406030204" pitchFamily="18" charset="0"/>
                                </a:rPr>
                                <m:t>48</m:t>
                              </m:r>
                            </m:e>
                          </m:rad>
                        </m:den>
                      </m:f>
                      <m:r>
                        <a:rPr lang="en-US" i="1">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a:rPr>
                        <m:t>=</m:t>
                      </m:r>
                      <m:r>
                        <a:rPr lang="en-US" i="1">
                          <a:latin typeface="Cambria Math" panose="02040503050406030204" pitchFamily="18" charset="0"/>
                        </a:rPr>
                        <m:t>2.352</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256816" y="3676327"/>
                <a:ext cx="1750929" cy="1638525"/>
              </a:xfrm>
              <a:prstGeom prst="rect">
                <a:avLst/>
              </a:prstGeom>
              <a:blipFill rotWithShape="1">
                <a:blip r:embed="rId3"/>
                <a:stretch>
                  <a:fillRect/>
                </a:stretch>
              </a:blipFill>
              <a:ln>
                <a:solidFill>
                  <a:srgbClr val="000000"/>
                </a:solidFill>
              </a:ln>
            </p:spPr>
            <p:txBody>
              <a:bodyPr/>
              <a:lstStyle/>
              <a:p>
                <a:r>
                  <a:rPr lang="en-US">
                    <a:noFill/>
                  </a:rPr>
                  <a:t> </a:t>
                </a:r>
              </a:p>
            </p:txBody>
          </p:sp>
        </mc:Fallback>
      </mc:AlternateContent>
      <p:sp>
        <p:nvSpPr>
          <p:cNvPr id="4" name="TextBox 3"/>
          <p:cNvSpPr txBox="1"/>
          <p:nvPr/>
        </p:nvSpPr>
        <p:spPr>
          <a:xfrm>
            <a:off x="1233163" y="5293588"/>
            <a:ext cx="1848498" cy="369332"/>
          </a:xfrm>
          <a:prstGeom prst="rect">
            <a:avLst/>
          </a:prstGeom>
          <a:noFill/>
        </p:spPr>
        <p:txBody>
          <a:bodyPr wrap="square" rtlCol="0">
            <a:spAutoFit/>
          </a:bodyPr>
          <a:lstStyle/>
          <a:p>
            <a:r>
              <a:rPr lang="en-US" b="1" dirty="0"/>
              <a:t>P-value =.0569 </a:t>
            </a:r>
          </a:p>
        </p:txBody>
      </p:sp>
      <p:sp>
        <p:nvSpPr>
          <p:cNvPr id="12" name="TextBox 11"/>
          <p:cNvSpPr txBox="1"/>
          <p:nvPr/>
        </p:nvSpPr>
        <p:spPr>
          <a:xfrm>
            <a:off x="1233163" y="5653526"/>
            <a:ext cx="1933179" cy="646331"/>
          </a:xfrm>
          <a:prstGeom prst="rect">
            <a:avLst/>
          </a:prstGeom>
          <a:noFill/>
        </p:spPr>
        <p:txBody>
          <a:bodyPr wrap="square" rtlCol="0">
            <a:spAutoFit/>
          </a:bodyPr>
          <a:lstStyle/>
          <a:p>
            <a:r>
              <a:rPr lang="en-US" b="1" dirty="0"/>
              <a:t>Fail to Reject Ho </a:t>
            </a:r>
            <a:endParaRPr lang="en-US" b="1" dirty="0" smtClean="0"/>
          </a:p>
          <a:p>
            <a:r>
              <a:rPr lang="en-US" b="1" dirty="0" smtClean="0"/>
              <a:t>(</a:t>
            </a:r>
            <a:r>
              <a:rPr lang="en-US" b="1" dirty="0"/>
              <a:t>at alpha = 0.05)</a:t>
            </a:r>
          </a:p>
        </p:txBody>
      </p:sp>
      <p:pic>
        <p:nvPicPr>
          <p:cNvPr id="2" name="Picture 1"/>
          <p:cNvPicPr>
            <a:picLocks noChangeAspect="1"/>
          </p:cNvPicPr>
          <p:nvPr/>
        </p:nvPicPr>
        <p:blipFill>
          <a:blip r:embed="rId4"/>
          <a:stretch>
            <a:fillRect/>
          </a:stretch>
        </p:blipFill>
        <p:spPr>
          <a:xfrm>
            <a:off x="981265" y="1982597"/>
            <a:ext cx="693076" cy="603966"/>
          </a:xfrm>
          <a:prstGeom prst="rect">
            <a:avLst/>
          </a:prstGeom>
          <a:ln>
            <a:solidFill>
              <a:srgbClr val="000000"/>
            </a:solidFill>
          </a:ln>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4055CABE-18C0-4D95-A299-AB9AF7CC9A71}"/>
                  </a:ext>
                </a:extLst>
              </p:cNvPr>
              <p:cNvSpPr txBox="1"/>
              <p:nvPr/>
            </p:nvSpPr>
            <p:spPr>
              <a:xfrm>
                <a:off x="1807399" y="1907486"/>
                <a:ext cx="1432419" cy="7269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𝑟</m:t>
                          </m:r>
                          <m:rad>
                            <m:radPr>
                              <m:degHide m:val="on"/>
                              <m:ctrlPr>
                                <a:rPr lang="en-US" i="1">
                                  <a:latin typeface="Cambria Math"/>
                                </a:rPr>
                              </m:ctrlPr>
                            </m:radPr>
                            <m:deg/>
                            <m:e>
                              <m:r>
                                <a:rPr lang="en-US" i="1">
                                  <a:latin typeface="Cambria Math"/>
                                </a:rPr>
                                <m:t>𝑛</m:t>
                              </m:r>
                              <m:r>
                                <a:rPr lang="en-US" i="1">
                                  <a:latin typeface="Cambria Math"/>
                                </a:rPr>
                                <m:t> −2</m:t>
                              </m:r>
                            </m:e>
                          </m:rad>
                        </m:num>
                        <m:den>
                          <m:rad>
                            <m:radPr>
                              <m:degHide m:val="on"/>
                              <m:ctrlPr>
                                <a:rPr lang="en-US" i="1">
                                  <a:latin typeface="Cambria Math"/>
                                </a:rPr>
                              </m:ctrlPr>
                            </m:radPr>
                            <m:deg/>
                            <m:e>
                              <m:r>
                                <a:rPr lang="en-US" i="1">
                                  <a:latin typeface="Cambria Math"/>
                                </a:rPr>
                                <m:t>1 −</m:t>
                              </m:r>
                              <m:sSup>
                                <m:sSupPr>
                                  <m:ctrlPr>
                                    <a:rPr lang="en-US" i="1">
                                      <a:latin typeface="Cambria Math"/>
                                    </a:rPr>
                                  </m:ctrlPr>
                                </m:sSupPr>
                                <m:e>
                                  <m:r>
                                    <a:rPr lang="en-US" i="1">
                                      <a:latin typeface="Cambria Math"/>
                                    </a:rPr>
                                    <m:t>𝑟</m:t>
                                  </m:r>
                                </m:e>
                                <m:sup>
                                  <m:r>
                                    <a:rPr lang="en-US" i="1">
                                      <a:latin typeface="Cambria Math"/>
                                    </a:rPr>
                                    <m:t>2</m:t>
                                  </m:r>
                                </m:sup>
                              </m:sSup>
                            </m:e>
                          </m:rad>
                        </m:den>
                      </m:f>
                      <m:r>
                        <a:rPr lang="en-US" i="1">
                          <a:latin typeface="Cambria Math"/>
                        </a:rPr>
                        <m:t>~</m:t>
                      </m:r>
                      <m:sSub>
                        <m:sSubPr>
                          <m:ctrlPr>
                            <a:rPr lang="en-US" i="1">
                              <a:latin typeface="Cambria Math"/>
                            </a:rPr>
                          </m:ctrlPr>
                        </m:sSubPr>
                        <m:e>
                          <m:r>
                            <a:rPr lang="en-US" i="1">
                              <a:latin typeface="Cambria Math"/>
                            </a:rPr>
                            <m:t>𝑡</m:t>
                          </m:r>
                        </m:e>
                        <m:sub>
                          <m:r>
                            <a:rPr lang="en-US" i="1">
                              <a:latin typeface="Cambria Math"/>
                            </a:rPr>
                            <m:t>𝑛</m:t>
                          </m:r>
                          <m:r>
                            <a:rPr lang="en-US" i="1">
                              <a:latin typeface="Cambria Math"/>
                            </a:rPr>
                            <m:t>−2</m:t>
                          </m:r>
                        </m:sub>
                      </m:sSub>
                    </m:oMath>
                  </m:oMathPara>
                </a14:m>
                <a:endParaRPr lang="en-US" i="1" dirty="0">
                  <a:latin typeface="Cambria Math"/>
                </a:endParaRPr>
              </a:p>
            </p:txBody>
          </p:sp>
        </mc:Choice>
        <mc:Fallback xmlns="">
          <p:sp>
            <p:nvSpPr>
              <p:cNvPr id="14" name="TextBox 13">
                <a:extLst>
                  <a:ext uri="{FF2B5EF4-FFF2-40B4-BE49-F238E27FC236}">
                    <a16:creationId xmlns:a16="http://schemas.microsoft.com/office/drawing/2014/main" xmlns="" xmlns:a14="http://schemas.microsoft.com/office/drawing/2010/main" id="{4055CABE-18C0-4D95-A299-AB9AF7CC9A71}"/>
                  </a:ext>
                </a:extLst>
              </p:cNvPr>
              <p:cNvSpPr txBox="1">
                <a:spLocks noRot="1" noChangeAspect="1" noMove="1" noResize="1" noEditPoints="1" noAdjustHandles="1" noChangeArrowheads="1" noChangeShapeType="1" noTextEdit="1"/>
              </p:cNvSpPr>
              <p:nvPr/>
            </p:nvSpPr>
            <p:spPr>
              <a:xfrm>
                <a:off x="1807399" y="1907486"/>
                <a:ext cx="1432419" cy="726930"/>
              </a:xfrm>
              <a:prstGeom prst="rect">
                <a:avLst/>
              </a:prstGeom>
              <a:blipFill rotWithShape="1">
                <a:blip r:embed="rId5"/>
                <a:stretch>
                  <a:fillRect r="-851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6539D5F7-DB5D-48C3-A38A-31C20CA4459E}"/>
              </a:ext>
            </a:extLst>
          </p:cNvPr>
          <p:cNvSpPr txBox="1"/>
          <p:nvPr/>
        </p:nvSpPr>
        <p:spPr>
          <a:xfrm>
            <a:off x="1487231" y="3310980"/>
            <a:ext cx="1533430" cy="369332"/>
          </a:xfrm>
          <a:prstGeom prst="rect">
            <a:avLst/>
          </a:prstGeom>
          <a:noFill/>
        </p:spPr>
        <p:txBody>
          <a:bodyPr wrap="square" rtlCol="0">
            <a:spAutoFit/>
          </a:bodyPr>
          <a:lstStyle/>
          <a:p>
            <a:r>
              <a:rPr lang="en-US" b="1" u="sng" dirty="0"/>
              <a:t>Test statistic</a:t>
            </a:r>
          </a:p>
        </p:txBody>
      </p:sp>
      <p:sp>
        <p:nvSpPr>
          <p:cNvPr id="16" name="Text Box 9">
            <a:extLst>
              <a:ext uri="{FF2B5EF4-FFF2-40B4-BE49-F238E27FC236}">
                <a16:creationId xmlns:a16="http://schemas.microsoft.com/office/drawing/2014/main" xmlns="" id="{123804F1-0CFA-4770-98A4-4240D643FD32}"/>
              </a:ext>
            </a:extLst>
          </p:cNvPr>
          <p:cNvSpPr txBox="1">
            <a:spLocks noChangeArrowheads="1"/>
          </p:cNvSpPr>
          <p:nvPr/>
        </p:nvSpPr>
        <p:spPr bwMode="auto">
          <a:xfrm>
            <a:off x="5283500" y="4753280"/>
            <a:ext cx="3200327" cy="154657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ts val="450"/>
              </a:spcBef>
              <a:buNone/>
            </a:pPr>
            <a:r>
              <a:rPr lang="en-US" altLang="en-US" sz="1350" kern="800" dirty="0"/>
              <a:t>Because the we do not know much about how the data was sampled, the results cannot be generalized to the entire population of mothers and daughter in the NHES. Because the results are not significant, there is no need to discuss causality. </a:t>
            </a:r>
          </a:p>
        </p:txBody>
      </p:sp>
      <p:sp>
        <p:nvSpPr>
          <p:cNvPr id="9" name="Title 8">
            <a:extLst>
              <a:ext uri="{FF2B5EF4-FFF2-40B4-BE49-F238E27FC236}">
                <a16:creationId xmlns:a16="http://schemas.microsoft.com/office/drawing/2014/main" xmlns="" id="{547982D3-1A48-4FCB-83C7-FA5B966B096B}"/>
              </a:ext>
            </a:extLst>
          </p:cNvPr>
          <p:cNvSpPr>
            <a:spLocks noGrp="1"/>
          </p:cNvSpPr>
          <p:nvPr>
            <p:ph type="title"/>
          </p:nvPr>
        </p:nvSpPr>
        <p:spPr>
          <a:xfrm>
            <a:off x="1803243" y="236523"/>
            <a:ext cx="5624584" cy="798692"/>
          </a:xfrm>
        </p:spPr>
        <p:txBody>
          <a:bodyPr>
            <a:normAutofit/>
          </a:bodyPr>
          <a:lstStyle/>
          <a:p>
            <a:r>
              <a:rPr lang="en-US" sz="2800" b="1" dirty="0" smtClean="0">
                <a:latin typeface="+mn-lt"/>
              </a:rPr>
              <a:t>Example: Mother/Daughter </a:t>
            </a:r>
            <a:r>
              <a:rPr lang="en-US" sz="2800" b="1" dirty="0">
                <a:latin typeface="+mn-lt"/>
              </a:rPr>
              <a:t>Heights</a:t>
            </a:r>
          </a:p>
        </p:txBody>
      </p:sp>
      <p:pic>
        <p:nvPicPr>
          <p:cNvPr id="22" name="Picture 9">
            <a:extLst>
              <a:ext uri="{FF2B5EF4-FFF2-40B4-BE49-F238E27FC236}">
                <a16:creationId xmlns:a16="http://schemas.microsoft.com/office/drawing/2014/main" xmlns="" id="{7AFA104E-9693-4463-B470-B2D61BB891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0831" r="926"/>
          <a:stretch/>
        </p:blipFill>
        <p:spPr bwMode="auto">
          <a:xfrm>
            <a:off x="1410448" y="926033"/>
            <a:ext cx="6115051"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xmlns="" id="{268D8F16-DA19-497B-9E55-42EFDBC1F3C7}"/>
              </a:ext>
            </a:extLst>
          </p:cNvPr>
          <p:cNvPicPr>
            <a:picLocks noChangeAspect="1"/>
          </p:cNvPicPr>
          <p:nvPr/>
        </p:nvPicPr>
        <p:blipFill>
          <a:blip r:embed="rId7"/>
          <a:stretch>
            <a:fillRect/>
          </a:stretch>
        </p:blipFill>
        <p:spPr>
          <a:xfrm>
            <a:off x="3810451" y="3380196"/>
            <a:ext cx="994592" cy="640711"/>
          </a:xfrm>
          <a:prstGeom prst="rect">
            <a:avLst/>
          </a:prstGeom>
        </p:spPr>
      </p:pic>
      <p:pic>
        <p:nvPicPr>
          <p:cNvPr id="11" name="Picture 10">
            <a:extLst>
              <a:ext uri="{FF2B5EF4-FFF2-40B4-BE49-F238E27FC236}">
                <a16:creationId xmlns:a16="http://schemas.microsoft.com/office/drawing/2014/main" xmlns="" id="{62B38EAA-169D-48B5-BA3A-1E69BE251C87}"/>
              </a:ext>
            </a:extLst>
          </p:cNvPr>
          <p:cNvPicPr>
            <a:picLocks noChangeAspect="1"/>
          </p:cNvPicPr>
          <p:nvPr/>
        </p:nvPicPr>
        <p:blipFill>
          <a:blip r:embed="rId8"/>
          <a:stretch>
            <a:fillRect/>
          </a:stretch>
        </p:blipFill>
        <p:spPr>
          <a:xfrm>
            <a:off x="3583953" y="2475208"/>
            <a:ext cx="1393031" cy="847725"/>
          </a:xfrm>
          <a:prstGeom prst="rect">
            <a:avLst/>
          </a:prstGeom>
        </p:spPr>
      </p:pic>
      <p:pic>
        <p:nvPicPr>
          <p:cNvPr id="13" name="Picture 12">
            <a:extLst>
              <a:ext uri="{FF2B5EF4-FFF2-40B4-BE49-F238E27FC236}">
                <a16:creationId xmlns:a16="http://schemas.microsoft.com/office/drawing/2014/main" xmlns="" id="{AFAAFD7F-62BF-4020-A6DC-4E38AC0D85E1}"/>
              </a:ext>
            </a:extLst>
          </p:cNvPr>
          <p:cNvPicPr>
            <a:picLocks noChangeAspect="1"/>
          </p:cNvPicPr>
          <p:nvPr/>
        </p:nvPicPr>
        <p:blipFill>
          <a:blip r:embed="rId9"/>
          <a:stretch>
            <a:fillRect/>
          </a:stretch>
        </p:blipFill>
        <p:spPr>
          <a:xfrm>
            <a:off x="3858158" y="5165917"/>
            <a:ext cx="757377" cy="456328"/>
          </a:xfrm>
          <a:prstGeom prst="rect">
            <a:avLst/>
          </a:prstGeom>
        </p:spPr>
      </p:pic>
      <p:pic>
        <p:nvPicPr>
          <p:cNvPr id="18" name="Picture 17">
            <a:extLst>
              <a:ext uri="{FF2B5EF4-FFF2-40B4-BE49-F238E27FC236}">
                <a16:creationId xmlns:a16="http://schemas.microsoft.com/office/drawing/2014/main" xmlns="" id="{24BECB48-2302-48D9-AB98-901B407F3F6B}"/>
              </a:ext>
            </a:extLst>
          </p:cNvPr>
          <p:cNvPicPr>
            <a:picLocks noChangeAspect="1"/>
          </p:cNvPicPr>
          <p:nvPr/>
        </p:nvPicPr>
        <p:blipFill>
          <a:blip r:embed="rId10"/>
          <a:stretch>
            <a:fillRect/>
          </a:stretch>
        </p:blipFill>
        <p:spPr>
          <a:xfrm>
            <a:off x="3611080" y="4217906"/>
            <a:ext cx="1393337" cy="775144"/>
          </a:xfrm>
          <a:prstGeom prst="rect">
            <a:avLst/>
          </a:prstGeom>
        </p:spPr>
      </p:pic>
      <mc:AlternateContent xmlns:mc="http://schemas.openxmlformats.org/markup-compatibility/2006" xmlns:a14="http://schemas.microsoft.com/office/drawing/2010/main">
        <mc:Choice Requires="a14">
          <p:sp>
            <p:nvSpPr>
              <p:cNvPr id="19" name="Text Box 9">
                <a:extLst>
                  <a:ext uri="{FF2B5EF4-FFF2-40B4-BE49-F238E27FC236}">
                    <a16:creationId xmlns:a16="http://schemas.microsoft.com/office/drawing/2014/main" xmlns="" id="{09369DC6-3062-4393-A9D3-05B7EA5C6CF2}"/>
                  </a:ext>
                </a:extLst>
              </p:cNvPr>
              <p:cNvSpPr txBox="1">
                <a:spLocks noChangeArrowheads="1"/>
              </p:cNvSpPr>
              <p:nvPr/>
            </p:nvSpPr>
            <p:spPr bwMode="auto">
              <a:xfrm>
                <a:off x="5283499" y="3236749"/>
                <a:ext cx="3200327" cy="1338828"/>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1350" dirty="0"/>
                  <a:t>There is not sufficient evidence at the alpha = .05 level of significance to suggest that the data are linearly correlated (p-value = .0569). We will skip the confidence interval for </a:t>
                </a:r>
                <a14:m>
                  <m:oMath xmlns:m="http://schemas.openxmlformats.org/officeDocument/2006/math">
                    <m:r>
                      <a:rPr lang="en-US" altLang="en-US" sz="1350" i="1">
                        <a:latin typeface="Cambria Math" panose="02040503050406030204" pitchFamily="18" charset="0"/>
                        <a:ea typeface="Cambria Math" panose="02040503050406030204" pitchFamily="18" charset="0"/>
                      </a:rPr>
                      <m:t>𝜌</m:t>
                    </m:r>
                  </m:oMath>
                </a14:m>
                <a:r>
                  <a:rPr lang="en-US" altLang="en-US" sz="1350" dirty="0"/>
                  <a:t> for now.</a:t>
                </a:r>
              </a:p>
            </p:txBody>
          </p:sp>
        </mc:Choice>
        <mc:Fallback xmlns="">
          <p:sp>
            <p:nvSpPr>
              <p:cNvPr id="19" name="Text Box 9">
                <a:extLst>
                  <a:ext uri="{FF2B5EF4-FFF2-40B4-BE49-F238E27FC236}">
                    <a16:creationId xmlns:a16="http://schemas.microsoft.com/office/drawing/2014/main" xmlns="" xmlns:a14="http://schemas.microsoft.com/office/drawing/2010/main" id="{09369DC6-3062-4393-A9D3-05B7EA5C6CF2}"/>
                  </a:ext>
                </a:extLst>
              </p:cNvPr>
              <p:cNvSpPr txBox="1">
                <a:spLocks noRot="1" noChangeAspect="1" noMove="1" noResize="1" noEditPoints="1" noAdjustHandles="1" noChangeArrowheads="1" noChangeShapeType="1" noTextEdit="1"/>
              </p:cNvSpPr>
              <p:nvPr/>
            </p:nvSpPr>
            <p:spPr bwMode="auto">
              <a:xfrm>
                <a:off x="5283499" y="3236749"/>
                <a:ext cx="3200327" cy="1338828"/>
              </a:xfrm>
              <a:prstGeom prst="rect">
                <a:avLst/>
              </a:prstGeom>
              <a:blipFill rotWithShape="1">
                <a:blip r:embed="rId11"/>
                <a:stretch>
                  <a:fillRect l="-380" r="-190" b="-3153"/>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5" name="Rectangle 4"/>
          <p:cNvSpPr/>
          <p:nvPr/>
        </p:nvSpPr>
        <p:spPr>
          <a:xfrm>
            <a:off x="818867" y="1779376"/>
            <a:ext cx="2633422" cy="4598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3953" y="2318406"/>
            <a:ext cx="1393031" cy="3509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83862" y="1989148"/>
            <a:ext cx="3544934" cy="4507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9" idx="1"/>
            <a:endCxn id="13" idx="3"/>
          </p:cNvCxnSpPr>
          <p:nvPr/>
        </p:nvCxnSpPr>
        <p:spPr>
          <a:xfrm flipH="1">
            <a:off x="4615535" y="3906163"/>
            <a:ext cx="667964" cy="1487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4B0985D4-0067-4394-AE27-0B28D1943B37}" type="slidenum">
              <a:rPr lang="en-US" smtClean="0"/>
              <a:t>19</a:t>
            </a:fld>
            <a:endParaRPr lang="en-US"/>
          </a:p>
        </p:txBody>
      </p:sp>
      <p:cxnSp>
        <p:nvCxnSpPr>
          <p:cNvPr id="24" name="Straight Arrow Connector 23"/>
          <p:cNvCxnSpPr>
            <a:stCxn id="10" idx="1"/>
          </p:cNvCxnSpPr>
          <p:nvPr/>
        </p:nvCxnSpPr>
        <p:spPr>
          <a:xfrm flipH="1" flipV="1">
            <a:off x="3020661" y="3236749"/>
            <a:ext cx="789790" cy="463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575036" y="4495589"/>
            <a:ext cx="1892937" cy="587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784143" y="5478254"/>
            <a:ext cx="10263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82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518613" y="591706"/>
            <a:ext cx="80263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None/>
            </a:pPr>
            <a:r>
              <a:rPr lang="en-US" altLang="en-US" sz="2400" b="1" dirty="0"/>
              <a:t>Key </a:t>
            </a:r>
            <a:r>
              <a:rPr lang="en-US" altLang="en-US" sz="2400" b="1" dirty="0" smtClean="0"/>
              <a:t>Concept: Sample </a:t>
            </a:r>
            <a:r>
              <a:rPr lang="en-US" altLang="en-US" sz="2400" b="1" dirty="0"/>
              <a:t>linear correlation </a:t>
            </a:r>
            <a:r>
              <a:rPr lang="en-US" altLang="en-US" sz="2400" b="1" dirty="0" smtClean="0"/>
              <a:t>coefficient </a:t>
            </a:r>
            <a:r>
              <a:rPr lang="en-US" altLang="en-US" sz="2400" b="1" i="1" dirty="0" smtClean="0"/>
              <a:t>r</a:t>
            </a:r>
            <a:endParaRPr lang="en-US" altLang="en-US" sz="2400" b="1" dirty="0">
              <a:solidFill>
                <a:srgbClr val="008000"/>
              </a:solidFill>
            </a:endParaRPr>
          </a:p>
        </p:txBody>
      </p:sp>
      <p:sp>
        <p:nvSpPr>
          <p:cNvPr id="3082" name="Rectangle 10"/>
          <p:cNvSpPr>
            <a:spLocks noChangeArrowheads="1"/>
          </p:cNvSpPr>
          <p:nvPr/>
        </p:nvSpPr>
        <p:spPr bwMode="auto">
          <a:xfrm>
            <a:off x="1541266" y="6257274"/>
            <a:ext cx="6011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endParaRPr lang="en-US" altLang="en-US" sz="2800" b="1" i="1" dirty="0">
              <a:solidFill>
                <a:schemeClr val="hlink"/>
              </a:solidFill>
            </a:endParaRPr>
          </a:p>
        </p:txBody>
      </p:sp>
      <p:pic>
        <p:nvPicPr>
          <p:cNvPr id="1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996" y="1236028"/>
            <a:ext cx="5915025" cy="391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6"/>
          <p:cNvSpPr txBox="1">
            <a:spLocks noChangeArrowheads="1"/>
          </p:cNvSpPr>
          <p:nvPr/>
        </p:nvSpPr>
        <p:spPr bwMode="auto">
          <a:xfrm>
            <a:off x="1117996" y="5149216"/>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a:spcBef>
                <a:spcPct val="50000"/>
              </a:spcBef>
              <a:buFontTx/>
              <a:buNone/>
            </a:pPr>
            <a:r>
              <a:rPr lang="en-US" altLang="en-US" sz="2400" b="1" dirty="0"/>
              <a:t>We would like a numerical measurement of the strength of the relationship between two variables representing quantitative data.</a:t>
            </a:r>
          </a:p>
        </p:txBody>
      </p:sp>
      <p:sp>
        <p:nvSpPr>
          <p:cNvPr id="2" name="Rectangle 1"/>
          <p:cNvSpPr/>
          <p:nvPr/>
        </p:nvSpPr>
        <p:spPr>
          <a:xfrm>
            <a:off x="2789803" y="1053371"/>
            <a:ext cx="3483975" cy="556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u="sng" dirty="0" smtClean="0">
                <a:solidFill>
                  <a:schemeClr val="tx1"/>
                </a:solidFill>
              </a:rPr>
              <a:t>Study Hours by Grades</a:t>
            </a:r>
            <a:endParaRPr lang="en-US" sz="2400" b="1" u="sng"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2</a:t>
            </a:fld>
            <a:endParaRPr lang="en-US"/>
          </a:p>
        </p:txBody>
      </p:sp>
    </p:spTree>
    <p:extLst>
      <p:ext uri="{BB962C8B-B14F-4D97-AF65-F5344CB8AC3E}">
        <p14:creationId xmlns:p14="http://schemas.microsoft.com/office/powerpoint/2010/main" val="27518469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BFC7D-44AB-F44C-A2AD-A36B2DB275D9}"/>
              </a:ext>
            </a:extLst>
          </p:cNvPr>
          <p:cNvSpPr>
            <a:spLocks noGrp="1"/>
          </p:cNvSpPr>
          <p:nvPr>
            <p:ph type="title"/>
          </p:nvPr>
        </p:nvSpPr>
        <p:spPr/>
        <p:txBody>
          <a:bodyPr/>
          <a:lstStyle/>
          <a:p>
            <a:r>
              <a:rPr lang="en-US" b="1" dirty="0" smtClean="0">
                <a:solidFill>
                  <a:srgbClr val="C00000"/>
                </a:solidFill>
                <a:latin typeface="+mn-lt"/>
              </a:rPr>
              <a:t>Quick </a:t>
            </a:r>
            <a:r>
              <a:rPr lang="en-US" b="1" dirty="0">
                <a:solidFill>
                  <a:srgbClr val="C00000"/>
                </a:solidFill>
                <a:latin typeface="+mn-lt"/>
              </a:rPr>
              <a:t>Quiz </a:t>
            </a:r>
            <a:r>
              <a:rPr lang="en-US" b="1" dirty="0" smtClean="0">
                <a:solidFill>
                  <a:srgbClr val="C00000"/>
                </a:solidFill>
                <a:latin typeface="+mn-lt"/>
              </a:rPr>
              <a:t>Questions: Q1</a:t>
            </a:r>
            <a:endParaRPr lang="en-US" b="1" dirty="0">
              <a:solidFill>
                <a:srgbClr val="C00000"/>
              </a:solidFill>
              <a:latin typeface="+mn-lt"/>
            </a:endParaRPr>
          </a:p>
        </p:txBody>
      </p:sp>
      <p:pic>
        <p:nvPicPr>
          <p:cNvPr id="4" name="Picture 3">
            <a:extLst>
              <a:ext uri="{FF2B5EF4-FFF2-40B4-BE49-F238E27FC236}">
                <a16:creationId xmlns:a16="http://schemas.microsoft.com/office/drawing/2014/main" xmlns="" id="{CBB40896-FF45-F745-84FB-8D03EA1352E5}"/>
              </a:ext>
            </a:extLst>
          </p:cNvPr>
          <p:cNvPicPr>
            <a:picLocks noChangeAspect="1"/>
          </p:cNvPicPr>
          <p:nvPr/>
        </p:nvPicPr>
        <p:blipFill>
          <a:blip r:embed="rId2"/>
          <a:stretch>
            <a:fillRect/>
          </a:stretch>
        </p:blipFill>
        <p:spPr>
          <a:xfrm>
            <a:off x="1471614" y="1965798"/>
            <a:ext cx="6200775" cy="3276600"/>
          </a:xfrm>
          <a:prstGeom prst="rect">
            <a:avLst/>
          </a:prstGeom>
        </p:spPr>
      </p:pic>
      <p:sp>
        <p:nvSpPr>
          <p:cNvPr id="3" name="Slide Number Placeholder 2"/>
          <p:cNvSpPr>
            <a:spLocks noGrp="1"/>
          </p:cNvSpPr>
          <p:nvPr>
            <p:ph type="sldNum" sz="quarter" idx="12"/>
          </p:nvPr>
        </p:nvSpPr>
        <p:spPr/>
        <p:txBody>
          <a:bodyPr/>
          <a:lstStyle/>
          <a:p>
            <a:fld id="{4B0985D4-0067-4394-AE27-0B28D1943B37}" type="slidenum">
              <a:rPr lang="en-US" smtClean="0"/>
              <a:t>20</a:t>
            </a:fld>
            <a:endParaRPr lang="en-US"/>
          </a:p>
        </p:txBody>
      </p:sp>
    </p:spTree>
    <p:extLst>
      <p:ext uri="{BB962C8B-B14F-4D97-AF65-F5344CB8AC3E}">
        <p14:creationId xmlns:p14="http://schemas.microsoft.com/office/powerpoint/2010/main" val="3641280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BFC7D-44AB-F44C-A2AD-A36B2DB275D9}"/>
              </a:ext>
            </a:extLst>
          </p:cNvPr>
          <p:cNvSpPr>
            <a:spLocks noGrp="1"/>
          </p:cNvSpPr>
          <p:nvPr>
            <p:ph type="title"/>
          </p:nvPr>
        </p:nvSpPr>
        <p:spPr/>
        <p:txBody>
          <a:bodyPr/>
          <a:lstStyle/>
          <a:p>
            <a:r>
              <a:rPr lang="en-US" b="1" dirty="0">
                <a:solidFill>
                  <a:srgbClr val="C00000"/>
                </a:solidFill>
                <a:latin typeface="+mn-lt"/>
              </a:rPr>
              <a:t>Quick Quiz Questions: </a:t>
            </a:r>
            <a:r>
              <a:rPr lang="en-US" b="1" dirty="0" smtClean="0">
                <a:solidFill>
                  <a:srgbClr val="C00000"/>
                </a:solidFill>
                <a:latin typeface="+mn-lt"/>
              </a:rPr>
              <a:t>Q2</a:t>
            </a:r>
            <a:endParaRPr lang="en-US" dirty="0">
              <a:latin typeface="+mn-lt"/>
            </a:endParaRPr>
          </a:p>
        </p:txBody>
      </p:sp>
      <p:pic>
        <p:nvPicPr>
          <p:cNvPr id="3" name="Picture 2">
            <a:extLst>
              <a:ext uri="{FF2B5EF4-FFF2-40B4-BE49-F238E27FC236}">
                <a16:creationId xmlns:a16="http://schemas.microsoft.com/office/drawing/2014/main" xmlns="" id="{63F442A3-68C8-8D4C-B1F9-87306E3A8C3E}"/>
              </a:ext>
            </a:extLst>
          </p:cNvPr>
          <p:cNvPicPr>
            <a:picLocks noChangeAspect="1"/>
          </p:cNvPicPr>
          <p:nvPr/>
        </p:nvPicPr>
        <p:blipFill>
          <a:blip r:embed="rId2"/>
          <a:stretch>
            <a:fillRect/>
          </a:stretch>
        </p:blipFill>
        <p:spPr>
          <a:xfrm>
            <a:off x="1428752" y="2222500"/>
            <a:ext cx="6286500" cy="2413000"/>
          </a:xfrm>
          <a:prstGeom prst="rect">
            <a:avLst/>
          </a:prstGeom>
        </p:spPr>
      </p:pic>
      <p:sp>
        <p:nvSpPr>
          <p:cNvPr id="4" name="Slide Number Placeholder 3"/>
          <p:cNvSpPr>
            <a:spLocks noGrp="1"/>
          </p:cNvSpPr>
          <p:nvPr>
            <p:ph type="sldNum" sz="quarter" idx="12"/>
          </p:nvPr>
        </p:nvSpPr>
        <p:spPr/>
        <p:txBody>
          <a:bodyPr/>
          <a:lstStyle/>
          <a:p>
            <a:fld id="{4B0985D4-0067-4394-AE27-0B28D1943B37}" type="slidenum">
              <a:rPr lang="en-US" smtClean="0"/>
              <a:t>21</a:t>
            </a:fld>
            <a:endParaRPr lang="en-US"/>
          </a:p>
        </p:txBody>
      </p:sp>
      <p:sp>
        <p:nvSpPr>
          <p:cNvPr id="5" name="Rectangle 4"/>
          <p:cNvSpPr/>
          <p:nvPr/>
        </p:nvSpPr>
        <p:spPr>
          <a:xfrm>
            <a:off x="3603008" y="1542197"/>
            <a:ext cx="3452885" cy="68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What is wrong with this question?</a:t>
            </a:r>
            <a:endParaRPr lang="en-US" b="1" dirty="0"/>
          </a:p>
        </p:txBody>
      </p:sp>
    </p:spTree>
    <p:extLst>
      <p:ext uri="{BB962C8B-B14F-4D97-AF65-F5344CB8AC3E}">
        <p14:creationId xmlns:p14="http://schemas.microsoft.com/office/powerpoint/2010/main" val="1314252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93068" y="280916"/>
            <a:ext cx="6172200" cy="715962"/>
          </a:xfrm>
        </p:spPr>
        <p:txBody>
          <a:bodyPr/>
          <a:lstStyle/>
          <a:p>
            <a:pPr eaLnBrk="1" hangingPunct="1"/>
            <a:r>
              <a:rPr lang="en-US" altLang="en-US" b="1" dirty="0" smtClean="0">
                <a:solidFill>
                  <a:srgbClr val="C00000"/>
                </a:solidFill>
                <a:latin typeface="+mn-lt"/>
                <a:ea typeface="ＭＳ Ｐゴシック" pitchFamily="34" charset="-128"/>
              </a:rPr>
              <a:t>Exercise 1: Crickets</a:t>
            </a:r>
            <a:endParaRPr lang="en-US" altLang="en-US" b="1" dirty="0">
              <a:latin typeface="+mn-lt"/>
              <a:ea typeface="ＭＳ Ｐゴシック" pitchFamily="34" charset="-128"/>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69" y="1124803"/>
            <a:ext cx="62865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4171" y="3898247"/>
            <a:ext cx="6431064" cy="1200329"/>
          </a:xfrm>
          <a:prstGeom prst="rect">
            <a:avLst/>
          </a:prstGeom>
          <a:noFill/>
          <a:ln>
            <a:solidFill>
              <a:srgbClr val="000000"/>
            </a:solidFill>
          </a:ln>
        </p:spPr>
        <p:txBody>
          <a:bodyPr wrap="square" rtlCol="0">
            <a:spAutoFit/>
          </a:bodyPr>
          <a:lstStyle/>
          <a:p>
            <a:r>
              <a:rPr lang="en-US" b="1" dirty="0" smtClean="0"/>
              <a:t>Use </a:t>
            </a:r>
            <a:r>
              <a:rPr lang="en-US" b="1" dirty="0"/>
              <a:t>SAS OR R </a:t>
            </a:r>
            <a:r>
              <a:rPr lang="en-US" dirty="0"/>
              <a:t>to find r and then </a:t>
            </a:r>
            <a:r>
              <a:rPr lang="en-US" dirty="0" smtClean="0"/>
              <a:t>manually conduct </a:t>
            </a:r>
            <a:r>
              <a:rPr lang="en-US" dirty="0"/>
              <a:t>a formal 6 step hypothesis test to test for linear correlation. You should also make note of whether a linear associations looks reasonable via visual </a:t>
            </a:r>
            <a:r>
              <a:rPr lang="en-US" dirty="0" smtClean="0"/>
              <a:t>inspection with </a:t>
            </a:r>
            <a:r>
              <a:rPr lang="en-US" dirty="0"/>
              <a:t>software. Find and interpret r</a:t>
            </a:r>
            <a:r>
              <a:rPr lang="en-US" baseline="30000" dirty="0"/>
              <a:t>2</a:t>
            </a:r>
            <a:r>
              <a:rPr lang="en-US" dirty="0" smtClean="0"/>
              <a:t>.</a:t>
            </a:r>
            <a:endParaRPr lang="en-US" dirty="0"/>
          </a:p>
        </p:txBody>
      </p:sp>
      <p:pic>
        <p:nvPicPr>
          <p:cNvPr id="8" name="Picture 7">
            <a:extLst>
              <a:ext uri="{FF2B5EF4-FFF2-40B4-BE49-F238E27FC236}">
                <a16:creationId xmlns:a16="http://schemas.microsoft.com/office/drawing/2014/main" xmlns="" id="{96C98214-3E0D-4A32-B099-48C5CEAC6CC4}"/>
              </a:ext>
            </a:extLst>
          </p:cNvPr>
          <p:cNvPicPr>
            <a:picLocks noChangeAspect="1"/>
          </p:cNvPicPr>
          <p:nvPr/>
        </p:nvPicPr>
        <p:blipFill>
          <a:blip r:embed="rId3"/>
          <a:stretch>
            <a:fillRect/>
          </a:stretch>
        </p:blipFill>
        <p:spPr>
          <a:xfrm>
            <a:off x="5163873" y="5532269"/>
            <a:ext cx="1886186" cy="530926"/>
          </a:xfrm>
          <a:prstGeom prst="rect">
            <a:avLst/>
          </a:prstGeom>
          <a:ln>
            <a:solidFill>
              <a:schemeClr val="tx1"/>
            </a:solidFill>
          </a:ln>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256" y="5539626"/>
            <a:ext cx="2432447" cy="516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893627" y="5098576"/>
            <a:ext cx="1156648" cy="35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R - Code</a:t>
            </a:r>
            <a:endParaRPr lang="en-US" b="1" u="sng" dirty="0">
              <a:solidFill>
                <a:schemeClr val="tx1"/>
              </a:solidFill>
            </a:endParaRPr>
          </a:p>
        </p:txBody>
      </p:sp>
      <p:sp>
        <p:nvSpPr>
          <p:cNvPr id="11" name="Rectangle 10"/>
          <p:cNvSpPr/>
          <p:nvPr/>
        </p:nvSpPr>
        <p:spPr>
          <a:xfrm>
            <a:off x="5416048" y="5071785"/>
            <a:ext cx="1435127" cy="35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SAS - Code</a:t>
            </a:r>
            <a:endParaRPr lang="en-US" b="1" u="sng"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22</a:t>
            </a:fld>
            <a:endParaRPr lang="en-US"/>
          </a:p>
        </p:txBody>
      </p:sp>
    </p:spTree>
    <p:extLst>
      <p:ext uri="{BB962C8B-B14F-4D97-AF65-F5344CB8AC3E}">
        <p14:creationId xmlns:p14="http://schemas.microsoft.com/office/powerpoint/2010/main" val="2188852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86703" y="293972"/>
            <a:ext cx="5709881" cy="715962"/>
          </a:xfrm>
        </p:spPr>
        <p:txBody>
          <a:bodyPr>
            <a:normAutofit/>
          </a:bodyPr>
          <a:lstStyle/>
          <a:p>
            <a:r>
              <a:rPr lang="en-US" altLang="en-US" b="1" dirty="0">
                <a:solidFill>
                  <a:srgbClr val="C00000"/>
                </a:solidFill>
                <a:latin typeface="+mn-lt"/>
                <a:ea typeface="ＭＳ Ｐゴシック" pitchFamily="34" charset="-128"/>
              </a:rPr>
              <a:t>Exercise </a:t>
            </a:r>
            <a:r>
              <a:rPr lang="en-US" altLang="en-US" b="1" dirty="0" smtClean="0">
                <a:solidFill>
                  <a:srgbClr val="C00000"/>
                </a:solidFill>
                <a:latin typeface="+mn-lt"/>
                <a:ea typeface="ＭＳ Ｐゴシック" pitchFamily="34" charset="-128"/>
              </a:rPr>
              <a:t>2: Marathons</a:t>
            </a:r>
            <a:endParaRPr lang="en-US" altLang="en-US" b="1" dirty="0">
              <a:latin typeface="+mn-lt"/>
              <a:ea typeface="ＭＳ Ｐゴシック" pitchFamily="34" charset="-128"/>
            </a:endParaRP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236" y="1119117"/>
            <a:ext cx="6172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179237" y="4051102"/>
            <a:ext cx="6965032" cy="1200329"/>
          </a:xfrm>
          <a:prstGeom prst="rect">
            <a:avLst/>
          </a:prstGeom>
          <a:noFill/>
          <a:ln>
            <a:solidFill>
              <a:srgbClr val="000000"/>
            </a:solidFill>
          </a:ln>
        </p:spPr>
        <p:txBody>
          <a:bodyPr wrap="square" rtlCol="0">
            <a:spAutoFit/>
          </a:bodyPr>
          <a:lstStyle/>
          <a:p>
            <a:r>
              <a:rPr lang="en-US" b="1" dirty="0"/>
              <a:t>Use SAS OR R </a:t>
            </a:r>
            <a:r>
              <a:rPr lang="en-US" dirty="0"/>
              <a:t>to find r and then manually conduct a formal 6 step hypothesis test to test for linear correlation. You should also make note of whether a linear associations looks reasonable via visual inspection with software. Find and interpret r</a:t>
            </a:r>
            <a:r>
              <a:rPr lang="en-US" baseline="30000" dirty="0"/>
              <a:t>2</a:t>
            </a:r>
            <a:r>
              <a:rPr lang="en-US" dirty="0"/>
              <a:t>.</a:t>
            </a:r>
          </a:p>
        </p:txBody>
      </p:sp>
      <p:sp>
        <p:nvSpPr>
          <p:cNvPr id="3" name="Rectangle 2"/>
          <p:cNvSpPr/>
          <p:nvPr/>
        </p:nvSpPr>
        <p:spPr>
          <a:xfrm>
            <a:off x="1714912" y="5308979"/>
            <a:ext cx="5636524" cy="7096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See Previous Exercise for R and SAS Code</a:t>
            </a:r>
            <a:endParaRPr lang="en-US" sz="2400" b="1" dirty="0">
              <a:solidFill>
                <a:schemeClr val="tx1"/>
              </a:solidFill>
            </a:endParaRPr>
          </a:p>
        </p:txBody>
      </p:sp>
      <p:sp>
        <p:nvSpPr>
          <p:cNvPr id="2" name="Slide Number Placeholder 1"/>
          <p:cNvSpPr>
            <a:spLocks noGrp="1"/>
          </p:cNvSpPr>
          <p:nvPr>
            <p:ph type="sldNum" sz="quarter" idx="12"/>
          </p:nvPr>
        </p:nvSpPr>
        <p:spPr/>
        <p:txBody>
          <a:bodyPr/>
          <a:lstStyle/>
          <a:p>
            <a:fld id="{4B0985D4-0067-4394-AE27-0B28D1943B37}" type="slidenum">
              <a:rPr lang="en-US" smtClean="0"/>
              <a:t>23</a:t>
            </a:fld>
            <a:endParaRPr lang="en-US"/>
          </a:p>
        </p:txBody>
      </p:sp>
    </p:spTree>
    <p:extLst>
      <p:ext uri="{BB962C8B-B14F-4D97-AF65-F5344CB8AC3E}">
        <p14:creationId xmlns:p14="http://schemas.microsoft.com/office/powerpoint/2010/main" val="2287004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64291" y="978587"/>
            <a:ext cx="5829300" cy="684212"/>
          </a:xfrm>
          <a:noFill/>
        </p:spPr>
        <p:txBody>
          <a:bodyPr vert="horz" lIns="90488" tIns="44450" rIns="90488" bIns="44450" rtlCol="0" anchor="ctr">
            <a:noAutofit/>
          </a:bodyPr>
          <a:lstStyle/>
          <a:p>
            <a:pPr algn="ctr" eaLnBrk="1" hangingPunct="1"/>
            <a:r>
              <a:rPr lang="en-US" altLang="en-US" sz="5400" b="1" dirty="0">
                <a:latin typeface="+mn-lt"/>
                <a:ea typeface="ＭＳ Ｐゴシック" pitchFamily="34" charset="-128"/>
              </a:rPr>
              <a:t>Exploring the </a:t>
            </a:r>
            <a:r>
              <a:rPr lang="en-US" altLang="en-US" sz="5400" b="1" dirty="0" smtClean="0">
                <a:latin typeface="+mn-lt"/>
                <a:ea typeface="ＭＳ Ｐゴシック" pitchFamily="34" charset="-128"/>
              </a:rPr>
              <a:t>Data</a:t>
            </a:r>
            <a:endParaRPr lang="en-US" altLang="en-US" sz="5400" b="1" dirty="0">
              <a:latin typeface="+mn-lt"/>
              <a:ea typeface="ＭＳ Ｐゴシック" pitchFamily="34" charset="-128"/>
            </a:endParaRPr>
          </a:p>
        </p:txBody>
      </p:sp>
      <p:sp>
        <p:nvSpPr>
          <p:cNvPr id="4099" name="Text Box 3"/>
          <p:cNvSpPr txBox="1">
            <a:spLocks noChangeArrowheads="1"/>
          </p:cNvSpPr>
          <p:nvPr/>
        </p:nvSpPr>
        <p:spPr bwMode="auto">
          <a:xfrm>
            <a:off x="832514" y="2401890"/>
            <a:ext cx="738343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just">
              <a:spcBef>
                <a:spcPct val="50000"/>
              </a:spcBef>
              <a:buFontTx/>
              <a:buNone/>
            </a:pPr>
            <a:r>
              <a:rPr lang="en-US" altLang="en-US" sz="4000" b="1" dirty="0"/>
              <a:t>We can often see a relationship between two variables by constructing a </a:t>
            </a:r>
            <a:r>
              <a:rPr lang="en-US" altLang="en-US" sz="4000" b="1" u="sng" dirty="0"/>
              <a:t>SCATTERPLO</a:t>
            </a:r>
            <a:r>
              <a:rPr lang="en-US" altLang="en-US" sz="4000" b="1" dirty="0"/>
              <a:t>T.</a:t>
            </a:r>
          </a:p>
        </p:txBody>
      </p:sp>
      <p:sp>
        <p:nvSpPr>
          <p:cNvPr id="2" name="Slide Number Placeholder 1"/>
          <p:cNvSpPr>
            <a:spLocks noGrp="1"/>
          </p:cNvSpPr>
          <p:nvPr>
            <p:ph type="sldNum" sz="quarter" idx="12"/>
          </p:nvPr>
        </p:nvSpPr>
        <p:spPr/>
        <p:txBody>
          <a:bodyPr/>
          <a:lstStyle/>
          <a:p>
            <a:fld id="{4B0985D4-0067-4394-AE27-0B28D1943B37}" type="slidenum">
              <a:rPr lang="en-US" smtClean="0"/>
              <a:t>3</a:t>
            </a:fld>
            <a:endParaRPr lang="en-US"/>
          </a:p>
        </p:txBody>
      </p:sp>
    </p:spTree>
    <p:extLst>
      <p:ext uri="{BB962C8B-B14F-4D97-AF65-F5344CB8AC3E}">
        <p14:creationId xmlns:p14="http://schemas.microsoft.com/office/powerpoint/2010/main" val="33095834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1862138" y="1278911"/>
            <a:ext cx="5488781"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1862138" y="3717133"/>
            <a:ext cx="5488781"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751035" y="286132"/>
            <a:ext cx="7710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000" b="1" dirty="0" err="1" smtClean="0"/>
              <a:t>Scatterpplots</a:t>
            </a:r>
            <a:r>
              <a:rPr lang="en-US" altLang="en-US" sz="2000" b="1" dirty="0" smtClean="0"/>
              <a:t> of Paired Data: We </a:t>
            </a:r>
            <a:r>
              <a:rPr lang="en-US" altLang="en-US" sz="2000" b="1" dirty="0"/>
              <a:t>can often see a relationship between two variables by constructing a SCATTERPLOT.</a:t>
            </a:r>
          </a:p>
        </p:txBody>
      </p:sp>
      <p:sp>
        <p:nvSpPr>
          <p:cNvPr id="2" name="Slide Number Placeholder 1"/>
          <p:cNvSpPr>
            <a:spLocks noGrp="1"/>
          </p:cNvSpPr>
          <p:nvPr>
            <p:ph type="sldNum" sz="quarter" idx="12"/>
          </p:nvPr>
        </p:nvSpPr>
        <p:spPr/>
        <p:txBody>
          <a:bodyPr/>
          <a:lstStyle/>
          <a:p>
            <a:fld id="{4B0985D4-0067-4394-AE27-0B28D1943B37}" type="slidenum">
              <a:rPr lang="en-US" smtClean="0"/>
              <a:t>4</a:t>
            </a:fld>
            <a:endParaRPr lang="en-US"/>
          </a:p>
        </p:txBody>
      </p:sp>
    </p:spTree>
    <p:extLst>
      <p:ext uri="{BB962C8B-B14F-4D97-AF65-F5344CB8AC3E}">
        <p14:creationId xmlns:p14="http://schemas.microsoft.com/office/powerpoint/2010/main" val="20309748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10_02b"/>
          <p:cNvPicPr>
            <a:picLocks noChangeAspect="1" noChangeArrowheads="1"/>
          </p:cNvPicPr>
          <p:nvPr/>
        </p:nvPicPr>
        <p:blipFill>
          <a:blip r:embed="rId3">
            <a:extLst>
              <a:ext uri="{28A0092B-C50C-407E-A947-70E740481C1C}">
                <a14:useLocalDpi xmlns:a14="http://schemas.microsoft.com/office/drawing/2010/main" val="0"/>
              </a:ext>
            </a:extLst>
          </a:blip>
          <a:srcRect r="66463"/>
          <a:stretch>
            <a:fillRect/>
          </a:stretch>
        </p:blipFill>
        <p:spPr bwMode="auto">
          <a:xfrm>
            <a:off x="1048942" y="192395"/>
            <a:ext cx="2021681" cy="464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ChangeArrowheads="1"/>
          </p:cNvSpPr>
          <p:nvPr/>
        </p:nvSpPr>
        <p:spPr bwMode="auto">
          <a:xfrm>
            <a:off x="327547" y="720192"/>
            <a:ext cx="8219366"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2800" b="1" dirty="0" err="1"/>
              <a:t>Scatterpplots</a:t>
            </a:r>
            <a:r>
              <a:rPr lang="en-US" altLang="en-US" sz="2800" b="1" dirty="0"/>
              <a:t> of Paired Data </a:t>
            </a:r>
            <a:r>
              <a:rPr lang="en-US" altLang="en-US" sz="2800" b="1" dirty="0" smtClean="0"/>
              <a:t>- Continued</a:t>
            </a:r>
            <a:endParaRPr lang="en-US" altLang="en-US" sz="2800" b="1" dirty="0"/>
          </a:p>
        </p:txBody>
      </p:sp>
      <p:pic>
        <p:nvPicPr>
          <p:cNvPr id="10245" name="Picture 5" descr="10_02b"/>
          <p:cNvPicPr>
            <a:picLocks noChangeAspect="1" noChangeArrowheads="1"/>
          </p:cNvPicPr>
          <p:nvPr/>
        </p:nvPicPr>
        <p:blipFill>
          <a:blip r:embed="rId3">
            <a:extLst>
              <a:ext uri="{28A0092B-C50C-407E-A947-70E740481C1C}">
                <a14:useLocalDpi xmlns:a14="http://schemas.microsoft.com/office/drawing/2010/main" val="0"/>
              </a:ext>
            </a:extLst>
          </a:blip>
          <a:srcRect l="33043"/>
          <a:stretch>
            <a:fillRect/>
          </a:stretch>
        </p:blipFill>
        <p:spPr bwMode="auto">
          <a:xfrm>
            <a:off x="3537348" y="1566864"/>
            <a:ext cx="4036219"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4B0985D4-0067-4394-AE27-0B28D1943B37}" type="slidenum">
              <a:rPr lang="en-US" smtClean="0"/>
              <a:t>5</a:t>
            </a:fld>
            <a:endParaRPr lang="en-US"/>
          </a:p>
        </p:txBody>
      </p:sp>
      <p:sp>
        <p:nvSpPr>
          <p:cNvPr id="3" name="Rectangle 2"/>
          <p:cNvSpPr/>
          <p:nvPr/>
        </p:nvSpPr>
        <p:spPr>
          <a:xfrm>
            <a:off x="1048941" y="1705971"/>
            <a:ext cx="1380359" cy="518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37348" y="1421643"/>
            <a:ext cx="1380359" cy="518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8875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2"/>
            </p:custDataLst>
          </p:nvPr>
        </p:nvSpPr>
        <p:spPr>
          <a:xfrm>
            <a:off x="860664" y="350837"/>
            <a:ext cx="7886700" cy="1325563"/>
          </a:xfrm>
        </p:spPr>
        <p:txBody>
          <a:bodyPr/>
          <a:lstStyle/>
          <a:p>
            <a:r>
              <a:rPr lang="en-US" altLang="en-US" b="1" dirty="0">
                <a:latin typeface="+mn-lt"/>
                <a:ea typeface="ＭＳ Ｐゴシック" pitchFamily="34" charset="-128"/>
              </a:rPr>
              <a:t>Which correlation coefficient best describes the scatter plot?</a:t>
            </a:r>
          </a:p>
        </p:txBody>
      </p:sp>
      <p:sp>
        <p:nvSpPr>
          <p:cNvPr id="7171" name="Text Placeholder 2"/>
          <p:cNvSpPr>
            <a:spLocks noGrp="1"/>
          </p:cNvSpPr>
          <p:nvPr>
            <p:ph type="body" idx="1"/>
            <p:custDataLst>
              <p:tags r:id="rId3"/>
            </p:custDataLst>
          </p:nvPr>
        </p:nvSpPr>
        <p:spPr>
          <a:xfrm>
            <a:off x="1552576" y="2362202"/>
            <a:ext cx="1968548" cy="3301621"/>
          </a:xfrm>
          <a:ln>
            <a:solidFill>
              <a:schemeClr val="accent1">
                <a:shade val="50000"/>
              </a:schemeClr>
            </a:solidFill>
          </a:ln>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0</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-.78</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.80</a:t>
            </a:r>
          </a:p>
          <a:p>
            <a:pPr marL="514350" indent="-514350">
              <a:buFontTx/>
              <a:buAutoNum type="alphaUcPeriod"/>
            </a:pPr>
            <a:endParaRPr lang="en-US" altLang="en-US" dirty="0">
              <a:ea typeface="ＭＳ Ｐゴシック" pitchFamily="34" charset="-128"/>
            </a:endParaRPr>
          </a:p>
        </p:txBody>
      </p:sp>
      <p:pic>
        <p:nvPicPr>
          <p:cNvPr id="7172" name="Picture 2" descr="http://www.statmethods.net/graphs/images/scatterplo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9052" y="1676400"/>
            <a:ext cx="36099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5160" y="3891756"/>
            <a:ext cx="319088"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AD21B61-E96A-4079-867F-C61ABBC8DC8F}" type="slidenum">
              <a:rPr lang="en-US" altLang="en-US" smtClean="0"/>
              <a:pPr>
                <a:defRPr/>
              </a:pPr>
              <a:t>6</a:t>
            </a:fld>
            <a:endParaRPr lang="en-US" altLang="en-US" dirty="0"/>
          </a:p>
        </p:txBody>
      </p:sp>
    </p:spTree>
    <p:custDataLst>
      <p:tags r:id="rId1"/>
    </p:custDataLst>
    <p:extLst>
      <p:ext uri="{BB962C8B-B14F-4D97-AF65-F5344CB8AC3E}">
        <p14:creationId xmlns:p14="http://schemas.microsoft.com/office/powerpoint/2010/main" val="3296628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a:xfrm>
            <a:off x="679830" y="378774"/>
            <a:ext cx="7886700" cy="1325563"/>
          </a:xfrm>
        </p:spPr>
        <p:txBody>
          <a:bodyPr/>
          <a:lstStyle/>
          <a:p>
            <a:r>
              <a:rPr lang="en-US" altLang="en-US" b="1" dirty="0">
                <a:latin typeface="+mn-lt"/>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1434705" y="2266667"/>
            <a:ext cx="1815009" cy="3110553"/>
          </a:xfrm>
          <a:ln>
            <a:solidFill>
              <a:schemeClr val="accent1">
                <a:shade val="50000"/>
              </a:schemeClr>
            </a:solidFill>
          </a:ln>
        </p:spPr>
        <p:txBody>
          <a:bodyPr>
            <a:normAutofit fontScale="92500"/>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a:t>
            </a:r>
            <a:r>
              <a:rPr lang="en-US" altLang="en-US" dirty="0" smtClean="0">
                <a:ea typeface="ＭＳ Ｐゴシック" pitchFamily="34" charset="-128"/>
              </a:rPr>
              <a:t>5</a:t>
            </a:r>
            <a:endParaRPr lang="en-US" altLang="en-US" dirty="0">
              <a:ea typeface="ＭＳ Ｐゴシック" pitchFamily="34" charset="-128"/>
            </a:endParaRPr>
          </a:p>
        </p:txBody>
      </p:sp>
      <p:pic>
        <p:nvPicPr>
          <p:cNvPr id="8196" name="Picture 2" descr="http://cnx.org/content/m10950/latest/age_scatterplo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301" y="1600200"/>
            <a:ext cx="4171951"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1206104" y="-182562"/>
            <a:ext cx="2286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dirty="0"/>
          </a:p>
        </p:txBody>
      </p:sp>
      <p:pic>
        <p:nvPicPr>
          <p:cNvPr id="26637" name="Picture 13"/>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6103" y="4278122"/>
            <a:ext cx="319088"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FAD21B61-E96A-4079-867F-C61ABBC8DC8F}" type="slidenum">
              <a:rPr lang="en-US" altLang="en-US" smtClean="0"/>
              <a:pPr>
                <a:defRPr/>
              </a:pPr>
              <a:t>7</a:t>
            </a:fld>
            <a:endParaRPr lang="en-US" altLang="en-US" dirty="0"/>
          </a:p>
        </p:txBody>
      </p:sp>
    </p:spTree>
    <p:custDataLst>
      <p:tags r:id="rId1"/>
    </p:custDataLst>
    <p:extLst>
      <p:ext uri="{BB962C8B-B14F-4D97-AF65-F5344CB8AC3E}">
        <p14:creationId xmlns:p14="http://schemas.microsoft.com/office/powerpoint/2010/main" val="374605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algn="ctr" eaLnBrk="1" hangingPunct="1"/>
            <a:r>
              <a:rPr lang="en-US" altLang="en-US" sz="3600" b="1" dirty="0">
                <a:latin typeface="+mn-lt"/>
                <a:ea typeface="ＭＳ Ｐゴシック" pitchFamily="34" charset="-128"/>
              </a:rPr>
              <a:t>How do we find r</a:t>
            </a:r>
            <a:r>
              <a:rPr lang="en-US" altLang="en-US" sz="3600" b="1" dirty="0" smtClean="0">
                <a:latin typeface="+mn-lt"/>
                <a:ea typeface="ＭＳ Ｐゴシック" pitchFamily="34" charset="-128"/>
              </a:rPr>
              <a:t>?  Formulas Below!</a:t>
            </a:r>
            <a:endParaRPr lang="en-US" altLang="en-US" sz="3600" b="1" dirty="0">
              <a:latin typeface="+mn-lt"/>
              <a:ea typeface="ＭＳ Ｐゴシック" pitchFamily="34" charset="-128"/>
            </a:endParaRPr>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54" y="1796957"/>
            <a:ext cx="4260759" cy="4267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5184445" y="2328684"/>
                <a:ext cx="3542447" cy="3046027"/>
              </a:xfrm>
              <a:prstGeom prst="rect">
                <a:avLst/>
              </a:prstGeom>
              <a:noFill/>
              <a:ln>
                <a:solidFill>
                  <a:srgbClr val="000000"/>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panose="02040503050406030204" pitchFamily="18" charset="0"/>
                            </a:rPr>
                            <m:t>𝑟</m:t>
                          </m:r>
                        </m:e>
                        <m:sub>
                          <m:r>
                            <a:rPr lang="en-US" sz="2400" i="1">
                              <a:latin typeface="Cambria Math" panose="02040503050406030204" pitchFamily="18" charset="0"/>
                            </a:rPr>
                            <m:t>𝑥𝑦</m:t>
                          </m:r>
                        </m:sub>
                      </m:sSub>
                      <m:r>
                        <a:rPr lang="en-US" sz="2400" i="1">
                          <a:latin typeface="Cambria Math" panose="02040503050406030204" pitchFamily="18" charset="0"/>
                        </a:rPr>
                        <m:t>=</m:t>
                      </m:r>
                      <m:f>
                        <m:fPr>
                          <m:ctrlPr>
                            <a:rPr lang="en-US" sz="2400" i="1">
                              <a:latin typeface="Cambria Math"/>
                            </a:rPr>
                          </m:ctrlPr>
                        </m:fPr>
                        <m:num>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𝑥𝑦</m:t>
                              </m:r>
                            </m:sub>
                          </m:sSub>
                        </m:num>
                        <m:den>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𝑥</m:t>
                              </m:r>
                            </m:sub>
                          </m:sSub>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𝑦</m:t>
                              </m:r>
                            </m:sub>
                          </m:sSub>
                        </m:den>
                      </m:f>
                    </m:oMath>
                  </m:oMathPara>
                </a14:m>
                <a:endParaRPr lang="en-US" sz="2400" dirty="0" smtClean="0"/>
              </a:p>
              <a:p>
                <a:endParaRPr lang="en-US" sz="2400" dirty="0" smtClean="0"/>
              </a:p>
              <a:p>
                <a:r>
                  <a:rPr lang="en-US" dirty="0" smtClean="0"/>
                  <a:t>Where</a:t>
                </a:r>
                <a:r>
                  <a:rPr lang="en-US" sz="2800" dirty="0" smtClean="0"/>
                  <a:t> </a:t>
                </a:r>
                <a14:m>
                  <m:oMath xmlns:m="http://schemas.openxmlformats.org/officeDocument/2006/math">
                    <m:sSub>
                      <m:sSubPr>
                        <m:ctrlPr>
                          <a:rPr lang="en-US" sz="2000" i="1">
                            <a:latin typeface="Cambria Math"/>
                          </a:rPr>
                        </m:ctrlPr>
                      </m:sSubPr>
                      <m:e>
                        <m:r>
                          <a:rPr lang="en-US" sz="2000" i="1">
                            <a:latin typeface="Cambria Math" panose="02040503050406030204" pitchFamily="18" charset="0"/>
                          </a:rPr>
                          <m:t>𝑠</m:t>
                        </m:r>
                      </m:e>
                      <m:sub>
                        <m:r>
                          <a:rPr lang="en-US" sz="2000" i="1">
                            <a:latin typeface="Cambria Math" panose="02040503050406030204" pitchFamily="18" charset="0"/>
                          </a:rPr>
                          <m:t>𝑥𝑦</m:t>
                        </m:r>
                      </m:sub>
                    </m:sSub>
                    <m:r>
                      <a:rPr lang="en-US" sz="2000" i="1">
                        <a:latin typeface="Cambria Math" panose="02040503050406030204" pitchFamily="18" charset="0"/>
                      </a:rPr>
                      <m:t>=</m:t>
                    </m:r>
                    <m:f>
                      <m:fPr>
                        <m:ctrlPr>
                          <a:rPr lang="en-US" sz="2000" i="1">
                            <a:latin typeface="Cambria Math"/>
                          </a:rPr>
                        </m:ctrlPr>
                      </m:fPr>
                      <m:num>
                        <m:nary>
                          <m:naryPr>
                            <m:chr m:val="∑"/>
                            <m:ctrlPr>
                              <a:rPr lang="en-US" sz="2000" i="1">
                                <a:latin typeface="Cambria Math"/>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begChr m:val="["/>
                                <m:endChr m:val="]"/>
                                <m:ctrlPr>
                                  <a:rPr lang="en-US" sz="2000" i="1">
                                    <a:latin typeface="Cambria Math"/>
                                  </a:rPr>
                                </m:ctrlPr>
                              </m:dPr>
                              <m:e>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a:rPr>
                                        </m:ctrlPr>
                                      </m:accPr>
                                      <m:e>
                                        <m:r>
                                          <a:rPr lang="en-US" sz="2000" i="1">
                                            <a:latin typeface="Cambria Math" panose="02040503050406030204" pitchFamily="18" charset="0"/>
                                          </a:rPr>
                                          <m:t>𝑥</m:t>
                                        </m:r>
                                      </m:e>
                                    </m:acc>
                                  </m:e>
                                </m:d>
                                <m:d>
                                  <m:dPr>
                                    <m:ctrlPr>
                                      <a:rPr lang="en-US" sz="2000" i="1">
                                        <a:latin typeface="Cambria Math"/>
                                      </a:rPr>
                                    </m:ctrlPr>
                                  </m:dPr>
                                  <m:e>
                                    <m:sSub>
                                      <m:sSubPr>
                                        <m:ctrlPr>
                                          <a:rPr lang="en-US" sz="2000" i="1">
                                            <a:latin typeface="Cambria Math"/>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a:rPr>
                                        </m:ctrlPr>
                                      </m:accPr>
                                      <m:e>
                                        <m:r>
                                          <a:rPr lang="en-US" sz="2000" i="1">
                                            <a:latin typeface="Cambria Math" panose="02040503050406030204" pitchFamily="18" charset="0"/>
                                          </a:rPr>
                                          <m:t>𝑦</m:t>
                                        </m:r>
                                      </m:e>
                                    </m:acc>
                                  </m:e>
                                </m:d>
                              </m:e>
                            </m:d>
                          </m:e>
                        </m:nary>
                      </m:num>
                      <m:den>
                        <m:r>
                          <a:rPr lang="en-US" sz="2000" i="1">
                            <a:latin typeface="Cambria Math" panose="02040503050406030204" pitchFamily="18" charset="0"/>
                          </a:rPr>
                          <m:t>𝑛</m:t>
                        </m:r>
                        <m:r>
                          <a:rPr lang="en-US" sz="2000" i="1">
                            <a:latin typeface="Cambria Math" panose="02040503050406030204" pitchFamily="18" charset="0"/>
                          </a:rPr>
                          <m:t>−1</m:t>
                        </m:r>
                      </m:den>
                    </m:f>
                  </m:oMath>
                </a14:m>
                <a:endParaRPr lang="en-US" sz="2000" dirty="0" smtClean="0"/>
              </a:p>
              <a:p>
                <a:endParaRPr lang="en-US" sz="2000" dirty="0" smtClean="0"/>
              </a:p>
              <a:p>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𝑠</m:t>
                        </m:r>
                      </m:e>
                      <m:sub>
                        <m:r>
                          <a:rPr lang="en-US" sz="2400" i="1">
                            <a:latin typeface="Cambria Math" panose="02040503050406030204" pitchFamily="18" charset="0"/>
                          </a:rPr>
                          <m:t>𝑥𝑦</m:t>
                        </m:r>
                      </m:sub>
                    </m:sSub>
                  </m:oMath>
                </a14:m>
                <a:r>
                  <a:rPr lang="en-US" sz="2400" dirty="0" smtClean="0"/>
                  <a:t> </a:t>
                </a:r>
                <a:r>
                  <a:rPr lang="en-US" sz="2400" dirty="0"/>
                  <a:t>is the sample covariance of </a:t>
                </a:r>
                <a14:m>
                  <m:oMath xmlns:m="http://schemas.openxmlformats.org/officeDocument/2006/math">
                    <m:r>
                      <a:rPr lang="en-US" sz="2400" i="1">
                        <a:latin typeface="Cambria Math" panose="02040503050406030204" pitchFamily="18" charset="0"/>
                      </a:rPr>
                      <m:t>𝑥</m:t>
                    </m:r>
                  </m:oMath>
                </a14:m>
                <a:r>
                  <a:rPr lang="en-US" sz="2400" dirty="0"/>
                  <a:t> and </a:t>
                </a:r>
                <a14:m>
                  <m:oMath xmlns:m="http://schemas.openxmlformats.org/officeDocument/2006/math">
                    <m:r>
                      <a:rPr lang="en-US" sz="2400" i="1">
                        <a:latin typeface="Cambria Math" panose="02040503050406030204" pitchFamily="18" charset="0"/>
                      </a:rPr>
                      <m:t>𝑦</m:t>
                    </m:r>
                  </m:oMath>
                </a14:m>
                <a:r>
                  <a:rPr lang="en-US" sz="2400" dirty="0" smtClean="0"/>
                  <a:t>.</a:t>
                </a:r>
                <a:endParaRPr lang="en-US" sz="2400" dirty="0"/>
              </a:p>
              <a:p>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5184445" y="2328684"/>
                <a:ext cx="3542447" cy="3046027"/>
              </a:xfrm>
              <a:prstGeom prst="rect">
                <a:avLst/>
              </a:prstGeom>
              <a:blipFill rotWithShape="1">
                <a:blip r:embed="rId3"/>
                <a:stretch>
                  <a:fillRect l="-4966" r="-6164"/>
                </a:stretch>
              </a:blipFill>
              <a:ln>
                <a:solidFill>
                  <a:srgbClr val="000000"/>
                </a:solidFill>
              </a:ln>
            </p:spPr>
            <p:txBody>
              <a:bodyPr/>
              <a:lstStyle/>
              <a:p>
                <a:r>
                  <a:rPr lang="en-US">
                    <a:noFill/>
                  </a:rPr>
                  <a:t> </a:t>
                </a:r>
              </a:p>
            </p:txBody>
          </p:sp>
        </mc:Fallback>
      </mc:AlternateContent>
      <p:sp>
        <p:nvSpPr>
          <p:cNvPr id="4" name="Rectangle 3"/>
          <p:cNvSpPr/>
          <p:nvPr/>
        </p:nvSpPr>
        <p:spPr>
          <a:xfrm>
            <a:off x="4338284" y="2920624"/>
            <a:ext cx="982639" cy="777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solidFill>
              </a:rPr>
              <a:t>=&gt;</a:t>
            </a:r>
            <a:endParaRPr lang="en-US" sz="4000" b="1" dirty="0">
              <a:solidFill>
                <a:schemeClr val="tx1"/>
              </a:solidFill>
            </a:endParaRPr>
          </a:p>
        </p:txBody>
      </p:sp>
      <p:sp>
        <p:nvSpPr>
          <p:cNvPr id="3" name="Slide Number Placeholder 2"/>
          <p:cNvSpPr>
            <a:spLocks noGrp="1"/>
          </p:cNvSpPr>
          <p:nvPr>
            <p:ph type="sldNum" sz="quarter" idx="12"/>
          </p:nvPr>
        </p:nvSpPr>
        <p:spPr/>
        <p:txBody>
          <a:bodyPr/>
          <a:lstStyle/>
          <a:p>
            <a:fld id="{4B0985D4-0067-4394-AE27-0B28D1943B37}" type="slidenum">
              <a:rPr lang="en-US" smtClean="0"/>
              <a:t>8</a:t>
            </a:fld>
            <a:endParaRPr lang="en-US"/>
          </a:p>
        </p:txBody>
      </p:sp>
    </p:spTree>
    <p:extLst>
      <p:ext uri="{BB962C8B-B14F-4D97-AF65-F5344CB8AC3E}">
        <p14:creationId xmlns:p14="http://schemas.microsoft.com/office/powerpoint/2010/main" val="1368685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66884" y="105770"/>
            <a:ext cx="6858000" cy="1282700"/>
          </a:xfrm>
          <a:noFill/>
        </p:spPr>
        <p:txBody>
          <a:bodyPr vert="horz" lIns="90488" tIns="44450" rIns="90488" bIns="44450" rtlCol="0" anchor="ctr">
            <a:normAutofit/>
          </a:bodyPr>
          <a:lstStyle/>
          <a:p>
            <a:pPr algn="ctr" eaLnBrk="1" hangingPunct="1"/>
            <a:r>
              <a:rPr lang="en-US" altLang="en-US" sz="2800" b="1" dirty="0">
                <a:latin typeface="+mn-lt"/>
                <a:ea typeface="ＭＳ Ｐゴシック" pitchFamily="34" charset="-128"/>
              </a:rPr>
              <a:t>Properties of the </a:t>
            </a:r>
            <a:br>
              <a:rPr lang="en-US" altLang="en-US" sz="2800" b="1" dirty="0">
                <a:latin typeface="+mn-lt"/>
                <a:ea typeface="ＭＳ Ｐゴシック" pitchFamily="34" charset="-128"/>
              </a:rPr>
            </a:br>
            <a:r>
              <a:rPr lang="en-US" altLang="en-US" sz="2800" b="1" dirty="0">
                <a:latin typeface="+mn-lt"/>
                <a:ea typeface="ＭＳ Ｐゴシック" pitchFamily="34" charset="-128"/>
              </a:rPr>
              <a:t>Sample Linear Correlation Coefficient </a:t>
            </a:r>
            <a:r>
              <a:rPr lang="en-US" altLang="en-US" sz="2800" b="1" i="1" dirty="0">
                <a:latin typeface="+mn-lt"/>
                <a:ea typeface="ＭＳ Ｐゴシック" pitchFamily="34" charset="-128"/>
              </a:rPr>
              <a:t>r</a:t>
            </a:r>
          </a:p>
        </p:txBody>
      </p:sp>
      <p:sp>
        <p:nvSpPr>
          <p:cNvPr id="12291" name="Rectangle 3"/>
          <p:cNvSpPr>
            <a:spLocks noGrp="1" noChangeArrowheads="1"/>
          </p:cNvSpPr>
          <p:nvPr>
            <p:ph type="body" idx="1"/>
          </p:nvPr>
        </p:nvSpPr>
        <p:spPr>
          <a:xfrm>
            <a:off x="1405720" y="1887658"/>
            <a:ext cx="8038832" cy="4114800"/>
          </a:xfrm>
          <a:noFill/>
        </p:spPr>
        <p:txBody>
          <a:bodyPr vert="horz" lIns="90488" tIns="44450" rIns="90488" bIns="44450" rtlCol="0">
            <a:normAutofit/>
          </a:bodyPr>
          <a:lstStyle/>
          <a:p>
            <a:pPr>
              <a:spcBef>
                <a:spcPct val="13000"/>
              </a:spcBef>
              <a:spcAft>
                <a:spcPct val="25000"/>
              </a:spcAft>
              <a:buNone/>
              <a:tabLst>
                <a:tab pos="342900" algn="l"/>
              </a:tabLst>
            </a:pPr>
            <a:r>
              <a:rPr lang="en-US" altLang="en-US" sz="2400" dirty="0" smtClean="0">
                <a:ea typeface="ＭＳ Ｐゴシック" pitchFamily="34" charset="-128"/>
              </a:rPr>
              <a:t>2</a:t>
            </a:r>
            <a:r>
              <a:rPr lang="en-US" altLang="en-US" sz="2400" dirty="0">
                <a:ea typeface="ＭＳ Ｐゴシック" pitchFamily="34" charset="-128"/>
              </a:rPr>
              <a:t>. </a:t>
            </a:r>
            <a:r>
              <a:rPr lang="en-US" altLang="en-US" sz="2400" dirty="0" smtClean="0">
                <a:ea typeface="ＭＳ Ｐゴシック" pitchFamily="34" charset="-128"/>
              </a:rPr>
              <a:t>–</a:t>
            </a:r>
            <a:r>
              <a:rPr lang="en-US" altLang="en-US" sz="2400" dirty="0">
                <a:ea typeface="ＭＳ Ｐゴシック" pitchFamily="34" charset="-128"/>
              </a:rPr>
              <a:t>1 </a:t>
            </a:r>
            <a:r>
              <a:rPr lang="en-US" altLang="en-US" sz="2400" dirty="0">
                <a:ea typeface="ＭＳ Ｐゴシック" pitchFamily="34" charset="-128"/>
                <a:sym typeface="Symbol" pitchFamily="18" charset="2"/>
              </a:rPr>
              <a:t></a:t>
            </a:r>
            <a:r>
              <a:rPr lang="en-US" altLang="en-US" sz="2400" dirty="0">
                <a:ea typeface="ＭＳ Ｐゴシック" pitchFamily="34" charset="-128"/>
              </a:rPr>
              <a:t> </a:t>
            </a:r>
            <a:r>
              <a:rPr lang="en-US" altLang="en-US" sz="2400" i="1" dirty="0">
                <a:ea typeface="ＭＳ Ｐゴシック" pitchFamily="34" charset="-128"/>
              </a:rPr>
              <a:t>r</a:t>
            </a:r>
            <a:r>
              <a:rPr lang="en-US" altLang="en-US" sz="2400" dirty="0">
                <a:ea typeface="ＭＳ Ｐゴシック" pitchFamily="34" charset="-128"/>
              </a:rPr>
              <a:t> </a:t>
            </a:r>
            <a:r>
              <a:rPr lang="en-US" altLang="en-US" sz="2400" dirty="0">
                <a:ea typeface="ＭＳ Ｐゴシック" pitchFamily="34" charset="-128"/>
                <a:sym typeface="Symbol" pitchFamily="18" charset="2"/>
              </a:rPr>
              <a:t></a:t>
            </a:r>
            <a:r>
              <a:rPr lang="en-US" altLang="en-US" sz="2400" dirty="0">
                <a:ea typeface="ＭＳ Ｐゴシック" pitchFamily="34" charset="-128"/>
              </a:rPr>
              <a:t> 1</a:t>
            </a:r>
          </a:p>
        </p:txBody>
      </p:sp>
      <p:sp>
        <p:nvSpPr>
          <p:cNvPr id="4" name="Rectangle 3">
            <a:extLst>
              <a:ext uri="{FF2B5EF4-FFF2-40B4-BE49-F238E27FC236}">
                <a16:creationId xmlns:a16="http://schemas.microsoft.com/office/drawing/2014/main" xmlns="" id="{D1E49806-DBB3-40F9-B8AE-E6C0197E7966}"/>
              </a:ext>
            </a:extLst>
          </p:cNvPr>
          <p:cNvSpPr txBox="1">
            <a:spLocks noChangeArrowheads="1"/>
          </p:cNvSpPr>
          <p:nvPr/>
        </p:nvSpPr>
        <p:spPr bwMode="auto">
          <a:xfrm>
            <a:off x="1395484" y="1331794"/>
            <a:ext cx="6629400" cy="65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400" kern="0" dirty="0" smtClean="0">
                <a:ea typeface="ＭＳ Ｐゴシック" pitchFamily="34" charset="-128"/>
              </a:rPr>
              <a:t>1. </a:t>
            </a:r>
            <a:r>
              <a:rPr lang="en-US" altLang="en-US" sz="2400" i="1" kern="0" dirty="0" smtClean="0">
                <a:ea typeface="ＭＳ Ｐゴシック" pitchFamily="34" charset="-128"/>
              </a:rPr>
              <a:t>r</a:t>
            </a:r>
            <a:r>
              <a:rPr lang="en-US" altLang="en-US" sz="2400" kern="0" dirty="0" smtClean="0">
                <a:ea typeface="ＭＳ Ｐゴシック" pitchFamily="34" charset="-128"/>
              </a:rPr>
              <a:t> measures strength of a </a:t>
            </a:r>
            <a:r>
              <a:rPr lang="en-US" altLang="en-US" sz="2400" i="1" u="sng" kern="0" dirty="0" smtClean="0">
                <a:ea typeface="ＭＳ Ｐゴシック" pitchFamily="34" charset="-128"/>
              </a:rPr>
              <a:t>linear</a:t>
            </a:r>
            <a:r>
              <a:rPr lang="en-US" altLang="en-US" sz="2400" kern="0" dirty="0" smtClean="0">
                <a:ea typeface="ＭＳ Ｐゴシック" pitchFamily="34" charset="-128"/>
              </a:rPr>
              <a:t> relationship</a:t>
            </a:r>
            <a:r>
              <a:rPr lang="en-US" altLang="en-US" sz="2800" kern="0" dirty="0" smtClean="0">
                <a:ea typeface="ＭＳ Ｐゴシック" pitchFamily="34" charset="-128"/>
              </a:rPr>
              <a:t>.</a:t>
            </a:r>
            <a:endParaRPr lang="en-US" altLang="en-US" sz="2800" kern="0" dirty="0">
              <a:ea typeface="ＭＳ Ｐゴシック" pitchFamily="34" charset="-128"/>
            </a:endParaRPr>
          </a:p>
        </p:txBody>
      </p:sp>
      <p:sp>
        <p:nvSpPr>
          <p:cNvPr id="5" name="Rectangle 3">
            <a:extLst>
              <a:ext uri="{FF2B5EF4-FFF2-40B4-BE49-F238E27FC236}">
                <a16:creationId xmlns:a16="http://schemas.microsoft.com/office/drawing/2014/main" xmlns="" id="{BDC3023B-3F1D-4779-A1A9-C23E3EE8EA7A}"/>
              </a:ext>
            </a:extLst>
          </p:cNvPr>
          <p:cNvSpPr txBox="1">
            <a:spLocks noChangeArrowheads="1"/>
          </p:cNvSpPr>
          <p:nvPr/>
        </p:nvSpPr>
        <p:spPr bwMode="auto">
          <a:xfrm>
            <a:off x="1440692" y="3685751"/>
            <a:ext cx="653898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eaLnBrk="1" hangingPunct="1">
              <a:spcBef>
                <a:spcPct val="13000"/>
              </a:spcBef>
              <a:spcAft>
                <a:spcPct val="25000"/>
              </a:spcAft>
              <a:buNone/>
              <a:tabLst>
                <a:tab pos="342900" algn="l"/>
              </a:tabLst>
            </a:pPr>
            <a:r>
              <a:rPr lang="en-US" altLang="en-US" sz="2400" kern="0" dirty="0">
                <a:ea typeface="ＭＳ Ｐゴシック" pitchFamily="34" charset="-128"/>
              </a:rPr>
              <a:t>4.	</a:t>
            </a:r>
            <a:r>
              <a:rPr lang="en-US" altLang="en-US" sz="2400" kern="0" dirty="0" smtClean="0">
                <a:ea typeface="ＭＳ Ｐゴシック" pitchFamily="34" charset="-128"/>
              </a:rPr>
              <a:t>The </a:t>
            </a:r>
            <a:r>
              <a:rPr lang="en-US" altLang="en-US" sz="2400" kern="0" dirty="0">
                <a:ea typeface="ＭＳ Ｐゴシック" pitchFamily="34" charset="-128"/>
              </a:rPr>
              <a:t>value of </a:t>
            </a:r>
            <a:r>
              <a:rPr lang="en-US" altLang="en-US" sz="2400" i="1" kern="0" dirty="0">
                <a:ea typeface="ＭＳ Ｐゴシック" pitchFamily="34" charset="-128"/>
              </a:rPr>
              <a:t>r</a:t>
            </a:r>
            <a:r>
              <a:rPr lang="en-US" altLang="en-US" sz="2400" kern="0" dirty="0">
                <a:ea typeface="ＭＳ Ｐゴシック" pitchFamily="34" charset="-128"/>
              </a:rPr>
              <a:t> does not change if all values of either variable are converted </a:t>
            </a:r>
            <a:r>
              <a:rPr lang="en-US" altLang="en-US" sz="2400" u="sng" kern="0" dirty="0">
                <a:ea typeface="ＭＳ Ｐゴシック" pitchFamily="34" charset="-128"/>
              </a:rPr>
              <a:t>linearly</a:t>
            </a:r>
            <a:r>
              <a:rPr lang="en-US" altLang="en-US" sz="2400" kern="0" dirty="0">
                <a:ea typeface="ＭＳ Ｐゴシック" pitchFamily="34" charset="-128"/>
              </a:rPr>
              <a:t> (new_x = a*old_x +b) to a different scale, i.e., not a nonlinear transformation like a log transformation. (Try it!)</a:t>
            </a:r>
          </a:p>
        </p:txBody>
      </p:sp>
      <p:sp>
        <p:nvSpPr>
          <p:cNvPr id="6" name="Rectangle 3">
            <a:extLst>
              <a:ext uri="{FF2B5EF4-FFF2-40B4-BE49-F238E27FC236}">
                <a16:creationId xmlns:a16="http://schemas.microsoft.com/office/drawing/2014/main" xmlns="" id="{9E681FC0-DB14-45AB-8A04-DFAD62DB58AC}"/>
              </a:ext>
            </a:extLst>
          </p:cNvPr>
          <p:cNvSpPr txBox="1">
            <a:spLocks noChangeArrowheads="1"/>
          </p:cNvSpPr>
          <p:nvPr/>
        </p:nvSpPr>
        <p:spPr bwMode="auto">
          <a:xfrm>
            <a:off x="1395484" y="2387221"/>
            <a:ext cx="6271023" cy="129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3000"/>
              </a:spcBef>
              <a:spcAft>
                <a:spcPct val="25000"/>
              </a:spcAft>
              <a:buNone/>
              <a:tabLst>
                <a:tab pos="342900" algn="l"/>
              </a:tabLst>
            </a:pPr>
            <a:r>
              <a:rPr lang="en-US" altLang="en-US" sz="2400" kern="0" dirty="0">
                <a:ea typeface="ＭＳ Ｐゴシック" pitchFamily="34" charset="-128"/>
              </a:rPr>
              <a:t>3. </a:t>
            </a:r>
            <a:r>
              <a:rPr lang="en-US" altLang="en-US" sz="2400" kern="0" dirty="0" smtClean="0">
                <a:ea typeface="ＭＳ Ｐゴシック" pitchFamily="34" charset="-128"/>
              </a:rPr>
              <a:t>The </a:t>
            </a:r>
            <a:r>
              <a:rPr lang="en-US" altLang="en-US" sz="2400" kern="0" dirty="0">
                <a:ea typeface="ＭＳ Ｐゴシック" pitchFamily="34" charset="-128"/>
              </a:rPr>
              <a:t>value of r does not change if the x and y variables (axes) are switched. (Try it with an example and with the formula!) </a:t>
            </a:r>
          </a:p>
        </p:txBody>
      </p:sp>
      <p:sp>
        <p:nvSpPr>
          <p:cNvPr id="2" name="Slide Number Placeholder 1"/>
          <p:cNvSpPr>
            <a:spLocks noGrp="1"/>
          </p:cNvSpPr>
          <p:nvPr>
            <p:ph type="sldNum" sz="quarter" idx="12"/>
          </p:nvPr>
        </p:nvSpPr>
        <p:spPr/>
        <p:txBody>
          <a:bodyPr/>
          <a:lstStyle/>
          <a:p>
            <a:fld id="{4B0985D4-0067-4394-AE27-0B28D1943B37}" type="slidenum">
              <a:rPr lang="en-US" smtClean="0"/>
              <a:t>9</a:t>
            </a:fld>
            <a:endParaRPr lang="en-US"/>
          </a:p>
        </p:txBody>
      </p:sp>
    </p:spTree>
    <p:extLst>
      <p:ext uri="{BB962C8B-B14F-4D97-AF65-F5344CB8AC3E}">
        <p14:creationId xmlns:p14="http://schemas.microsoft.com/office/powerpoint/2010/main" val="279481422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2.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3.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4.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5.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6.xml><?xml version="1.0" encoding="utf-8"?>
<p:tagLst xmlns:a="http://schemas.openxmlformats.org/drawingml/2006/main" xmlns:r="http://schemas.openxmlformats.org/officeDocument/2006/relationships" xmlns:p="http://schemas.openxmlformats.org/presentationml/2006/main">
  <p:tag name="CPSSHAPETYPE" val="AnswerStem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3243</TotalTime>
  <Words>1518</Words>
  <Application>Microsoft Office PowerPoint</Application>
  <PresentationFormat>On-screen Show (4:3)</PresentationFormat>
  <Paragraphs>157</Paragraphs>
  <Slides>23</Slides>
  <Notes>7</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Session 8</vt:lpstr>
      <vt:lpstr>PowerPoint Presentation</vt:lpstr>
      <vt:lpstr>Exploring the Data</vt:lpstr>
      <vt:lpstr>PowerPoint Presentation</vt:lpstr>
      <vt:lpstr>PowerPoint Presentation</vt:lpstr>
      <vt:lpstr>Which correlation coefficient best describes the scatter plot?</vt:lpstr>
      <vt:lpstr>Which correlation coefficient best describes the scatter plot?</vt:lpstr>
      <vt:lpstr>How do we find r?  Formulas Below!</vt:lpstr>
      <vt:lpstr>Properties of the  Sample Linear Correlation Coefficient r</vt:lpstr>
      <vt:lpstr>Requirements to Get Interpretable Correlation Coefficient</vt:lpstr>
      <vt:lpstr>Correlation: Not resistant to outliers</vt:lpstr>
      <vt:lpstr>Interpreting r2:Explained Variation</vt:lpstr>
      <vt:lpstr>R2: Compares SS(straight line regression model) to SS(equal means Model)</vt:lpstr>
      <vt:lpstr>PowerPoint Presentation</vt:lpstr>
      <vt:lpstr>The Test Statistic for R2</vt:lpstr>
      <vt:lpstr>Example: Movie Budget and Gross</vt:lpstr>
      <vt:lpstr>Example: Movie Budget and Gross - continued</vt:lpstr>
      <vt:lpstr>Example: Mother/Daughter Heights</vt:lpstr>
      <vt:lpstr>Example: Mother/Daughter Heights</vt:lpstr>
      <vt:lpstr>Quick Quiz Questions: Q1</vt:lpstr>
      <vt:lpstr>Quick Quiz Questions: Q2</vt:lpstr>
      <vt:lpstr>Exercise 1: Crickets</vt:lpstr>
      <vt:lpstr>Exercise 2: Marathons</vt:lpstr>
    </vt:vector>
  </TitlesOfParts>
  <Company>Southern Methodist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 OUT!</dc:title>
  <dc:creator>OIT</dc:creator>
  <cp:lastModifiedBy>Martin Selzer</cp:lastModifiedBy>
  <cp:revision>64</cp:revision>
  <cp:lastPrinted>2020-11-02T21:31:17Z</cp:lastPrinted>
  <dcterms:created xsi:type="dcterms:W3CDTF">2016-10-18T22:46:26Z</dcterms:created>
  <dcterms:modified xsi:type="dcterms:W3CDTF">2020-12-20T01:42:02Z</dcterms:modified>
</cp:coreProperties>
</file>