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5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B152-D9E7-42BC-A826-92AD9ADD495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4190-E9B6-4F4A-A828-6FBF751D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elzer@mail.smu.edu" TargetMode="External"/><Relationship Id="rId2" Type="http://schemas.openxmlformats.org/officeDocument/2006/relationships/hyperlink" Target="mailto:martin.selzer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solidFill>
                  <a:srgbClr val="C00000"/>
                </a:solidFill>
              </a:rPr>
              <a:t>Welcome to MSDS </a:t>
            </a:r>
            <a:r>
              <a:rPr lang="en-US" sz="3200" b="1" dirty="0" smtClean="0">
                <a:solidFill>
                  <a:srgbClr val="C00000"/>
                </a:solidFill>
              </a:rPr>
              <a:t>6371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Statistical Foundations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Live Session </a:t>
            </a:r>
            <a:r>
              <a:rPr lang="en-US" sz="3200" b="1" dirty="0" smtClean="0">
                <a:solidFill>
                  <a:srgbClr val="C00000"/>
                </a:solidFill>
              </a:rPr>
              <a:t>8, December 22, 2020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smtClean="0"/>
              <a:t>Announcements</a:t>
            </a:r>
            <a:endParaRPr lang="en-US" u="sng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Instructor:  Dr. Martin </a:t>
            </a:r>
            <a:r>
              <a:rPr lang="en-US" dirty="0" err="1" smtClean="0"/>
              <a:t>Selzer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Hours (Schedule Appointment by Email) </a:t>
            </a:r>
            <a:endParaRPr lang="en-US" dirty="0" smtClean="0"/>
          </a:p>
          <a:p>
            <a:r>
              <a:rPr lang="en-US" dirty="0" smtClean="0"/>
              <a:t>Teaching Assistant is Michael Wang</a:t>
            </a:r>
          </a:p>
          <a:p>
            <a:r>
              <a:rPr lang="en-US" dirty="0" smtClean="0"/>
              <a:t>My email </a:t>
            </a:r>
            <a:r>
              <a:rPr lang="en-US" dirty="0" smtClean="0">
                <a:hlinkClick r:id="rId2"/>
              </a:rPr>
              <a:t>martin.selzer@gmail.com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mselzer@mail.smu.edu</a:t>
            </a:r>
            <a:endParaRPr lang="en-US" dirty="0" smtClean="0"/>
          </a:p>
          <a:p>
            <a:r>
              <a:rPr lang="en-US" dirty="0" smtClean="0"/>
              <a:t>View Asynchronous session section 10.3 before completing the live session 9 assignment.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  <a:r>
              <a:rPr lang="en-US" dirty="0" smtClean="0">
                <a:solidFill>
                  <a:srgbClr val="C00000"/>
                </a:solidFill>
              </a:rPr>
              <a:t>Session 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Midterm Term Results                                10 </a:t>
            </a:r>
            <a:r>
              <a:rPr lang="en-US" sz="2800" dirty="0"/>
              <a:t>Mins     </a:t>
            </a:r>
            <a:r>
              <a:rPr lang="en-US" sz="2800" dirty="0" smtClean="0"/>
              <a:t>10</a:t>
            </a:r>
            <a:endParaRPr lang="en-US" sz="2800" dirty="0"/>
          </a:p>
          <a:p>
            <a:r>
              <a:rPr lang="en-US" sz="2800" dirty="0" smtClean="0"/>
              <a:t>Breakout – Live Session Questions           </a:t>
            </a:r>
            <a:r>
              <a:rPr lang="en-US" sz="2800" dirty="0" smtClean="0"/>
              <a:t>25 </a:t>
            </a:r>
            <a:r>
              <a:rPr lang="en-US" sz="2800" dirty="0"/>
              <a:t>Mins  </a:t>
            </a:r>
            <a:r>
              <a:rPr lang="en-US" sz="2800" dirty="0" smtClean="0"/>
              <a:t>   </a:t>
            </a:r>
            <a:r>
              <a:rPr lang="en-US" sz="2800" dirty="0" smtClean="0"/>
              <a:t>35</a:t>
            </a:r>
            <a:endParaRPr lang="en-US" sz="2800" dirty="0" smtClean="0"/>
          </a:p>
          <a:p>
            <a:r>
              <a:rPr lang="en-US" sz="2800" dirty="0"/>
              <a:t>Review Live Session </a:t>
            </a:r>
            <a:r>
              <a:rPr lang="en-US" sz="2800" dirty="0" smtClean="0"/>
              <a:t>Answers                     </a:t>
            </a:r>
            <a:r>
              <a:rPr lang="en-US" sz="2800" dirty="0" smtClean="0"/>
              <a:t>45 </a:t>
            </a:r>
            <a:r>
              <a:rPr lang="en-US" sz="2800" dirty="0" smtClean="0"/>
              <a:t>Mins     </a:t>
            </a:r>
            <a:r>
              <a:rPr lang="en-US" sz="2800" dirty="0" smtClean="0"/>
              <a:t>80</a:t>
            </a:r>
            <a:endParaRPr lang="en-US" sz="2800" dirty="0" smtClean="0"/>
          </a:p>
          <a:p>
            <a:r>
              <a:rPr lang="en-US" sz="2800" dirty="0" smtClean="0"/>
              <a:t>Summary</a:t>
            </a:r>
            <a:r>
              <a:rPr lang="en-US" sz="2800" dirty="0"/>
              <a:t>, </a:t>
            </a:r>
            <a:r>
              <a:rPr lang="en-US" sz="2800" dirty="0" smtClean="0"/>
              <a:t>Questions                                   </a:t>
            </a:r>
            <a:r>
              <a:rPr lang="en-US" sz="2800" dirty="0" smtClean="0"/>
              <a:t>10  Mins    </a:t>
            </a:r>
            <a:r>
              <a:rPr lang="en-US" sz="2800" dirty="0" smtClean="0"/>
              <a:t>90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Midterm Results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297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3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  <a:latin typeface="Magneto" panose="04030805050802020D02" pitchFamily="82" charset="0"/>
              </a:rPr>
              <a:t>Summary</a:t>
            </a:r>
            <a:endParaRPr lang="en-US" sz="3600" b="1" i="1" dirty="0">
              <a:solidFill>
                <a:srgbClr val="FF0000"/>
              </a:solidFill>
              <a:latin typeface="Magneto" panose="040308050508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14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 smtClean="0">
                <a:ea typeface="ＭＳ Ｐゴシック" pitchFamily="34" charset="-128"/>
              </a:rPr>
              <a:t>Correlation Coefficient </a:t>
            </a:r>
            <a:r>
              <a:rPr lang="en-US" altLang="en-US" i="1" dirty="0" smtClean="0">
                <a:ea typeface="ＭＳ Ｐゴシック" pitchFamily="34" charset="-128"/>
              </a:rPr>
              <a:t>r</a:t>
            </a:r>
            <a:r>
              <a:rPr lang="en-US" altLang="en-US" dirty="0" smtClean="0">
                <a:ea typeface="ＭＳ Ｐゴシック" pitchFamily="34" charset="-128"/>
              </a:rPr>
              <a:t>: Measure of Association between two variables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Scatterplots in the context of </a:t>
            </a:r>
            <a:r>
              <a:rPr lang="en-US" dirty="0" smtClean="0">
                <a:ea typeface="ＭＳ Ｐゴシック" pitchFamily="34" charset="-128"/>
              </a:rPr>
              <a:t>regression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Effects of outliers</a:t>
            </a:r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 smtClean="0">
                <a:ea typeface="ＭＳ Ｐゴシック" pitchFamily="34" charset="-128"/>
              </a:rPr>
              <a:t>Interpreting </a:t>
            </a:r>
            <a:r>
              <a:rPr lang="en-US" altLang="en-US" i="1" dirty="0" smtClean="0">
                <a:ea typeface="ＭＳ Ｐゴシック" pitchFamily="34" charset="-128"/>
              </a:rPr>
              <a:t>r</a:t>
            </a:r>
            <a:r>
              <a:rPr lang="en-US" altLang="en-US" i="1" baseline="30000" dirty="0" smtClean="0">
                <a:ea typeface="ＭＳ Ｐゴシック" pitchFamily="34" charset="-128"/>
              </a:rPr>
              <a:t>2</a:t>
            </a:r>
            <a:r>
              <a:rPr lang="en-US" altLang="en-US" i="1" dirty="0" smtClean="0">
                <a:ea typeface="ＭＳ Ｐゴシック" pitchFamily="34" charset="-128"/>
              </a:rPr>
              <a:t>: </a:t>
            </a:r>
            <a:r>
              <a:rPr lang="en-US" altLang="en-US" dirty="0" smtClean="0">
                <a:ea typeface="ＭＳ Ｐゴシック" pitchFamily="34" charset="-128"/>
              </a:rPr>
              <a:t>Explained Variation</a:t>
            </a:r>
          </a:p>
          <a:p>
            <a:pPr algn="just"/>
            <a:r>
              <a:rPr lang="en-US" dirty="0" smtClean="0"/>
              <a:t>Test </a:t>
            </a:r>
            <a:r>
              <a:rPr lang="en-US" dirty="0"/>
              <a:t>Statistic for </a:t>
            </a:r>
            <a:r>
              <a:rPr lang="en-US" i="1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: t distributed measure</a:t>
            </a:r>
          </a:p>
          <a:p>
            <a:pPr algn="just"/>
            <a:r>
              <a:rPr lang="en-US" dirty="0" smtClean="0"/>
              <a:t>proc </a:t>
            </a:r>
            <a:r>
              <a:rPr lang="en-US" dirty="0" err="1" smtClean="0"/>
              <a:t>corr</a:t>
            </a:r>
            <a:r>
              <a:rPr lang="en-US" dirty="0" smtClean="0"/>
              <a:t> in SAS and </a:t>
            </a:r>
            <a:r>
              <a:rPr lang="en-US" dirty="0" err="1" smtClean="0"/>
              <a:t>cor</a:t>
            </a:r>
            <a:r>
              <a:rPr lang="en-US" dirty="0" smtClean="0"/>
              <a:t>, </a:t>
            </a:r>
            <a:r>
              <a:rPr lang="en-US" dirty="0" err="1" smtClean="0"/>
              <a:t>cor.test</a:t>
            </a:r>
            <a:r>
              <a:rPr lang="en-US" dirty="0" smtClean="0"/>
              <a:t> in R</a:t>
            </a:r>
            <a:endParaRPr lang="en-US" dirty="0" smtClean="0"/>
          </a:p>
          <a:p>
            <a:pPr algn="just"/>
            <a:r>
              <a:rPr lang="en-US" dirty="0" smtClean="0"/>
              <a:t>Gave numerous examples</a:t>
            </a:r>
            <a:endParaRPr lang="en-US" dirty="0"/>
          </a:p>
          <a:p>
            <a:pPr algn="just"/>
            <a:r>
              <a:rPr lang="en-US" dirty="0" smtClean="0"/>
              <a:t>View </a:t>
            </a:r>
            <a:r>
              <a:rPr lang="en-US" dirty="0" smtClean="0"/>
              <a:t>Asynchronous session section 10.3 before completing the </a:t>
            </a:r>
            <a:r>
              <a:rPr lang="en-US" dirty="0" smtClean="0"/>
              <a:t>live </a:t>
            </a:r>
            <a:r>
              <a:rPr lang="en-US" dirty="0" smtClean="0"/>
              <a:t>session 9 assignment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5867400"/>
            <a:ext cx="8991600" cy="682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Magneto" panose="04030805050802020D02" pitchFamily="82" charset="0"/>
              </a:rPr>
              <a:t>Happy Holidays</a:t>
            </a:r>
            <a:r>
              <a:rPr lang="en-US" sz="2000" b="1" dirty="0" smtClean="0">
                <a:latin typeface="Magneto" panose="04030805050802020D02" pitchFamily="82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Magneto" panose="04030805050802020D02" pitchFamily="82" charset="0"/>
              </a:rPr>
              <a:t>Merry Christmas</a:t>
            </a:r>
            <a:r>
              <a:rPr lang="en-US" sz="2000" b="1" dirty="0" smtClean="0">
                <a:latin typeface="Magneto" panose="04030805050802020D02" pitchFamily="82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Magneto" panose="04030805050802020D02" pitchFamily="82" charset="0"/>
              </a:rPr>
              <a:t>Happy New Year</a:t>
            </a:r>
            <a:endParaRPr lang="en-US" sz="2000" b="1" dirty="0">
              <a:solidFill>
                <a:srgbClr val="00B050"/>
              </a:solidFill>
              <a:latin typeface="Magneto" panose="04030805050802020D02" pitchFamily="82" charset="0"/>
            </a:endParaRPr>
          </a:p>
        </p:txBody>
      </p:sp>
      <p:pic>
        <p:nvPicPr>
          <p:cNvPr id="5" name="Picture 4" descr="Santa Sleigh Stock Photos And Images - 123R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2371"/>
            <a:ext cx="2133600" cy="110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appy New Year 2021 – GIFs, Images, Quotes, Wishes &amp; Messag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2371"/>
            <a:ext cx="2371725" cy="110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3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144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Welcome to MSDS 6371  Statistical Foundations  Live Session 8, December 22, 2020</vt:lpstr>
      <vt:lpstr>Agenda Session 8</vt:lpstr>
      <vt:lpstr>Midterm Results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MSDS 6371  Statistical Foundations  Live Session 8, 2020</dc:title>
  <dc:creator>Martin Selzer</dc:creator>
  <cp:lastModifiedBy>Martin Selzer</cp:lastModifiedBy>
  <cp:revision>6</cp:revision>
  <dcterms:created xsi:type="dcterms:W3CDTF">2020-11-05T12:21:03Z</dcterms:created>
  <dcterms:modified xsi:type="dcterms:W3CDTF">2020-12-22T23:17:01Z</dcterms:modified>
</cp:coreProperties>
</file>