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47" r:id="rId2"/>
    <p:sldId id="310" r:id="rId3"/>
    <p:sldId id="366" r:id="rId4"/>
    <p:sldId id="367" r:id="rId5"/>
    <p:sldId id="291" r:id="rId6"/>
    <p:sldId id="329" r:id="rId7"/>
    <p:sldId id="373" r:id="rId8"/>
    <p:sldId id="374" r:id="rId9"/>
    <p:sldId id="326" r:id="rId10"/>
    <p:sldId id="369" r:id="rId11"/>
    <p:sldId id="368" r:id="rId12"/>
    <p:sldId id="327" r:id="rId13"/>
    <p:sldId id="332" r:id="rId14"/>
    <p:sldId id="370" r:id="rId15"/>
    <p:sldId id="354" r:id="rId16"/>
    <p:sldId id="375" r:id="rId17"/>
    <p:sldId id="355" r:id="rId18"/>
    <p:sldId id="356" r:id="rId19"/>
    <p:sldId id="371" r:id="rId20"/>
    <p:sldId id="372" r:id="rId21"/>
    <p:sldId id="360" r:id="rId22"/>
    <p:sldId id="364" r:id="rId23"/>
    <p:sldId id="358" r:id="rId24"/>
    <p:sldId id="361" r:id="rId25"/>
    <p:sldId id="365" r:id="rId26"/>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660"/>
  </p:normalViewPr>
  <p:slideViewPr>
    <p:cSldViewPr>
      <p:cViewPr varScale="1">
        <p:scale>
          <a:sx n="87" d="100"/>
          <a:sy n="87" d="100"/>
        </p:scale>
        <p:origin x="1255" y="4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ea typeface="+mn-ea"/>
              </a:defRPr>
            </a:lvl1pPr>
          </a:lstStyle>
          <a:p>
            <a:pPr>
              <a:defRPr/>
            </a:pPr>
            <a:endParaRPr lang="en-US" dirty="0"/>
          </a:p>
        </p:txBody>
      </p:sp>
      <p:sp>
        <p:nvSpPr>
          <p:cNvPr id="6147"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ea typeface="+mn-ea"/>
              </a:defRPr>
            </a:lvl1pPr>
          </a:lstStyle>
          <a:p>
            <a:pPr>
              <a:defRPr/>
            </a:pPr>
            <a:endParaRPr lang="en-US" dirty="0"/>
          </a:p>
        </p:txBody>
      </p:sp>
      <p:sp>
        <p:nvSpPr>
          <p:cNvPr id="276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ea typeface="+mn-ea"/>
              </a:defRPr>
            </a:lvl1pPr>
          </a:lstStyle>
          <a:p>
            <a:pPr>
              <a:defRPr/>
            </a:pPr>
            <a:endParaRPr lang="en-US" dirty="0"/>
          </a:p>
        </p:txBody>
      </p:sp>
      <p:sp>
        <p:nvSpPr>
          <p:cNvPr id="6151"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atin typeface="Arial" pitchFamily="34" charset="0"/>
              </a:defRPr>
            </a:lvl1pPr>
          </a:lstStyle>
          <a:p>
            <a:pPr>
              <a:defRPr/>
            </a:pPr>
            <a:fld id="{2D7D5B07-EF44-402A-A923-AA9ECE80277A}" type="slidenum">
              <a:rPr lang="en-US" altLang="en-US"/>
              <a:pPr>
                <a:defRPr/>
              </a:pPr>
              <a:t>‹#›</a:t>
            </a:fld>
            <a:endParaRPr lang="en-US" altLang="en-US" dirty="0"/>
          </a:p>
        </p:txBody>
      </p:sp>
    </p:spTree>
    <p:extLst>
      <p:ext uri="{BB962C8B-B14F-4D97-AF65-F5344CB8AC3E}">
        <p14:creationId xmlns:p14="http://schemas.microsoft.com/office/powerpoint/2010/main" val="18744768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531A9A6-584F-4DD9-A933-06DA2A5EDF7A}" type="slidenum">
              <a:rPr lang="en-US" altLang="en-US"/>
              <a:pPr>
                <a:defRPr/>
              </a:pPr>
              <a:t>‹#›</a:t>
            </a:fld>
            <a:endParaRPr lang="en-US" altLang="en-US" dirty="0"/>
          </a:p>
        </p:txBody>
      </p:sp>
    </p:spTree>
    <p:extLst>
      <p:ext uri="{BB962C8B-B14F-4D97-AF65-F5344CB8AC3E}">
        <p14:creationId xmlns:p14="http://schemas.microsoft.com/office/powerpoint/2010/main" val="117447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58B1B05-B868-4104-9E2A-D8BA0070D2C3}" type="slidenum">
              <a:rPr lang="en-US" altLang="en-US"/>
              <a:pPr>
                <a:defRPr/>
              </a:pPr>
              <a:t>‹#›</a:t>
            </a:fld>
            <a:endParaRPr lang="en-US" altLang="en-US" dirty="0"/>
          </a:p>
        </p:txBody>
      </p:sp>
    </p:spTree>
    <p:extLst>
      <p:ext uri="{BB962C8B-B14F-4D97-AF65-F5344CB8AC3E}">
        <p14:creationId xmlns:p14="http://schemas.microsoft.com/office/powerpoint/2010/main" val="221552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A8677C6-13C7-4B55-91C5-9DB7FD3B4E67}" type="slidenum">
              <a:rPr lang="en-US" altLang="en-US"/>
              <a:pPr>
                <a:defRPr/>
              </a:pPr>
              <a:t>‹#›</a:t>
            </a:fld>
            <a:endParaRPr lang="en-US" altLang="en-US" dirty="0"/>
          </a:p>
        </p:txBody>
      </p:sp>
    </p:spTree>
    <p:extLst>
      <p:ext uri="{BB962C8B-B14F-4D97-AF65-F5344CB8AC3E}">
        <p14:creationId xmlns:p14="http://schemas.microsoft.com/office/powerpoint/2010/main" val="1198811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ABAC098-B10F-48F4-B6AB-08CC7DD84F80}" type="slidenum">
              <a:rPr lang="en-US" altLang="en-US"/>
              <a:pPr>
                <a:defRPr/>
              </a:pPr>
              <a:t>‹#›</a:t>
            </a:fld>
            <a:endParaRPr lang="en-US" altLang="en-US" dirty="0"/>
          </a:p>
        </p:txBody>
      </p:sp>
    </p:spTree>
    <p:extLst>
      <p:ext uri="{BB962C8B-B14F-4D97-AF65-F5344CB8AC3E}">
        <p14:creationId xmlns:p14="http://schemas.microsoft.com/office/powerpoint/2010/main" val="204577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A0169A8-E6B3-4D1D-A7FF-CD1BC5030C87}" type="slidenum">
              <a:rPr lang="en-US" altLang="en-US"/>
              <a:pPr>
                <a:defRPr/>
              </a:pPr>
              <a:t>‹#›</a:t>
            </a:fld>
            <a:endParaRPr lang="en-US" altLang="en-US" dirty="0"/>
          </a:p>
        </p:txBody>
      </p:sp>
    </p:spTree>
    <p:extLst>
      <p:ext uri="{BB962C8B-B14F-4D97-AF65-F5344CB8AC3E}">
        <p14:creationId xmlns:p14="http://schemas.microsoft.com/office/powerpoint/2010/main" val="251725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3BD976B-A3AB-4F65-96A8-0FBD7874F8BE}" type="slidenum">
              <a:rPr lang="en-US" altLang="en-US"/>
              <a:pPr>
                <a:defRPr/>
              </a:pPr>
              <a:t>‹#›</a:t>
            </a:fld>
            <a:endParaRPr lang="en-US" altLang="en-US" dirty="0"/>
          </a:p>
        </p:txBody>
      </p:sp>
    </p:spTree>
    <p:extLst>
      <p:ext uri="{BB962C8B-B14F-4D97-AF65-F5344CB8AC3E}">
        <p14:creationId xmlns:p14="http://schemas.microsoft.com/office/powerpoint/2010/main" val="155791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3624271-1DA4-4B40-8F1D-01400B72D5EC}" type="slidenum">
              <a:rPr lang="en-US" altLang="en-US"/>
              <a:pPr>
                <a:defRPr/>
              </a:pPr>
              <a:t>‹#›</a:t>
            </a:fld>
            <a:endParaRPr lang="en-US" altLang="en-US" dirty="0"/>
          </a:p>
        </p:txBody>
      </p:sp>
    </p:spTree>
    <p:extLst>
      <p:ext uri="{BB962C8B-B14F-4D97-AF65-F5344CB8AC3E}">
        <p14:creationId xmlns:p14="http://schemas.microsoft.com/office/powerpoint/2010/main" val="425278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3892D6DB-C2A7-4F63-BCF0-AF9DBD351F8B}" type="slidenum">
              <a:rPr lang="en-US" altLang="en-US"/>
              <a:pPr>
                <a:defRPr/>
              </a:pPr>
              <a:t>‹#›</a:t>
            </a:fld>
            <a:endParaRPr lang="en-US" altLang="en-US" dirty="0"/>
          </a:p>
        </p:txBody>
      </p:sp>
    </p:spTree>
    <p:extLst>
      <p:ext uri="{BB962C8B-B14F-4D97-AF65-F5344CB8AC3E}">
        <p14:creationId xmlns:p14="http://schemas.microsoft.com/office/powerpoint/2010/main" val="279990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F7F07860-E042-4AE9-8338-A0541752D612}" type="slidenum">
              <a:rPr lang="en-US" altLang="en-US"/>
              <a:pPr>
                <a:defRPr/>
              </a:pPr>
              <a:t>‹#›</a:t>
            </a:fld>
            <a:endParaRPr lang="en-US" altLang="en-US" dirty="0"/>
          </a:p>
        </p:txBody>
      </p:sp>
    </p:spTree>
    <p:extLst>
      <p:ext uri="{BB962C8B-B14F-4D97-AF65-F5344CB8AC3E}">
        <p14:creationId xmlns:p14="http://schemas.microsoft.com/office/powerpoint/2010/main" val="59333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7CB0E2EF-51D2-4555-8651-93BD9E385947}" type="slidenum">
              <a:rPr lang="en-US" altLang="en-US"/>
              <a:pPr>
                <a:defRPr/>
              </a:pPr>
              <a:t>‹#›</a:t>
            </a:fld>
            <a:endParaRPr lang="en-US" altLang="en-US" dirty="0"/>
          </a:p>
        </p:txBody>
      </p:sp>
    </p:spTree>
    <p:extLst>
      <p:ext uri="{BB962C8B-B14F-4D97-AF65-F5344CB8AC3E}">
        <p14:creationId xmlns:p14="http://schemas.microsoft.com/office/powerpoint/2010/main" val="42084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6CE791E-E8DC-4815-B199-F8A5C9252720}" type="slidenum">
              <a:rPr lang="en-US" altLang="en-US"/>
              <a:pPr>
                <a:defRPr/>
              </a:pPr>
              <a:t>‹#›</a:t>
            </a:fld>
            <a:endParaRPr lang="en-US" altLang="en-US" dirty="0"/>
          </a:p>
        </p:txBody>
      </p:sp>
    </p:spTree>
    <p:extLst>
      <p:ext uri="{BB962C8B-B14F-4D97-AF65-F5344CB8AC3E}">
        <p14:creationId xmlns:p14="http://schemas.microsoft.com/office/powerpoint/2010/main" val="85039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5CAFCB-A831-4B16-BA62-5503E1C66788}" type="slidenum">
              <a:rPr lang="en-US" altLang="en-US"/>
              <a:pPr>
                <a:defRPr/>
              </a:pPr>
              <a:t>‹#›</a:t>
            </a:fld>
            <a:endParaRPr lang="en-US" altLang="en-US" dirty="0"/>
          </a:p>
        </p:txBody>
      </p:sp>
    </p:spTree>
    <p:extLst>
      <p:ext uri="{BB962C8B-B14F-4D97-AF65-F5344CB8AC3E}">
        <p14:creationId xmlns:p14="http://schemas.microsoft.com/office/powerpoint/2010/main" val="63187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defRPr>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Arial" pitchFamily="34" charset="0"/>
              </a:defRPr>
            </a:lvl1pPr>
          </a:lstStyle>
          <a:p>
            <a:pPr>
              <a:defRPr/>
            </a:pPr>
            <a:fld id="{2319B65F-2149-4056-A8FB-F4F408873CD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9: Live Session</a:t>
            </a:r>
          </a:p>
        </p:txBody>
      </p:sp>
      <p:sp>
        <p:nvSpPr>
          <p:cNvPr id="3" name="Subtitle 2"/>
          <p:cNvSpPr>
            <a:spLocks noGrp="1"/>
          </p:cNvSpPr>
          <p:nvPr>
            <p:ph type="subTitle" idx="1"/>
          </p:nvPr>
        </p:nvSpPr>
        <p:spPr>
          <a:xfrm>
            <a:off x="1371600" y="3886200"/>
            <a:ext cx="6400800" cy="685800"/>
          </a:xfrm>
        </p:spPr>
        <p:txBody>
          <a:bodyPr/>
          <a:lstStyle/>
          <a:p>
            <a:r>
              <a:rPr lang="en-US" dirty="0"/>
              <a:t>Introduction to Linear Regression</a:t>
            </a:r>
          </a:p>
        </p:txBody>
      </p:sp>
      <p:sp>
        <p:nvSpPr>
          <p:cNvPr id="4" name="Slide Number Placeholder 3"/>
          <p:cNvSpPr>
            <a:spLocks noGrp="1"/>
          </p:cNvSpPr>
          <p:nvPr>
            <p:ph type="sldNum" sz="quarter" idx="12"/>
          </p:nvPr>
        </p:nvSpPr>
        <p:spPr/>
        <p:txBody>
          <a:bodyPr/>
          <a:lstStyle/>
          <a:p>
            <a:pPr>
              <a:defRPr/>
            </a:pPr>
            <a:fld id="{D531A9A6-584F-4DD9-A933-06DA2A5EDF7A}" type="slidenum">
              <a:rPr lang="en-US" altLang="en-US" smtClean="0"/>
              <a:pPr>
                <a:defRPr/>
              </a:pPr>
              <a:t>1</a:t>
            </a:fld>
            <a:endParaRPr lang="en-US" altLang="en-US" dirty="0"/>
          </a:p>
        </p:txBody>
      </p:sp>
    </p:spTree>
    <p:extLst>
      <p:ext uri="{BB962C8B-B14F-4D97-AF65-F5344CB8AC3E}">
        <p14:creationId xmlns:p14="http://schemas.microsoft.com/office/powerpoint/2010/main" val="138802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09600" y="304800"/>
            <a:ext cx="8229600" cy="246063"/>
          </a:xfrm>
        </p:spPr>
        <p:txBody>
          <a:bodyPr/>
          <a:lstStyle/>
          <a:p>
            <a:r>
              <a:rPr lang="en-US" altLang="en-US" sz="2800" dirty="0"/>
              <a:t>Interpret the </a:t>
            </a:r>
            <a:r>
              <a:rPr lang="en-US" altLang="en-US" sz="2800" dirty="0" err="1"/>
              <a:t>slope:Grades</a:t>
            </a:r>
            <a:r>
              <a:rPr lang="en-US" altLang="en-US" sz="2800" dirty="0"/>
              <a:t> v. Study Hours </a:t>
            </a:r>
            <a:r>
              <a:rPr lang="en-US" altLang="en-US" dirty="0"/>
              <a:t>	</a:t>
            </a:r>
          </a:p>
        </p:txBody>
      </p:sp>
      <p:sp>
        <p:nvSpPr>
          <p:cNvPr id="6" name="TextBox 5"/>
          <p:cNvSpPr txBox="1">
            <a:spLocks noChangeArrowheads="1"/>
          </p:cNvSpPr>
          <p:nvPr/>
        </p:nvSpPr>
        <p:spPr bwMode="auto">
          <a:xfrm>
            <a:off x="609600" y="4090015"/>
            <a:ext cx="76705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r>
              <a:rPr lang="en-US" altLang="en-US" b="1" u="sng" dirty="0"/>
              <a:t>Interpret the slope</a:t>
            </a:r>
          </a:p>
          <a:p>
            <a:r>
              <a:rPr lang="en-US" altLang="en-US" dirty="0"/>
              <a:t>Each extra hour spent studying results in a 6.6518 point increase in the predicted grade.</a:t>
            </a:r>
          </a:p>
          <a:p>
            <a:pPr algn="ctr"/>
            <a:r>
              <a:rPr lang="en-US" altLang="en-US" dirty="0"/>
              <a:t> </a:t>
            </a:r>
          </a:p>
        </p:txBody>
      </p:sp>
      <p:pic>
        <p:nvPicPr>
          <p:cNvPr id="174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8" y="990600"/>
            <a:ext cx="553402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a:spLocks noChangeArrowheads="1"/>
          </p:cNvSpPr>
          <p:nvPr/>
        </p:nvSpPr>
        <p:spPr bwMode="auto">
          <a:xfrm>
            <a:off x="609600" y="5029200"/>
            <a:ext cx="7924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r>
              <a:rPr lang="en-US" altLang="en-US" b="1" u="sng" dirty="0"/>
              <a:t>Interpret the y – intercept</a:t>
            </a:r>
          </a:p>
          <a:p>
            <a:r>
              <a:rPr lang="en-US" altLang="en-US" dirty="0"/>
              <a:t>The predicted grade for a student who studies no hours is 44.37 points.</a:t>
            </a:r>
          </a:p>
          <a:p>
            <a:r>
              <a:rPr lang="en-US" altLang="en-US" dirty="0"/>
              <a:t>(Careful Here – Do we have an observation with no study hours)</a:t>
            </a:r>
          </a:p>
          <a:p>
            <a:pPr algn="ctr"/>
            <a:endParaRPr lang="en-US" altLang="en-US" dirty="0"/>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10</a:t>
            </a:fld>
            <a:endParaRPr lang="en-US" altLang="en-US" dirty="0"/>
          </a:p>
        </p:txBody>
      </p:sp>
    </p:spTree>
    <p:extLst>
      <p:ext uri="{BB962C8B-B14F-4D97-AF65-F5344CB8AC3E}">
        <p14:creationId xmlns:p14="http://schemas.microsoft.com/office/powerpoint/2010/main" val="313377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9050" y="228600"/>
            <a:ext cx="8991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2400" b="1" kern="0" dirty="0"/>
              <a:t>Movies Example: Regression Equation Calculations</a:t>
            </a:r>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1049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93" y="2667000"/>
            <a:ext cx="8723313"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11</a:t>
            </a:fld>
            <a:endParaRPr lang="en-US" altLang="en-US" dirty="0"/>
          </a:p>
        </p:txBody>
      </p:sp>
    </p:spTree>
    <p:extLst>
      <p:ext uri="{BB962C8B-B14F-4D97-AF65-F5344CB8AC3E}">
        <p14:creationId xmlns:p14="http://schemas.microsoft.com/office/powerpoint/2010/main" val="77715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C223BA-3F15-47EB-B517-83D2B2DCC038}"/>
              </a:ext>
            </a:extLst>
          </p:cNvPr>
          <p:cNvPicPr>
            <a:picLocks noChangeAspect="1"/>
          </p:cNvPicPr>
          <p:nvPr/>
        </p:nvPicPr>
        <p:blipFill>
          <a:blip r:embed="rId2"/>
          <a:stretch>
            <a:fillRect/>
          </a:stretch>
        </p:blipFill>
        <p:spPr>
          <a:xfrm>
            <a:off x="441004" y="2797387"/>
            <a:ext cx="3876675" cy="1419225"/>
          </a:xfrm>
          <a:prstGeom prst="rect">
            <a:avLst/>
          </a:prstGeom>
        </p:spPr>
      </p:pic>
      <p:sp>
        <p:nvSpPr>
          <p:cNvPr id="25602" name="Rectangle 2"/>
          <p:cNvSpPr>
            <a:spLocks noGrp="1" noChangeArrowheads="1"/>
          </p:cNvSpPr>
          <p:nvPr>
            <p:ph type="title"/>
          </p:nvPr>
        </p:nvSpPr>
        <p:spPr>
          <a:xfrm>
            <a:off x="92147" y="78475"/>
            <a:ext cx="8991600" cy="838200"/>
          </a:xfrm>
        </p:spPr>
        <p:txBody>
          <a:bodyPr/>
          <a:lstStyle/>
          <a:p>
            <a:pPr eaLnBrk="1" hangingPunct="1"/>
            <a:r>
              <a:rPr lang="en-US" altLang="en-US" sz="2000" b="1" dirty="0"/>
              <a:t>Movies Example: Regression Equation &amp; Predicted Value of </a:t>
            </a:r>
            <a:r>
              <a:rPr lang="en-US" altLang="en-US" sz="2000" b="1" dirty="0" err="1"/>
              <a:t>y|</a:t>
            </a:r>
            <a:r>
              <a:rPr lang="en-US" altLang="en-US" sz="2400" dirty="0" err="1"/>
              <a:t>x</a:t>
            </a:r>
            <a:endParaRPr lang="en-US" altLang="en-US" sz="2400" dirty="0"/>
          </a:p>
        </p:txBody>
      </p:sp>
      <p:sp>
        <p:nvSpPr>
          <p:cNvPr id="28677" name="Text Box 5"/>
          <p:cNvSpPr txBox="1">
            <a:spLocks noChangeArrowheads="1"/>
          </p:cNvSpPr>
          <p:nvPr/>
        </p:nvSpPr>
        <p:spPr bwMode="auto">
          <a:xfrm>
            <a:off x="340165" y="5208652"/>
            <a:ext cx="42477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MS PGothic" pitchFamily="34" charset="-128"/>
              </a:defRPr>
            </a:lvl1pPr>
            <a:lvl2pPr marL="37931725" indent="-37474525">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spcBef>
                <a:spcPct val="50000"/>
              </a:spcBef>
              <a:buFontTx/>
              <a:buNone/>
            </a:pPr>
            <a:r>
              <a:rPr lang="en-US" altLang="en-US" sz="1600" b="1" dirty="0"/>
              <a:t>Predicted Gross = 3.472 * Budget – 164.14   </a:t>
            </a:r>
          </a:p>
        </p:txBody>
      </p:sp>
      <p:sp>
        <p:nvSpPr>
          <p:cNvPr id="12" name="TextBox 11"/>
          <p:cNvSpPr txBox="1">
            <a:spLocks noChangeArrowheads="1"/>
          </p:cNvSpPr>
          <p:nvPr/>
        </p:nvSpPr>
        <p:spPr bwMode="auto">
          <a:xfrm>
            <a:off x="922298" y="4831281"/>
            <a:ext cx="30835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MS PGothic" pitchFamily="34" charset="-128"/>
              </a:defRPr>
            </a:lvl1pPr>
            <a:lvl2pPr marL="37931725" indent="-37474525">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spcBef>
                <a:spcPct val="0"/>
              </a:spcBef>
              <a:buFontTx/>
              <a:buNone/>
            </a:pPr>
            <a:r>
              <a:rPr lang="en-US" altLang="en-US" sz="1600" b="1" u="sng" dirty="0"/>
              <a:t>Equation of Regression Line</a:t>
            </a:r>
          </a:p>
        </p:txBody>
      </p:sp>
      <mc:AlternateContent xmlns:mc="http://schemas.openxmlformats.org/markup-compatibility/2006" xmlns:a14="http://schemas.microsoft.com/office/drawing/2010/main">
        <mc:Choice Requires="a14">
          <p:sp>
            <p:nvSpPr>
              <p:cNvPr id="13" name="TextBox 12"/>
              <p:cNvSpPr txBox="1">
                <a:spLocks noChangeArrowheads="1"/>
              </p:cNvSpPr>
              <p:nvPr/>
            </p:nvSpPr>
            <p:spPr bwMode="auto">
              <a:xfrm>
                <a:off x="73840" y="5687450"/>
                <a:ext cx="4650560" cy="584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MS PGothic" pitchFamily="34" charset="-128"/>
                  </a:defRPr>
                </a:lvl1pPr>
                <a:lvl2pPr marL="37931725" indent="-37474525">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9pPr>
              </a:lstStyle>
              <a:p>
                <a:pPr algn="ctr" eaLnBrk="1" hangingPunct="1">
                  <a:spcBef>
                    <a:spcPct val="0"/>
                  </a:spcBef>
                  <a:buFontTx/>
                  <a:buNone/>
                </a:pPr>
                <a:r>
                  <a:rPr lang="en-US" altLang="en-US" sz="1600" b="1" u="sng" dirty="0"/>
                  <a:t>Predicted Gross for a Budget of $40 million</a:t>
                </a:r>
              </a:p>
              <a:p>
                <a:pPr algn="ctr" eaLnBrk="1" hangingPunct="1">
                  <a:spcBef>
                    <a:spcPct val="0"/>
                  </a:spcBef>
                  <a:buFontTx/>
                  <a:buNone/>
                </a:pPr>
                <a14:m>
                  <m:oMath xmlns:m="http://schemas.openxmlformats.org/officeDocument/2006/math">
                    <m:acc>
                      <m:accPr>
                        <m:chr m:val="̂"/>
                        <m:ctrlPr>
                          <a:rPr lang="en-US" altLang="en-US" sz="1600" b="1" i="1" dirty="0" smtClean="0">
                            <a:latin typeface="Cambria Math" panose="02040503050406030204" pitchFamily="18" charset="0"/>
                          </a:rPr>
                        </m:ctrlPr>
                      </m:accPr>
                      <m:e>
                        <m:r>
                          <a:rPr lang="en-US" altLang="en-US" sz="1600" b="1" i="1" dirty="0">
                            <a:latin typeface="Cambria Math" panose="02040503050406030204" pitchFamily="18" charset="0"/>
                          </a:rPr>
                          <m:t>𝒚</m:t>
                        </m:r>
                        <m:r>
                          <a:rPr lang="en-US" altLang="en-US" sz="1600" b="1" i="1" baseline="-25000" dirty="0">
                            <a:latin typeface="Cambria Math" panose="02040503050406030204" pitchFamily="18" charset="0"/>
                          </a:rPr>
                          <m:t>𝟒𝟎</m:t>
                        </m:r>
                      </m:e>
                    </m:acc>
                  </m:oMath>
                </a14:m>
                <a:r>
                  <a:rPr lang="en-US" altLang="en-US" sz="1600" b="1" dirty="0"/>
                  <a:t> = 3.472(40) – 164.14 = -$25 million!</a:t>
                </a:r>
              </a:p>
            </p:txBody>
          </p:sp>
        </mc:Choice>
        <mc:Fallback xmlns="">
          <p:sp>
            <p:nvSpPr>
              <p:cNvPr id="13" name="TextBox 12"/>
              <p:cNvSpPr txBox="1">
                <a:spLocks noRot="1" noChangeAspect="1" noMove="1" noResize="1" noEditPoints="1" noAdjustHandles="1" noChangeArrowheads="1" noChangeShapeType="1" noTextEdit="1"/>
              </p:cNvSpPr>
              <p:nvPr/>
            </p:nvSpPr>
            <p:spPr bwMode="auto">
              <a:xfrm>
                <a:off x="73840" y="5687450"/>
                <a:ext cx="4650560" cy="584775"/>
              </a:xfrm>
              <a:prstGeom prst="rect">
                <a:avLst/>
              </a:prstGeom>
              <a:blipFill rotWithShape="1">
                <a:blip r:embed="rId3"/>
                <a:stretch>
                  <a:fillRect t="-3125" b="-12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560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55" y="762000"/>
            <a:ext cx="731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026199"/>
            <a:ext cx="39751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52719" y="3967400"/>
            <a:ext cx="914400" cy="249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CBF783EF-213D-4780-A4DD-A80622D3C739}"/>
              </a:ext>
            </a:extLst>
          </p:cNvPr>
          <p:cNvSpPr txBox="1">
            <a:spLocks/>
          </p:cNvSpPr>
          <p:nvPr/>
        </p:nvSpPr>
        <p:spPr bwMode="auto">
          <a:xfrm>
            <a:off x="4587947" y="2338307"/>
            <a:ext cx="1900368" cy="68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proc glm data = movie;</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model gross = budget;</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run;</a:t>
            </a:r>
          </a:p>
          <a:p>
            <a:pPr marL="0" marR="0" eaLnBrk="0" fontAlgn="base" hangingPunct="0">
              <a:spcBef>
                <a:spcPts val="0"/>
              </a:spcBef>
              <a:spcAft>
                <a:spcPts val="0"/>
              </a:spcAft>
            </a:pPr>
            <a:endPar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endParaRPr>
          </a:p>
          <a:p>
            <a:pPr marL="0" marR="0" eaLnBrk="0" fontAlgn="base" hangingPunct="0">
              <a:spcBef>
                <a:spcPts val="0"/>
              </a:spcBef>
              <a:spcAft>
                <a:spcPts val="0"/>
              </a:spcAft>
            </a:pPr>
            <a:endPar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04955A5E-21CC-44E8-BA00-42382FF0D08F}"/>
              </a:ext>
            </a:extLst>
          </p:cNvPr>
          <p:cNvSpPr/>
          <p:nvPr/>
        </p:nvSpPr>
        <p:spPr>
          <a:xfrm>
            <a:off x="1706037" y="3967400"/>
            <a:ext cx="914400" cy="249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F4301A9-20BB-4C91-A640-77E5309B9466}"/>
              </a:ext>
            </a:extLst>
          </p:cNvPr>
          <p:cNvSpPr/>
          <p:nvPr/>
        </p:nvSpPr>
        <p:spPr>
          <a:xfrm>
            <a:off x="5608434" y="3944555"/>
            <a:ext cx="914400" cy="249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19AB6BC-E63F-4A9B-A343-65923F3D4E4C}"/>
              </a:ext>
            </a:extLst>
          </p:cNvPr>
          <p:cNvSpPr/>
          <p:nvPr/>
        </p:nvSpPr>
        <p:spPr>
          <a:xfrm>
            <a:off x="5608434" y="4197525"/>
            <a:ext cx="914400" cy="249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2">
            <a:extLst>
              <a:ext uri="{FF2B5EF4-FFF2-40B4-BE49-F238E27FC236}">
                <a16:creationId xmlns:a16="http://schemas.microsoft.com/office/drawing/2014/main" id="{CBF783EF-213D-4780-A4DD-A80622D3C739}"/>
              </a:ext>
            </a:extLst>
          </p:cNvPr>
          <p:cNvSpPr txBox="1">
            <a:spLocks/>
          </p:cNvSpPr>
          <p:nvPr/>
        </p:nvSpPr>
        <p:spPr bwMode="auto">
          <a:xfrm>
            <a:off x="6701335" y="2150878"/>
            <a:ext cx="1841026" cy="87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eaLnBrk="0" fontAlgn="base" hangingPunct="0">
              <a:spcBef>
                <a:spcPts val="0"/>
              </a:spcBef>
              <a:spcAft>
                <a:spcPts val="0"/>
              </a:spcAft>
            </a:pPr>
            <a:endPar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proc reg data= movie;</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model gross = budget;</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run;</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0"/>
              </a:spcAft>
            </a:pPr>
            <a:r>
              <a:rPr lang="en-US" sz="1200" dirty="0">
                <a:solidFill>
                  <a:srgbClr val="000000"/>
                </a:solidFill>
                <a:effectLst/>
                <a:latin typeface="Arial" panose="020B0604020202020204" pitchFamily="34" charset="0"/>
                <a:ea typeface="MS PGothic" panose="020B0600070205080204" pitchFamily="34" charset="-128"/>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6275295" y="2547123"/>
            <a:ext cx="426040" cy="3439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a:t>
            </a:r>
          </a:p>
        </p:txBody>
      </p:sp>
      <p:sp>
        <p:nvSpPr>
          <p:cNvPr id="4" name="Rectangle 3"/>
          <p:cNvSpPr/>
          <p:nvPr/>
        </p:nvSpPr>
        <p:spPr>
          <a:xfrm>
            <a:off x="5216061" y="2150878"/>
            <a:ext cx="2364048" cy="187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a:solidFill>
                  <a:schemeClr val="tx1"/>
                </a:solidFill>
              </a:rPr>
              <a:t>SAS Code and Output</a:t>
            </a:r>
          </a:p>
        </p:txBody>
      </p:sp>
      <p:sp>
        <p:nvSpPr>
          <p:cNvPr id="21" name="Rectangle 20"/>
          <p:cNvSpPr/>
          <p:nvPr/>
        </p:nvSpPr>
        <p:spPr>
          <a:xfrm>
            <a:off x="1009919" y="2265980"/>
            <a:ext cx="2364048" cy="187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a:solidFill>
                  <a:schemeClr val="tx1"/>
                </a:solidFill>
              </a:rPr>
              <a:t>R Code and Output</a:t>
            </a:r>
          </a:p>
        </p:txBody>
      </p:sp>
      <p:sp>
        <p:nvSpPr>
          <p:cNvPr id="8" name="Rectangle 7"/>
          <p:cNvSpPr/>
          <p:nvPr/>
        </p:nvSpPr>
        <p:spPr>
          <a:xfrm>
            <a:off x="460339" y="2150878"/>
            <a:ext cx="3730661" cy="246282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493169" y="2126613"/>
            <a:ext cx="3825439" cy="246282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7146" y="4831281"/>
            <a:ext cx="2711996" cy="169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7743967" y="5125232"/>
            <a:ext cx="1143000" cy="110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rPr>
              <a:t>What's the Problem Here?</a:t>
            </a:r>
          </a:p>
        </p:txBody>
      </p:sp>
      <p:sp>
        <p:nvSpPr>
          <p:cNvPr id="5" name="Slide Number Placeholder 4"/>
          <p:cNvSpPr>
            <a:spLocks noGrp="1"/>
          </p:cNvSpPr>
          <p:nvPr>
            <p:ph type="sldNum" sz="quarter" idx="12"/>
          </p:nvPr>
        </p:nvSpPr>
        <p:spPr/>
        <p:txBody>
          <a:bodyPr/>
          <a:lstStyle/>
          <a:p>
            <a:pPr>
              <a:defRPr/>
            </a:pPr>
            <a:fld id="{EA0169A8-E6B3-4D1D-A7FF-CD1BC5030C87}" type="slidenum">
              <a:rPr lang="en-US" altLang="en-US" smtClean="0"/>
              <a:pPr>
                <a:defRPr/>
              </a:pPr>
              <a:t>12</a:t>
            </a:fld>
            <a:endParaRPr lang="en-US" altLang="en-US" dirty="0"/>
          </a:p>
        </p:txBody>
      </p:sp>
    </p:spTree>
    <p:extLst>
      <p:ext uri="{BB962C8B-B14F-4D97-AF65-F5344CB8AC3E}">
        <p14:creationId xmlns:p14="http://schemas.microsoft.com/office/powerpoint/2010/main" val="418074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27062" y="251629"/>
            <a:ext cx="8530419" cy="1143000"/>
          </a:xfrm>
        </p:spPr>
        <p:txBody>
          <a:bodyPr/>
          <a:lstStyle/>
          <a:p>
            <a:r>
              <a:rPr lang="en-US" altLang="en-US" sz="2400" b="1" dirty="0"/>
              <a:t>Sampling Distributions for Hypothesis Tests for </a:t>
            </a:r>
            <a:r>
              <a:rPr lang="el-GR" altLang="en-US" sz="2400" b="1" dirty="0"/>
              <a:t>β</a:t>
            </a:r>
            <a:r>
              <a:rPr lang="en-US" altLang="en-US" sz="2400" b="1" baseline="-25000" dirty="0"/>
              <a:t>0</a:t>
            </a:r>
            <a:r>
              <a:rPr lang="en-US" altLang="en-US" sz="2400" b="1" dirty="0"/>
              <a:t> and </a:t>
            </a:r>
            <a:r>
              <a:rPr lang="el-GR" altLang="en-US" sz="2400" b="1" dirty="0"/>
              <a:t>β</a:t>
            </a:r>
            <a:r>
              <a:rPr lang="en-US" altLang="en-US" sz="2400" b="1" baseline="-25000" dirty="0"/>
              <a:t>1</a:t>
            </a:r>
            <a:r>
              <a:rPr lang="en-US" altLang="en-US" sz="2400" b="1"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381" y="1400174"/>
            <a:ext cx="6015819" cy="4981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612445" y="1552576"/>
            <a:ext cx="1748620" cy="533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27062" y="4067176"/>
            <a:ext cx="1752600" cy="533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Rectangle 2"/>
              <p:cNvSpPr/>
              <p:nvPr/>
            </p:nvSpPr>
            <p:spPr>
              <a:xfrm>
                <a:off x="6328581" y="2085977"/>
                <a:ext cx="2667000" cy="4162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1" i="1" smtClean="0">
                              <a:solidFill>
                                <a:schemeClr val="tx1"/>
                              </a:solidFill>
                              <a:latin typeface="Cambria Math" panose="02040503050406030204" pitchFamily="18" charset="0"/>
                            </a:rPr>
                          </m:ctrlPr>
                        </m:sSupPr>
                        <m:e>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a:rPr>
                                <m:t>𝒔</m:t>
                              </m:r>
                            </m:e>
                            <m:sub>
                              <m:r>
                                <a:rPr lang="en-US" b="1" i="1" smtClean="0">
                                  <a:solidFill>
                                    <a:schemeClr val="tx1"/>
                                  </a:solidFill>
                                  <a:latin typeface="Cambria Math"/>
                                </a:rPr>
                                <m:t>𝑿</m:t>
                              </m:r>
                            </m:sub>
                          </m:sSub>
                        </m:e>
                        <m:sup>
                          <m:r>
                            <a:rPr lang="en-US" b="1" i="1" smtClean="0">
                              <a:solidFill>
                                <a:schemeClr val="tx1"/>
                              </a:solidFill>
                              <a:latin typeface="Cambria Math"/>
                            </a:rPr>
                            <m:t>𝟐</m:t>
                          </m:r>
                        </m:sup>
                      </m:sSup>
                      <m:r>
                        <a:rPr lang="en-US" b="1" i="1" smtClean="0">
                          <a:solidFill>
                            <a:schemeClr val="tx1"/>
                          </a:solidFill>
                          <a:latin typeface="Cambria Math"/>
                        </a:rPr>
                        <m:t>=</m:t>
                      </m:r>
                      <m:nary>
                        <m:naryPr>
                          <m:chr m:val="∑"/>
                          <m:ctrlPr>
                            <a:rPr lang="en-US" b="1" i="1" smtClean="0">
                              <a:solidFill>
                                <a:schemeClr val="tx1"/>
                              </a:solidFill>
                              <a:latin typeface="Cambria Math" panose="02040503050406030204" pitchFamily="18" charset="0"/>
                            </a:rPr>
                          </m:ctrlPr>
                        </m:naryPr>
                        <m:sub>
                          <m:r>
                            <m:rPr>
                              <m:brk m:alnAt="23"/>
                            </m:rPr>
                            <a:rPr lang="en-US" b="1" i="1" smtClean="0">
                              <a:solidFill>
                                <a:schemeClr val="tx1"/>
                              </a:solidFill>
                              <a:latin typeface="Cambria Math"/>
                            </a:rPr>
                            <m:t>𝒊</m:t>
                          </m:r>
                          <m:r>
                            <a:rPr lang="en-US" b="1" i="1" smtClean="0">
                              <a:solidFill>
                                <a:schemeClr val="tx1"/>
                              </a:solidFill>
                              <a:latin typeface="Cambria Math"/>
                            </a:rPr>
                            <m:t>=</m:t>
                          </m:r>
                          <m:r>
                            <a:rPr lang="en-US" b="1" i="1" smtClean="0">
                              <a:solidFill>
                                <a:schemeClr val="tx1"/>
                              </a:solidFill>
                              <a:latin typeface="Cambria Math"/>
                            </a:rPr>
                            <m:t>𝟏</m:t>
                          </m:r>
                        </m:sub>
                        <m:sup>
                          <m:r>
                            <a:rPr lang="en-US" b="1" i="1" smtClean="0">
                              <a:solidFill>
                                <a:schemeClr val="tx1"/>
                              </a:solidFill>
                              <a:latin typeface="Cambria Math"/>
                            </a:rPr>
                            <m:t>𝒏</m:t>
                          </m:r>
                        </m:sup>
                        <m:e>
                          <m:sSup>
                            <m:sSupPr>
                              <m:ctrlPr>
                                <a:rPr lang="en-US" b="1" i="1" smtClean="0">
                                  <a:solidFill>
                                    <a:schemeClr val="tx1"/>
                                  </a:solidFill>
                                  <a:latin typeface="Cambria Math" panose="02040503050406030204" pitchFamily="18" charset="0"/>
                                </a:rPr>
                              </m:ctrlPr>
                            </m:sSupPr>
                            <m:e>
                              <m:d>
                                <m:dPr>
                                  <m:ctrlPr>
                                    <a:rPr lang="en-US" b="1" i="1" smtClean="0">
                                      <a:solidFill>
                                        <a:schemeClr val="tx1"/>
                                      </a:solidFill>
                                      <a:latin typeface="Cambria Math" panose="02040503050406030204" pitchFamily="18" charset="0"/>
                                    </a:rPr>
                                  </m:ctrlPr>
                                </m:dPr>
                                <m:e>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a:rPr>
                                        <m:t>𝒙</m:t>
                                      </m:r>
                                    </m:e>
                                    <m:sub>
                                      <m:r>
                                        <a:rPr lang="en-US" b="1" i="1" smtClean="0">
                                          <a:solidFill>
                                            <a:schemeClr val="tx1"/>
                                          </a:solidFill>
                                          <a:latin typeface="Cambria Math"/>
                                        </a:rPr>
                                        <m:t>𝒊</m:t>
                                      </m:r>
                                    </m:sub>
                                  </m:sSub>
                                  <m:r>
                                    <a:rPr lang="en-US" b="1" i="1" smtClean="0">
                                      <a:solidFill>
                                        <a:schemeClr val="tx1"/>
                                      </a:solidFill>
                                      <a:latin typeface="Cambria Math"/>
                                    </a:rPr>
                                    <m:t>−</m:t>
                                  </m:r>
                                  <m:acc>
                                    <m:accPr>
                                      <m:chr m:val="̅"/>
                                      <m:ctrlPr>
                                        <a:rPr lang="en-US" b="1" i="1" smtClean="0">
                                          <a:solidFill>
                                            <a:schemeClr val="tx1"/>
                                          </a:solidFill>
                                          <a:latin typeface="Cambria Math" panose="02040503050406030204" pitchFamily="18" charset="0"/>
                                        </a:rPr>
                                      </m:ctrlPr>
                                    </m:accPr>
                                    <m:e>
                                      <m:r>
                                        <a:rPr lang="en-US" b="1" i="1" smtClean="0">
                                          <a:solidFill>
                                            <a:schemeClr val="tx1"/>
                                          </a:solidFill>
                                          <a:latin typeface="Cambria Math"/>
                                        </a:rPr>
                                        <m:t>𝒙</m:t>
                                      </m:r>
                                    </m:e>
                                  </m:acc>
                                </m:e>
                              </m:d>
                            </m:e>
                            <m:sup>
                              <m:r>
                                <a:rPr lang="en-US" b="1" i="1" smtClean="0">
                                  <a:solidFill>
                                    <a:schemeClr val="tx1"/>
                                  </a:solidFill>
                                  <a:latin typeface="Cambria Math"/>
                                </a:rPr>
                                <m:t>𝟐</m:t>
                              </m:r>
                            </m:sup>
                          </m:sSup>
                        </m:e>
                      </m:nary>
                    </m:oMath>
                  </m:oMathPara>
                </a14:m>
                <a:endParaRPr lang="en-US" b="1" dirty="0"/>
              </a:p>
              <a:p>
                <a:pPr algn="ctr"/>
                <a:endParaRPr lang="en-US" dirty="0"/>
              </a:p>
              <a:p>
                <a:pPr algn="ctr"/>
                <a14:m>
                  <m:oMathPara xmlns:m="http://schemas.openxmlformats.org/officeDocument/2006/math">
                    <m:oMathParaPr>
                      <m:jc m:val="centerGroup"/>
                    </m:oMathParaPr>
                    <m:oMath xmlns:m="http://schemas.openxmlformats.org/officeDocument/2006/math">
                      <m:acc>
                        <m:accPr>
                          <m:chr m:val="̂"/>
                          <m:ctrlPr>
                            <a:rPr lang="en-US" b="1" i="1" smtClean="0">
                              <a:solidFill>
                                <a:schemeClr val="tx1"/>
                              </a:solidFill>
                              <a:latin typeface="Cambria Math" panose="02040503050406030204" pitchFamily="18" charset="0"/>
                              <a:ea typeface="Cambria Math"/>
                            </a:rPr>
                          </m:ctrlPr>
                        </m:accPr>
                        <m:e>
                          <m:r>
                            <a:rPr lang="en-US" b="1" i="1">
                              <a:solidFill>
                                <a:schemeClr val="tx1"/>
                              </a:solidFill>
                              <a:latin typeface="Cambria Math"/>
                              <a:ea typeface="Cambria Math"/>
                            </a:rPr>
                            <m:t>𝝈</m:t>
                          </m:r>
                        </m:e>
                      </m:acc>
                      <m:r>
                        <a:rPr lang="en-US" b="1" i="1">
                          <a:solidFill>
                            <a:schemeClr val="tx1"/>
                          </a:solidFill>
                          <a:latin typeface="Cambria Math"/>
                        </a:rPr>
                        <m:t>=</m:t>
                      </m:r>
                      <m:rad>
                        <m:radPr>
                          <m:degHide m:val="on"/>
                          <m:ctrlPr>
                            <a:rPr lang="en-US" b="1" i="1" smtClean="0">
                              <a:solidFill>
                                <a:schemeClr val="tx1"/>
                              </a:solidFill>
                              <a:latin typeface="Cambria Math" panose="02040503050406030204" pitchFamily="18" charset="0"/>
                            </a:rPr>
                          </m:ctrlPr>
                        </m:radPr>
                        <m:deg/>
                        <m:e>
                          <m:f>
                            <m:fPr>
                              <m:ctrlPr>
                                <a:rPr lang="en-US" b="1" i="1" smtClean="0">
                                  <a:solidFill>
                                    <a:schemeClr val="tx1"/>
                                  </a:solidFill>
                                  <a:latin typeface="Cambria Math" panose="02040503050406030204" pitchFamily="18" charset="0"/>
                                </a:rPr>
                              </m:ctrlPr>
                            </m:fPr>
                            <m:num>
                              <m:nary>
                                <m:naryPr>
                                  <m:chr m:val="∑"/>
                                  <m:ctrlPr>
                                    <a:rPr lang="en-US" b="1" i="1" smtClean="0">
                                      <a:solidFill>
                                        <a:schemeClr val="tx1"/>
                                      </a:solidFill>
                                      <a:latin typeface="Cambria Math" panose="02040503050406030204" pitchFamily="18" charset="0"/>
                                    </a:rPr>
                                  </m:ctrlPr>
                                </m:naryPr>
                                <m:sub>
                                  <m:r>
                                    <m:rPr>
                                      <m:brk m:alnAt="23"/>
                                    </m:rPr>
                                    <a:rPr lang="en-US" b="1" i="1" smtClean="0">
                                      <a:solidFill>
                                        <a:schemeClr val="tx1"/>
                                      </a:solidFill>
                                      <a:latin typeface="Cambria Math"/>
                                    </a:rPr>
                                    <m:t>𝒊</m:t>
                                  </m:r>
                                  <m:r>
                                    <a:rPr lang="en-US" b="1" i="1" smtClean="0">
                                      <a:solidFill>
                                        <a:schemeClr val="tx1"/>
                                      </a:solidFill>
                                      <a:latin typeface="Cambria Math"/>
                                    </a:rPr>
                                    <m:t>=</m:t>
                                  </m:r>
                                  <m:r>
                                    <a:rPr lang="en-US" b="1" i="1" smtClean="0">
                                      <a:solidFill>
                                        <a:schemeClr val="tx1"/>
                                      </a:solidFill>
                                      <a:latin typeface="Cambria Math"/>
                                    </a:rPr>
                                    <m:t>𝟏</m:t>
                                  </m:r>
                                </m:sub>
                                <m:sup>
                                  <m:r>
                                    <a:rPr lang="en-US" b="1" i="1" smtClean="0">
                                      <a:solidFill>
                                        <a:schemeClr val="tx1"/>
                                      </a:solidFill>
                                      <a:latin typeface="Cambria Math"/>
                                    </a:rPr>
                                    <m:t>𝒏</m:t>
                                  </m:r>
                                </m:sup>
                                <m:e>
                                  <m:sSup>
                                    <m:sSupPr>
                                      <m:ctrlPr>
                                        <a:rPr lang="en-US" b="1" i="1" smtClean="0">
                                          <a:solidFill>
                                            <a:schemeClr val="tx1"/>
                                          </a:solidFill>
                                          <a:latin typeface="Cambria Math" panose="02040503050406030204" pitchFamily="18" charset="0"/>
                                        </a:rPr>
                                      </m:ctrlPr>
                                    </m:sSupPr>
                                    <m:e>
                                      <m:d>
                                        <m:dPr>
                                          <m:ctrlPr>
                                            <a:rPr lang="en-US" b="1" i="1" smtClean="0">
                                              <a:solidFill>
                                                <a:schemeClr val="tx1"/>
                                              </a:solidFill>
                                              <a:latin typeface="Cambria Math" panose="02040503050406030204" pitchFamily="18" charset="0"/>
                                            </a:rPr>
                                          </m:ctrlPr>
                                        </m:dPr>
                                        <m:e>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a:rPr>
                                                <m:t>𝒚</m:t>
                                              </m:r>
                                            </m:e>
                                            <m:sub>
                                              <m:r>
                                                <a:rPr lang="en-US" b="1" i="1" smtClean="0">
                                                  <a:solidFill>
                                                    <a:schemeClr val="tx1"/>
                                                  </a:solidFill>
                                                  <a:latin typeface="Cambria Math"/>
                                                </a:rPr>
                                                <m:t>𝒊</m:t>
                                              </m:r>
                                            </m:sub>
                                          </m:sSub>
                                          <m:r>
                                            <a:rPr lang="en-US" b="1" i="1" smtClean="0">
                                              <a:solidFill>
                                                <a:schemeClr val="tx1"/>
                                              </a:solidFill>
                                              <a:latin typeface="Cambria Math"/>
                                            </a:rPr>
                                            <m:t>−</m:t>
                                          </m:r>
                                          <m:sSub>
                                            <m:sSubPr>
                                              <m:ctrlPr>
                                                <a:rPr lang="en-US" b="1" i="1" smtClean="0">
                                                  <a:solidFill>
                                                    <a:schemeClr val="tx1"/>
                                                  </a:solidFill>
                                                  <a:latin typeface="Cambria Math" panose="02040503050406030204" pitchFamily="18" charset="0"/>
                                                </a:rPr>
                                              </m:ctrlPr>
                                            </m:sSubPr>
                                            <m:e>
                                              <m:acc>
                                                <m:accPr>
                                                  <m:chr m:val="̂"/>
                                                  <m:ctrlPr>
                                                    <a:rPr lang="en-US" b="1" i="1" smtClean="0">
                                                      <a:solidFill>
                                                        <a:schemeClr val="tx1"/>
                                                      </a:solidFill>
                                                      <a:latin typeface="Cambria Math" panose="02040503050406030204" pitchFamily="18" charset="0"/>
                                                      <a:ea typeface="Cambria Math"/>
                                                    </a:rPr>
                                                  </m:ctrlPr>
                                                </m:accPr>
                                                <m:e>
                                                  <m:r>
                                                    <a:rPr lang="en-US" b="1" i="1" smtClean="0">
                                                      <a:solidFill>
                                                        <a:schemeClr val="tx1"/>
                                                      </a:solidFill>
                                                      <a:latin typeface="Cambria Math"/>
                                                      <a:ea typeface="Cambria Math"/>
                                                    </a:rPr>
                                                    <m:t>𝒚</m:t>
                                                  </m:r>
                                                </m:e>
                                              </m:acc>
                                            </m:e>
                                            <m:sub>
                                              <m:r>
                                                <a:rPr lang="en-US" b="1" i="1" smtClean="0">
                                                  <a:solidFill>
                                                    <a:schemeClr val="tx1"/>
                                                  </a:solidFill>
                                                  <a:latin typeface="Cambria Math"/>
                                                </a:rPr>
                                                <m:t>𝒊</m:t>
                                              </m:r>
                                            </m:sub>
                                          </m:sSub>
                                        </m:e>
                                      </m:d>
                                    </m:e>
                                    <m:sup>
                                      <m:r>
                                        <a:rPr lang="en-US" b="1" i="1" smtClean="0">
                                          <a:solidFill>
                                            <a:schemeClr val="tx1"/>
                                          </a:solidFill>
                                          <a:latin typeface="Cambria Math"/>
                                        </a:rPr>
                                        <m:t>𝟐</m:t>
                                      </m:r>
                                    </m:sup>
                                  </m:sSup>
                                </m:e>
                              </m:nary>
                            </m:num>
                            <m:den>
                              <m:r>
                                <a:rPr lang="en-US" b="1" i="1" smtClean="0">
                                  <a:solidFill>
                                    <a:schemeClr val="tx1"/>
                                  </a:solidFill>
                                  <a:latin typeface="Cambria Math"/>
                                </a:rPr>
                                <m:t>𝒏</m:t>
                              </m:r>
                              <m:r>
                                <a:rPr lang="en-US" b="1" i="1" smtClean="0">
                                  <a:solidFill>
                                    <a:schemeClr val="tx1"/>
                                  </a:solidFill>
                                  <a:latin typeface="Cambria Math"/>
                                </a:rPr>
                                <m:t>−</m:t>
                              </m:r>
                              <m:r>
                                <a:rPr lang="en-US" b="1" i="1" smtClean="0">
                                  <a:solidFill>
                                    <a:schemeClr val="tx1"/>
                                  </a:solidFill>
                                  <a:latin typeface="Cambria Math"/>
                                </a:rPr>
                                <m:t>𝟏</m:t>
                              </m:r>
                            </m:den>
                          </m:f>
                        </m:e>
                      </m:rad>
                    </m:oMath>
                  </m:oMathPara>
                </a14:m>
                <a:endParaRPr lang="en-US" b="1" dirty="0"/>
              </a:p>
              <a:p>
                <a:pPr algn="ctr"/>
                <a14:m>
                  <m:oMathPara xmlns:m="http://schemas.openxmlformats.org/officeDocument/2006/math">
                    <m:oMathParaPr>
                      <m:jc m:val="centerGroup"/>
                    </m:oMathParaPr>
                    <m:oMath xmlns:m="http://schemas.openxmlformats.org/officeDocument/2006/math">
                      <m:sSub>
                        <m:sSubPr>
                          <m:ctrlPr>
                            <a:rPr lang="en-US" b="1" i="1">
                              <a:solidFill>
                                <a:schemeClr val="tx1"/>
                              </a:solidFill>
                              <a:latin typeface="Cambria Math" panose="02040503050406030204" pitchFamily="18" charset="0"/>
                            </a:rPr>
                          </m:ctrlPr>
                        </m:sSubPr>
                        <m:e>
                          <m:r>
                            <a:rPr lang="en-US" b="1" i="1">
                              <a:solidFill>
                                <a:schemeClr val="tx1"/>
                              </a:solidFill>
                              <a:latin typeface="Cambria Math"/>
                            </a:rPr>
                            <m:t>𝒕</m:t>
                          </m:r>
                        </m:e>
                        <m:sub>
                          <m:sSub>
                            <m:sSubPr>
                              <m:ctrlPr>
                                <a:rPr lang="en-US" b="1" i="1">
                                  <a:solidFill>
                                    <a:schemeClr val="tx1"/>
                                  </a:solidFill>
                                  <a:latin typeface="Cambria Math" panose="02040503050406030204" pitchFamily="18" charset="0"/>
                                </a:rPr>
                              </m:ctrlPr>
                            </m:sSubPr>
                            <m:e>
                              <m:r>
                                <a:rPr lang="en-US" b="1" i="1">
                                  <a:solidFill>
                                    <a:schemeClr val="tx1"/>
                                  </a:solidFill>
                                  <a:latin typeface="Cambria Math"/>
                                  <a:ea typeface="Cambria Math"/>
                                </a:rPr>
                                <m:t>𝜷</m:t>
                              </m:r>
                            </m:e>
                            <m:sub>
                              <m:r>
                                <a:rPr lang="en-US" b="1" i="1" smtClean="0">
                                  <a:solidFill>
                                    <a:schemeClr val="tx1"/>
                                  </a:solidFill>
                                  <a:latin typeface="Cambria Math"/>
                                </a:rPr>
                                <m:t>𝟏</m:t>
                              </m:r>
                            </m:sub>
                          </m:sSub>
                        </m:sub>
                      </m:sSub>
                      <m:r>
                        <a:rPr lang="en-US" b="1" i="1">
                          <a:solidFill>
                            <a:schemeClr val="tx1"/>
                          </a:solidFill>
                          <a:latin typeface="Cambria Math"/>
                        </a:rPr>
                        <m:t>=</m:t>
                      </m:r>
                      <m:f>
                        <m:fPr>
                          <m:ctrlPr>
                            <a:rPr lang="en-US" b="1" i="1">
                              <a:solidFill>
                                <a:schemeClr val="tx1"/>
                              </a:solidFill>
                              <a:latin typeface="Cambria Math" panose="02040503050406030204" pitchFamily="18" charset="0"/>
                            </a:rPr>
                          </m:ctrlPr>
                        </m:fPr>
                        <m:num>
                          <m:sSub>
                            <m:sSubPr>
                              <m:ctrlPr>
                                <a:rPr lang="en-US" b="1" i="1">
                                  <a:solidFill>
                                    <a:schemeClr val="tx1"/>
                                  </a:solidFill>
                                  <a:latin typeface="Cambria Math" panose="02040503050406030204" pitchFamily="18" charset="0"/>
                                </a:rPr>
                              </m:ctrlPr>
                            </m:sSubPr>
                            <m:e>
                              <m:r>
                                <a:rPr lang="en-US" b="1" i="1">
                                  <a:solidFill>
                                    <a:schemeClr val="tx1"/>
                                  </a:solidFill>
                                  <a:latin typeface="Cambria Math"/>
                                  <a:ea typeface="Cambria Math"/>
                                </a:rPr>
                                <m:t>𝜷</m:t>
                              </m:r>
                            </m:e>
                            <m:sub>
                              <m:r>
                                <a:rPr lang="en-US" b="1" i="1" smtClean="0">
                                  <a:solidFill>
                                    <a:schemeClr val="tx1"/>
                                  </a:solidFill>
                                  <a:latin typeface="Cambria Math"/>
                                </a:rPr>
                                <m:t>𝟏</m:t>
                              </m:r>
                            </m:sub>
                          </m:sSub>
                        </m:num>
                        <m:den>
                          <m:r>
                            <a:rPr lang="en-US" b="1" i="1">
                              <a:solidFill>
                                <a:schemeClr val="tx1"/>
                              </a:solidFill>
                              <a:latin typeface="Cambria Math"/>
                            </a:rPr>
                            <m:t>𝑺𝑫</m:t>
                          </m:r>
                          <m:r>
                            <a:rPr lang="en-US" b="1" i="1">
                              <a:solidFill>
                                <a:schemeClr val="tx1"/>
                              </a:solidFill>
                              <a:latin typeface="Cambria Math"/>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a:ea typeface="Cambria Math"/>
                                </a:rPr>
                                <m:t>𝜷</m:t>
                              </m:r>
                            </m:e>
                            <m:sub>
                              <m:r>
                                <a:rPr lang="en-US" b="1" i="1" smtClean="0">
                                  <a:solidFill>
                                    <a:schemeClr val="tx1"/>
                                  </a:solidFill>
                                  <a:latin typeface="Cambria Math"/>
                                  <a:ea typeface="Cambria Math"/>
                                </a:rPr>
                                <m:t>𝟏</m:t>
                              </m:r>
                            </m:sub>
                          </m:sSub>
                          <m:r>
                            <a:rPr lang="en-US" b="1" i="1">
                              <a:solidFill>
                                <a:schemeClr val="tx1"/>
                              </a:solidFill>
                              <a:latin typeface="Cambria Math"/>
                            </a:rPr>
                            <m:t>)</m:t>
                          </m:r>
                        </m:den>
                      </m:f>
                    </m:oMath>
                  </m:oMathPara>
                </a14:m>
                <a:endParaRPr lang="en-US" b="1" dirty="0">
                  <a:solidFill>
                    <a:schemeClr val="tx1"/>
                  </a:solidFill>
                </a:endParaRPr>
              </a:p>
              <a:p>
                <a:pPr algn="ctr"/>
                <a:endParaRPr lang="en-US" dirty="0"/>
              </a:p>
              <a:p>
                <a:pPr algn="ctr"/>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a:rPr>
                            <m:t>𝒕</m:t>
                          </m:r>
                        </m:e>
                        <m:sub>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a:ea typeface="Cambria Math"/>
                                </a:rPr>
                                <m:t>𝜷</m:t>
                              </m:r>
                            </m:e>
                            <m:sub>
                              <m:r>
                                <a:rPr lang="en-US" b="1" i="1" smtClean="0">
                                  <a:solidFill>
                                    <a:schemeClr val="tx1"/>
                                  </a:solidFill>
                                  <a:latin typeface="Cambria Math"/>
                                </a:rPr>
                                <m:t>𝟎</m:t>
                              </m:r>
                            </m:sub>
                          </m:sSub>
                        </m:sub>
                      </m:sSub>
                      <m:r>
                        <a:rPr lang="en-US" b="1" i="1" smtClean="0">
                          <a:solidFill>
                            <a:schemeClr val="tx1"/>
                          </a:solidFill>
                          <a:latin typeface="Cambria Math"/>
                        </a:rPr>
                        <m:t>=</m:t>
                      </m:r>
                      <m:f>
                        <m:fPr>
                          <m:ctrlPr>
                            <a:rPr lang="en-US" b="1" i="1" smtClean="0">
                              <a:solidFill>
                                <a:schemeClr val="tx1"/>
                              </a:solidFill>
                              <a:latin typeface="Cambria Math" panose="02040503050406030204" pitchFamily="18" charset="0"/>
                            </a:rPr>
                          </m:ctrlPr>
                        </m:fPr>
                        <m:num>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a:ea typeface="Cambria Math"/>
                                </a:rPr>
                                <m:t>𝜷</m:t>
                              </m:r>
                            </m:e>
                            <m:sub>
                              <m:r>
                                <a:rPr lang="en-US" b="1" i="1" smtClean="0">
                                  <a:solidFill>
                                    <a:schemeClr val="tx1"/>
                                  </a:solidFill>
                                  <a:latin typeface="Cambria Math"/>
                                </a:rPr>
                                <m:t>𝟎</m:t>
                              </m:r>
                            </m:sub>
                          </m:sSub>
                        </m:num>
                        <m:den>
                          <m:r>
                            <a:rPr lang="en-US" b="1" i="1" smtClean="0">
                              <a:solidFill>
                                <a:schemeClr val="tx1"/>
                              </a:solidFill>
                              <a:latin typeface="Cambria Math"/>
                            </a:rPr>
                            <m:t>𝑺𝑫</m:t>
                          </m:r>
                          <m:r>
                            <a:rPr lang="en-US" b="1" i="1" smtClean="0">
                              <a:solidFill>
                                <a:schemeClr val="tx1"/>
                              </a:solidFill>
                              <a:latin typeface="Cambria Math"/>
                            </a:rPr>
                            <m:t>(</m:t>
                          </m:r>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a:ea typeface="Cambria Math"/>
                                </a:rPr>
                                <m:t>𝜷</m:t>
                              </m:r>
                            </m:e>
                            <m:sub>
                              <m:r>
                                <a:rPr lang="en-US" b="1" i="1" smtClean="0">
                                  <a:solidFill>
                                    <a:schemeClr val="tx1"/>
                                  </a:solidFill>
                                  <a:latin typeface="Cambria Math"/>
                                </a:rPr>
                                <m:t>𝟎</m:t>
                              </m:r>
                            </m:sub>
                          </m:sSub>
                          <m:r>
                            <a:rPr lang="en-US" b="1" i="1" smtClean="0">
                              <a:solidFill>
                                <a:schemeClr val="tx1"/>
                              </a:solidFill>
                              <a:latin typeface="Cambria Math"/>
                            </a:rPr>
                            <m:t>)</m:t>
                          </m:r>
                        </m:den>
                      </m:f>
                    </m:oMath>
                  </m:oMathPara>
                </a14:m>
                <a:endParaRPr lang="en-US" b="1" dirty="0">
                  <a:solidFill>
                    <a:schemeClr val="tx1"/>
                  </a:solidFill>
                </a:endParaRPr>
              </a:p>
              <a:p>
                <a:pPr algn="ctr"/>
                <a:endParaRPr lang="en-US" sz="1200" b="1" dirty="0">
                  <a:solidFill>
                    <a:schemeClr val="tx1"/>
                  </a:solidFill>
                </a:endParaRPr>
              </a:p>
              <a:p>
                <a:pPr algn="ctr"/>
                <a:r>
                  <a:rPr lang="en-US" b="1" i="1" dirty="0" err="1">
                    <a:solidFill>
                      <a:schemeClr val="tx1"/>
                    </a:solidFill>
                    <a:latin typeface="Times New Roman" panose="02020603050405020304" pitchFamily="18" charset="0"/>
                    <a:cs typeface="Times New Roman" panose="02020603050405020304" pitchFamily="18" charset="0"/>
                  </a:rPr>
                  <a:t>d.f.</a:t>
                </a:r>
                <a:r>
                  <a:rPr lang="en-US" b="1" i="1" dirty="0">
                    <a:solidFill>
                      <a:schemeClr val="tx1"/>
                    </a:solidFill>
                    <a:latin typeface="Times New Roman" panose="02020603050405020304" pitchFamily="18" charset="0"/>
                    <a:cs typeface="Times New Roman" panose="02020603050405020304" pitchFamily="18" charset="0"/>
                  </a:rPr>
                  <a:t> = n-1</a:t>
                </a:r>
              </a:p>
              <a:p>
                <a:pPr algn="ct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328581" y="2085977"/>
                <a:ext cx="2667000" cy="4162423"/>
              </a:xfrm>
              <a:prstGeom prst="rect">
                <a:avLst/>
              </a:prstGeom>
              <a:blipFill rotWithShape="1">
                <a:blip r:embed="rId3"/>
                <a:stretch>
                  <a:fillRect/>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6936" y="1400174"/>
            <a:ext cx="2614803"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H="1" flipV="1">
            <a:off x="5468145" y="3267074"/>
            <a:ext cx="2220034" cy="1066802"/>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638800" y="5334000"/>
            <a:ext cx="1905000" cy="68580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pPr>
              <a:defRPr/>
            </a:pPr>
            <a:fld id="{EA0169A8-E6B3-4D1D-A7FF-CD1BC5030C87}" type="slidenum">
              <a:rPr lang="en-US" altLang="en-US" smtClean="0"/>
              <a:pPr>
                <a:defRPr/>
              </a:pPr>
              <a:t>13</a:t>
            </a:fld>
            <a:endParaRPr lang="en-US" altLang="en-US" dirty="0"/>
          </a:p>
        </p:txBody>
      </p:sp>
    </p:spTree>
    <p:extLst>
      <p:ext uri="{BB962C8B-B14F-4D97-AF65-F5344CB8AC3E}">
        <p14:creationId xmlns:p14="http://schemas.microsoft.com/office/powerpoint/2010/main" val="423836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639762"/>
          </a:xfrm>
        </p:spPr>
        <p:txBody>
          <a:bodyPr/>
          <a:lstStyle/>
          <a:p>
            <a:r>
              <a:rPr lang="en-US" sz="2400" b="1" dirty="0"/>
              <a:t>Significance Tests for Regression Coefficient Estimates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050991" cy="544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95400" y="3276600"/>
            <a:ext cx="2466833" cy="266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See Display 7.7 in Text p. 185</a:t>
            </a:r>
          </a:p>
        </p:txBody>
      </p:sp>
      <p:sp>
        <p:nvSpPr>
          <p:cNvPr id="3" name="Slide Number Placeholder 2"/>
          <p:cNvSpPr>
            <a:spLocks noGrp="1"/>
          </p:cNvSpPr>
          <p:nvPr>
            <p:ph type="sldNum" sz="quarter" idx="12"/>
          </p:nvPr>
        </p:nvSpPr>
        <p:spPr/>
        <p:txBody>
          <a:bodyPr/>
          <a:lstStyle/>
          <a:p>
            <a:pPr>
              <a:defRPr/>
            </a:pPr>
            <a:fld id="{EA0169A8-E6B3-4D1D-A7FF-CD1BC5030C87}" type="slidenum">
              <a:rPr lang="en-US" altLang="en-US" smtClean="0"/>
              <a:pPr>
                <a:defRPr/>
              </a:pPr>
              <a:t>14</a:t>
            </a:fld>
            <a:endParaRPr lang="en-US" altLang="en-US" dirty="0"/>
          </a:p>
        </p:txBody>
      </p:sp>
    </p:spTree>
    <p:extLst>
      <p:ext uri="{BB962C8B-B14F-4D97-AF65-F5344CB8AC3E}">
        <p14:creationId xmlns:p14="http://schemas.microsoft.com/office/powerpoint/2010/main" val="19776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36482" y="134007"/>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2800" kern="0" dirty="0"/>
              <a:t>Example Movies: Regression Code and Output</a:t>
            </a:r>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938" y="762000"/>
            <a:ext cx="7010400" cy="104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540" y="1802264"/>
            <a:ext cx="4106260" cy="14743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04" y="5239656"/>
            <a:ext cx="405173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68013" y="3441809"/>
            <a:ext cx="4277120" cy="3132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a:solidFill>
                  <a:schemeClr val="tx1"/>
                </a:solidFill>
              </a:rPr>
              <a:t>SAS Code and Output</a:t>
            </a:r>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770" y="4055515"/>
            <a:ext cx="32289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7411" y="4018074"/>
            <a:ext cx="37052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4033" y="4838212"/>
            <a:ext cx="3726246" cy="1631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4742202" y="3441809"/>
            <a:ext cx="4129909" cy="31196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a:solidFill>
                  <a:schemeClr val="tx1"/>
                </a:solidFill>
              </a:rPr>
              <a:t>R Code and Output</a:t>
            </a:r>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15</a:t>
            </a:fld>
            <a:endParaRPr lang="en-US" altLang="en-US" dirty="0"/>
          </a:p>
        </p:txBody>
      </p:sp>
    </p:spTree>
    <p:extLst>
      <p:ext uri="{BB962C8B-B14F-4D97-AF65-F5344CB8AC3E}">
        <p14:creationId xmlns:p14="http://schemas.microsoft.com/office/powerpoint/2010/main" val="367308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2" name="Rectangle 2"/>
              <p:cNvSpPr>
                <a:spLocks noGrp="1" noChangeArrowheads="1"/>
              </p:cNvSpPr>
              <p:nvPr>
                <p:ph type="title"/>
              </p:nvPr>
            </p:nvSpPr>
            <p:spPr>
              <a:xfrm>
                <a:off x="381000" y="181017"/>
                <a:ext cx="8763000" cy="713773"/>
              </a:xfrm>
            </p:spPr>
            <p:txBody>
              <a:bodyPr/>
              <a:lstStyle/>
              <a:p>
                <a:pPr algn="l" eaLnBrk="1" hangingPunct="1"/>
                <a:r>
                  <a:rPr lang="en-US" altLang="en-US" sz="2400" b="1" dirty="0"/>
                  <a:t>Movies: Hypothesis Tests &amp; Confidence Interval for </a:t>
                </a:r>
                <a14:m>
                  <m:oMath xmlns:m="http://schemas.openxmlformats.org/officeDocument/2006/math">
                    <m:sSub>
                      <m:sSubPr>
                        <m:ctrlPr>
                          <a:rPr lang="en-US" altLang="en-US" sz="2400" b="1" i="1" smtClean="0">
                            <a:latin typeface="Cambria Math" panose="02040503050406030204" pitchFamily="18" charset="0"/>
                          </a:rPr>
                        </m:ctrlPr>
                      </m:sSubPr>
                      <m:e>
                        <m:r>
                          <a:rPr lang="en-US" altLang="en-US" sz="2400" b="1" i="1" smtClean="0">
                            <a:latin typeface="Cambria Math" panose="02040503050406030204" pitchFamily="18" charset="0"/>
                            <a:ea typeface="Cambria Math" panose="02040503050406030204" pitchFamily="18" charset="0"/>
                          </a:rPr>
                          <m:t>𝜷</m:t>
                        </m:r>
                      </m:e>
                      <m:sub>
                        <m:r>
                          <a:rPr lang="en-US" altLang="en-US" sz="2400" b="1" i="1" smtClean="0">
                            <a:latin typeface="Cambria Math" panose="02040503050406030204" pitchFamily="18" charset="0"/>
                          </a:rPr>
                          <m:t>𝟏</m:t>
                        </m:r>
                      </m:sub>
                    </m:sSub>
                  </m:oMath>
                </a14:m>
                <a:r>
                  <a:rPr lang="en-US" altLang="en-US" sz="2400" b="1" dirty="0"/>
                  <a:t>, </a:t>
                </a:r>
                <a14:m>
                  <m:oMath xmlns:m="http://schemas.openxmlformats.org/officeDocument/2006/math">
                    <m:sSub>
                      <m:sSubPr>
                        <m:ctrlPr>
                          <a:rPr lang="en-US" altLang="en-US" sz="2400" b="1" i="1" smtClean="0">
                            <a:latin typeface="Cambria Math" panose="02040503050406030204" pitchFamily="18" charset="0"/>
                          </a:rPr>
                        </m:ctrlPr>
                      </m:sSubPr>
                      <m:e>
                        <m:r>
                          <a:rPr lang="en-US" altLang="en-US" sz="2400" b="1" i="1">
                            <a:latin typeface="Cambria Math" panose="02040503050406030204" pitchFamily="18" charset="0"/>
                            <a:ea typeface="Cambria Math" panose="02040503050406030204" pitchFamily="18" charset="0"/>
                          </a:rPr>
                          <m:t>𝜷</m:t>
                        </m:r>
                      </m:e>
                      <m:sub>
                        <m:r>
                          <a:rPr lang="en-US" altLang="en-US" sz="2400" b="1" i="1" smtClean="0">
                            <a:latin typeface="Cambria Math"/>
                            <a:ea typeface="Cambria Math" panose="02040503050406030204" pitchFamily="18" charset="0"/>
                          </a:rPr>
                          <m:t>𝟎</m:t>
                        </m:r>
                      </m:sub>
                    </m:sSub>
                  </m:oMath>
                </a14:m>
                <a:endParaRPr lang="en-US" altLang="en-US" sz="2400" b="1" dirty="0"/>
              </a:p>
            </p:txBody>
          </p:sp>
        </mc:Choice>
        <mc:Fallback xmlns="">
          <p:sp>
            <p:nvSpPr>
              <p:cNvPr id="25602" name="Rectangle 2"/>
              <p:cNvSpPr>
                <a:spLocks noGrp="1" noRot="1" noChangeAspect="1" noMove="1" noResize="1" noEditPoints="1" noAdjustHandles="1" noChangeArrowheads="1" noChangeShapeType="1" noTextEdit="1"/>
              </p:cNvSpPr>
              <p:nvPr>
                <p:ph type="title"/>
              </p:nvPr>
            </p:nvSpPr>
            <p:spPr>
              <a:xfrm>
                <a:off x="381000" y="181017"/>
                <a:ext cx="8763000" cy="713773"/>
              </a:xfrm>
              <a:blipFill rotWithShape="1">
                <a:blip r:embed="rId2"/>
                <a:stretch>
                  <a:fillRect l="-1113" b="-2564"/>
                </a:stretch>
              </a:blipFill>
            </p:spPr>
            <p:txBody>
              <a:bodyPr/>
              <a:lstStyle/>
              <a:p>
                <a:r>
                  <a:rPr lang="en-US">
                    <a:noFill/>
                  </a:rPr>
                  <a:t> </a:t>
                </a:r>
              </a:p>
            </p:txBody>
          </p:sp>
        </mc:Fallback>
      </mc:AlternateContent>
      <p:sp>
        <p:nvSpPr>
          <p:cNvPr id="3" name="Rectangle 2"/>
          <p:cNvSpPr/>
          <p:nvPr/>
        </p:nvSpPr>
        <p:spPr>
          <a:xfrm>
            <a:off x="262845" y="977517"/>
            <a:ext cx="3983783" cy="646331"/>
          </a:xfrm>
          <a:prstGeom prst="rect">
            <a:avLst/>
          </a:prstGeom>
        </p:spPr>
        <p:txBody>
          <a:bodyPr wrap="none">
            <a:spAutoFit/>
          </a:bodyPr>
          <a:lstStyle/>
          <a:p>
            <a:pPr algn="ctr" eaLnBrk="1" hangingPunct="1"/>
            <a:r>
              <a:rPr lang="en-US" altLang="en-US" b="1" dirty="0"/>
              <a:t>Equation of Regression Line</a:t>
            </a:r>
          </a:p>
          <a:p>
            <a:pPr algn="ctr" eaLnBrk="1" hangingPunct="1"/>
            <a:r>
              <a:rPr lang="en-US" altLang="en-US" sz="1600" dirty="0"/>
              <a:t>Gross Estimate = -164.14 + 3.47(Budget)</a:t>
            </a:r>
            <a:r>
              <a:rPr lang="en-US" altLang="en-US" dirty="0"/>
              <a:t> </a:t>
            </a:r>
          </a:p>
        </p:txBody>
      </p:sp>
      <p:sp>
        <p:nvSpPr>
          <p:cNvPr id="9" name="TextBox 8"/>
          <p:cNvSpPr txBox="1"/>
          <p:nvPr/>
        </p:nvSpPr>
        <p:spPr>
          <a:xfrm>
            <a:off x="4246628" y="1131406"/>
            <a:ext cx="2247563" cy="338554"/>
          </a:xfrm>
          <a:prstGeom prst="rect">
            <a:avLst/>
          </a:prstGeom>
          <a:noFill/>
        </p:spPr>
        <p:txBody>
          <a:bodyPr wrap="square" rtlCol="0">
            <a:spAutoFit/>
          </a:bodyPr>
          <a:lstStyle/>
          <a:p>
            <a:r>
              <a:rPr lang="en-US" sz="1600" b="1" dirty="0"/>
              <a:t>t-stat</a:t>
            </a:r>
            <a:r>
              <a:rPr lang="en-US" sz="1600" dirty="0"/>
              <a:t> = (</a:t>
            </a:r>
            <a:r>
              <a:rPr lang="el-GR" sz="1600" dirty="0"/>
              <a:t>β</a:t>
            </a:r>
            <a:r>
              <a:rPr lang="en-US" sz="1600" baseline="-25000" dirty="0"/>
              <a:t>k</a:t>
            </a:r>
            <a:r>
              <a:rPr lang="en-US" sz="1600" dirty="0"/>
              <a:t>– 0)/SE(</a:t>
            </a:r>
            <a:r>
              <a:rPr lang="el-GR" sz="1600" dirty="0"/>
              <a:t>β</a:t>
            </a:r>
            <a:r>
              <a:rPr lang="en-US" sz="1600" baseline="-25000" dirty="0"/>
              <a:t>k</a:t>
            </a:r>
            <a:r>
              <a:rPr lang="en-US" sz="1600" dirty="0"/>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9BC441F-551B-466A-96D4-31ABCE0676AC}"/>
                  </a:ext>
                </a:extLst>
              </p:cNvPr>
              <p:cNvSpPr txBox="1"/>
              <p:nvPr/>
            </p:nvSpPr>
            <p:spPr>
              <a:xfrm>
                <a:off x="262845" y="1752599"/>
                <a:ext cx="4549061" cy="4853123"/>
              </a:xfrm>
              <a:prstGeom prst="rect">
                <a:avLst/>
              </a:prstGeom>
              <a:noFill/>
              <a:ln>
                <a:solidFill>
                  <a:srgbClr val="002060"/>
                </a:solidFill>
              </a:ln>
            </p:spPr>
            <p:txBody>
              <a:bodyPr wrap="square" rtlCol="0">
                <a:spAutoFit/>
              </a:bodyPr>
              <a:lstStyle/>
              <a:p>
                <a:r>
                  <a:rPr lang="en-US" sz="1600" b="1" dirty="0"/>
                  <a:t>1</a:t>
                </a:r>
                <a:r>
                  <a:rPr lang="en-US" sz="1600" dirty="0"/>
                  <a:t>. H</a:t>
                </a:r>
                <a:r>
                  <a:rPr lang="en-US" sz="1600" baseline="-25000" dirty="0"/>
                  <a:t>o</a:t>
                </a:r>
                <a:r>
                  <a:rPr lang="en-US" sz="1600" dirty="0"/>
                  <a:t>:</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o</a:t>
                </a:r>
                <a:r>
                  <a:rPr lang="en-US" sz="1600" dirty="0"/>
                  <a:t>: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r>
                  <a:rPr lang="en-US" sz="1600" dirty="0"/>
                  <a:t>    H</a:t>
                </a:r>
                <a:r>
                  <a:rPr lang="en-US" sz="1600" baseline="-25000" dirty="0"/>
                  <a:t>a</a:t>
                </a:r>
                <a:r>
                  <a:rPr lang="en-US" sz="1600" dirty="0"/>
                  <a:t>:</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a</a:t>
                </a:r>
                <a:r>
                  <a:rPr lang="en-US" sz="1600" dirty="0"/>
                  <a:t>: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endParaRPr lang="en-US" sz="1600" b="1" dirty="0"/>
              </a:p>
              <a:p>
                <a:r>
                  <a:rPr lang="en-US" sz="1600" b="1" dirty="0"/>
                  <a:t>2</a:t>
                </a:r>
                <a:r>
                  <a:rPr lang="en-US" sz="1600" dirty="0"/>
                  <a:t>. </a:t>
                </a:r>
                <a:r>
                  <a:rPr lang="en-US" sz="1600" dirty="0" err="1"/>
                  <a:t>CV</a:t>
                </a:r>
                <a:r>
                  <a:rPr lang="en-US" sz="1600" baseline="-25000" dirty="0" err="1"/>
                  <a:t>t</a:t>
                </a:r>
                <a:r>
                  <a:rPr lang="en-US"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.975</m:t>
                        </m:r>
                        <m:r>
                          <a:rPr lang="en-US" sz="1600" i="1" smtClean="0">
                            <a:latin typeface="Cambria Math" panose="02040503050406030204" pitchFamily="18" charset="0"/>
                            <a:ea typeface="Cambria Math" panose="02040503050406030204" pitchFamily="18" charset="0"/>
                          </a:rPr>
                          <m:t>, </m:t>
                        </m:r>
                        <m:r>
                          <a:rPr lang="en-US" sz="1600" b="0" i="1" smtClean="0">
                            <a:latin typeface="Cambria Math"/>
                            <a:ea typeface="Cambria Math" panose="02040503050406030204" pitchFamily="18" charset="0"/>
                          </a:rPr>
                          <m:t>7</m:t>
                        </m:r>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2</m:t>
                        </m:r>
                        <m:r>
                          <a:rPr lang="en-US" sz="1600" i="1">
                            <a:latin typeface="Cambria Math" panose="02040503050406030204" pitchFamily="18" charset="0"/>
                            <a:ea typeface="Cambria Math" panose="02040503050406030204" pitchFamily="18" charset="0"/>
                          </a:rPr>
                          <m:t>=</m:t>
                        </m:r>
                        <m:r>
                          <a:rPr lang="en-US" sz="1600" b="0" i="1" smtClean="0">
                            <a:latin typeface="Cambria Math"/>
                            <a:ea typeface="Cambria Math" panose="02040503050406030204" pitchFamily="18" charset="0"/>
                          </a:rPr>
                          <m:t>5</m:t>
                        </m:r>
                      </m:sub>
                    </m:sSub>
                  </m:oMath>
                </a14:m>
                <a:r>
                  <a:rPr lang="en-US" sz="1600" dirty="0"/>
                  <a:t> =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2.571</a:t>
                </a:r>
              </a:p>
              <a:p>
                <a:endParaRPr lang="en-US" sz="1600" dirty="0"/>
              </a:p>
              <a:p>
                <a:r>
                  <a:rPr lang="en-US" sz="1600" b="1" dirty="0"/>
                  <a:t>3.</a:t>
                </a:r>
                <a:r>
                  <a:rPr lang="en-US" sz="1600" dirty="0"/>
                  <a:t> </a:t>
                </a:r>
                <a:r>
                  <a:rPr lang="el-GR" sz="1600" dirty="0"/>
                  <a:t>β</a:t>
                </a:r>
                <a:r>
                  <a:rPr lang="en-US" sz="1600" baseline="-25000" dirty="0"/>
                  <a:t>1</a:t>
                </a:r>
                <a:r>
                  <a:rPr lang="en-US" sz="1600" dirty="0"/>
                  <a:t> = 3.47; </a:t>
                </a:r>
                <a:r>
                  <a:rPr lang="el-GR" sz="1600" dirty="0"/>
                  <a:t> β</a:t>
                </a:r>
                <a:r>
                  <a:rPr lang="en-US" sz="1600" baseline="-25000" dirty="0"/>
                  <a:t>0</a:t>
                </a:r>
                <a:r>
                  <a:rPr lang="en-US" sz="1600" dirty="0"/>
                  <a:t>=-164.14</a:t>
                </a:r>
              </a:p>
              <a:p>
                <a:endParaRPr lang="en-US" sz="1000" dirty="0"/>
              </a:p>
              <a:p>
                <a:r>
                  <a:rPr lang="en-US" sz="1600" dirty="0"/>
                  <a:t>     SE(</a:t>
                </a:r>
                <a:r>
                  <a:rPr lang="el-GR" sz="1600" dirty="0"/>
                  <a:t>β</a:t>
                </a:r>
                <a:r>
                  <a:rPr lang="en-US" sz="1600" baseline="-25000" dirty="0"/>
                  <a:t>1</a:t>
                </a:r>
                <a:r>
                  <a:rPr lang="en-US" sz="1600" dirty="0"/>
                  <a:t>) = 0.63, SE(</a:t>
                </a:r>
                <a:r>
                  <a:rPr lang="el-GR" sz="1600" dirty="0"/>
                  <a:t>β</a:t>
                </a:r>
                <a:r>
                  <a:rPr lang="en-US" sz="1600" baseline="-25000" dirty="0"/>
                  <a:t>0</a:t>
                </a:r>
                <a:r>
                  <a:rPr lang="en-US" sz="1600" dirty="0"/>
                  <a:t>)=65.06 </a:t>
                </a:r>
              </a:p>
              <a:p>
                <a:endParaRPr lang="en-US" sz="1000" dirty="0"/>
              </a:p>
              <a:p>
                <a:r>
                  <a:rPr lang="en-US" sz="1600" dirty="0"/>
                  <a:t>     t(</a:t>
                </a:r>
                <a:r>
                  <a:rPr lang="el-GR" sz="1600" dirty="0"/>
                  <a:t>β</a:t>
                </a:r>
                <a:r>
                  <a:rPr lang="en-US" sz="1600" baseline="-25000" dirty="0"/>
                  <a:t>1</a:t>
                </a:r>
                <a:r>
                  <a:rPr lang="en-US" sz="1600" dirty="0"/>
                  <a:t>) = 3.47/0.63=5.48</a:t>
                </a:r>
              </a:p>
              <a:p>
                <a:r>
                  <a:rPr lang="en-US" sz="1600" dirty="0"/>
                  <a:t>     t(</a:t>
                </a:r>
                <a:r>
                  <a:rPr lang="el-GR" sz="1600" dirty="0"/>
                  <a:t>β</a:t>
                </a:r>
                <a:r>
                  <a:rPr lang="en-US" sz="1600" baseline="-25000" dirty="0"/>
                  <a:t>0</a:t>
                </a:r>
                <a:r>
                  <a:rPr lang="en-US" sz="1600" dirty="0"/>
                  <a:t>) ==-164.14/65.06=-2.52</a:t>
                </a:r>
              </a:p>
              <a:p>
                <a:endParaRPr lang="en-US" sz="1000" dirty="0"/>
              </a:p>
              <a:p>
                <a:r>
                  <a:rPr lang="en-US" sz="1600" dirty="0"/>
                  <a:t>     CI </a:t>
                </a:r>
                <a:r>
                  <a:rPr lang="el-GR" sz="1600" dirty="0"/>
                  <a:t>β</a:t>
                </a:r>
                <a:r>
                  <a:rPr lang="en-US" sz="1600" baseline="-25000" dirty="0"/>
                  <a:t>1</a:t>
                </a:r>
                <a:r>
                  <a:rPr lang="en-US" sz="1600" dirty="0"/>
                  <a:t>= 3.47±2.57(0.63)=(-1.85,5.09)</a:t>
                </a:r>
                <a:endParaRPr lang="en-US" sz="1600" baseline="-25000" dirty="0"/>
              </a:p>
              <a:p>
                <a:r>
                  <a:rPr lang="en-US" sz="1600" baseline="-25000" dirty="0"/>
                  <a:t>        </a:t>
                </a:r>
                <a:r>
                  <a:rPr lang="en-US" sz="1600" dirty="0"/>
                  <a:t>CI </a:t>
                </a:r>
                <a:r>
                  <a:rPr lang="el-GR" sz="1600" dirty="0"/>
                  <a:t>β</a:t>
                </a:r>
                <a:r>
                  <a:rPr lang="en-US" sz="1600" baseline="-25000" dirty="0"/>
                  <a:t>0</a:t>
                </a:r>
                <a:r>
                  <a:rPr lang="en-US" sz="1600" dirty="0"/>
                  <a:t>=-164.14±2.57(65.06)=(-331.34,3.06)</a:t>
                </a:r>
              </a:p>
              <a:p>
                <a:endParaRPr lang="en-US" sz="1600" baseline="-25000" dirty="0"/>
              </a:p>
              <a:p>
                <a:r>
                  <a:rPr lang="en-US" sz="1600" b="1" dirty="0"/>
                  <a:t>4.</a:t>
                </a:r>
                <a:r>
                  <a:rPr lang="en-US" sz="1600" dirty="0"/>
                  <a:t> </a:t>
                </a:r>
                <a:r>
                  <a:rPr lang="el-GR" sz="1600" dirty="0"/>
                  <a:t>β</a:t>
                </a:r>
                <a:r>
                  <a:rPr lang="en-US" sz="1600" baseline="-25000" dirty="0"/>
                  <a:t>1  </a:t>
                </a:r>
                <a:r>
                  <a:rPr lang="en-US" sz="1600" dirty="0"/>
                  <a:t>p-value = .0028</a:t>
                </a:r>
              </a:p>
              <a:p>
                <a:r>
                  <a:rPr lang="en-US" sz="1600" dirty="0"/>
                  <a:t>    </a:t>
                </a:r>
                <a:r>
                  <a:rPr lang="el-GR" sz="1600" dirty="0"/>
                  <a:t>β</a:t>
                </a:r>
                <a:r>
                  <a:rPr lang="en-US" sz="1600" baseline="-25000" dirty="0"/>
                  <a:t>0  </a:t>
                </a:r>
                <a:r>
                  <a:rPr lang="en-US" sz="1600" dirty="0"/>
                  <a:t>p-value =  .053</a:t>
                </a:r>
              </a:p>
              <a:p>
                <a:endParaRPr lang="en-US" sz="1600" dirty="0"/>
              </a:p>
              <a:p>
                <a:r>
                  <a:rPr lang="en-US" sz="1600" b="1" dirty="0"/>
                  <a:t>5.</a:t>
                </a:r>
                <a:r>
                  <a:rPr lang="en-US" sz="1600" dirty="0"/>
                  <a:t> Reject H</a:t>
                </a:r>
                <a:r>
                  <a:rPr lang="en-US" sz="1600" baseline="-25000" dirty="0"/>
                  <a:t>o</a:t>
                </a:r>
                <a:r>
                  <a:rPr lang="en-US" sz="1600" dirty="0"/>
                  <a:t> for </a:t>
                </a:r>
                <a:r>
                  <a:rPr lang="el-GR" sz="1600" dirty="0"/>
                  <a:t>β</a:t>
                </a:r>
                <a:r>
                  <a:rPr lang="en-US" sz="1600" baseline="-25000" dirty="0"/>
                  <a:t>1</a:t>
                </a:r>
                <a:endParaRPr lang="en-US" sz="1600" dirty="0"/>
              </a:p>
              <a:p>
                <a:endParaRPr lang="en-US" sz="1200" dirty="0"/>
              </a:p>
              <a:p>
                <a:r>
                  <a:rPr lang="en-US" sz="1600" dirty="0"/>
                  <a:t>    Reject H</a:t>
                </a:r>
                <a:r>
                  <a:rPr lang="en-US" sz="1600" baseline="-25000" dirty="0"/>
                  <a:t>o</a:t>
                </a:r>
                <a:r>
                  <a:rPr lang="en-US" sz="1600" dirty="0"/>
                  <a:t> for </a:t>
                </a:r>
                <a:r>
                  <a:rPr lang="el-GR" sz="1600" dirty="0"/>
                  <a:t>β</a:t>
                </a:r>
                <a:r>
                  <a:rPr lang="en-US" sz="1600" baseline="-25000" dirty="0"/>
                  <a:t>0</a:t>
                </a:r>
                <a:endParaRPr lang="en-US" sz="1600" dirty="0"/>
              </a:p>
            </p:txBody>
          </p:sp>
        </mc:Choice>
        <mc:Fallback xmlns="">
          <p:sp>
            <p:nvSpPr>
              <p:cNvPr id="19" name="TextBox 18">
                <a:extLst>
                  <a:ext uri="{FF2B5EF4-FFF2-40B4-BE49-F238E27FC236}">
                    <a16:creationId xmlns="" xmlns:a16="http://schemas.microsoft.com/office/drawing/2014/main" xmlns:a14="http://schemas.microsoft.com/office/drawing/2010/main" id="{29BC441F-551B-466A-96D4-31ABCE0676AC}"/>
                  </a:ext>
                </a:extLst>
              </p:cNvPr>
              <p:cNvSpPr txBox="1">
                <a:spLocks noRot="1" noChangeAspect="1" noMove="1" noResize="1" noEditPoints="1" noAdjustHandles="1" noChangeArrowheads="1" noChangeShapeType="1" noTextEdit="1"/>
              </p:cNvSpPr>
              <p:nvPr/>
            </p:nvSpPr>
            <p:spPr>
              <a:xfrm>
                <a:off x="262845" y="1752599"/>
                <a:ext cx="4549061" cy="4853123"/>
              </a:xfrm>
              <a:prstGeom prst="rect">
                <a:avLst/>
              </a:prstGeom>
              <a:blipFill rotWithShape="1">
                <a:blip r:embed="rId3"/>
                <a:stretch>
                  <a:fillRect l="-535" t="-125" b="-501"/>
                </a:stretch>
              </a:blipFill>
              <a:ln>
                <a:solidFill>
                  <a:srgbClr val="002060"/>
                </a:solidFill>
              </a:ln>
            </p:spPr>
            <p:txBody>
              <a:bodyPr/>
              <a:lstStyle/>
              <a:p>
                <a:r>
                  <a:rPr lang="en-US">
                    <a:noFill/>
                  </a:rPr>
                  <a:t> </a:t>
                </a:r>
              </a:p>
            </p:txBody>
          </p:sp>
        </mc:Fallback>
      </mc:AlternateContent>
      <p:sp>
        <p:nvSpPr>
          <p:cNvPr id="27" name="Rectangle 26">
            <a:extLst>
              <a:ext uri="{FF2B5EF4-FFF2-40B4-BE49-F238E27FC236}">
                <a16:creationId xmlns:a16="http://schemas.microsoft.com/office/drawing/2014/main" id="{9A8DC8AD-AC85-4306-93D8-176F2B237F0C}"/>
              </a:ext>
            </a:extLst>
          </p:cNvPr>
          <p:cNvSpPr/>
          <p:nvPr/>
        </p:nvSpPr>
        <p:spPr>
          <a:xfrm>
            <a:off x="5181600" y="1767552"/>
            <a:ext cx="3403926" cy="3139321"/>
          </a:xfrm>
          <a:prstGeom prst="rect">
            <a:avLst/>
          </a:prstGeom>
          <a:ln>
            <a:solidFill>
              <a:srgbClr val="002060"/>
            </a:solidFill>
          </a:ln>
        </p:spPr>
        <p:txBody>
          <a:bodyPr wrap="square">
            <a:spAutoFit/>
          </a:bodyPr>
          <a:lstStyle/>
          <a:p>
            <a:pPr algn="just"/>
            <a:r>
              <a:rPr lang="en-US" b="1" dirty="0"/>
              <a:t>6</a:t>
            </a:r>
            <a:r>
              <a:rPr lang="en-US" dirty="0"/>
              <a:t>. There is sufficient evidence at the alpha = .05 level of significance (p-value = .0028) to suggest that the data are linearly correlated (or that the slope is nonzero).  There is not sufficient evidence to suggest the intercept is not zero for the regression line.  Consider collecting more data or eliminating outliers.</a:t>
            </a:r>
          </a:p>
        </p:txBody>
      </p:sp>
      <p:sp>
        <p:nvSpPr>
          <p:cNvPr id="40" name="TextBox 39"/>
          <p:cNvSpPr txBox="1"/>
          <p:nvPr/>
        </p:nvSpPr>
        <p:spPr>
          <a:xfrm>
            <a:off x="6467915" y="1127771"/>
            <a:ext cx="2304169" cy="338554"/>
          </a:xfrm>
          <a:prstGeom prst="rect">
            <a:avLst/>
          </a:prstGeom>
          <a:noFill/>
        </p:spPr>
        <p:txBody>
          <a:bodyPr wrap="square" rtlCol="0">
            <a:spAutoFit/>
          </a:bodyPr>
          <a:lstStyle/>
          <a:p>
            <a:r>
              <a:rPr lang="en-US" sz="1600" b="1" dirty="0"/>
              <a:t>CI(</a:t>
            </a:r>
            <a:r>
              <a:rPr lang="el-GR" sz="1600" b="1" dirty="0"/>
              <a:t>β</a:t>
            </a:r>
            <a:r>
              <a:rPr lang="en-US" sz="1600" b="1" baseline="-25000" dirty="0"/>
              <a:t>k</a:t>
            </a:r>
            <a:r>
              <a:rPr lang="en-US" sz="1600" b="1" dirty="0"/>
              <a:t>)</a:t>
            </a:r>
            <a:r>
              <a:rPr lang="en-US" sz="1600" dirty="0"/>
              <a:t> = </a:t>
            </a:r>
            <a:r>
              <a:rPr lang="el-GR" sz="1600" dirty="0"/>
              <a:t>β</a:t>
            </a:r>
            <a:r>
              <a:rPr lang="en-US" sz="1600" baseline="-25000" dirty="0"/>
              <a:t>k  </a:t>
            </a:r>
            <a:r>
              <a:rPr lang="en-US" sz="1600" dirty="0"/>
              <a:t>+</a:t>
            </a:r>
            <a:r>
              <a:rPr lang="en-US" sz="1600" baseline="-25000" dirty="0"/>
              <a:t> </a:t>
            </a:r>
            <a:r>
              <a:rPr lang="en-US" sz="1600" dirty="0" err="1"/>
              <a:t>CV</a:t>
            </a:r>
            <a:r>
              <a:rPr lang="en-US" sz="1600" baseline="-25000" dirty="0" err="1"/>
              <a:t>t</a:t>
            </a:r>
            <a:r>
              <a:rPr lang="en-US" sz="1600" dirty="0" err="1"/>
              <a:t>SE</a:t>
            </a:r>
            <a:r>
              <a:rPr lang="en-US" sz="1600" dirty="0"/>
              <a:t>(</a:t>
            </a:r>
            <a:r>
              <a:rPr lang="el-GR" sz="1600" dirty="0"/>
              <a:t>β</a:t>
            </a:r>
            <a:r>
              <a:rPr lang="en-US" sz="1600" baseline="-25000" dirty="0"/>
              <a:t>k</a:t>
            </a:r>
            <a:r>
              <a:rPr lang="en-US" sz="1600" dirty="0"/>
              <a:t>)</a:t>
            </a:r>
          </a:p>
        </p:txBody>
      </p:sp>
      <p:sp>
        <p:nvSpPr>
          <p:cNvPr id="12" name="Rectangle 11"/>
          <p:cNvSpPr/>
          <p:nvPr/>
        </p:nvSpPr>
        <p:spPr>
          <a:xfrm>
            <a:off x="236568" y="917449"/>
            <a:ext cx="8535515" cy="70639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16</a:t>
            </a:fld>
            <a:endParaRPr lang="en-US" altLang="en-US" dirty="0"/>
          </a:p>
        </p:txBody>
      </p:sp>
    </p:spTree>
    <p:extLst>
      <p:ext uri="{BB962C8B-B14F-4D97-AF65-F5344CB8AC3E}">
        <p14:creationId xmlns:p14="http://schemas.microsoft.com/office/powerpoint/2010/main" val="1007207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36482" y="134007"/>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2400" kern="0" dirty="0"/>
              <a:t>Example Mother/Daughter: Regression Code and Output</a:t>
            </a:r>
          </a:p>
        </p:txBody>
      </p:sp>
      <p:sp>
        <p:nvSpPr>
          <p:cNvPr id="11" name="Rectangle 10"/>
          <p:cNvSpPr/>
          <p:nvPr/>
        </p:nvSpPr>
        <p:spPr>
          <a:xfrm>
            <a:off x="268013" y="3441809"/>
            <a:ext cx="4277120" cy="3132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a:solidFill>
                  <a:schemeClr val="tx1"/>
                </a:solidFill>
              </a:rPr>
              <a:t>SAS Code and Output</a:t>
            </a:r>
          </a:p>
        </p:txBody>
      </p:sp>
      <p:sp>
        <p:nvSpPr>
          <p:cNvPr id="18" name="Rectangle 17"/>
          <p:cNvSpPr/>
          <p:nvPr/>
        </p:nvSpPr>
        <p:spPr>
          <a:xfrm>
            <a:off x="4742202" y="3441809"/>
            <a:ext cx="4129909" cy="31196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a:solidFill>
                  <a:schemeClr val="tx1"/>
                </a:solidFill>
              </a:rPr>
              <a:t>R Code and Output</a:t>
            </a:r>
          </a:p>
        </p:txBody>
      </p:sp>
      <p:pic>
        <p:nvPicPr>
          <p:cNvPr id="1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883" y="767904"/>
            <a:ext cx="6286500" cy="908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56" y="4209149"/>
            <a:ext cx="3899634"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56" y="5334000"/>
            <a:ext cx="3923758" cy="98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1" y="4150929"/>
            <a:ext cx="3894082"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184" y="1676401"/>
            <a:ext cx="367117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Connector 20"/>
          <p:cNvCxnSpPr/>
          <p:nvPr/>
        </p:nvCxnSpPr>
        <p:spPr>
          <a:xfrm flipV="1">
            <a:off x="3415270" y="2400300"/>
            <a:ext cx="2438400" cy="190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5704" y="5171174"/>
            <a:ext cx="3865179" cy="130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17</a:t>
            </a:fld>
            <a:endParaRPr lang="en-US" altLang="en-US" dirty="0"/>
          </a:p>
        </p:txBody>
      </p:sp>
    </p:spTree>
    <p:extLst>
      <p:ext uri="{BB962C8B-B14F-4D97-AF65-F5344CB8AC3E}">
        <p14:creationId xmlns:p14="http://schemas.microsoft.com/office/powerpoint/2010/main" val="62250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2" name="Rectangle 2"/>
              <p:cNvSpPr>
                <a:spLocks noGrp="1" noChangeArrowheads="1"/>
              </p:cNvSpPr>
              <p:nvPr>
                <p:ph type="title"/>
              </p:nvPr>
            </p:nvSpPr>
            <p:spPr>
              <a:xfrm>
                <a:off x="381000" y="181017"/>
                <a:ext cx="8763000" cy="713773"/>
              </a:xfrm>
            </p:spPr>
            <p:txBody>
              <a:bodyPr/>
              <a:lstStyle/>
              <a:p>
                <a:pPr algn="l" eaLnBrk="1" hangingPunct="1"/>
                <a:r>
                  <a:rPr lang="en-US" altLang="en-US" sz="2400" b="1" dirty="0"/>
                  <a:t>Mother/Daughter: Hypothesis Tests &amp; CI for </a:t>
                </a:r>
                <a14:m>
                  <m:oMath xmlns:m="http://schemas.openxmlformats.org/officeDocument/2006/math">
                    <m:sSub>
                      <m:sSubPr>
                        <m:ctrlPr>
                          <a:rPr lang="en-US" altLang="en-US" sz="2400" b="1" i="1" smtClean="0">
                            <a:latin typeface="Cambria Math" panose="02040503050406030204" pitchFamily="18" charset="0"/>
                          </a:rPr>
                        </m:ctrlPr>
                      </m:sSubPr>
                      <m:e>
                        <m:r>
                          <a:rPr lang="en-US" altLang="en-US" sz="2400" b="1" i="1" smtClean="0">
                            <a:latin typeface="Cambria Math" panose="02040503050406030204" pitchFamily="18" charset="0"/>
                            <a:ea typeface="Cambria Math" panose="02040503050406030204" pitchFamily="18" charset="0"/>
                          </a:rPr>
                          <m:t>𝜷</m:t>
                        </m:r>
                      </m:e>
                      <m:sub>
                        <m:r>
                          <a:rPr lang="en-US" altLang="en-US" sz="2400" b="1" i="1" smtClean="0">
                            <a:latin typeface="Cambria Math" panose="02040503050406030204" pitchFamily="18" charset="0"/>
                          </a:rPr>
                          <m:t>𝟏</m:t>
                        </m:r>
                      </m:sub>
                    </m:sSub>
                  </m:oMath>
                </a14:m>
                <a:r>
                  <a:rPr lang="en-US" altLang="en-US" sz="2400" b="1" dirty="0"/>
                  <a:t>, </a:t>
                </a:r>
                <a14:m>
                  <m:oMath xmlns:m="http://schemas.openxmlformats.org/officeDocument/2006/math">
                    <m:sSub>
                      <m:sSubPr>
                        <m:ctrlPr>
                          <a:rPr lang="en-US" altLang="en-US" sz="2400" b="1" i="1" smtClean="0">
                            <a:latin typeface="Cambria Math" panose="02040503050406030204" pitchFamily="18" charset="0"/>
                          </a:rPr>
                        </m:ctrlPr>
                      </m:sSubPr>
                      <m:e>
                        <m:r>
                          <a:rPr lang="en-US" altLang="en-US" sz="2400" b="1" i="1">
                            <a:latin typeface="Cambria Math" panose="02040503050406030204" pitchFamily="18" charset="0"/>
                            <a:ea typeface="Cambria Math" panose="02040503050406030204" pitchFamily="18" charset="0"/>
                          </a:rPr>
                          <m:t>𝜷</m:t>
                        </m:r>
                      </m:e>
                      <m:sub>
                        <m:r>
                          <a:rPr lang="en-US" altLang="en-US" sz="2400" b="1" i="1" smtClean="0">
                            <a:latin typeface="Cambria Math"/>
                            <a:ea typeface="Cambria Math" panose="02040503050406030204" pitchFamily="18" charset="0"/>
                          </a:rPr>
                          <m:t>𝟎</m:t>
                        </m:r>
                      </m:sub>
                    </m:sSub>
                  </m:oMath>
                </a14:m>
                <a:endParaRPr lang="en-US" altLang="en-US" sz="2400" b="1" dirty="0"/>
              </a:p>
            </p:txBody>
          </p:sp>
        </mc:Choice>
        <mc:Fallback xmlns="">
          <p:sp>
            <p:nvSpPr>
              <p:cNvPr id="25602" name="Rectangle 2"/>
              <p:cNvSpPr>
                <a:spLocks noGrp="1" noRot="1" noChangeAspect="1" noMove="1" noResize="1" noEditPoints="1" noAdjustHandles="1" noChangeArrowheads="1" noChangeShapeType="1" noTextEdit="1"/>
              </p:cNvSpPr>
              <p:nvPr>
                <p:ph type="title"/>
              </p:nvPr>
            </p:nvSpPr>
            <p:spPr>
              <a:xfrm>
                <a:off x="381000" y="181017"/>
                <a:ext cx="8763000" cy="713773"/>
              </a:xfrm>
              <a:blipFill rotWithShape="1">
                <a:blip r:embed="rId2"/>
                <a:stretch>
                  <a:fillRect l="-1113" b="-2564"/>
                </a:stretch>
              </a:blipFill>
            </p:spPr>
            <p:txBody>
              <a:bodyPr/>
              <a:lstStyle/>
              <a:p>
                <a:r>
                  <a:rPr lang="en-US">
                    <a:noFill/>
                  </a:rPr>
                  <a:t> </a:t>
                </a:r>
              </a:p>
            </p:txBody>
          </p:sp>
        </mc:Fallback>
      </mc:AlternateContent>
      <p:sp>
        <p:nvSpPr>
          <p:cNvPr id="3" name="Rectangle 2"/>
          <p:cNvSpPr/>
          <p:nvPr/>
        </p:nvSpPr>
        <p:spPr>
          <a:xfrm>
            <a:off x="480857" y="977517"/>
            <a:ext cx="3547767" cy="646331"/>
          </a:xfrm>
          <a:prstGeom prst="rect">
            <a:avLst/>
          </a:prstGeom>
        </p:spPr>
        <p:txBody>
          <a:bodyPr wrap="none">
            <a:spAutoFit/>
          </a:bodyPr>
          <a:lstStyle/>
          <a:p>
            <a:pPr algn="ctr" eaLnBrk="1" hangingPunct="1"/>
            <a:r>
              <a:rPr lang="en-US" altLang="en-US" b="1" dirty="0"/>
              <a:t>Equation of Regression Line</a:t>
            </a:r>
          </a:p>
          <a:p>
            <a:pPr algn="ctr" eaLnBrk="1" hangingPunct="1"/>
            <a:r>
              <a:rPr lang="en-US" altLang="en-US" sz="1600" dirty="0" err="1"/>
              <a:t>DaughterH</a:t>
            </a:r>
            <a:r>
              <a:rPr lang="en-US" altLang="en-US" sz="1600" dirty="0"/>
              <a:t> = 22.95 + 0.64(</a:t>
            </a:r>
            <a:r>
              <a:rPr lang="en-US" altLang="en-US" sz="1600" dirty="0" err="1"/>
              <a:t>MotherH</a:t>
            </a:r>
            <a:r>
              <a:rPr lang="en-US" altLang="en-US" sz="1600" dirty="0"/>
              <a:t>)</a:t>
            </a:r>
            <a:r>
              <a:rPr lang="en-US" altLang="en-US" dirty="0"/>
              <a:t> </a:t>
            </a:r>
          </a:p>
        </p:txBody>
      </p:sp>
      <p:sp>
        <p:nvSpPr>
          <p:cNvPr id="9" name="TextBox 8"/>
          <p:cNvSpPr txBox="1"/>
          <p:nvPr/>
        </p:nvSpPr>
        <p:spPr>
          <a:xfrm>
            <a:off x="4246628" y="1131406"/>
            <a:ext cx="2247563" cy="338554"/>
          </a:xfrm>
          <a:prstGeom prst="rect">
            <a:avLst/>
          </a:prstGeom>
          <a:noFill/>
        </p:spPr>
        <p:txBody>
          <a:bodyPr wrap="square" rtlCol="0">
            <a:spAutoFit/>
          </a:bodyPr>
          <a:lstStyle/>
          <a:p>
            <a:r>
              <a:rPr lang="en-US" sz="1600" b="1" dirty="0"/>
              <a:t>t-stat</a:t>
            </a:r>
            <a:r>
              <a:rPr lang="en-US" sz="1600" dirty="0"/>
              <a:t> = (</a:t>
            </a:r>
            <a:r>
              <a:rPr lang="el-GR" sz="1600" dirty="0"/>
              <a:t>β</a:t>
            </a:r>
            <a:r>
              <a:rPr lang="en-US" sz="1600" baseline="-25000" dirty="0"/>
              <a:t>k</a:t>
            </a:r>
            <a:r>
              <a:rPr lang="en-US" sz="1600" dirty="0"/>
              <a:t>– 0)/SE(</a:t>
            </a:r>
            <a:r>
              <a:rPr lang="el-GR" sz="1600" dirty="0"/>
              <a:t>β</a:t>
            </a:r>
            <a:r>
              <a:rPr lang="en-US" sz="1600" baseline="-25000" dirty="0"/>
              <a:t>k</a:t>
            </a:r>
            <a:r>
              <a:rPr lang="en-US" sz="1600" dirty="0"/>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9BC441F-551B-466A-96D4-31ABCE0676AC}"/>
                  </a:ext>
                </a:extLst>
              </p:cNvPr>
              <p:cNvSpPr txBox="1"/>
              <p:nvPr/>
            </p:nvSpPr>
            <p:spPr>
              <a:xfrm>
                <a:off x="262845" y="1752599"/>
                <a:ext cx="4549061" cy="4853123"/>
              </a:xfrm>
              <a:prstGeom prst="rect">
                <a:avLst/>
              </a:prstGeom>
              <a:noFill/>
              <a:ln>
                <a:solidFill>
                  <a:srgbClr val="002060"/>
                </a:solidFill>
              </a:ln>
            </p:spPr>
            <p:txBody>
              <a:bodyPr wrap="square" rtlCol="0">
                <a:spAutoFit/>
              </a:bodyPr>
              <a:lstStyle/>
              <a:p>
                <a:r>
                  <a:rPr lang="en-US" sz="1600" b="1" dirty="0"/>
                  <a:t>1</a:t>
                </a:r>
                <a:r>
                  <a:rPr lang="en-US" sz="1600" dirty="0"/>
                  <a:t>. H</a:t>
                </a:r>
                <a:r>
                  <a:rPr lang="en-US" sz="1600" baseline="-25000" dirty="0"/>
                  <a:t>o</a:t>
                </a:r>
                <a:r>
                  <a:rPr lang="en-US" sz="1600" dirty="0"/>
                  <a:t>:</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o</a:t>
                </a:r>
                <a:r>
                  <a:rPr lang="en-US" sz="1600" dirty="0"/>
                  <a:t>: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r>
                  <a:rPr lang="en-US" sz="1600" dirty="0"/>
                  <a:t>    H</a:t>
                </a:r>
                <a:r>
                  <a:rPr lang="en-US" sz="1600" baseline="-25000" dirty="0"/>
                  <a:t>a</a:t>
                </a:r>
                <a:r>
                  <a:rPr lang="en-US" sz="1600" dirty="0"/>
                  <a:t>:</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a</a:t>
                </a:r>
                <a:r>
                  <a:rPr lang="en-US" sz="1600" dirty="0"/>
                  <a:t>: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endParaRPr lang="en-US" sz="1600" b="1" dirty="0"/>
              </a:p>
              <a:p>
                <a:r>
                  <a:rPr lang="en-US" sz="1600" b="1" dirty="0"/>
                  <a:t>2</a:t>
                </a:r>
                <a:r>
                  <a:rPr lang="en-US" sz="1600" dirty="0"/>
                  <a:t>. </a:t>
                </a:r>
                <a:r>
                  <a:rPr lang="en-US" sz="1600" dirty="0" err="1"/>
                  <a:t>CV</a:t>
                </a:r>
                <a:r>
                  <a:rPr lang="en-US" sz="1600" baseline="-25000" dirty="0" err="1"/>
                  <a:t>t</a:t>
                </a:r>
                <a:r>
                  <a:rPr lang="en-US"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.975, </m:t>
                        </m:r>
                        <m:r>
                          <a:rPr lang="en-US" sz="1600" b="0" i="1" smtClean="0">
                            <a:latin typeface="Cambria Math"/>
                            <a:ea typeface="Cambria Math" panose="02040503050406030204" pitchFamily="18" charset="0"/>
                          </a:rPr>
                          <m:t>8</m:t>
                        </m:r>
                        <m:r>
                          <a:rPr lang="en-US" sz="1600" i="1">
                            <a:latin typeface="Cambria Math" panose="02040503050406030204" pitchFamily="18" charset="0"/>
                            <a:ea typeface="Cambria Math" panose="02040503050406030204" pitchFamily="18" charset="0"/>
                          </a:rPr>
                          <m:t>−2=</m:t>
                        </m:r>
                        <m:r>
                          <a:rPr lang="en-US" sz="1600" b="0" i="1" smtClean="0">
                            <a:latin typeface="Cambria Math"/>
                            <a:ea typeface="Cambria Math" panose="02040503050406030204" pitchFamily="18" charset="0"/>
                          </a:rPr>
                          <m:t>6</m:t>
                        </m:r>
                      </m:sub>
                    </m:sSub>
                  </m:oMath>
                </a14:m>
                <a:r>
                  <a:rPr lang="en-US" sz="1600" dirty="0"/>
                  <a:t> =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2.45</a:t>
                </a:r>
              </a:p>
              <a:p>
                <a:endParaRPr lang="en-US" sz="1600" dirty="0"/>
              </a:p>
              <a:p>
                <a:r>
                  <a:rPr lang="en-US" sz="1600" b="1" dirty="0"/>
                  <a:t>3.</a:t>
                </a:r>
                <a:r>
                  <a:rPr lang="en-US" sz="1600" dirty="0"/>
                  <a:t> </a:t>
                </a:r>
                <a:r>
                  <a:rPr lang="el-GR" sz="1600" dirty="0"/>
                  <a:t>β</a:t>
                </a:r>
                <a:r>
                  <a:rPr lang="en-US" sz="1600" baseline="-25000" dirty="0"/>
                  <a:t>1</a:t>
                </a:r>
                <a:r>
                  <a:rPr lang="en-US" sz="1600" dirty="0"/>
                  <a:t> = 0.64; </a:t>
                </a:r>
                <a:r>
                  <a:rPr lang="el-GR" sz="1600" dirty="0"/>
                  <a:t> β</a:t>
                </a:r>
                <a:r>
                  <a:rPr lang="en-US" sz="1600" baseline="-25000" dirty="0"/>
                  <a:t>0</a:t>
                </a:r>
                <a:r>
                  <a:rPr lang="en-US" sz="1600" dirty="0"/>
                  <a:t>=22.95</a:t>
                </a:r>
              </a:p>
              <a:p>
                <a:endParaRPr lang="en-US" sz="1000" dirty="0"/>
              </a:p>
              <a:p>
                <a:r>
                  <a:rPr lang="en-US" sz="1600" dirty="0"/>
                  <a:t>     SE(</a:t>
                </a:r>
                <a:r>
                  <a:rPr lang="el-GR" sz="1600" dirty="0"/>
                  <a:t>β</a:t>
                </a:r>
                <a:r>
                  <a:rPr lang="en-US" sz="1600" baseline="-25000" dirty="0"/>
                  <a:t>1</a:t>
                </a:r>
                <a:r>
                  <a:rPr lang="en-US" sz="1600" dirty="0"/>
                  <a:t>) = 0.27, SE(</a:t>
                </a:r>
                <a:r>
                  <a:rPr lang="el-GR" sz="1600" dirty="0"/>
                  <a:t>β</a:t>
                </a:r>
                <a:r>
                  <a:rPr lang="en-US" sz="1600" baseline="-25000" dirty="0"/>
                  <a:t>0</a:t>
                </a:r>
                <a:r>
                  <a:rPr lang="en-US" sz="1600" dirty="0"/>
                  <a:t>)=17.17</a:t>
                </a:r>
              </a:p>
              <a:p>
                <a:endParaRPr lang="en-US" sz="1000" dirty="0"/>
              </a:p>
              <a:p>
                <a:r>
                  <a:rPr lang="en-US" sz="1600" dirty="0"/>
                  <a:t>     t(</a:t>
                </a:r>
                <a:r>
                  <a:rPr lang="el-GR" sz="1600" dirty="0"/>
                  <a:t>β</a:t>
                </a:r>
                <a:r>
                  <a:rPr lang="en-US" sz="1600" baseline="-25000" dirty="0"/>
                  <a:t>1</a:t>
                </a:r>
                <a:r>
                  <a:rPr lang="en-US" sz="1600" dirty="0"/>
                  <a:t>) = 0.64/0.27=2.35</a:t>
                </a:r>
              </a:p>
              <a:p>
                <a:r>
                  <a:rPr lang="en-US" sz="1600" dirty="0"/>
                  <a:t>     t(</a:t>
                </a:r>
                <a:r>
                  <a:rPr lang="el-GR" sz="1600" dirty="0"/>
                  <a:t>β</a:t>
                </a:r>
                <a:r>
                  <a:rPr lang="en-US" sz="1600" baseline="-25000" dirty="0"/>
                  <a:t>0</a:t>
                </a:r>
                <a:r>
                  <a:rPr lang="en-US" sz="1600" dirty="0"/>
                  <a:t>) =22.95/17.17=1.34</a:t>
                </a:r>
              </a:p>
              <a:p>
                <a:endParaRPr lang="en-US" sz="1000" dirty="0"/>
              </a:p>
              <a:p>
                <a:r>
                  <a:rPr lang="en-US" sz="1600" dirty="0"/>
                  <a:t>     CI </a:t>
                </a:r>
                <a:r>
                  <a:rPr lang="el-GR" sz="1600" dirty="0"/>
                  <a:t>β</a:t>
                </a:r>
                <a:r>
                  <a:rPr lang="en-US" sz="1600" baseline="-25000" dirty="0"/>
                  <a:t>1</a:t>
                </a:r>
                <a:r>
                  <a:rPr lang="en-US" sz="1600" dirty="0"/>
                  <a:t>= 0.64±2.45(0.27)=(-0.26,1.30)</a:t>
                </a:r>
                <a:endParaRPr lang="en-US" sz="1600" baseline="-25000" dirty="0"/>
              </a:p>
              <a:p>
                <a:r>
                  <a:rPr lang="en-US" sz="1600" baseline="-25000" dirty="0"/>
                  <a:t>        </a:t>
                </a:r>
                <a:r>
                  <a:rPr lang="en-US" sz="1600" dirty="0"/>
                  <a:t>CI </a:t>
                </a:r>
                <a:r>
                  <a:rPr lang="el-GR" sz="1600" dirty="0"/>
                  <a:t>β</a:t>
                </a:r>
                <a:r>
                  <a:rPr lang="en-US" sz="1600" baseline="-25000" dirty="0"/>
                  <a:t>0</a:t>
                </a:r>
                <a:r>
                  <a:rPr lang="en-US" sz="1600" dirty="0"/>
                  <a:t>=22.95±2.45(17.17)=(-19.07,64.98)</a:t>
                </a:r>
              </a:p>
              <a:p>
                <a:endParaRPr lang="en-US" sz="1600" baseline="-25000" dirty="0"/>
              </a:p>
              <a:p>
                <a:r>
                  <a:rPr lang="en-US" sz="1600" b="1" dirty="0"/>
                  <a:t>4.</a:t>
                </a:r>
                <a:r>
                  <a:rPr lang="en-US" sz="1600" dirty="0"/>
                  <a:t> </a:t>
                </a:r>
                <a:r>
                  <a:rPr lang="el-GR" sz="1600" dirty="0"/>
                  <a:t>β</a:t>
                </a:r>
                <a:r>
                  <a:rPr lang="en-US" sz="1600" baseline="-25000" dirty="0"/>
                  <a:t>1  </a:t>
                </a:r>
                <a:r>
                  <a:rPr lang="en-US" sz="1600" dirty="0"/>
                  <a:t>p-value = .0589</a:t>
                </a:r>
              </a:p>
              <a:p>
                <a:r>
                  <a:rPr lang="en-US" sz="1600" dirty="0"/>
                  <a:t>    </a:t>
                </a:r>
                <a:r>
                  <a:rPr lang="el-GR" sz="1600" dirty="0"/>
                  <a:t>β</a:t>
                </a:r>
                <a:r>
                  <a:rPr lang="en-US" sz="1600" baseline="-25000" dirty="0"/>
                  <a:t>0  </a:t>
                </a:r>
                <a:r>
                  <a:rPr lang="en-US" sz="1600" dirty="0"/>
                  <a:t>p-value =  .2293</a:t>
                </a:r>
              </a:p>
              <a:p>
                <a:endParaRPr lang="en-US" sz="1600" dirty="0"/>
              </a:p>
              <a:p>
                <a:r>
                  <a:rPr lang="en-US" sz="1600" b="1" dirty="0"/>
                  <a:t>5.</a:t>
                </a:r>
                <a:r>
                  <a:rPr lang="en-US" sz="1600" dirty="0"/>
                  <a:t>  Do not Reject H</a:t>
                </a:r>
                <a:r>
                  <a:rPr lang="en-US" sz="1600" baseline="-25000" dirty="0"/>
                  <a:t>o</a:t>
                </a:r>
                <a:r>
                  <a:rPr lang="en-US" sz="1600" dirty="0"/>
                  <a:t> for </a:t>
                </a:r>
                <a:r>
                  <a:rPr lang="el-GR" sz="1600" dirty="0"/>
                  <a:t>β</a:t>
                </a:r>
                <a:r>
                  <a:rPr lang="en-US" sz="1600" baseline="-25000" dirty="0"/>
                  <a:t>1</a:t>
                </a:r>
                <a:endParaRPr lang="en-US" sz="1600" dirty="0"/>
              </a:p>
              <a:p>
                <a:endParaRPr lang="en-US" sz="1200" dirty="0"/>
              </a:p>
              <a:p>
                <a:r>
                  <a:rPr lang="en-US" sz="1600" dirty="0"/>
                  <a:t>    Do not Reject H</a:t>
                </a:r>
                <a:r>
                  <a:rPr lang="en-US" sz="1600" baseline="-25000" dirty="0"/>
                  <a:t>o</a:t>
                </a:r>
                <a:r>
                  <a:rPr lang="en-US" sz="1600" dirty="0"/>
                  <a:t> for </a:t>
                </a:r>
                <a:r>
                  <a:rPr lang="el-GR" sz="1600" dirty="0"/>
                  <a:t>β</a:t>
                </a:r>
                <a:r>
                  <a:rPr lang="en-US" sz="1600" baseline="-25000" dirty="0"/>
                  <a:t>0</a:t>
                </a:r>
                <a:endParaRPr lang="en-US" sz="1600" dirty="0"/>
              </a:p>
            </p:txBody>
          </p:sp>
        </mc:Choice>
        <mc:Fallback xmlns="">
          <p:sp>
            <p:nvSpPr>
              <p:cNvPr id="19" name="TextBox 18">
                <a:extLst>
                  <a:ext uri="{FF2B5EF4-FFF2-40B4-BE49-F238E27FC236}">
                    <a16:creationId xmlns:a16="http://schemas.microsoft.com/office/drawing/2014/main" xmlns="" xmlns:a14="http://schemas.microsoft.com/office/drawing/2010/main" id="{29BC441F-551B-466A-96D4-31ABCE0676AC}"/>
                  </a:ext>
                </a:extLst>
              </p:cNvPr>
              <p:cNvSpPr txBox="1">
                <a:spLocks noRot="1" noChangeAspect="1" noMove="1" noResize="1" noEditPoints="1" noAdjustHandles="1" noChangeArrowheads="1" noChangeShapeType="1" noTextEdit="1"/>
              </p:cNvSpPr>
              <p:nvPr/>
            </p:nvSpPr>
            <p:spPr>
              <a:xfrm>
                <a:off x="262845" y="1752599"/>
                <a:ext cx="4549061" cy="4853123"/>
              </a:xfrm>
              <a:prstGeom prst="rect">
                <a:avLst/>
              </a:prstGeom>
              <a:blipFill rotWithShape="1">
                <a:blip r:embed="rId3"/>
                <a:stretch>
                  <a:fillRect l="-535" t="-125" b="-501"/>
                </a:stretch>
              </a:blipFill>
              <a:ln>
                <a:solidFill>
                  <a:srgbClr val="002060"/>
                </a:solidFill>
              </a:ln>
            </p:spPr>
            <p:txBody>
              <a:bodyPr/>
              <a:lstStyle/>
              <a:p>
                <a:r>
                  <a:rPr lang="en-US">
                    <a:noFill/>
                  </a:rPr>
                  <a:t> </a:t>
                </a:r>
              </a:p>
            </p:txBody>
          </p:sp>
        </mc:Fallback>
      </mc:AlternateContent>
      <p:sp>
        <p:nvSpPr>
          <p:cNvPr id="27" name="Rectangle 26">
            <a:extLst>
              <a:ext uri="{FF2B5EF4-FFF2-40B4-BE49-F238E27FC236}">
                <a16:creationId xmlns:a16="http://schemas.microsoft.com/office/drawing/2014/main" id="{9A8DC8AD-AC85-4306-93D8-176F2B237F0C}"/>
              </a:ext>
            </a:extLst>
          </p:cNvPr>
          <p:cNvSpPr/>
          <p:nvPr/>
        </p:nvSpPr>
        <p:spPr>
          <a:xfrm>
            <a:off x="5181600" y="1767552"/>
            <a:ext cx="3403926" cy="3139321"/>
          </a:xfrm>
          <a:prstGeom prst="rect">
            <a:avLst/>
          </a:prstGeom>
          <a:ln>
            <a:solidFill>
              <a:srgbClr val="002060"/>
            </a:solidFill>
          </a:ln>
        </p:spPr>
        <p:txBody>
          <a:bodyPr wrap="square">
            <a:spAutoFit/>
          </a:bodyPr>
          <a:lstStyle/>
          <a:p>
            <a:pPr algn="just"/>
            <a:r>
              <a:rPr lang="en-US" b="1" dirty="0"/>
              <a:t>6</a:t>
            </a:r>
            <a:r>
              <a:rPr lang="en-US" dirty="0"/>
              <a:t>. There is not sufficient evidence at the alpha = .05 level of significance (p-value = .0589) to suggest that the data are linearly correlated (or that the slope is nonzero).  There is not sufficient evidence to suggest the intercept is not zero for the regression line.  Consider collecting more data or eliminating outliers.</a:t>
            </a:r>
          </a:p>
        </p:txBody>
      </p:sp>
      <p:sp>
        <p:nvSpPr>
          <p:cNvPr id="40" name="TextBox 39"/>
          <p:cNvSpPr txBox="1"/>
          <p:nvPr/>
        </p:nvSpPr>
        <p:spPr>
          <a:xfrm>
            <a:off x="6467915" y="1127771"/>
            <a:ext cx="2304169" cy="338554"/>
          </a:xfrm>
          <a:prstGeom prst="rect">
            <a:avLst/>
          </a:prstGeom>
          <a:noFill/>
        </p:spPr>
        <p:txBody>
          <a:bodyPr wrap="square" rtlCol="0">
            <a:spAutoFit/>
          </a:bodyPr>
          <a:lstStyle/>
          <a:p>
            <a:r>
              <a:rPr lang="en-US" sz="1600" b="1" dirty="0"/>
              <a:t>CI(</a:t>
            </a:r>
            <a:r>
              <a:rPr lang="el-GR" sz="1600" b="1" dirty="0"/>
              <a:t>β</a:t>
            </a:r>
            <a:r>
              <a:rPr lang="en-US" sz="1600" b="1" baseline="-25000" dirty="0"/>
              <a:t>k</a:t>
            </a:r>
            <a:r>
              <a:rPr lang="en-US" sz="1600" b="1" dirty="0"/>
              <a:t>)</a:t>
            </a:r>
            <a:r>
              <a:rPr lang="en-US" sz="1600" dirty="0"/>
              <a:t> = </a:t>
            </a:r>
            <a:r>
              <a:rPr lang="el-GR" sz="1600" dirty="0"/>
              <a:t>β</a:t>
            </a:r>
            <a:r>
              <a:rPr lang="en-US" sz="1600" baseline="-25000" dirty="0"/>
              <a:t>k  </a:t>
            </a:r>
            <a:r>
              <a:rPr lang="en-US" sz="1600" dirty="0"/>
              <a:t>+</a:t>
            </a:r>
            <a:r>
              <a:rPr lang="en-US" sz="1600" baseline="-25000" dirty="0"/>
              <a:t> </a:t>
            </a:r>
            <a:r>
              <a:rPr lang="en-US" sz="1600" dirty="0" err="1"/>
              <a:t>CV</a:t>
            </a:r>
            <a:r>
              <a:rPr lang="en-US" sz="1600" baseline="-25000" dirty="0" err="1"/>
              <a:t>t</a:t>
            </a:r>
            <a:r>
              <a:rPr lang="en-US" sz="1600" dirty="0" err="1"/>
              <a:t>SE</a:t>
            </a:r>
            <a:r>
              <a:rPr lang="en-US" sz="1600" dirty="0"/>
              <a:t>(</a:t>
            </a:r>
            <a:r>
              <a:rPr lang="el-GR" sz="1600" dirty="0"/>
              <a:t>β</a:t>
            </a:r>
            <a:r>
              <a:rPr lang="en-US" sz="1600" baseline="-25000" dirty="0"/>
              <a:t>k</a:t>
            </a:r>
            <a:r>
              <a:rPr lang="en-US" sz="1600" dirty="0"/>
              <a:t>)</a:t>
            </a:r>
          </a:p>
        </p:txBody>
      </p:sp>
      <p:sp>
        <p:nvSpPr>
          <p:cNvPr id="12" name="Rectangle 11"/>
          <p:cNvSpPr/>
          <p:nvPr/>
        </p:nvSpPr>
        <p:spPr>
          <a:xfrm>
            <a:off x="236568" y="917449"/>
            <a:ext cx="8535515" cy="70639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18</a:t>
            </a:fld>
            <a:endParaRPr lang="en-US" altLang="en-US" dirty="0"/>
          </a:p>
        </p:txBody>
      </p:sp>
    </p:spTree>
    <p:extLst>
      <p:ext uri="{BB962C8B-B14F-4D97-AF65-F5344CB8AC3E}">
        <p14:creationId xmlns:p14="http://schemas.microsoft.com/office/powerpoint/2010/main" val="2702534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228600"/>
            <a:ext cx="6283960" cy="639762"/>
          </a:xfrm>
        </p:spPr>
        <p:txBody>
          <a:bodyPr>
            <a:normAutofit fontScale="90000"/>
          </a:bodyPr>
          <a:lstStyle/>
          <a:p>
            <a:pPr eaLnBrk="1" hangingPunct="1"/>
            <a:r>
              <a:rPr lang="en-US" altLang="en-US" dirty="0">
                <a:solidFill>
                  <a:srgbClr val="C00000"/>
                </a:solidFill>
              </a:rPr>
              <a:t>Exercise 1: Crickets</a:t>
            </a:r>
          </a:p>
        </p:txBody>
      </p:sp>
      <p:sp>
        <p:nvSpPr>
          <p:cNvPr id="6" name="Rectangle 5"/>
          <p:cNvSpPr/>
          <p:nvPr/>
        </p:nvSpPr>
        <p:spPr>
          <a:xfrm>
            <a:off x="430923" y="2133600"/>
            <a:ext cx="83058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rPr>
              <a:t>Manually calculate the slope and intercept of the regression line.</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Using the results from question 1, manually calculate the t statistic for the slope and discuss the implications for the test.</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Plot the data in comment on whether regression analysis looks like a useful approach to understanding the relationship between chirps and temperature.</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Run an analysis using SAS or R showing all t statistics and confidence intervals.</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Comment on the program output using the 6 step approach shown in the live session slides.  Manually calculate t-statistics and confidence intervals.</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Find a prediction for temperature when the chirp rate is 1000/minute.  Make sure you convert from logs here.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936" y="914401"/>
            <a:ext cx="7089775"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30923" y="2133600"/>
            <a:ext cx="83058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rPr>
              <a:t>Manually calculate the slope and intercept of the regression line.</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Using the results from question 1, manually calculate the t statistic for the slope and discuss the implications for the test.</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Plot the data in comment on whether regression analysis looks like a useful approach to understanding the relationship between chirps and temperature.</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Run an analysis using SAS or R showing all t statistics and confidence intervals.</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Comment on the program output using the 6 step approach shown in the live session slides.  Manually calculate t-statistics and confidence intervals.</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Find a prediction for temperature when the chirp rate </a:t>
            </a:r>
            <a:r>
              <a:rPr lang="en-US">
                <a:solidFill>
                  <a:schemeClr val="tx1"/>
                </a:solidFill>
              </a:rPr>
              <a:t>is 1000/minute.</a:t>
            </a:r>
            <a:endParaRPr lang="en-US" dirty="0">
              <a:solidFill>
                <a:schemeClr val="tx1"/>
              </a:solidFill>
            </a:endParaRPr>
          </a:p>
        </p:txBody>
      </p:sp>
      <p:sp>
        <p:nvSpPr>
          <p:cNvPr id="7" name="Rectangle 6"/>
          <p:cNvSpPr/>
          <p:nvPr/>
        </p:nvSpPr>
        <p:spPr>
          <a:xfrm>
            <a:off x="327652" y="933452"/>
            <a:ext cx="60801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8" name="Rectangle 7"/>
          <p:cNvSpPr/>
          <p:nvPr/>
        </p:nvSpPr>
        <p:spPr>
          <a:xfrm>
            <a:off x="327652" y="1409702"/>
            <a:ext cx="60801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19</a:t>
            </a:fld>
            <a:endParaRPr lang="en-US" altLang="en-US" dirty="0"/>
          </a:p>
        </p:txBody>
      </p:sp>
    </p:spTree>
    <p:extLst>
      <p:ext uri="{BB962C8B-B14F-4D97-AF65-F5344CB8AC3E}">
        <p14:creationId xmlns:p14="http://schemas.microsoft.com/office/powerpoint/2010/main" val="31906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457200" y="1752600"/>
            <a:ext cx="800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37931725" indent="-37474525">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endParaRPr lang="en-US" altLang="en-US" sz="2800" b="1" dirty="0"/>
          </a:p>
        </p:txBody>
      </p:sp>
      <p:sp>
        <p:nvSpPr>
          <p:cNvPr id="3079" name="Text Box 7"/>
          <p:cNvSpPr txBox="1">
            <a:spLocks noChangeArrowheads="1"/>
          </p:cNvSpPr>
          <p:nvPr/>
        </p:nvSpPr>
        <p:spPr bwMode="auto">
          <a:xfrm>
            <a:off x="3463925" y="2667000"/>
            <a:ext cx="2193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37931725" indent="-37474525">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800" b="1" dirty="0"/>
              <a:t>Example : </a:t>
            </a:r>
          </a:p>
        </p:txBody>
      </p:sp>
      <p:sp>
        <p:nvSpPr>
          <p:cNvPr id="3080" name="Text Box 8"/>
          <p:cNvSpPr txBox="1">
            <a:spLocks noChangeArrowheads="1"/>
          </p:cNvSpPr>
          <p:nvPr/>
        </p:nvSpPr>
        <p:spPr bwMode="auto">
          <a:xfrm>
            <a:off x="1798638" y="3227388"/>
            <a:ext cx="5186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37931725" indent="-37474525">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800" b="1" dirty="0"/>
              <a:t>Studying Hours and Grades!</a:t>
            </a:r>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eaLnBrk="1" hangingPunct="1"/>
            <a:r>
              <a:rPr lang="en-US" altLang="en-US" sz="2400" dirty="0">
                <a:solidFill>
                  <a:srgbClr val="C00000"/>
                </a:solidFill>
              </a:rPr>
              <a:t>Solution Exercise 1: Crickets Manual Calculations</a:t>
            </a:r>
          </a:p>
        </p:txBody>
      </p:sp>
      <p:sp>
        <p:nvSpPr>
          <p:cNvPr id="3" name="Slide Number Placeholder 2"/>
          <p:cNvSpPr>
            <a:spLocks noGrp="1"/>
          </p:cNvSpPr>
          <p:nvPr>
            <p:ph type="sldNum" sz="quarter" idx="12"/>
          </p:nvPr>
        </p:nvSpPr>
        <p:spPr/>
        <p:txBody>
          <a:bodyPr/>
          <a:lstStyle/>
          <a:p>
            <a:pPr>
              <a:defRPr/>
            </a:pPr>
            <a:fld id="{EA0169A8-E6B3-4D1D-A7FF-CD1BC5030C87}" type="slidenum">
              <a:rPr lang="en-US" altLang="en-US" smtClean="0"/>
              <a:pPr>
                <a:defRPr/>
              </a:pPr>
              <a:t>20</a:t>
            </a:fld>
            <a:endParaRPr lang="en-US" altLang="en-US" dirty="0"/>
          </a:p>
        </p:txBody>
      </p:sp>
    </p:spTree>
    <p:extLst>
      <p:ext uri="{BB962C8B-B14F-4D97-AF65-F5344CB8AC3E}">
        <p14:creationId xmlns:p14="http://schemas.microsoft.com/office/powerpoint/2010/main" val="416832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36482" y="134007"/>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2400" dirty="0">
                <a:solidFill>
                  <a:srgbClr val="C00000"/>
                </a:solidFill>
              </a:rPr>
              <a:t>Solution Exercise 1: Crickets SAS and R Code and Output</a:t>
            </a:r>
            <a:endParaRPr lang="en-US" altLang="en-US" sz="2400" kern="0" dirty="0">
              <a:solidFill>
                <a:srgbClr val="C00000"/>
              </a:solidFill>
            </a:endParaRPr>
          </a:p>
        </p:txBody>
      </p:sp>
      <p:sp>
        <p:nvSpPr>
          <p:cNvPr id="11" name="Rectangle 10"/>
          <p:cNvSpPr/>
          <p:nvPr/>
        </p:nvSpPr>
        <p:spPr>
          <a:xfrm>
            <a:off x="268013" y="3441809"/>
            <a:ext cx="4277120" cy="3132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a:solidFill>
                  <a:schemeClr val="tx1"/>
                </a:solidFill>
              </a:rPr>
              <a:t>SAS Code and Output</a:t>
            </a:r>
          </a:p>
        </p:txBody>
      </p:sp>
      <p:sp>
        <p:nvSpPr>
          <p:cNvPr id="18" name="Rectangle 17"/>
          <p:cNvSpPr/>
          <p:nvPr/>
        </p:nvSpPr>
        <p:spPr>
          <a:xfrm>
            <a:off x="4742202" y="3441809"/>
            <a:ext cx="4129909" cy="31196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a:solidFill>
                  <a:schemeClr val="tx1"/>
                </a:solidFill>
              </a:rPr>
              <a:t>R Code and Output</a:t>
            </a: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582" y="793533"/>
            <a:ext cx="7089775" cy="654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14" y="4068160"/>
            <a:ext cx="4030718" cy="141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74" y="5552253"/>
            <a:ext cx="3868398"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SGPlot1.png" descr="The SGPlot Procedure" title="The SGPlot Procedure"/>
          <p:cNvPicPr/>
          <p:nvPr/>
        </p:nvPicPr>
        <p:blipFill>
          <a:blip r:embed="rId5"/>
          <a:stretch>
            <a:fillRect/>
          </a:stretch>
        </p:blipFill>
        <p:spPr>
          <a:xfrm>
            <a:off x="3209736" y="1600200"/>
            <a:ext cx="2886264" cy="1676400"/>
          </a:xfrm>
          <a:prstGeom prst="rect">
            <a:avLst/>
          </a:prstGeom>
          <a:noFill/>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4187" y="3937765"/>
            <a:ext cx="3684927"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9561" y="5008015"/>
            <a:ext cx="3871321" cy="147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21</a:t>
            </a:fld>
            <a:endParaRPr lang="en-US" altLang="en-US" dirty="0"/>
          </a:p>
        </p:txBody>
      </p:sp>
    </p:spTree>
    <p:extLst>
      <p:ext uri="{BB962C8B-B14F-4D97-AF65-F5344CB8AC3E}">
        <p14:creationId xmlns:p14="http://schemas.microsoft.com/office/powerpoint/2010/main" val="3356811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2" name="Rectangle 2"/>
              <p:cNvSpPr>
                <a:spLocks noGrp="1" noChangeArrowheads="1"/>
              </p:cNvSpPr>
              <p:nvPr>
                <p:ph type="title"/>
              </p:nvPr>
            </p:nvSpPr>
            <p:spPr>
              <a:xfrm>
                <a:off x="381000" y="181017"/>
                <a:ext cx="8763000" cy="713773"/>
              </a:xfrm>
            </p:spPr>
            <p:txBody>
              <a:bodyPr/>
              <a:lstStyle/>
              <a:p>
                <a:pPr algn="l" eaLnBrk="1" hangingPunct="1"/>
                <a:r>
                  <a:rPr lang="en-US" altLang="en-US" sz="2400" b="1" dirty="0">
                    <a:solidFill>
                      <a:srgbClr val="C00000"/>
                    </a:solidFill>
                  </a:rPr>
                  <a:t>Exercise 1: Crickets: Hypothesis Tests &amp; CI for </a:t>
                </a:r>
                <a14:m>
                  <m:oMath xmlns:m="http://schemas.openxmlformats.org/officeDocument/2006/math">
                    <m:sSub>
                      <m:sSubPr>
                        <m:ctrlPr>
                          <a:rPr lang="en-US" altLang="en-US" sz="2400" b="1" i="1" smtClean="0">
                            <a:solidFill>
                              <a:srgbClr val="C00000"/>
                            </a:solidFill>
                            <a:latin typeface="Cambria Math" panose="02040503050406030204" pitchFamily="18" charset="0"/>
                          </a:rPr>
                        </m:ctrlPr>
                      </m:sSubPr>
                      <m:e>
                        <m:r>
                          <a:rPr lang="en-US" altLang="en-US" sz="2400" b="1" i="1" smtClean="0">
                            <a:solidFill>
                              <a:srgbClr val="C00000"/>
                            </a:solidFill>
                            <a:latin typeface="Cambria Math" panose="02040503050406030204" pitchFamily="18" charset="0"/>
                            <a:ea typeface="Cambria Math" panose="02040503050406030204" pitchFamily="18" charset="0"/>
                          </a:rPr>
                          <m:t>𝜷</m:t>
                        </m:r>
                      </m:e>
                      <m:sub>
                        <m:r>
                          <a:rPr lang="en-US" altLang="en-US" sz="2400" b="1" i="1" smtClean="0">
                            <a:solidFill>
                              <a:srgbClr val="C00000"/>
                            </a:solidFill>
                            <a:latin typeface="Cambria Math" panose="02040503050406030204" pitchFamily="18" charset="0"/>
                          </a:rPr>
                          <m:t>𝟏</m:t>
                        </m:r>
                      </m:sub>
                    </m:sSub>
                  </m:oMath>
                </a14:m>
                <a:r>
                  <a:rPr lang="en-US" altLang="en-US" sz="2400" b="1" dirty="0">
                    <a:solidFill>
                      <a:srgbClr val="C00000"/>
                    </a:solidFill>
                  </a:rPr>
                  <a:t>, </a:t>
                </a:r>
                <a14:m>
                  <m:oMath xmlns:m="http://schemas.openxmlformats.org/officeDocument/2006/math">
                    <m:sSub>
                      <m:sSubPr>
                        <m:ctrlPr>
                          <a:rPr lang="en-US" altLang="en-US" sz="2400" b="1" i="1" smtClean="0">
                            <a:solidFill>
                              <a:srgbClr val="C00000"/>
                            </a:solidFill>
                            <a:latin typeface="Cambria Math" panose="02040503050406030204" pitchFamily="18" charset="0"/>
                          </a:rPr>
                        </m:ctrlPr>
                      </m:sSubPr>
                      <m:e>
                        <m:r>
                          <a:rPr lang="en-US" altLang="en-US" sz="2400" b="1" i="1">
                            <a:solidFill>
                              <a:srgbClr val="C00000"/>
                            </a:solidFill>
                            <a:latin typeface="Cambria Math" panose="02040503050406030204" pitchFamily="18" charset="0"/>
                            <a:ea typeface="Cambria Math" panose="02040503050406030204" pitchFamily="18" charset="0"/>
                          </a:rPr>
                          <m:t>𝜷</m:t>
                        </m:r>
                      </m:e>
                      <m:sub>
                        <m:r>
                          <a:rPr lang="en-US" altLang="en-US" sz="2400" b="1" i="1" smtClean="0">
                            <a:solidFill>
                              <a:srgbClr val="C00000"/>
                            </a:solidFill>
                            <a:latin typeface="Cambria Math"/>
                            <a:ea typeface="Cambria Math" panose="02040503050406030204" pitchFamily="18" charset="0"/>
                          </a:rPr>
                          <m:t>𝟎</m:t>
                        </m:r>
                      </m:sub>
                    </m:sSub>
                  </m:oMath>
                </a14:m>
                <a:endParaRPr lang="en-US" altLang="en-US" sz="2400" b="1" dirty="0">
                  <a:solidFill>
                    <a:srgbClr val="C00000"/>
                  </a:solidFill>
                </a:endParaRPr>
              </a:p>
            </p:txBody>
          </p:sp>
        </mc:Choice>
        <mc:Fallback xmlns="">
          <p:sp>
            <p:nvSpPr>
              <p:cNvPr id="25602" name="Rectangle 2"/>
              <p:cNvSpPr>
                <a:spLocks noGrp="1" noRot="1" noChangeAspect="1" noMove="1" noResize="1" noEditPoints="1" noAdjustHandles="1" noChangeArrowheads="1" noChangeShapeType="1" noTextEdit="1"/>
              </p:cNvSpPr>
              <p:nvPr>
                <p:ph type="title"/>
              </p:nvPr>
            </p:nvSpPr>
            <p:spPr>
              <a:xfrm>
                <a:off x="381000" y="181017"/>
                <a:ext cx="8763000" cy="713773"/>
              </a:xfrm>
              <a:blipFill rotWithShape="1">
                <a:blip r:embed="rId2"/>
                <a:stretch>
                  <a:fillRect l="-1113" b="-2564"/>
                </a:stretch>
              </a:blipFill>
            </p:spPr>
            <p:txBody>
              <a:bodyPr/>
              <a:lstStyle/>
              <a:p>
                <a:r>
                  <a:rPr lang="en-US">
                    <a:noFill/>
                  </a:rPr>
                  <a:t> </a:t>
                </a:r>
              </a:p>
            </p:txBody>
          </p:sp>
        </mc:Fallback>
      </mc:AlternateContent>
      <p:sp>
        <p:nvSpPr>
          <p:cNvPr id="3" name="Rectangle 2"/>
          <p:cNvSpPr/>
          <p:nvPr/>
        </p:nvSpPr>
        <p:spPr>
          <a:xfrm>
            <a:off x="597874" y="977517"/>
            <a:ext cx="3313728" cy="646331"/>
          </a:xfrm>
          <a:prstGeom prst="rect">
            <a:avLst/>
          </a:prstGeom>
        </p:spPr>
        <p:txBody>
          <a:bodyPr wrap="none">
            <a:spAutoFit/>
          </a:bodyPr>
          <a:lstStyle/>
          <a:p>
            <a:pPr algn="ctr" eaLnBrk="1" hangingPunct="1"/>
            <a:r>
              <a:rPr lang="en-US" altLang="en-US" b="1" dirty="0"/>
              <a:t>Equation of Regression Line</a:t>
            </a:r>
          </a:p>
          <a:p>
            <a:pPr algn="ctr" eaLnBrk="1" hangingPunct="1"/>
            <a:r>
              <a:rPr lang="en-US" altLang="en-US" sz="1600" dirty="0"/>
              <a:t>Chirps = 5.77 + 0.014(Temp)</a:t>
            </a:r>
            <a:r>
              <a:rPr lang="en-US" altLang="en-US" dirty="0"/>
              <a:t> </a:t>
            </a:r>
          </a:p>
        </p:txBody>
      </p:sp>
      <p:sp>
        <p:nvSpPr>
          <p:cNvPr id="9" name="TextBox 8"/>
          <p:cNvSpPr txBox="1"/>
          <p:nvPr/>
        </p:nvSpPr>
        <p:spPr>
          <a:xfrm>
            <a:off x="4219362" y="1131405"/>
            <a:ext cx="2247563" cy="338554"/>
          </a:xfrm>
          <a:prstGeom prst="rect">
            <a:avLst/>
          </a:prstGeom>
          <a:noFill/>
        </p:spPr>
        <p:txBody>
          <a:bodyPr wrap="square" rtlCol="0">
            <a:spAutoFit/>
          </a:bodyPr>
          <a:lstStyle/>
          <a:p>
            <a:r>
              <a:rPr lang="en-US" sz="1600" b="1" dirty="0"/>
              <a:t>t-stat</a:t>
            </a:r>
            <a:r>
              <a:rPr lang="en-US" sz="1600" dirty="0"/>
              <a:t> = (</a:t>
            </a:r>
            <a:r>
              <a:rPr lang="el-GR" sz="1600" dirty="0"/>
              <a:t>β</a:t>
            </a:r>
            <a:r>
              <a:rPr lang="en-US" sz="1600" baseline="-25000" dirty="0"/>
              <a:t>k</a:t>
            </a:r>
            <a:r>
              <a:rPr lang="en-US" sz="1600" dirty="0"/>
              <a:t>– 0)/SE(</a:t>
            </a:r>
            <a:r>
              <a:rPr lang="el-GR" sz="1600" dirty="0"/>
              <a:t>β</a:t>
            </a:r>
            <a:r>
              <a:rPr lang="en-US" sz="1600" baseline="-25000" dirty="0"/>
              <a:t>k</a:t>
            </a:r>
            <a:r>
              <a:rPr lang="en-US" sz="1600" dirty="0"/>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9BC441F-551B-466A-96D4-31ABCE0676AC}"/>
                  </a:ext>
                </a:extLst>
              </p:cNvPr>
              <p:cNvSpPr txBox="1"/>
              <p:nvPr/>
            </p:nvSpPr>
            <p:spPr>
              <a:xfrm>
                <a:off x="262845" y="1752599"/>
                <a:ext cx="4549061" cy="4606902"/>
              </a:xfrm>
              <a:prstGeom prst="rect">
                <a:avLst/>
              </a:prstGeom>
              <a:noFill/>
              <a:ln>
                <a:solidFill>
                  <a:srgbClr val="002060"/>
                </a:solidFill>
              </a:ln>
            </p:spPr>
            <p:txBody>
              <a:bodyPr wrap="square" rtlCol="0">
                <a:spAutoFit/>
              </a:bodyPr>
              <a:lstStyle/>
              <a:p>
                <a:r>
                  <a:rPr lang="en-US" sz="1600" b="1" dirty="0"/>
                  <a:t>1</a:t>
                </a:r>
                <a:r>
                  <a:rPr lang="en-US" sz="1600" dirty="0"/>
                  <a:t>. H</a:t>
                </a:r>
                <a:r>
                  <a:rPr lang="en-US" sz="1600" baseline="-25000" dirty="0"/>
                  <a:t>o</a:t>
                </a:r>
                <a:r>
                  <a:rPr lang="en-US" sz="1600" dirty="0"/>
                  <a:t>:</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o</a:t>
                </a:r>
                <a:r>
                  <a:rPr lang="en-US" sz="1600" dirty="0"/>
                  <a:t>: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r>
                  <a:rPr lang="en-US" sz="1600" dirty="0"/>
                  <a:t>    H</a:t>
                </a:r>
                <a:r>
                  <a:rPr lang="en-US" sz="1600" baseline="-25000" dirty="0"/>
                  <a:t>a</a:t>
                </a:r>
                <a:r>
                  <a:rPr lang="en-US" sz="1600" dirty="0"/>
                  <a:t>:</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a</a:t>
                </a:r>
                <a:r>
                  <a:rPr lang="en-US" sz="1600" dirty="0"/>
                  <a:t>: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endParaRPr lang="en-US" sz="1600" b="1" dirty="0"/>
              </a:p>
              <a:p>
                <a:r>
                  <a:rPr lang="en-US" sz="1600" b="1" dirty="0"/>
                  <a:t>2</a:t>
                </a:r>
                <a:r>
                  <a:rPr lang="en-US" sz="1600" dirty="0"/>
                  <a:t>. </a:t>
                </a:r>
                <a:r>
                  <a:rPr lang="en-US" sz="1600" dirty="0" err="1"/>
                  <a:t>CV</a:t>
                </a:r>
                <a:r>
                  <a:rPr lang="en-US" sz="1600" baseline="-25000" dirty="0" err="1"/>
                  <a:t>t</a:t>
                </a:r>
                <a:r>
                  <a:rPr lang="en-US"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.975, </m:t>
                        </m:r>
                        <m:r>
                          <a:rPr lang="en-US" sz="1600" b="0" i="1" smtClean="0">
                            <a:latin typeface="Cambria Math"/>
                            <a:ea typeface="Cambria Math" panose="02040503050406030204" pitchFamily="18" charset="0"/>
                          </a:rPr>
                          <m:t>8</m:t>
                        </m:r>
                        <m:r>
                          <a:rPr lang="en-US" sz="1600" i="1">
                            <a:latin typeface="Cambria Math" panose="02040503050406030204" pitchFamily="18" charset="0"/>
                            <a:ea typeface="Cambria Math" panose="02040503050406030204" pitchFamily="18" charset="0"/>
                          </a:rPr>
                          <m:t>−2=</m:t>
                        </m:r>
                        <m:r>
                          <a:rPr lang="en-US" sz="1600" b="0" i="1" smtClean="0">
                            <a:latin typeface="Cambria Math"/>
                            <a:ea typeface="Cambria Math" panose="02040503050406030204" pitchFamily="18" charset="0"/>
                          </a:rPr>
                          <m:t>6</m:t>
                        </m:r>
                      </m:sub>
                    </m:sSub>
                  </m:oMath>
                </a14:m>
                <a:r>
                  <a:rPr lang="en-US" sz="1600" dirty="0"/>
                  <a:t> =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2.45</a:t>
                </a:r>
              </a:p>
              <a:p>
                <a:endParaRPr lang="en-US" sz="1600" dirty="0"/>
              </a:p>
              <a:p>
                <a:r>
                  <a:rPr lang="en-US" sz="1600" b="1" dirty="0"/>
                  <a:t>3.</a:t>
                </a:r>
                <a:r>
                  <a:rPr lang="en-US" sz="1600" dirty="0"/>
                  <a:t> </a:t>
                </a:r>
                <a:r>
                  <a:rPr lang="el-GR" sz="1600" dirty="0"/>
                  <a:t>β</a:t>
                </a:r>
                <a:r>
                  <a:rPr lang="en-US" sz="1600" baseline="-25000" dirty="0"/>
                  <a:t>1</a:t>
                </a:r>
                <a:r>
                  <a:rPr lang="en-US" sz="1600" dirty="0"/>
                  <a:t> = 0.052; </a:t>
                </a:r>
                <a:r>
                  <a:rPr lang="el-GR" sz="1600" dirty="0"/>
                  <a:t> β</a:t>
                </a:r>
                <a:r>
                  <a:rPr lang="en-US" sz="1600" baseline="-25000" dirty="0"/>
                  <a:t>0</a:t>
                </a:r>
                <a:r>
                  <a:rPr lang="en-US" sz="1600" dirty="0"/>
                  <a:t>=27.63</a:t>
                </a:r>
              </a:p>
              <a:p>
                <a:endParaRPr lang="en-US" sz="1000" dirty="0"/>
              </a:p>
              <a:p>
                <a:r>
                  <a:rPr lang="en-US" sz="1600" dirty="0"/>
                  <a:t>     SE(</a:t>
                </a:r>
                <a:r>
                  <a:rPr lang="el-GR" sz="1600" dirty="0"/>
                  <a:t>β</a:t>
                </a:r>
                <a:r>
                  <a:rPr lang="en-US" sz="1600" baseline="-25000" dirty="0"/>
                  <a:t>1</a:t>
                </a:r>
                <a:r>
                  <a:rPr lang="en-US" sz="1600" dirty="0"/>
                  <a:t>) = 0.012, SE(</a:t>
                </a:r>
                <a:r>
                  <a:rPr lang="el-GR" sz="1600" dirty="0"/>
                  <a:t>β</a:t>
                </a:r>
                <a:r>
                  <a:rPr lang="en-US" sz="1600" baseline="-25000" dirty="0"/>
                  <a:t>0</a:t>
                </a:r>
                <a:r>
                  <a:rPr lang="en-US" sz="1600" dirty="0"/>
                  <a:t>)=12.17</a:t>
                </a:r>
              </a:p>
              <a:p>
                <a:endParaRPr lang="en-US" sz="1000" dirty="0"/>
              </a:p>
              <a:p>
                <a:r>
                  <a:rPr lang="en-US" sz="1600" dirty="0"/>
                  <a:t>     t(</a:t>
                </a:r>
                <a:r>
                  <a:rPr lang="el-GR" sz="1600" dirty="0"/>
                  <a:t>β</a:t>
                </a:r>
                <a:r>
                  <a:rPr lang="en-US" sz="1600" baseline="-25000" dirty="0"/>
                  <a:t>1</a:t>
                </a:r>
                <a:r>
                  <a:rPr lang="en-US" sz="1600" dirty="0"/>
                  <a:t>) = 0.052/0.012=4.40</a:t>
                </a:r>
              </a:p>
              <a:p>
                <a:r>
                  <a:rPr lang="en-US" sz="1600" dirty="0"/>
                  <a:t>     t(</a:t>
                </a:r>
                <a:r>
                  <a:rPr lang="el-GR" sz="1600" dirty="0"/>
                  <a:t>β</a:t>
                </a:r>
                <a:r>
                  <a:rPr lang="en-US" sz="1600" baseline="-25000" dirty="0"/>
                  <a:t>0</a:t>
                </a:r>
                <a:r>
                  <a:rPr lang="en-US" sz="1600" dirty="0"/>
                  <a:t>) = 27.63/12.17 = 2.27</a:t>
                </a:r>
              </a:p>
              <a:p>
                <a:endParaRPr lang="en-US" sz="1000" dirty="0"/>
              </a:p>
              <a:p>
                <a:r>
                  <a:rPr lang="en-US" sz="1600" dirty="0"/>
                  <a:t>     CI </a:t>
                </a:r>
                <a:r>
                  <a:rPr lang="el-GR" sz="1600" dirty="0"/>
                  <a:t>β</a:t>
                </a:r>
                <a:r>
                  <a:rPr lang="en-US" sz="1600" baseline="-25000" dirty="0"/>
                  <a:t>1</a:t>
                </a:r>
                <a:r>
                  <a:rPr lang="en-US" sz="1600" dirty="0"/>
                  <a:t>= 0.052±2.45(0.012)=(0.0232,0.0813)</a:t>
                </a:r>
                <a:endParaRPr lang="en-US" sz="1600" baseline="-25000" dirty="0"/>
              </a:p>
              <a:p>
                <a:r>
                  <a:rPr lang="en-US" sz="1600" baseline="-25000" dirty="0"/>
                  <a:t>        </a:t>
                </a:r>
                <a:r>
                  <a:rPr lang="en-US" sz="1600" dirty="0"/>
                  <a:t>CI </a:t>
                </a:r>
                <a:r>
                  <a:rPr lang="el-GR" sz="1600" dirty="0"/>
                  <a:t>β</a:t>
                </a:r>
                <a:r>
                  <a:rPr lang="en-US" sz="1600" baseline="-25000" dirty="0"/>
                  <a:t>0</a:t>
                </a:r>
                <a:r>
                  <a:rPr lang="en-US" sz="1600" dirty="0"/>
                  <a:t>=27.63±2.45(12.17)=(-2.15,57.41)</a:t>
                </a:r>
              </a:p>
              <a:p>
                <a:endParaRPr lang="en-US" sz="1600" baseline="-25000" dirty="0"/>
              </a:p>
              <a:p>
                <a:r>
                  <a:rPr lang="en-US" sz="1600" b="1" dirty="0"/>
                  <a:t>4.</a:t>
                </a:r>
                <a:r>
                  <a:rPr lang="en-US" sz="1600" dirty="0"/>
                  <a:t> </a:t>
                </a:r>
                <a:r>
                  <a:rPr lang="el-GR" sz="1600" dirty="0"/>
                  <a:t>β</a:t>
                </a:r>
                <a:r>
                  <a:rPr lang="en-US" sz="1600" baseline="-25000" dirty="0"/>
                  <a:t>1  </a:t>
                </a:r>
                <a:r>
                  <a:rPr lang="en-US" sz="1600" dirty="0"/>
                  <a:t>p-value = 0.0046; </a:t>
                </a:r>
                <a:r>
                  <a:rPr lang="el-GR" sz="1600" dirty="0"/>
                  <a:t>β</a:t>
                </a:r>
                <a:r>
                  <a:rPr lang="en-US" sz="1600" baseline="-25000" dirty="0"/>
                  <a:t>0  </a:t>
                </a:r>
                <a:r>
                  <a:rPr lang="en-US" sz="1600" dirty="0"/>
                  <a:t>p-value =  0.0637</a:t>
                </a:r>
              </a:p>
              <a:p>
                <a:endParaRPr lang="en-US" sz="1600" dirty="0"/>
              </a:p>
              <a:p>
                <a:r>
                  <a:rPr lang="en-US" sz="1600" b="1" dirty="0"/>
                  <a:t>5.</a:t>
                </a:r>
                <a:r>
                  <a:rPr lang="en-US" sz="1600" dirty="0"/>
                  <a:t>  Reject H</a:t>
                </a:r>
                <a:r>
                  <a:rPr lang="en-US" sz="1600" baseline="-25000" dirty="0"/>
                  <a:t>o</a:t>
                </a:r>
                <a:r>
                  <a:rPr lang="en-US" sz="1600" dirty="0"/>
                  <a:t> for </a:t>
                </a:r>
                <a:r>
                  <a:rPr lang="el-GR" sz="1600" dirty="0"/>
                  <a:t>β</a:t>
                </a:r>
                <a:r>
                  <a:rPr lang="en-US" sz="1600" baseline="-25000" dirty="0"/>
                  <a:t>1</a:t>
                </a:r>
                <a:endParaRPr lang="en-US" sz="1600" dirty="0"/>
              </a:p>
              <a:p>
                <a:endParaRPr lang="en-US" sz="1200" dirty="0"/>
              </a:p>
              <a:p>
                <a:r>
                  <a:rPr lang="en-US" sz="1600" dirty="0"/>
                  <a:t>     Do Not Reject H</a:t>
                </a:r>
                <a:r>
                  <a:rPr lang="en-US" sz="1600" baseline="-25000" dirty="0"/>
                  <a:t>o</a:t>
                </a:r>
                <a:r>
                  <a:rPr lang="en-US" sz="1600" dirty="0"/>
                  <a:t> for </a:t>
                </a:r>
                <a:r>
                  <a:rPr lang="el-GR" sz="1600" dirty="0"/>
                  <a:t>β</a:t>
                </a:r>
                <a:r>
                  <a:rPr lang="en-US" sz="1600" baseline="-25000" dirty="0"/>
                  <a:t>0</a:t>
                </a:r>
                <a:endParaRPr lang="en-US" sz="1600" dirty="0"/>
              </a:p>
            </p:txBody>
          </p:sp>
        </mc:Choice>
        <mc:Fallback xmlns="">
          <p:sp>
            <p:nvSpPr>
              <p:cNvPr id="19" name="TextBox 18">
                <a:extLst>
                  <a:ext uri="{FF2B5EF4-FFF2-40B4-BE49-F238E27FC236}">
                    <a16:creationId xmlns:a16="http://schemas.microsoft.com/office/drawing/2014/main" xmlns="" xmlns:a14="http://schemas.microsoft.com/office/drawing/2010/main" id="{29BC441F-551B-466A-96D4-31ABCE0676AC}"/>
                  </a:ext>
                </a:extLst>
              </p:cNvPr>
              <p:cNvSpPr txBox="1">
                <a:spLocks noRot="1" noChangeAspect="1" noMove="1" noResize="1" noEditPoints="1" noAdjustHandles="1" noChangeArrowheads="1" noChangeShapeType="1" noTextEdit="1"/>
              </p:cNvSpPr>
              <p:nvPr/>
            </p:nvSpPr>
            <p:spPr>
              <a:xfrm>
                <a:off x="262845" y="1752599"/>
                <a:ext cx="4549061" cy="4606902"/>
              </a:xfrm>
              <a:prstGeom prst="rect">
                <a:avLst/>
              </a:prstGeom>
              <a:blipFill rotWithShape="1">
                <a:blip r:embed="rId3"/>
                <a:stretch>
                  <a:fillRect l="-535" t="-132" b="-660"/>
                </a:stretch>
              </a:blipFill>
              <a:ln>
                <a:solidFill>
                  <a:srgbClr val="002060"/>
                </a:solidFill>
              </a:ln>
            </p:spPr>
            <p:txBody>
              <a:bodyPr/>
              <a:lstStyle/>
              <a:p>
                <a:r>
                  <a:rPr lang="en-US">
                    <a:noFill/>
                  </a:rPr>
                  <a:t> </a:t>
                </a:r>
              </a:p>
            </p:txBody>
          </p:sp>
        </mc:Fallback>
      </mc:AlternateContent>
      <p:sp>
        <p:nvSpPr>
          <p:cNvPr id="27" name="Rectangle 26">
            <a:extLst>
              <a:ext uri="{FF2B5EF4-FFF2-40B4-BE49-F238E27FC236}">
                <a16:creationId xmlns:a16="http://schemas.microsoft.com/office/drawing/2014/main" id="{9A8DC8AD-AC85-4306-93D8-176F2B237F0C}"/>
              </a:ext>
            </a:extLst>
          </p:cNvPr>
          <p:cNvSpPr/>
          <p:nvPr/>
        </p:nvSpPr>
        <p:spPr>
          <a:xfrm>
            <a:off x="5181600" y="1767552"/>
            <a:ext cx="3403926" cy="2862322"/>
          </a:xfrm>
          <a:prstGeom prst="rect">
            <a:avLst/>
          </a:prstGeom>
          <a:ln>
            <a:solidFill>
              <a:srgbClr val="002060"/>
            </a:solidFill>
          </a:ln>
        </p:spPr>
        <p:txBody>
          <a:bodyPr wrap="square">
            <a:spAutoFit/>
          </a:bodyPr>
          <a:lstStyle/>
          <a:p>
            <a:pPr algn="just"/>
            <a:r>
              <a:rPr lang="en-US" b="1" dirty="0"/>
              <a:t>6</a:t>
            </a:r>
            <a:r>
              <a:rPr lang="en-US" dirty="0"/>
              <a:t>. There is sufficient evidence at the alpha = .05 level of significance (p-value = 0.0046) to suggest that the data are linearly correlated (or that the slope is nonzero).  There is not sufficient evidence to suggest the intercept is not zero for the regression line. Get more data or go with it for prediction.</a:t>
            </a:r>
          </a:p>
        </p:txBody>
      </p:sp>
      <p:sp>
        <p:nvSpPr>
          <p:cNvPr id="40" name="TextBox 39"/>
          <p:cNvSpPr txBox="1"/>
          <p:nvPr/>
        </p:nvSpPr>
        <p:spPr>
          <a:xfrm>
            <a:off x="6467915" y="1127771"/>
            <a:ext cx="2304169" cy="338554"/>
          </a:xfrm>
          <a:prstGeom prst="rect">
            <a:avLst/>
          </a:prstGeom>
          <a:noFill/>
        </p:spPr>
        <p:txBody>
          <a:bodyPr wrap="square" rtlCol="0">
            <a:spAutoFit/>
          </a:bodyPr>
          <a:lstStyle/>
          <a:p>
            <a:r>
              <a:rPr lang="en-US" sz="1600" b="1" dirty="0"/>
              <a:t>CI(</a:t>
            </a:r>
            <a:r>
              <a:rPr lang="el-GR" sz="1600" b="1" dirty="0"/>
              <a:t>β</a:t>
            </a:r>
            <a:r>
              <a:rPr lang="en-US" sz="1600" b="1" baseline="-25000" dirty="0"/>
              <a:t>k</a:t>
            </a:r>
            <a:r>
              <a:rPr lang="en-US" sz="1600" b="1" dirty="0"/>
              <a:t>)</a:t>
            </a:r>
            <a:r>
              <a:rPr lang="en-US" sz="1600" dirty="0"/>
              <a:t> = </a:t>
            </a:r>
            <a:r>
              <a:rPr lang="el-GR" sz="1600" dirty="0"/>
              <a:t>β</a:t>
            </a:r>
            <a:r>
              <a:rPr lang="en-US" sz="1600" baseline="-25000" dirty="0"/>
              <a:t>k  </a:t>
            </a:r>
            <a:r>
              <a:rPr lang="en-US" sz="1600" dirty="0"/>
              <a:t>+</a:t>
            </a:r>
            <a:r>
              <a:rPr lang="en-US" sz="1600" baseline="-25000" dirty="0"/>
              <a:t> </a:t>
            </a:r>
            <a:r>
              <a:rPr lang="en-US" sz="1600" dirty="0" err="1"/>
              <a:t>CV</a:t>
            </a:r>
            <a:r>
              <a:rPr lang="en-US" sz="1600" baseline="-25000" dirty="0" err="1"/>
              <a:t>t</a:t>
            </a:r>
            <a:r>
              <a:rPr lang="en-US" sz="1600" dirty="0" err="1"/>
              <a:t>SE</a:t>
            </a:r>
            <a:r>
              <a:rPr lang="en-US" sz="1600" dirty="0"/>
              <a:t>(</a:t>
            </a:r>
            <a:r>
              <a:rPr lang="el-GR" sz="1600" dirty="0"/>
              <a:t>β</a:t>
            </a:r>
            <a:r>
              <a:rPr lang="en-US" sz="1600" baseline="-25000" dirty="0"/>
              <a:t>k</a:t>
            </a:r>
            <a:r>
              <a:rPr lang="en-US" sz="1600" dirty="0"/>
              <a:t>)</a:t>
            </a:r>
          </a:p>
        </p:txBody>
      </p:sp>
      <p:sp>
        <p:nvSpPr>
          <p:cNvPr id="12" name="Rectangle 11"/>
          <p:cNvSpPr/>
          <p:nvPr/>
        </p:nvSpPr>
        <p:spPr>
          <a:xfrm>
            <a:off x="236568" y="917449"/>
            <a:ext cx="8535515" cy="70639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8DC8AD-AC85-4306-93D8-176F2B237F0C}"/>
              </a:ext>
            </a:extLst>
          </p:cNvPr>
          <p:cNvSpPr/>
          <p:nvPr/>
        </p:nvSpPr>
        <p:spPr>
          <a:xfrm>
            <a:off x="5181600" y="5092950"/>
            <a:ext cx="3403926" cy="1015663"/>
          </a:xfrm>
          <a:prstGeom prst="rect">
            <a:avLst/>
          </a:prstGeom>
          <a:ln>
            <a:solidFill>
              <a:srgbClr val="002060"/>
            </a:solidFill>
          </a:ln>
        </p:spPr>
        <p:txBody>
          <a:bodyPr wrap="square">
            <a:spAutoFit/>
          </a:bodyPr>
          <a:lstStyle/>
          <a:p>
            <a:pPr algn="just"/>
            <a:r>
              <a:rPr lang="en-US" sz="1600" b="1" u="sng" dirty="0"/>
              <a:t>Temperature prediction when chirps = 1000/min</a:t>
            </a:r>
          </a:p>
          <a:p>
            <a:pPr algn="just"/>
            <a:endParaRPr lang="en-US" sz="1200" b="1" dirty="0"/>
          </a:p>
          <a:p>
            <a:pPr algn="just"/>
            <a:r>
              <a:rPr lang="en-US" sz="1600" b="1" dirty="0"/>
              <a:t>0.052*1000 + 27.63 = 79.63</a:t>
            </a:r>
            <a:endParaRPr lang="en-US" sz="1600" dirty="0"/>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22</a:t>
            </a:fld>
            <a:endParaRPr lang="en-US" altLang="en-US" dirty="0"/>
          </a:p>
        </p:txBody>
      </p:sp>
    </p:spTree>
    <p:extLst>
      <p:ext uri="{BB962C8B-B14F-4D97-AF65-F5344CB8AC3E}">
        <p14:creationId xmlns:p14="http://schemas.microsoft.com/office/powerpoint/2010/main" val="2778312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5300" y="26276"/>
            <a:ext cx="8229600" cy="1143000"/>
          </a:xfrm>
        </p:spPr>
        <p:txBody>
          <a:bodyPr/>
          <a:lstStyle/>
          <a:p>
            <a:pPr algn="l" eaLnBrk="1" hangingPunct="1"/>
            <a:r>
              <a:rPr lang="en-US" altLang="en-US" dirty="0">
                <a:solidFill>
                  <a:srgbClr val="C00000"/>
                </a:solidFill>
              </a:rPr>
              <a:t>Exercise 2: Marathons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382000" cy="8588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7200" y="2480441"/>
            <a:ext cx="8305800" cy="3783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rPr>
              <a:t>Plot the data in comment on whether regression analysis looks like a useful approach to understanding the relationship between chirps and temperature.</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Run an analysis using SAS or R showing all t statistics and confidence intervals.</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Comment on the program output using the 6 step approach shown in the live session slides.  </a:t>
            </a:r>
          </a:p>
          <a:p>
            <a:endParaRPr lang="en-US" dirty="0">
              <a:solidFill>
                <a:schemeClr val="tx1"/>
              </a:solidFill>
            </a:endParaRPr>
          </a:p>
          <a:p>
            <a:pPr marL="342900" indent="-342900">
              <a:buFont typeface="+mj-lt"/>
              <a:buAutoNum type="arabicPeriod" startAt="4"/>
            </a:pPr>
            <a:r>
              <a:rPr lang="en-US" dirty="0">
                <a:solidFill>
                  <a:schemeClr val="tx1"/>
                </a:solidFill>
              </a:rPr>
              <a:t>Should you use the model for prediction?  Are there possible reasons, other than what the data suggest, about the usefulness of this model?</a:t>
            </a:r>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23</a:t>
            </a:fld>
            <a:endParaRPr lang="en-US" altLang="en-US" dirty="0"/>
          </a:p>
        </p:txBody>
      </p:sp>
    </p:spTree>
    <p:extLst>
      <p:ext uri="{BB962C8B-B14F-4D97-AF65-F5344CB8AC3E}">
        <p14:creationId xmlns:p14="http://schemas.microsoft.com/office/powerpoint/2010/main" val="3991182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36482" y="134007"/>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2400" dirty="0">
                <a:solidFill>
                  <a:srgbClr val="C00000"/>
                </a:solidFill>
              </a:rPr>
              <a:t>Solution Exercise 2: Marathons SAS and R Code and Output</a:t>
            </a:r>
            <a:endParaRPr lang="en-US" altLang="en-US" sz="2400" kern="0" dirty="0">
              <a:solidFill>
                <a:srgbClr val="C00000"/>
              </a:solidFill>
            </a:endParaRPr>
          </a:p>
        </p:txBody>
      </p:sp>
      <p:sp>
        <p:nvSpPr>
          <p:cNvPr id="11" name="Rectangle 10"/>
          <p:cNvSpPr/>
          <p:nvPr/>
        </p:nvSpPr>
        <p:spPr>
          <a:xfrm>
            <a:off x="268013" y="3441809"/>
            <a:ext cx="4277120" cy="3132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a:solidFill>
                  <a:schemeClr val="tx1"/>
                </a:solidFill>
              </a:rPr>
              <a:t>SAS Code and Output</a:t>
            </a:r>
          </a:p>
        </p:txBody>
      </p:sp>
      <p:sp>
        <p:nvSpPr>
          <p:cNvPr id="18" name="Rectangle 17"/>
          <p:cNvSpPr/>
          <p:nvPr/>
        </p:nvSpPr>
        <p:spPr>
          <a:xfrm>
            <a:off x="4742202" y="3441809"/>
            <a:ext cx="4129909" cy="31196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b="1" u="sng" dirty="0">
                <a:solidFill>
                  <a:schemeClr val="tx1"/>
                </a:solidFill>
              </a:rPr>
              <a:t>R Code and Output</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51" y="819807"/>
            <a:ext cx="8382000" cy="6279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51" y="3962401"/>
            <a:ext cx="398604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203" y="5525486"/>
            <a:ext cx="3931197"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SGPlot4.png" descr="The SGPlot Procedure" title="The SGPlot Procedure"/>
          <p:cNvPicPr/>
          <p:nvPr/>
        </p:nvPicPr>
        <p:blipFill>
          <a:blip r:embed="rId5"/>
          <a:stretch>
            <a:fillRect/>
          </a:stretch>
        </p:blipFill>
        <p:spPr>
          <a:xfrm>
            <a:off x="2525833" y="1600200"/>
            <a:ext cx="4038600" cy="1739791"/>
          </a:xfrm>
          <a:prstGeom prst="rect">
            <a:avLst/>
          </a:prstGeom>
          <a:noFill/>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293" y="3998860"/>
            <a:ext cx="389572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1" y="4922126"/>
            <a:ext cx="3581400" cy="147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24</a:t>
            </a:fld>
            <a:endParaRPr lang="en-US" altLang="en-US" dirty="0"/>
          </a:p>
        </p:txBody>
      </p:sp>
    </p:spTree>
    <p:extLst>
      <p:ext uri="{BB962C8B-B14F-4D97-AF65-F5344CB8AC3E}">
        <p14:creationId xmlns:p14="http://schemas.microsoft.com/office/powerpoint/2010/main" val="1597742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2" name="Rectangle 2"/>
              <p:cNvSpPr>
                <a:spLocks noGrp="1" noChangeArrowheads="1"/>
              </p:cNvSpPr>
              <p:nvPr>
                <p:ph type="title"/>
              </p:nvPr>
            </p:nvSpPr>
            <p:spPr>
              <a:xfrm>
                <a:off x="381000" y="181017"/>
                <a:ext cx="8763000" cy="713773"/>
              </a:xfrm>
            </p:spPr>
            <p:txBody>
              <a:bodyPr/>
              <a:lstStyle/>
              <a:p>
                <a:pPr algn="l" eaLnBrk="1" hangingPunct="1"/>
                <a:r>
                  <a:rPr lang="en-US" altLang="en-US" sz="2400" b="1" dirty="0">
                    <a:solidFill>
                      <a:srgbClr val="C00000"/>
                    </a:solidFill>
                  </a:rPr>
                  <a:t>Exercise 1: Marathons: Hypothesis Tests &amp; CI for </a:t>
                </a:r>
                <a14:m>
                  <m:oMath xmlns:m="http://schemas.openxmlformats.org/officeDocument/2006/math">
                    <m:sSub>
                      <m:sSubPr>
                        <m:ctrlPr>
                          <a:rPr lang="en-US" altLang="en-US" sz="2400" b="1" i="1" smtClean="0">
                            <a:solidFill>
                              <a:srgbClr val="C00000"/>
                            </a:solidFill>
                            <a:latin typeface="Cambria Math" panose="02040503050406030204" pitchFamily="18" charset="0"/>
                          </a:rPr>
                        </m:ctrlPr>
                      </m:sSubPr>
                      <m:e>
                        <m:r>
                          <a:rPr lang="en-US" altLang="en-US" sz="2400" b="1" i="1" smtClean="0">
                            <a:solidFill>
                              <a:srgbClr val="C00000"/>
                            </a:solidFill>
                            <a:latin typeface="Cambria Math" panose="02040503050406030204" pitchFamily="18" charset="0"/>
                            <a:ea typeface="Cambria Math" panose="02040503050406030204" pitchFamily="18" charset="0"/>
                          </a:rPr>
                          <m:t>𝜷</m:t>
                        </m:r>
                      </m:e>
                      <m:sub>
                        <m:r>
                          <a:rPr lang="en-US" altLang="en-US" sz="2400" b="1" i="1" smtClean="0">
                            <a:solidFill>
                              <a:srgbClr val="C00000"/>
                            </a:solidFill>
                            <a:latin typeface="Cambria Math" panose="02040503050406030204" pitchFamily="18" charset="0"/>
                          </a:rPr>
                          <m:t>𝟏</m:t>
                        </m:r>
                      </m:sub>
                    </m:sSub>
                  </m:oMath>
                </a14:m>
                <a:r>
                  <a:rPr lang="en-US" altLang="en-US" sz="2400" b="1" dirty="0">
                    <a:solidFill>
                      <a:srgbClr val="C00000"/>
                    </a:solidFill>
                  </a:rPr>
                  <a:t>, </a:t>
                </a:r>
                <a14:m>
                  <m:oMath xmlns:m="http://schemas.openxmlformats.org/officeDocument/2006/math">
                    <m:sSub>
                      <m:sSubPr>
                        <m:ctrlPr>
                          <a:rPr lang="en-US" altLang="en-US" sz="2400" b="1" i="1" smtClean="0">
                            <a:solidFill>
                              <a:srgbClr val="C00000"/>
                            </a:solidFill>
                            <a:latin typeface="Cambria Math" panose="02040503050406030204" pitchFamily="18" charset="0"/>
                          </a:rPr>
                        </m:ctrlPr>
                      </m:sSubPr>
                      <m:e>
                        <m:r>
                          <a:rPr lang="en-US" altLang="en-US" sz="2400" b="1" i="1">
                            <a:solidFill>
                              <a:srgbClr val="C00000"/>
                            </a:solidFill>
                            <a:latin typeface="Cambria Math" panose="02040503050406030204" pitchFamily="18" charset="0"/>
                            <a:ea typeface="Cambria Math" panose="02040503050406030204" pitchFamily="18" charset="0"/>
                          </a:rPr>
                          <m:t>𝜷</m:t>
                        </m:r>
                      </m:e>
                      <m:sub>
                        <m:r>
                          <a:rPr lang="en-US" altLang="en-US" sz="2400" b="1" i="1" smtClean="0">
                            <a:solidFill>
                              <a:srgbClr val="C00000"/>
                            </a:solidFill>
                            <a:latin typeface="Cambria Math"/>
                            <a:ea typeface="Cambria Math" panose="02040503050406030204" pitchFamily="18" charset="0"/>
                          </a:rPr>
                          <m:t>𝟎</m:t>
                        </m:r>
                      </m:sub>
                    </m:sSub>
                  </m:oMath>
                </a14:m>
                <a:endParaRPr lang="en-US" altLang="en-US" sz="2400" b="1" dirty="0"/>
              </a:p>
            </p:txBody>
          </p:sp>
        </mc:Choice>
        <mc:Fallback xmlns="">
          <p:sp>
            <p:nvSpPr>
              <p:cNvPr id="25602" name="Rectangle 2"/>
              <p:cNvSpPr>
                <a:spLocks noGrp="1" noRot="1" noChangeAspect="1" noMove="1" noResize="1" noEditPoints="1" noAdjustHandles="1" noChangeArrowheads="1" noChangeShapeType="1" noTextEdit="1"/>
              </p:cNvSpPr>
              <p:nvPr>
                <p:ph type="title"/>
              </p:nvPr>
            </p:nvSpPr>
            <p:spPr>
              <a:xfrm>
                <a:off x="381000" y="181017"/>
                <a:ext cx="8763000" cy="713773"/>
              </a:xfrm>
              <a:blipFill rotWithShape="1">
                <a:blip r:embed="rId2"/>
                <a:stretch>
                  <a:fillRect l="-1113" b="-2564"/>
                </a:stretch>
              </a:blipFill>
            </p:spPr>
            <p:txBody>
              <a:bodyPr/>
              <a:lstStyle/>
              <a:p>
                <a:r>
                  <a:rPr lang="en-US">
                    <a:noFill/>
                  </a:rPr>
                  <a:t> </a:t>
                </a:r>
              </a:p>
            </p:txBody>
          </p:sp>
        </mc:Fallback>
      </mc:AlternateContent>
      <p:sp>
        <p:nvSpPr>
          <p:cNvPr id="3" name="Rectangle 2"/>
          <p:cNvSpPr/>
          <p:nvPr/>
        </p:nvSpPr>
        <p:spPr>
          <a:xfrm>
            <a:off x="597874" y="977517"/>
            <a:ext cx="3313728" cy="646331"/>
          </a:xfrm>
          <a:prstGeom prst="rect">
            <a:avLst/>
          </a:prstGeom>
        </p:spPr>
        <p:txBody>
          <a:bodyPr wrap="none">
            <a:spAutoFit/>
          </a:bodyPr>
          <a:lstStyle/>
          <a:p>
            <a:pPr algn="ctr" eaLnBrk="1" hangingPunct="1"/>
            <a:r>
              <a:rPr lang="en-US" altLang="en-US" b="1" dirty="0"/>
              <a:t>Equation of Regression Line</a:t>
            </a:r>
          </a:p>
          <a:p>
            <a:pPr algn="ctr" eaLnBrk="1" hangingPunct="1"/>
            <a:r>
              <a:rPr lang="en-US" altLang="en-US" sz="1600" dirty="0"/>
              <a:t>Time = -100.81 + 1.09(Temp)</a:t>
            </a:r>
            <a:r>
              <a:rPr lang="en-US" altLang="en-US" dirty="0"/>
              <a:t> </a:t>
            </a:r>
          </a:p>
        </p:txBody>
      </p:sp>
      <p:sp>
        <p:nvSpPr>
          <p:cNvPr id="9" name="TextBox 8"/>
          <p:cNvSpPr txBox="1"/>
          <p:nvPr/>
        </p:nvSpPr>
        <p:spPr>
          <a:xfrm>
            <a:off x="4219362" y="1131405"/>
            <a:ext cx="2247563" cy="338554"/>
          </a:xfrm>
          <a:prstGeom prst="rect">
            <a:avLst/>
          </a:prstGeom>
          <a:noFill/>
        </p:spPr>
        <p:txBody>
          <a:bodyPr wrap="square" rtlCol="0">
            <a:spAutoFit/>
          </a:bodyPr>
          <a:lstStyle/>
          <a:p>
            <a:r>
              <a:rPr lang="en-US" sz="1600" b="1" dirty="0"/>
              <a:t>t-stat</a:t>
            </a:r>
            <a:r>
              <a:rPr lang="en-US" sz="1600" dirty="0"/>
              <a:t> = (</a:t>
            </a:r>
            <a:r>
              <a:rPr lang="el-GR" sz="1600" dirty="0"/>
              <a:t>β</a:t>
            </a:r>
            <a:r>
              <a:rPr lang="en-US" sz="1600" baseline="-25000" dirty="0"/>
              <a:t>k</a:t>
            </a:r>
            <a:r>
              <a:rPr lang="en-US" sz="1600" dirty="0"/>
              <a:t>– 0)/SE(</a:t>
            </a:r>
            <a:r>
              <a:rPr lang="el-GR" sz="1600" dirty="0"/>
              <a:t>β</a:t>
            </a:r>
            <a:r>
              <a:rPr lang="en-US" sz="1600" baseline="-25000" dirty="0"/>
              <a:t>k</a:t>
            </a:r>
            <a:r>
              <a:rPr lang="en-US" sz="1600" dirty="0"/>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9BC441F-551B-466A-96D4-31ABCE0676AC}"/>
                  </a:ext>
                </a:extLst>
              </p:cNvPr>
              <p:cNvSpPr txBox="1"/>
              <p:nvPr/>
            </p:nvSpPr>
            <p:spPr>
              <a:xfrm>
                <a:off x="262845" y="1752599"/>
                <a:ext cx="4549061" cy="4606902"/>
              </a:xfrm>
              <a:prstGeom prst="rect">
                <a:avLst/>
              </a:prstGeom>
              <a:noFill/>
              <a:ln>
                <a:solidFill>
                  <a:srgbClr val="002060"/>
                </a:solidFill>
              </a:ln>
            </p:spPr>
            <p:txBody>
              <a:bodyPr wrap="square" rtlCol="0">
                <a:spAutoFit/>
              </a:bodyPr>
              <a:lstStyle/>
              <a:p>
                <a:r>
                  <a:rPr lang="en-US" sz="1600" b="1" dirty="0"/>
                  <a:t>1</a:t>
                </a:r>
                <a:r>
                  <a:rPr lang="en-US" sz="1600" dirty="0"/>
                  <a:t>. H</a:t>
                </a:r>
                <a:r>
                  <a:rPr lang="en-US" sz="1600" baseline="-25000" dirty="0"/>
                  <a:t>o</a:t>
                </a:r>
                <a:r>
                  <a:rPr lang="en-US" sz="1600" dirty="0"/>
                  <a:t>:</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o</a:t>
                </a:r>
                <a:r>
                  <a:rPr lang="en-US" sz="1600" dirty="0"/>
                  <a:t>: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r>
                  <a:rPr lang="en-US" sz="1600" dirty="0"/>
                  <a:t>    H</a:t>
                </a:r>
                <a:r>
                  <a:rPr lang="en-US" sz="1600" baseline="-25000" dirty="0"/>
                  <a:t>a</a:t>
                </a:r>
                <a:r>
                  <a:rPr lang="en-US" sz="1600" dirty="0"/>
                  <a:t>:</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a:ea typeface="Cambria Math" panose="02040503050406030204" pitchFamily="18" charset="0"/>
                          </a:rPr>
                          <m:t>0</m:t>
                        </m:r>
                      </m:sub>
                    </m:sSub>
                    <m:r>
                      <a:rPr lang="en-US" sz="1600" i="1">
                        <a:latin typeface="Cambria Math"/>
                        <a:ea typeface="Cambria Math"/>
                      </a:rPr>
                      <m:t>≠0</m:t>
                    </m:r>
                  </m:oMath>
                </a14:m>
                <a:r>
                  <a:rPr lang="en-US" sz="1600" dirty="0"/>
                  <a:t>       H</a:t>
                </a:r>
                <a:r>
                  <a:rPr lang="en-US" sz="1600" baseline="-25000" dirty="0"/>
                  <a:t>a</a:t>
                </a:r>
                <a:r>
                  <a:rPr lang="en-US" sz="1600" dirty="0"/>
                  <a:t>: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ea typeface="Cambria Math" panose="02040503050406030204" pitchFamily="18" charset="0"/>
                          </a:rPr>
                          <m:t>β</m:t>
                        </m:r>
                      </m:e>
                      <m:sub>
                        <m:r>
                          <a:rPr lang="en-US" sz="1600" i="0">
                            <a:latin typeface="Cambria Math" panose="02040503050406030204" pitchFamily="18" charset="0"/>
                          </a:rPr>
                          <m:t>1</m:t>
                        </m:r>
                      </m:sub>
                    </m:sSub>
                  </m:oMath>
                </a14:m>
                <a:r>
                  <a:rPr lang="en-US" sz="1600" dirty="0"/>
                  <a:t> ≠ 0</a:t>
                </a:r>
              </a:p>
              <a:p>
                <a:endParaRPr lang="en-US" sz="1600" b="1" dirty="0"/>
              </a:p>
              <a:p>
                <a:r>
                  <a:rPr lang="en-US" sz="1600" b="1" dirty="0"/>
                  <a:t>2</a:t>
                </a:r>
                <a:r>
                  <a:rPr lang="en-US" sz="1600" dirty="0"/>
                  <a:t>. </a:t>
                </a:r>
                <a:r>
                  <a:rPr lang="en-US" sz="1600" dirty="0" err="1"/>
                  <a:t>CV</a:t>
                </a:r>
                <a:r>
                  <a:rPr lang="en-US" sz="1600" baseline="-25000" dirty="0" err="1"/>
                  <a:t>t</a:t>
                </a:r>
                <a:r>
                  <a:rPr lang="en-US"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.975, </m:t>
                        </m:r>
                        <m:r>
                          <a:rPr lang="en-US" sz="1600" b="0" i="1" smtClean="0">
                            <a:latin typeface="Cambria Math"/>
                            <a:ea typeface="Cambria Math" panose="02040503050406030204" pitchFamily="18" charset="0"/>
                          </a:rPr>
                          <m:t>8</m:t>
                        </m:r>
                        <m:r>
                          <a:rPr lang="en-US" sz="1600" i="1">
                            <a:latin typeface="Cambria Math" panose="02040503050406030204" pitchFamily="18" charset="0"/>
                            <a:ea typeface="Cambria Math" panose="02040503050406030204" pitchFamily="18" charset="0"/>
                          </a:rPr>
                          <m:t>−2=</m:t>
                        </m:r>
                        <m:r>
                          <a:rPr lang="en-US" sz="1600" b="0" i="1" smtClean="0">
                            <a:latin typeface="Cambria Math"/>
                            <a:ea typeface="Cambria Math" panose="02040503050406030204" pitchFamily="18" charset="0"/>
                          </a:rPr>
                          <m:t>6</m:t>
                        </m:r>
                      </m:sub>
                    </m:sSub>
                  </m:oMath>
                </a14:m>
                <a:r>
                  <a:rPr lang="en-US" sz="1600" dirty="0"/>
                  <a:t> =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2.45</a:t>
                </a:r>
              </a:p>
              <a:p>
                <a:endParaRPr lang="en-US" sz="1600" dirty="0"/>
              </a:p>
              <a:p>
                <a:r>
                  <a:rPr lang="en-US" sz="1600" b="1" dirty="0"/>
                  <a:t>3.</a:t>
                </a:r>
                <a:r>
                  <a:rPr lang="en-US" sz="1600" dirty="0"/>
                  <a:t> </a:t>
                </a:r>
                <a:r>
                  <a:rPr lang="el-GR" sz="1600" dirty="0"/>
                  <a:t>β</a:t>
                </a:r>
                <a:r>
                  <a:rPr lang="en-US" sz="1600" baseline="-25000" dirty="0"/>
                  <a:t>1</a:t>
                </a:r>
                <a:r>
                  <a:rPr lang="en-US" sz="1600" dirty="0"/>
                  <a:t> = 1.09; </a:t>
                </a:r>
                <a:r>
                  <a:rPr lang="el-GR" sz="1600" dirty="0"/>
                  <a:t> β</a:t>
                </a:r>
                <a:r>
                  <a:rPr lang="en-US" sz="1600" baseline="-25000" dirty="0"/>
                  <a:t>0</a:t>
                </a:r>
                <a:r>
                  <a:rPr lang="en-US" sz="1600" dirty="0"/>
                  <a:t>=-100.82</a:t>
                </a:r>
              </a:p>
              <a:p>
                <a:endParaRPr lang="en-US" sz="1000" dirty="0"/>
              </a:p>
              <a:p>
                <a:r>
                  <a:rPr lang="en-US" sz="1600" dirty="0"/>
                  <a:t>     SE(</a:t>
                </a:r>
                <a:r>
                  <a:rPr lang="el-GR" sz="1600" dirty="0"/>
                  <a:t>β</a:t>
                </a:r>
                <a:r>
                  <a:rPr lang="en-US" sz="1600" baseline="-25000" dirty="0"/>
                  <a:t>1</a:t>
                </a:r>
                <a:r>
                  <a:rPr lang="en-US" sz="1600" dirty="0"/>
                  <a:t>) = 2.32, SE(</a:t>
                </a:r>
                <a:r>
                  <a:rPr lang="el-GR" sz="1600" dirty="0"/>
                  <a:t>β</a:t>
                </a:r>
                <a:r>
                  <a:rPr lang="en-US" sz="1600" baseline="-25000" dirty="0"/>
                  <a:t>0</a:t>
                </a:r>
                <a:r>
                  <a:rPr lang="en-US" sz="1600" dirty="0"/>
                  <a:t>)=340.53</a:t>
                </a:r>
              </a:p>
              <a:p>
                <a:endParaRPr lang="en-US" sz="1000" dirty="0"/>
              </a:p>
              <a:p>
                <a:r>
                  <a:rPr lang="en-US" sz="1600" dirty="0"/>
                  <a:t>     t(</a:t>
                </a:r>
                <a:r>
                  <a:rPr lang="el-GR" sz="1600" dirty="0"/>
                  <a:t>β</a:t>
                </a:r>
                <a:r>
                  <a:rPr lang="en-US" sz="1600" baseline="-25000" dirty="0"/>
                  <a:t>1</a:t>
                </a:r>
                <a:r>
                  <a:rPr lang="en-US" sz="1600" dirty="0"/>
                  <a:t>) = 1.09/2.32=0.47</a:t>
                </a:r>
              </a:p>
              <a:p>
                <a:r>
                  <a:rPr lang="en-US" sz="1600" dirty="0"/>
                  <a:t>     t(</a:t>
                </a:r>
                <a:r>
                  <a:rPr lang="el-GR" sz="1600" dirty="0"/>
                  <a:t>β</a:t>
                </a:r>
                <a:r>
                  <a:rPr lang="en-US" sz="1600" baseline="-25000" dirty="0"/>
                  <a:t>0</a:t>
                </a:r>
                <a:r>
                  <a:rPr lang="en-US" sz="1600" dirty="0"/>
                  <a:t>) = -100.82/340.53 = 0.30</a:t>
                </a:r>
              </a:p>
              <a:p>
                <a:endParaRPr lang="en-US" sz="1000" dirty="0"/>
              </a:p>
              <a:p>
                <a:r>
                  <a:rPr lang="en-US" sz="1600" dirty="0"/>
                  <a:t>     CI </a:t>
                </a:r>
                <a:r>
                  <a:rPr lang="el-GR" sz="1600" dirty="0"/>
                  <a:t>β</a:t>
                </a:r>
                <a:r>
                  <a:rPr lang="en-US" sz="1600" baseline="-25000" dirty="0"/>
                  <a:t>1</a:t>
                </a:r>
                <a:r>
                  <a:rPr lang="en-US" sz="1600" dirty="0"/>
                  <a:t>= 1.09 ±2.45(2.32)=(-4.57,6.76)</a:t>
                </a:r>
                <a:endParaRPr lang="en-US" sz="1600" baseline="-25000" dirty="0"/>
              </a:p>
              <a:p>
                <a:r>
                  <a:rPr lang="en-US" sz="1600" baseline="-25000" dirty="0"/>
                  <a:t>        </a:t>
                </a:r>
                <a:r>
                  <a:rPr lang="en-US" sz="1600" dirty="0"/>
                  <a:t>CI </a:t>
                </a:r>
                <a:r>
                  <a:rPr lang="el-GR" sz="1600" dirty="0"/>
                  <a:t>β</a:t>
                </a:r>
                <a:r>
                  <a:rPr lang="en-US" sz="1600" baseline="-25000" dirty="0"/>
                  <a:t>0</a:t>
                </a:r>
                <a:r>
                  <a:rPr lang="en-US" sz="1600" dirty="0"/>
                  <a:t>=-100.82±2.45(340.53)=(-934.1,732.4)</a:t>
                </a:r>
              </a:p>
              <a:p>
                <a:endParaRPr lang="en-US" sz="1600" baseline="-25000" dirty="0"/>
              </a:p>
              <a:p>
                <a:r>
                  <a:rPr lang="en-US" sz="1600" b="1" dirty="0"/>
                  <a:t>4.</a:t>
                </a:r>
                <a:r>
                  <a:rPr lang="en-US" sz="1600" dirty="0"/>
                  <a:t> </a:t>
                </a:r>
                <a:r>
                  <a:rPr lang="el-GR" sz="1600" dirty="0"/>
                  <a:t>β</a:t>
                </a:r>
                <a:r>
                  <a:rPr lang="en-US" sz="1600" baseline="-25000" dirty="0"/>
                  <a:t>1  </a:t>
                </a:r>
                <a:r>
                  <a:rPr lang="en-US" sz="1600" dirty="0"/>
                  <a:t>p-value = 0.7772; </a:t>
                </a:r>
                <a:r>
                  <a:rPr lang="el-GR" sz="1600" dirty="0"/>
                  <a:t>β</a:t>
                </a:r>
                <a:r>
                  <a:rPr lang="en-US" sz="1600" baseline="-25000" dirty="0"/>
                  <a:t>0  </a:t>
                </a:r>
                <a:r>
                  <a:rPr lang="en-US" sz="1600" dirty="0"/>
                  <a:t>p-value =  0.6539</a:t>
                </a:r>
              </a:p>
              <a:p>
                <a:endParaRPr lang="en-US" sz="1600" dirty="0"/>
              </a:p>
              <a:p>
                <a:r>
                  <a:rPr lang="en-US" sz="1600" b="1" dirty="0"/>
                  <a:t>5.</a:t>
                </a:r>
                <a:r>
                  <a:rPr lang="en-US" sz="1600" dirty="0"/>
                  <a:t>  Reject H</a:t>
                </a:r>
                <a:r>
                  <a:rPr lang="en-US" sz="1600" baseline="-25000" dirty="0"/>
                  <a:t>o</a:t>
                </a:r>
                <a:r>
                  <a:rPr lang="en-US" sz="1600" dirty="0"/>
                  <a:t> for </a:t>
                </a:r>
                <a:r>
                  <a:rPr lang="el-GR" sz="1600" dirty="0"/>
                  <a:t>β</a:t>
                </a:r>
                <a:r>
                  <a:rPr lang="en-US" sz="1600" baseline="-25000" dirty="0"/>
                  <a:t>1</a:t>
                </a:r>
                <a:endParaRPr lang="en-US" sz="1600" dirty="0"/>
              </a:p>
              <a:p>
                <a:endParaRPr lang="en-US" sz="1200" dirty="0"/>
              </a:p>
              <a:p>
                <a:r>
                  <a:rPr lang="en-US" sz="1600" dirty="0"/>
                  <a:t>     Reject H</a:t>
                </a:r>
                <a:r>
                  <a:rPr lang="en-US" sz="1600" baseline="-25000" dirty="0"/>
                  <a:t>o</a:t>
                </a:r>
                <a:r>
                  <a:rPr lang="en-US" sz="1600" dirty="0"/>
                  <a:t> for </a:t>
                </a:r>
                <a:r>
                  <a:rPr lang="el-GR" sz="1600" dirty="0"/>
                  <a:t>β</a:t>
                </a:r>
                <a:r>
                  <a:rPr lang="en-US" sz="1600" baseline="-25000" dirty="0"/>
                  <a:t>0</a:t>
                </a:r>
                <a:endParaRPr lang="en-US" sz="1600" dirty="0"/>
              </a:p>
            </p:txBody>
          </p:sp>
        </mc:Choice>
        <mc:Fallback xmlns="">
          <p:sp>
            <p:nvSpPr>
              <p:cNvPr id="19" name="TextBox 18">
                <a:extLst>
                  <a:ext uri="{FF2B5EF4-FFF2-40B4-BE49-F238E27FC236}">
                    <a16:creationId xmlns:a16="http://schemas.microsoft.com/office/drawing/2014/main" xmlns="" xmlns:a14="http://schemas.microsoft.com/office/drawing/2010/main" id="{29BC441F-551B-466A-96D4-31ABCE0676AC}"/>
                  </a:ext>
                </a:extLst>
              </p:cNvPr>
              <p:cNvSpPr txBox="1">
                <a:spLocks noRot="1" noChangeAspect="1" noMove="1" noResize="1" noEditPoints="1" noAdjustHandles="1" noChangeArrowheads="1" noChangeShapeType="1" noTextEdit="1"/>
              </p:cNvSpPr>
              <p:nvPr/>
            </p:nvSpPr>
            <p:spPr>
              <a:xfrm>
                <a:off x="262845" y="1752599"/>
                <a:ext cx="4549061" cy="4606902"/>
              </a:xfrm>
              <a:prstGeom prst="rect">
                <a:avLst/>
              </a:prstGeom>
              <a:blipFill rotWithShape="1">
                <a:blip r:embed="rId3"/>
                <a:stretch>
                  <a:fillRect l="-535" t="-132" b="-660"/>
                </a:stretch>
              </a:blipFill>
              <a:ln>
                <a:solidFill>
                  <a:srgbClr val="002060"/>
                </a:solidFill>
              </a:ln>
            </p:spPr>
            <p:txBody>
              <a:bodyPr/>
              <a:lstStyle/>
              <a:p>
                <a:r>
                  <a:rPr lang="en-US">
                    <a:noFill/>
                  </a:rPr>
                  <a:t> </a:t>
                </a:r>
              </a:p>
            </p:txBody>
          </p:sp>
        </mc:Fallback>
      </mc:AlternateContent>
      <p:sp>
        <p:nvSpPr>
          <p:cNvPr id="27" name="Rectangle 26">
            <a:extLst>
              <a:ext uri="{FF2B5EF4-FFF2-40B4-BE49-F238E27FC236}">
                <a16:creationId xmlns:a16="http://schemas.microsoft.com/office/drawing/2014/main" id="{9A8DC8AD-AC85-4306-93D8-176F2B237F0C}"/>
              </a:ext>
            </a:extLst>
          </p:cNvPr>
          <p:cNvSpPr/>
          <p:nvPr/>
        </p:nvSpPr>
        <p:spPr>
          <a:xfrm>
            <a:off x="5181600" y="1767552"/>
            <a:ext cx="3403926" cy="2831544"/>
          </a:xfrm>
          <a:prstGeom prst="rect">
            <a:avLst/>
          </a:prstGeom>
          <a:ln>
            <a:solidFill>
              <a:srgbClr val="002060"/>
            </a:solidFill>
          </a:ln>
        </p:spPr>
        <p:txBody>
          <a:bodyPr wrap="square">
            <a:spAutoFit/>
          </a:bodyPr>
          <a:lstStyle/>
          <a:p>
            <a:pPr algn="just"/>
            <a:r>
              <a:rPr lang="en-US" b="1" dirty="0"/>
              <a:t>6</a:t>
            </a:r>
            <a:r>
              <a:rPr lang="en-US" dirty="0"/>
              <a:t>. </a:t>
            </a:r>
            <a:r>
              <a:rPr lang="en-US" sz="1600" dirty="0"/>
              <a:t>There is not sufficient evidence at the alpha = .05 level of significance (p-value = 0.7772) to suggest that the data are linearly correlated (or that the slope is nonzero).  There is not sufficient evidence to suggest the intercept is not zero for the regression line.  This looks like a bad model. There are probably other factors affecting marathon time.</a:t>
            </a:r>
          </a:p>
        </p:txBody>
      </p:sp>
      <p:sp>
        <p:nvSpPr>
          <p:cNvPr id="40" name="TextBox 39"/>
          <p:cNvSpPr txBox="1"/>
          <p:nvPr/>
        </p:nvSpPr>
        <p:spPr>
          <a:xfrm>
            <a:off x="6467915" y="1127771"/>
            <a:ext cx="2304169" cy="338554"/>
          </a:xfrm>
          <a:prstGeom prst="rect">
            <a:avLst/>
          </a:prstGeom>
          <a:noFill/>
        </p:spPr>
        <p:txBody>
          <a:bodyPr wrap="square" rtlCol="0">
            <a:spAutoFit/>
          </a:bodyPr>
          <a:lstStyle/>
          <a:p>
            <a:r>
              <a:rPr lang="en-US" sz="1600" b="1" dirty="0"/>
              <a:t>CI(</a:t>
            </a:r>
            <a:r>
              <a:rPr lang="el-GR" sz="1600" b="1" dirty="0"/>
              <a:t>β</a:t>
            </a:r>
            <a:r>
              <a:rPr lang="en-US" sz="1600" b="1" baseline="-25000" dirty="0"/>
              <a:t>k</a:t>
            </a:r>
            <a:r>
              <a:rPr lang="en-US" sz="1600" b="1" dirty="0"/>
              <a:t>)</a:t>
            </a:r>
            <a:r>
              <a:rPr lang="en-US" sz="1600" dirty="0"/>
              <a:t> = </a:t>
            </a:r>
            <a:r>
              <a:rPr lang="el-GR" sz="1600" dirty="0"/>
              <a:t>β</a:t>
            </a:r>
            <a:r>
              <a:rPr lang="en-US" sz="1600" baseline="-25000" dirty="0"/>
              <a:t>k  </a:t>
            </a:r>
            <a:r>
              <a:rPr lang="en-US" sz="1600" dirty="0"/>
              <a:t>+</a:t>
            </a:r>
            <a:r>
              <a:rPr lang="en-US" sz="1600" baseline="-25000" dirty="0"/>
              <a:t> </a:t>
            </a:r>
            <a:r>
              <a:rPr lang="en-US" sz="1600" dirty="0" err="1"/>
              <a:t>CV</a:t>
            </a:r>
            <a:r>
              <a:rPr lang="en-US" sz="1600" baseline="-25000" dirty="0" err="1"/>
              <a:t>t</a:t>
            </a:r>
            <a:r>
              <a:rPr lang="en-US" sz="1600" dirty="0" err="1"/>
              <a:t>SE</a:t>
            </a:r>
            <a:r>
              <a:rPr lang="en-US" sz="1600" dirty="0"/>
              <a:t>(</a:t>
            </a:r>
            <a:r>
              <a:rPr lang="el-GR" sz="1600" dirty="0"/>
              <a:t>β</a:t>
            </a:r>
            <a:r>
              <a:rPr lang="en-US" sz="1600" baseline="-25000" dirty="0"/>
              <a:t>k</a:t>
            </a:r>
            <a:r>
              <a:rPr lang="en-US" sz="1600" dirty="0"/>
              <a:t>)</a:t>
            </a:r>
          </a:p>
        </p:txBody>
      </p:sp>
      <p:sp>
        <p:nvSpPr>
          <p:cNvPr id="12" name="Rectangle 11"/>
          <p:cNvSpPr/>
          <p:nvPr/>
        </p:nvSpPr>
        <p:spPr>
          <a:xfrm>
            <a:off x="236568" y="917449"/>
            <a:ext cx="8535515" cy="70639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8DC8AD-AC85-4306-93D8-176F2B237F0C}"/>
              </a:ext>
            </a:extLst>
          </p:cNvPr>
          <p:cNvSpPr/>
          <p:nvPr/>
        </p:nvSpPr>
        <p:spPr>
          <a:xfrm>
            <a:off x="5181600" y="4724400"/>
            <a:ext cx="3403926" cy="2000548"/>
          </a:xfrm>
          <a:prstGeom prst="rect">
            <a:avLst/>
          </a:prstGeom>
          <a:ln>
            <a:solidFill>
              <a:srgbClr val="002060"/>
            </a:solidFill>
          </a:ln>
        </p:spPr>
        <p:txBody>
          <a:bodyPr wrap="square">
            <a:spAutoFit/>
          </a:bodyPr>
          <a:lstStyle/>
          <a:p>
            <a:pPr algn="ctr"/>
            <a:r>
              <a:rPr lang="en-US" sz="1600" b="1" u="sng" dirty="0"/>
              <a:t>Useful Model?</a:t>
            </a:r>
          </a:p>
          <a:p>
            <a:pPr algn="just"/>
            <a:endParaRPr lang="en-US" sz="1200" b="1" dirty="0"/>
          </a:p>
          <a:p>
            <a:pPr algn="just"/>
            <a:r>
              <a:rPr lang="en-US" sz="1600" dirty="0"/>
              <a:t>This is not a good model because the slope coefficient is not significant.  Other things that affect marathon time are the course difficulty, time of year, other weather conditions..</a:t>
            </a:r>
          </a:p>
        </p:txBody>
      </p:sp>
      <p:sp>
        <p:nvSpPr>
          <p:cNvPr id="2" name="Slide Number Placeholder 1"/>
          <p:cNvSpPr>
            <a:spLocks noGrp="1"/>
          </p:cNvSpPr>
          <p:nvPr>
            <p:ph type="sldNum" sz="quarter" idx="12"/>
          </p:nvPr>
        </p:nvSpPr>
        <p:spPr/>
        <p:txBody>
          <a:bodyPr/>
          <a:lstStyle/>
          <a:p>
            <a:pPr>
              <a:defRPr/>
            </a:pPr>
            <a:fld id="{EA0169A8-E6B3-4D1D-A7FF-CD1BC5030C87}" type="slidenum">
              <a:rPr lang="en-US" altLang="en-US" smtClean="0"/>
              <a:pPr>
                <a:defRPr/>
              </a:pPr>
              <a:t>25</a:t>
            </a:fld>
            <a:endParaRPr lang="en-US" altLang="en-US" dirty="0"/>
          </a:p>
        </p:txBody>
      </p:sp>
    </p:spTree>
    <p:extLst>
      <p:ext uri="{BB962C8B-B14F-4D97-AF65-F5344CB8AC3E}">
        <p14:creationId xmlns:p14="http://schemas.microsoft.com/office/powerpoint/2010/main" val="376266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411162"/>
          </a:xfrm>
        </p:spPr>
        <p:txBody>
          <a:bodyPr/>
          <a:lstStyle/>
          <a:p>
            <a:r>
              <a:rPr lang="en-US" altLang="en-US" dirty="0"/>
              <a:t>Grades v. Study Hours 	</a:t>
            </a:r>
          </a:p>
        </p:txBody>
      </p:sp>
      <p:pic>
        <p:nvPicPr>
          <p:cNvPr id="717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00" y="2730500"/>
            <a:ext cx="4175125" cy="190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7" y="1420019"/>
            <a:ext cx="8351838" cy="430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019800"/>
            <a:ext cx="87153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2057400" y="2057400"/>
            <a:ext cx="6096000" cy="1512888"/>
            <a:chOff x="2057400" y="2057400"/>
            <a:chExt cx="6096000" cy="1512888"/>
          </a:xfrm>
        </p:grpSpPr>
        <p:cxnSp>
          <p:nvCxnSpPr>
            <p:cNvPr id="13" name="Straight Connector 12"/>
            <p:cNvCxnSpPr/>
            <p:nvPr/>
          </p:nvCxnSpPr>
          <p:spPr>
            <a:xfrm flipV="1">
              <a:off x="2057400" y="2324100"/>
              <a:ext cx="5846763" cy="12461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7905750" y="2057400"/>
              <a:ext cx="24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dirty="0"/>
                <a:t>A</a:t>
              </a:r>
            </a:p>
          </p:txBody>
        </p:sp>
      </p:grpSp>
      <p:grpSp>
        <p:nvGrpSpPr>
          <p:cNvPr id="2" name="Group 1"/>
          <p:cNvGrpSpPr/>
          <p:nvPr/>
        </p:nvGrpSpPr>
        <p:grpSpPr>
          <a:xfrm rot="20796237">
            <a:off x="1885155" y="2318603"/>
            <a:ext cx="6191250" cy="1512887"/>
            <a:chOff x="2057400" y="3287713"/>
            <a:chExt cx="6191250" cy="1512887"/>
          </a:xfrm>
        </p:grpSpPr>
        <p:cxnSp>
          <p:nvCxnSpPr>
            <p:cNvPr id="7" name="Straight Connector 6"/>
            <p:cNvCxnSpPr/>
            <p:nvPr/>
          </p:nvCxnSpPr>
          <p:spPr>
            <a:xfrm flipV="1">
              <a:off x="2057400" y="3505200"/>
              <a:ext cx="6000750" cy="129540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8001000" y="3287713"/>
              <a:ext cx="247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dirty="0"/>
                <a:t>B</a:t>
              </a:r>
            </a:p>
          </p:txBody>
        </p:sp>
      </p:grpSp>
      <p:sp>
        <p:nvSpPr>
          <p:cNvPr id="4" name="Slide Number Placeholder 3"/>
          <p:cNvSpPr>
            <a:spLocks noGrp="1"/>
          </p:cNvSpPr>
          <p:nvPr>
            <p:ph type="sldNum" sz="quarter" idx="12"/>
          </p:nvPr>
        </p:nvSpPr>
        <p:spPr/>
        <p:txBody>
          <a:bodyPr/>
          <a:lstStyle/>
          <a:p>
            <a:pPr>
              <a:defRPr/>
            </a:pPr>
            <a:fld id="{EA0169A8-E6B3-4D1D-A7FF-CD1BC5030C87}" type="slidenum">
              <a:rPr lang="en-US" altLang="en-US" smtClean="0"/>
              <a:pPr>
                <a:defRPr/>
              </a:pPr>
              <a:t>3</a:t>
            </a:fld>
            <a:endParaRPr lang="en-US" altLang="en-US" dirty="0"/>
          </a:p>
        </p:txBody>
      </p:sp>
    </p:spTree>
    <p:extLst>
      <p:ext uri="{BB962C8B-B14F-4D97-AF65-F5344CB8AC3E}">
        <p14:creationId xmlns:p14="http://schemas.microsoft.com/office/powerpoint/2010/main" val="370869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563562"/>
          </a:xfrm>
        </p:spPr>
        <p:txBody>
          <a:bodyPr/>
          <a:lstStyle/>
          <a:p>
            <a:r>
              <a:rPr lang="en-US" altLang="en-US" sz="2800" b="1" dirty="0">
                <a:latin typeface="+mn-lt"/>
              </a:rPr>
              <a:t>The "Best" Line is the Regression Line</a:t>
            </a:r>
          </a:p>
        </p:txBody>
      </p:sp>
      <mc:AlternateContent xmlns:mc="http://schemas.openxmlformats.org/markup-compatibility/2006" xmlns:a14="http://schemas.microsoft.com/office/drawing/2010/main">
        <mc:Choice Requires="a14">
          <p:sp>
            <p:nvSpPr>
              <p:cNvPr id="8195" name="TextBox 3"/>
              <p:cNvSpPr txBox="1">
                <a:spLocks noChangeArrowheads="1"/>
              </p:cNvSpPr>
              <p:nvPr/>
            </p:nvSpPr>
            <p:spPr bwMode="auto">
              <a:xfrm>
                <a:off x="1951449" y="887104"/>
                <a:ext cx="4580923" cy="738664"/>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b="1" dirty="0"/>
                  <a:t>Residuals:  </a:t>
                </a:r>
                <a:r>
                  <a:rPr lang="en-US" altLang="en-US" b="1" dirty="0" err="1"/>
                  <a:t>res</a:t>
                </a:r>
                <a:r>
                  <a:rPr lang="en-US" altLang="en-US" b="1" baseline="-25000" dirty="0" err="1"/>
                  <a:t>i</a:t>
                </a:r>
                <a:r>
                  <a:rPr lang="en-US" altLang="en-US" b="1" dirty="0"/>
                  <a:t> = </a:t>
                </a:r>
                <a:r>
                  <a:rPr lang="en-US" altLang="en-US" b="1" dirty="0" err="1"/>
                  <a:t>observed</a:t>
                </a:r>
                <a:r>
                  <a:rPr lang="en-US" altLang="en-US" b="1" baseline="-25000" dirty="0" err="1"/>
                  <a:t>i</a:t>
                </a:r>
                <a:r>
                  <a:rPr lang="en-US" altLang="en-US" b="1" dirty="0"/>
                  <a:t> – </a:t>
                </a:r>
                <a:r>
                  <a:rPr lang="en-US" altLang="en-US" b="1" dirty="0" err="1"/>
                  <a:t>predicted</a:t>
                </a:r>
                <a:r>
                  <a:rPr lang="en-US" altLang="en-US" b="1" baseline="-25000" dirty="0" err="1"/>
                  <a:t>i</a:t>
                </a:r>
                <a:endParaRPr lang="en-US" altLang="en-US" b="1" baseline="-25000" dirty="0"/>
              </a:p>
              <a:p>
                <a:pPr algn="ctr"/>
                <a:r>
                  <a:rPr lang="en-US" altLang="en-US" sz="3600" baseline="-25000" dirty="0"/>
                  <a:t> </a:t>
                </a:r>
                <a14:m>
                  <m:oMath xmlns:m="http://schemas.openxmlformats.org/officeDocument/2006/math">
                    <m:sSub>
                      <m:sSubPr>
                        <m:ctrlPr>
                          <a:rPr lang="en-US" altLang="en-US" b="1" i="1" smtClean="0">
                            <a:latin typeface="Cambria Math" panose="02040503050406030204" pitchFamily="18" charset="0"/>
                          </a:rPr>
                        </m:ctrlPr>
                      </m:sSubPr>
                      <m:e>
                        <m:acc>
                          <m:accPr>
                            <m:chr m:val="̂"/>
                            <m:ctrlPr>
                              <a:rPr lang="en-US" altLang="en-US" b="1" i="1" smtClean="0">
                                <a:latin typeface="Cambria Math" panose="02040503050406030204" pitchFamily="18" charset="0"/>
                              </a:rPr>
                            </m:ctrlPr>
                          </m:accPr>
                          <m:e>
                            <m:r>
                              <a:rPr lang="en-US" altLang="en-US" b="1" i="1" smtClean="0">
                                <a:latin typeface="Cambria Math"/>
                                <a:ea typeface="Cambria Math"/>
                              </a:rPr>
                              <m:t>𝜺</m:t>
                            </m:r>
                          </m:e>
                        </m:acc>
                      </m:e>
                      <m:sub>
                        <m:r>
                          <a:rPr lang="en-US" altLang="en-US" b="1" i="1" smtClean="0">
                            <a:latin typeface="Cambria Math"/>
                          </a:rPr>
                          <m:t>𝒊</m:t>
                        </m:r>
                      </m:sub>
                    </m:sSub>
                    <m:r>
                      <a:rPr lang="en-US" altLang="en-US" b="1" i="1" smtClean="0">
                        <a:latin typeface="Cambria Math"/>
                      </a:rPr>
                      <m:t>=</m:t>
                    </m:r>
                    <m:sSub>
                      <m:sSubPr>
                        <m:ctrlPr>
                          <a:rPr lang="en-US" altLang="en-US" b="1" i="1" smtClean="0">
                            <a:latin typeface="Cambria Math" panose="02040503050406030204" pitchFamily="18" charset="0"/>
                          </a:rPr>
                        </m:ctrlPr>
                      </m:sSubPr>
                      <m:e>
                        <m:r>
                          <a:rPr lang="en-US" altLang="en-US" b="1" i="1" smtClean="0">
                            <a:latin typeface="Cambria Math"/>
                          </a:rPr>
                          <m:t>𝒚</m:t>
                        </m:r>
                      </m:e>
                      <m:sub>
                        <m:r>
                          <a:rPr lang="en-US" altLang="en-US" b="1" i="1" smtClean="0">
                            <a:latin typeface="Cambria Math"/>
                          </a:rPr>
                          <m:t>𝒊</m:t>
                        </m:r>
                      </m:sub>
                    </m:sSub>
                    <m:r>
                      <a:rPr lang="en-US" altLang="en-US" b="1" i="1" smtClean="0">
                        <a:latin typeface="Cambria Math"/>
                      </a:rPr>
                      <m:t>−</m:t>
                    </m:r>
                    <m:sSub>
                      <m:sSubPr>
                        <m:ctrlPr>
                          <a:rPr lang="en-US" altLang="en-US" b="1" i="1" smtClean="0">
                            <a:latin typeface="Cambria Math" panose="02040503050406030204" pitchFamily="18" charset="0"/>
                          </a:rPr>
                        </m:ctrlPr>
                      </m:sSubPr>
                      <m:e>
                        <m:acc>
                          <m:accPr>
                            <m:chr m:val="̂"/>
                            <m:ctrlPr>
                              <a:rPr lang="en-US" altLang="en-US" b="1" i="1" smtClean="0">
                                <a:latin typeface="Cambria Math" panose="02040503050406030204" pitchFamily="18" charset="0"/>
                              </a:rPr>
                            </m:ctrlPr>
                          </m:accPr>
                          <m:e>
                            <m:r>
                              <a:rPr lang="en-US" altLang="en-US" b="1" i="1" smtClean="0">
                                <a:latin typeface="Cambria Math"/>
                              </a:rPr>
                              <m:t>𝒚</m:t>
                            </m:r>
                          </m:e>
                        </m:acc>
                      </m:e>
                      <m:sub>
                        <m:r>
                          <a:rPr lang="en-US" altLang="en-US" b="1" i="1" smtClean="0">
                            <a:latin typeface="Cambria Math"/>
                          </a:rPr>
                          <m:t>𝒊</m:t>
                        </m:r>
                      </m:sub>
                    </m:sSub>
                    <m:r>
                      <a:rPr lang="en-US" altLang="en-US" b="1" i="1" smtClean="0">
                        <a:latin typeface="Cambria Math"/>
                      </a:rPr>
                      <m:t>=</m:t>
                    </m:r>
                    <m:sSub>
                      <m:sSubPr>
                        <m:ctrlPr>
                          <a:rPr lang="en-US" altLang="en-US" b="1" i="1" smtClean="0">
                            <a:latin typeface="Cambria Math" panose="02040503050406030204" pitchFamily="18" charset="0"/>
                          </a:rPr>
                        </m:ctrlPr>
                      </m:sSubPr>
                      <m:e>
                        <m:sSub>
                          <m:sSubPr>
                            <m:ctrlPr>
                              <a:rPr lang="en-US" altLang="en-US" b="1" i="1">
                                <a:latin typeface="Cambria Math" panose="02040503050406030204" pitchFamily="18" charset="0"/>
                              </a:rPr>
                            </m:ctrlPr>
                          </m:sSubPr>
                          <m:e>
                            <m:r>
                              <a:rPr lang="en-US" altLang="en-US" b="1" i="1">
                                <a:latin typeface="Cambria Math"/>
                              </a:rPr>
                              <m:t>𝒚</m:t>
                            </m:r>
                          </m:e>
                          <m:sub>
                            <m:r>
                              <a:rPr lang="en-US" altLang="en-US" b="1" i="1">
                                <a:latin typeface="Cambria Math"/>
                              </a:rPr>
                              <m:t>𝒊</m:t>
                            </m:r>
                          </m:sub>
                        </m:sSub>
                        <m:r>
                          <a:rPr lang="en-US" altLang="en-US" b="1" i="1" smtClean="0">
                            <a:latin typeface="Cambria Math"/>
                          </a:rPr>
                          <m:t>−</m:t>
                        </m:r>
                        <m:r>
                          <a:rPr lang="en-US" altLang="en-US" b="1" i="1" smtClean="0">
                            <a:latin typeface="Cambria Math"/>
                          </a:rPr>
                          <m:t>𝒙</m:t>
                        </m:r>
                      </m:e>
                      <m:sub>
                        <m:r>
                          <a:rPr lang="en-US" altLang="en-US" b="1" i="1" smtClean="0">
                            <a:latin typeface="Cambria Math"/>
                          </a:rPr>
                          <m:t>𝒊</m:t>
                        </m:r>
                      </m:sub>
                    </m:sSub>
                    <m:sSub>
                      <m:sSubPr>
                        <m:ctrlPr>
                          <a:rPr lang="en-US" altLang="en-US" b="1" i="1" smtClean="0">
                            <a:latin typeface="Cambria Math" panose="02040503050406030204" pitchFamily="18" charset="0"/>
                          </a:rPr>
                        </m:ctrlPr>
                      </m:sSubPr>
                      <m:e>
                        <m:acc>
                          <m:accPr>
                            <m:chr m:val="̂"/>
                            <m:ctrlPr>
                              <a:rPr lang="en-US" altLang="en-US" b="1" i="1" smtClean="0">
                                <a:latin typeface="Cambria Math" panose="02040503050406030204" pitchFamily="18" charset="0"/>
                              </a:rPr>
                            </m:ctrlPr>
                          </m:accPr>
                          <m:e>
                            <m:r>
                              <a:rPr lang="en-US" altLang="en-US" b="1" i="1" smtClean="0">
                                <a:latin typeface="Cambria Math"/>
                                <a:ea typeface="Cambria Math"/>
                              </a:rPr>
                              <m:t>𝜷</m:t>
                            </m:r>
                          </m:e>
                        </m:acc>
                      </m:e>
                      <m:sub>
                        <m:r>
                          <a:rPr lang="en-US" altLang="en-US" b="1" i="1" smtClean="0">
                            <a:latin typeface="Cambria Math"/>
                          </a:rPr>
                          <m:t>𝟏</m:t>
                        </m:r>
                      </m:sub>
                    </m:sSub>
                    <m:r>
                      <a:rPr lang="en-US" altLang="en-US" b="1" i="1" smtClean="0">
                        <a:latin typeface="Cambria Math"/>
                      </a:rPr>
                      <m:t>+</m:t>
                    </m:r>
                    <m:sSub>
                      <m:sSubPr>
                        <m:ctrlPr>
                          <a:rPr lang="en-US" altLang="en-US" b="1" i="1" smtClean="0">
                            <a:latin typeface="Cambria Math" panose="02040503050406030204" pitchFamily="18" charset="0"/>
                          </a:rPr>
                        </m:ctrlPr>
                      </m:sSubPr>
                      <m:e>
                        <m:acc>
                          <m:accPr>
                            <m:chr m:val="̂"/>
                            <m:ctrlPr>
                              <a:rPr lang="en-US" altLang="en-US" b="1" i="1" smtClean="0">
                                <a:latin typeface="Cambria Math" panose="02040503050406030204" pitchFamily="18" charset="0"/>
                              </a:rPr>
                            </m:ctrlPr>
                          </m:accPr>
                          <m:e>
                            <m:r>
                              <a:rPr lang="en-US" altLang="en-US" b="1" i="1" smtClean="0">
                                <a:latin typeface="Cambria Math"/>
                                <a:ea typeface="Cambria Math"/>
                              </a:rPr>
                              <m:t>𝜷</m:t>
                            </m:r>
                          </m:e>
                        </m:acc>
                      </m:e>
                      <m:sub>
                        <m:r>
                          <a:rPr lang="en-US" altLang="en-US" b="1" i="1" smtClean="0">
                            <a:latin typeface="Cambria Math"/>
                          </a:rPr>
                          <m:t>𝟎</m:t>
                        </m:r>
                      </m:sub>
                    </m:sSub>
                  </m:oMath>
                </a14:m>
                <a:endParaRPr lang="en-US" altLang="en-US" b="1" dirty="0"/>
              </a:p>
            </p:txBody>
          </p:sp>
        </mc:Choice>
        <mc:Fallback xmlns="">
          <p:sp>
            <p:nvSpPr>
              <p:cNvPr id="8195" name="TextBox 3"/>
              <p:cNvSpPr txBox="1">
                <a:spLocks noRot="1" noChangeAspect="1" noMove="1" noResize="1" noEditPoints="1" noAdjustHandles="1" noChangeArrowheads="1" noChangeShapeType="1" noTextEdit="1"/>
              </p:cNvSpPr>
              <p:nvPr/>
            </p:nvSpPr>
            <p:spPr bwMode="auto">
              <a:xfrm>
                <a:off x="1951449" y="887104"/>
                <a:ext cx="4580923" cy="738664"/>
              </a:xfrm>
              <a:prstGeom prst="rect">
                <a:avLst/>
              </a:prstGeom>
              <a:blipFill rotWithShape="1">
                <a:blip r:embed="rId2"/>
                <a:stretch>
                  <a:fillRect l="-928" t="-3252" b="-4065"/>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pic>
        <p:nvPicPr>
          <p:cNvPr id="8207" name="Picture 4"/>
          <p:cNvPicPr>
            <a:picLocks noChangeAspect="1"/>
          </p:cNvPicPr>
          <p:nvPr/>
        </p:nvPicPr>
        <p:blipFill>
          <a:blip r:embed="rId3">
            <a:extLst>
              <a:ext uri="{28A0092B-C50C-407E-A947-70E740481C1C}">
                <a14:useLocalDpi xmlns:a14="http://schemas.microsoft.com/office/drawing/2010/main" val="0"/>
              </a:ext>
            </a:extLst>
          </a:blip>
          <a:srcRect r="27576"/>
          <a:stretch>
            <a:fillRect/>
          </a:stretch>
        </p:blipFill>
        <p:spPr bwMode="auto">
          <a:xfrm>
            <a:off x="4200525" y="1843088"/>
            <a:ext cx="4638675" cy="2819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10851ACA-FDE8-4D85-9A61-4F1115AB2EDC}"/>
              </a:ext>
            </a:extLst>
          </p:cNvPr>
          <p:cNvGrpSpPr/>
          <p:nvPr/>
        </p:nvGrpSpPr>
        <p:grpSpPr>
          <a:xfrm>
            <a:off x="5605463" y="3429000"/>
            <a:ext cx="1066800" cy="609600"/>
            <a:chOff x="3886200" y="3505200"/>
            <a:chExt cx="1066800" cy="457200"/>
          </a:xfrm>
        </p:grpSpPr>
        <p:sp>
          <p:nvSpPr>
            <p:cNvPr id="9" name="Right Brace 8"/>
            <p:cNvSpPr/>
            <p:nvPr/>
          </p:nvSpPr>
          <p:spPr>
            <a:xfrm>
              <a:off x="3886200" y="3505200"/>
              <a:ext cx="15240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0" name="TextBox 9"/>
            <p:cNvSpPr txBox="1">
              <a:spLocks noChangeArrowheads="1"/>
            </p:cNvSpPr>
            <p:nvPr/>
          </p:nvSpPr>
          <p:spPr bwMode="auto">
            <a:xfrm>
              <a:off x="3962400" y="3581400"/>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dirty="0"/>
                <a:t>res</a:t>
              </a:r>
              <a:r>
                <a:rPr lang="en-US" altLang="en-US" sz="1200" b="1" i="1" baseline="-25000" dirty="0"/>
                <a:t>1 </a:t>
              </a:r>
              <a:r>
                <a:rPr lang="en-US" altLang="en-US" sz="1200" b="1" i="1" dirty="0"/>
                <a:t>= -3</a:t>
              </a:r>
              <a:endParaRPr lang="en-US" altLang="en-US" b="1" i="1" baseline="-25000" dirty="0"/>
            </a:p>
          </p:txBody>
        </p:sp>
      </p:grpSp>
      <p:grpSp>
        <p:nvGrpSpPr>
          <p:cNvPr id="4" name="Group 3">
            <a:extLst>
              <a:ext uri="{FF2B5EF4-FFF2-40B4-BE49-F238E27FC236}">
                <a16:creationId xmlns:a16="http://schemas.microsoft.com/office/drawing/2014/main" id="{B3BFBCDE-7A08-4BAE-BFD2-FB724ACDBCD9}"/>
              </a:ext>
            </a:extLst>
          </p:cNvPr>
          <p:cNvGrpSpPr/>
          <p:nvPr/>
        </p:nvGrpSpPr>
        <p:grpSpPr>
          <a:xfrm>
            <a:off x="5300663" y="3048000"/>
            <a:ext cx="879475" cy="276225"/>
            <a:chOff x="3657600" y="3024188"/>
            <a:chExt cx="879475" cy="276225"/>
          </a:xfrm>
        </p:grpSpPr>
        <p:sp>
          <p:nvSpPr>
            <p:cNvPr id="11" name="Right Brace 10"/>
            <p:cNvSpPr/>
            <p:nvPr/>
          </p:nvSpPr>
          <p:spPr>
            <a:xfrm>
              <a:off x="4384675" y="3024188"/>
              <a:ext cx="152400" cy="228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2" name="TextBox 11"/>
            <p:cNvSpPr txBox="1">
              <a:spLocks noChangeArrowheads="1"/>
            </p:cNvSpPr>
            <p:nvPr/>
          </p:nvSpPr>
          <p:spPr bwMode="auto">
            <a:xfrm>
              <a:off x="3657600" y="3024188"/>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dirty="0"/>
                <a:t>res</a:t>
              </a:r>
              <a:r>
                <a:rPr lang="en-US" altLang="en-US" sz="1200" b="1" i="1" baseline="-25000" dirty="0"/>
                <a:t>2</a:t>
              </a:r>
              <a:r>
                <a:rPr lang="en-US" altLang="en-US" sz="1200" b="1" i="1" dirty="0"/>
                <a:t> = 1</a:t>
              </a:r>
              <a:endParaRPr lang="en-US" altLang="en-US" b="1" i="1" baseline="-25000" dirty="0"/>
            </a:p>
          </p:txBody>
        </p:sp>
      </p:grpSp>
      <p:grpSp>
        <p:nvGrpSpPr>
          <p:cNvPr id="5" name="Group 4">
            <a:extLst>
              <a:ext uri="{FF2B5EF4-FFF2-40B4-BE49-F238E27FC236}">
                <a16:creationId xmlns:a16="http://schemas.microsoft.com/office/drawing/2014/main" id="{95EF3B38-C52B-43B3-BDD4-B2AB34077E27}"/>
              </a:ext>
            </a:extLst>
          </p:cNvPr>
          <p:cNvGrpSpPr/>
          <p:nvPr/>
        </p:nvGrpSpPr>
        <p:grpSpPr>
          <a:xfrm>
            <a:off x="7131257" y="2890538"/>
            <a:ext cx="1217406" cy="637234"/>
            <a:chOff x="5410200" y="2947988"/>
            <a:chExt cx="1174336" cy="457200"/>
          </a:xfrm>
        </p:grpSpPr>
        <p:sp>
          <p:nvSpPr>
            <p:cNvPr id="13" name="Right Brace 12"/>
            <p:cNvSpPr/>
            <p:nvPr/>
          </p:nvSpPr>
          <p:spPr>
            <a:xfrm>
              <a:off x="5410200" y="2947988"/>
              <a:ext cx="15240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4" name="TextBox 13"/>
            <p:cNvSpPr txBox="1">
              <a:spLocks noChangeArrowheads="1"/>
            </p:cNvSpPr>
            <p:nvPr/>
          </p:nvSpPr>
          <p:spPr bwMode="auto">
            <a:xfrm>
              <a:off x="5593936" y="3024188"/>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dirty="0"/>
                <a:t>res</a:t>
              </a:r>
              <a:r>
                <a:rPr lang="en-US" altLang="en-US" sz="1200" b="1" i="1" baseline="-25000" dirty="0"/>
                <a:t>3</a:t>
              </a:r>
              <a:r>
                <a:rPr lang="en-US" altLang="en-US" sz="1200" b="1" i="1" dirty="0"/>
                <a:t> = -2</a:t>
              </a:r>
              <a:endParaRPr lang="en-US" altLang="en-US" b="1" i="1" baseline="-25000" dirty="0"/>
            </a:p>
          </p:txBody>
        </p:sp>
      </p:grpSp>
      <p:sp>
        <p:nvSpPr>
          <p:cNvPr id="15" name="TextBox 14"/>
          <p:cNvSpPr txBox="1">
            <a:spLocks noChangeArrowheads="1"/>
          </p:cNvSpPr>
          <p:nvPr/>
        </p:nvSpPr>
        <p:spPr bwMode="auto">
          <a:xfrm>
            <a:off x="7425340" y="2199425"/>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i="1" dirty="0"/>
              <a:t>res</a:t>
            </a:r>
            <a:r>
              <a:rPr lang="en-US" altLang="en-US" sz="1200" b="1" i="1" baseline="-25000" dirty="0"/>
              <a:t>4</a:t>
            </a:r>
            <a:r>
              <a:rPr lang="en-US" altLang="en-US" sz="1200" b="1" i="1" dirty="0"/>
              <a:t> = 4</a:t>
            </a:r>
            <a:endParaRPr lang="en-US" altLang="en-US" b="1" i="1" baseline="-25000" dirty="0"/>
          </a:p>
        </p:txBody>
      </p:sp>
      <p:sp>
        <p:nvSpPr>
          <p:cNvPr id="8205" name="TextBox 16"/>
          <p:cNvSpPr txBox="1">
            <a:spLocks noChangeArrowheads="1"/>
          </p:cNvSpPr>
          <p:nvPr/>
        </p:nvSpPr>
        <p:spPr bwMode="auto">
          <a:xfrm>
            <a:off x="1295400" y="5337316"/>
            <a:ext cx="64436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r>
              <a:rPr lang="en-US" altLang="en-US" dirty="0"/>
              <a:t>Sum of Squared Residuals = SSR =</a:t>
            </a:r>
          </a:p>
          <a:p>
            <a:endParaRPr lang="en-US" altLang="en-US" dirty="0"/>
          </a:p>
          <a:p>
            <a:r>
              <a:rPr lang="en-US" altLang="en-US" dirty="0"/>
              <a:t> </a:t>
            </a:r>
          </a:p>
        </p:txBody>
      </p:sp>
      <p:sp>
        <p:nvSpPr>
          <p:cNvPr id="7" name="TextBox 6">
            <a:extLst>
              <a:ext uri="{FF2B5EF4-FFF2-40B4-BE49-F238E27FC236}">
                <a16:creationId xmlns:a16="http://schemas.microsoft.com/office/drawing/2014/main" id="{B678C908-97BA-4EAF-83B4-4B4F907FA254}"/>
              </a:ext>
            </a:extLst>
          </p:cNvPr>
          <p:cNvSpPr txBox="1"/>
          <p:nvPr/>
        </p:nvSpPr>
        <p:spPr>
          <a:xfrm>
            <a:off x="252272" y="1859958"/>
            <a:ext cx="3771649" cy="3293209"/>
          </a:xfrm>
          <a:prstGeom prst="rect">
            <a:avLst/>
          </a:prstGeom>
          <a:noFill/>
          <a:ln>
            <a:solidFill>
              <a:srgbClr val="000000"/>
            </a:solidFill>
          </a:ln>
        </p:spPr>
        <p:txBody>
          <a:bodyPr wrap="square" rtlCol="0">
            <a:spAutoFit/>
          </a:bodyPr>
          <a:lstStyle/>
          <a:p>
            <a:pPr algn="just"/>
            <a:r>
              <a:rPr lang="en-US" sz="1600" dirty="0"/>
              <a:t>The regression line minimizes the sum of vertical distances from the points to the line.</a:t>
            </a:r>
          </a:p>
          <a:p>
            <a:pPr algn="just"/>
            <a:endParaRPr lang="en-US" sz="1600" dirty="0"/>
          </a:p>
          <a:p>
            <a:pPr algn="just"/>
            <a:r>
              <a:rPr lang="en-US" altLang="en-US" sz="1600" dirty="0"/>
              <a:t>Considering the absolute value of distances is not a good approach because the sum of the absolute values is not differentiable, making the minimization process very difficult. Also,  there can be more than one line that minimizes the sum of absolute values. So we consider the sum of squared residuals.</a:t>
            </a:r>
            <a:endParaRPr lang="en-US" sz="1600" dirty="0"/>
          </a:p>
        </p:txBody>
      </p:sp>
      <p:pic>
        <p:nvPicPr>
          <p:cNvPr id="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85" y="5668575"/>
            <a:ext cx="7767637"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348663" y="2199425"/>
            <a:ext cx="490538" cy="625283"/>
          </a:xfrm>
          <a:prstGeom prst="rect">
            <a:avLst/>
          </a:prstGeom>
          <a:solidFill>
            <a:schemeClr val="bg1"/>
          </a:solid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pPr>
              <a:defRPr/>
            </a:pPr>
            <a:fld id="{EA0169A8-E6B3-4D1D-A7FF-CD1BC5030C87}" type="slidenum">
              <a:rPr lang="en-US" altLang="en-US" smtClean="0"/>
              <a:pPr>
                <a:defRPr/>
              </a:pPr>
              <a:t>4</a:t>
            </a:fld>
            <a:endParaRPr lang="en-US" altLang="en-US" dirty="0"/>
          </a:p>
        </p:txBody>
      </p:sp>
    </p:spTree>
    <p:extLst>
      <p:ext uri="{BB962C8B-B14F-4D97-AF65-F5344CB8AC3E}">
        <p14:creationId xmlns:p14="http://schemas.microsoft.com/office/powerpoint/2010/main" val="67431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http://farm1.static.flickr.com/144/398165839_238a480763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620000" cy="4129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315" name="TextBox 5"/>
          <p:cNvSpPr txBox="1">
            <a:spLocks noChangeArrowheads="1"/>
          </p:cNvSpPr>
          <p:nvPr/>
        </p:nvSpPr>
        <p:spPr bwMode="auto">
          <a:xfrm>
            <a:off x="1756144" y="2667000"/>
            <a:ext cx="1371600" cy="381000"/>
          </a:xfrm>
          <a:prstGeom prst="rect">
            <a:avLst/>
          </a:prstGeom>
          <a:solidFill>
            <a:schemeClr val="bg1"/>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37931725" indent="-37474525">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dirty="0"/>
              <a:t>r</a:t>
            </a:r>
            <a:r>
              <a:rPr lang="en-US" altLang="en-US" sz="1800" baseline="30000" dirty="0"/>
              <a:t>2</a:t>
            </a:r>
            <a:r>
              <a:rPr lang="en-US" altLang="en-US" sz="1800" dirty="0"/>
              <a:t>  = 0. 823</a:t>
            </a:r>
            <a:endParaRPr lang="en-US" altLang="en-US" sz="1800" baseline="30000" dirty="0"/>
          </a:p>
        </p:txBody>
      </p:sp>
      <mc:AlternateContent xmlns:mc="http://schemas.openxmlformats.org/markup-compatibility/2006" xmlns:a14="http://schemas.microsoft.com/office/drawing/2010/main">
        <mc:Choice Requires="a14">
          <p:sp>
            <p:nvSpPr>
              <p:cNvPr id="13317" name="TextBox 1"/>
              <p:cNvSpPr txBox="1">
                <a:spLocks noChangeArrowheads="1"/>
              </p:cNvSpPr>
              <p:nvPr/>
            </p:nvSpPr>
            <p:spPr bwMode="auto">
              <a:xfrm>
                <a:off x="1752600" y="2133600"/>
                <a:ext cx="2362200" cy="376770"/>
              </a:xfrm>
              <a:prstGeom prst="rect">
                <a:avLst/>
              </a:prstGeom>
              <a:solidFill>
                <a:schemeClr val="bg1"/>
              </a:solidFill>
              <a:ln>
                <a:solidFill>
                  <a:srgbClr val="000000"/>
                </a:solidFill>
              </a:ln>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14:m>
                  <m:oMath xmlns:m="http://schemas.openxmlformats.org/officeDocument/2006/math">
                    <m:acc>
                      <m:accPr>
                        <m:chr m:val="̂"/>
                        <m:ctrlPr>
                          <a:rPr lang="en-US" altLang="en-US" i="1" dirty="0" smtClean="0">
                            <a:latin typeface="Cambria Math" panose="02040503050406030204" pitchFamily="18" charset="0"/>
                          </a:rPr>
                        </m:ctrlPr>
                      </m:accPr>
                      <m:e>
                        <m:r>
                          <a:rPr lang="en-US" altLang="en-US" i="1" dirty="0">
                            <a:latin typeface="Cambria Math" panose="02040503050406030204" pitchFamily="18" charset="0"/>
                          </a:rPr>
                          <m:t>𝑃𝑜𝑖𝑛𝑡𝑠</m:t>
                        </m:r>
                      </m:e>
                    </m:acc>
                  </m:oMath>
                </a14:m>
                <a:r>
                  <a:rPr lang="en-US" altLang="en-US" dirty="0"/>
                  <a:t> = 6 + 3(Price)</a:t>
                </a:r>
              </a:p>
            </p:txBody>
          </p:sp>
        </mc:Choice>
        <mc:Fallback xmlns="">
          <p:sp>
            <p:nvSpPr>
              <p:cNvPr id="13317" name="TextBox 1"/>
              <p:cNvSpPr txBox="1">
                <a:spLocks noRot="1" noChangeAspect="1" noMove="1" noResize="1" noEditPoints="1" noAdjustHandles="1" noChangeArrowheads="1" noChangeShapeType="1" noTextEdit="1"/>
              </p:cNvSpPr>
              <p:nvPr/>
            </p:nvSpPr>
            <p:spPr bwMode="auto">
              <a:xfrm>
                <a:off x="1752600" y="2133600"/>
                <a:ext cx="2362200" cy="376770"/>
              </a:xfrm>
              <a:prstGeom prst="rect">
                <a:avLst/>
              </a:prstGeom>
              <a:blipFill rotWithShape="1">
                <a:blip r:embed="rId3"/>
                <a:stretch>
                  <a:fillRect t="-3125" b="-23438"/>
                </a:stretch>
              </a:blipFill>
              <a:ln>
                <a:solidFill>
                  <a:srgbClr val="000000"/>
                </a:solidFill>
              </a:ln>
              <a:extLst/>
            </p:spPr>
            <p:txBody>
              <a:bodyPr/>
              <a:lstStyle/>
              <a:p>
                <a:r>
                  <a:rPr lang="en-US">
                    <a:noFill/>
                  </a:rPr>
                  <a:t> </a:t>
                </a:r>
              </a:p>
            </p:txBody>
          </p:sp>
        </mc:Fallback>
      </mc:AlternateContent>
      <p:sp>
        <p:nvSpPr>
          <p:cNvPr id="3" name="TextBox 2"/>
          <p:cNvSpPr txBox="1">
            <a:spLocks noChangeArrowheads="1"/>
          </p:cNvSpPr>
          <p:nvPr/>
        </p:nvSpPr>
        <p:spPr bwMode="auto">
          <a:xfrm>
            <a:off x="1828800" y="5429851"/>
            <a:ext cx="5791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700" dirty="0"/>
              <a:t>What is the best predicted max points in a single game for a player who is paid $9.5 million?</a:t>
            </a:r>
          </a:p>
          <a:p>
            <a:endParaRPr lang="en-US" altLang="en-US" sz="1200" dirty="0"/>
          </a:p>
          <a:p>
            <a:r>
              <a:rPr lang="en-US" altLang="en-US" dirty="0"/>
              <a:t>Predicted Max Points = 6 + 3 * 9.5 = 34.5 points! </a:t>
            </a:r>
          </a:p>
        </p:txBody>
      </p:sp>
      <p:sp>
        <p:nvSpPr>
          <p:cNvPr id="2" name="Rectangle 1"/>
          <p:cNvSpPr/>
          <p:nvPr/>
        </p:nvSpPr>
        <p:spPr>
          <a:xfrm>
            <a:off x="914400" y="457200"/>
            <a:ext cx="7239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Basketball Players: Salary vs. Measure of Points Production</a:t>
            </a:r>
          </a:p>
        </p:txBody>
      </p:sp>
      <p:sp>
        <p:nvSpPr>
          <p:cNvPr id="4" name="Slide Number Placeholder 3"/>
          <p:cNvSpPr>
            <a:spLocks noGrp="1"/>
          </p:cNvSpPr>
          <p:nvPr>
            <p:ph type="sldNum" sz="quarter" idx="12"/>
          </p:nvPr>
        </p:nvSpPr>
        <p:spPr/>
        <p:txBody>
          <a:bodyPr/>
          <a:lstStyle/>
          <a:p>
            <a:pPr>
              <a:defRPr/>
            </a:pPr>
            <a:fld id="{EA0169A8-E6B3-4D1D-A7FF-CD1BC5030C87}" type="slidenum">
              <a:rPr lang="en-US" altLang="en-US" smtClean="0"/>
              <a:pPr>
                <a:defRPr/>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6200"/>
            <a:ext cx="8229600" cy="1143000"/>
          </a:xfrm>
        </p:spPr>
        <p:txBody>
          <a:bodyPr/>
          <a:lstStyle/>
          <a:p>
            <a:r>
              <a:rPr lang="en-US" altLang="en-US" sz="2800" b="1" dirty="0"/>
              <a:t>How to Estimate Regression Coefficients</a:t>
            </a:r>
          </a:p>
        </p:txBody>
      </p:sp>
      <p:pic>
        <p:nvPicPr>
          <p:cNvPr id="4" name="Picture 3"/>
          <p:cNvPicPr>
            <a:picLocks noChangeAspect="1"/>
          </p:cNvPicPr>
          <p:nvPr/>
        </p:nvPicPr>
        <p:blipFill>
          <a:blip r:embed="rId2"/>
          <a:stretch>
            <a:fillRect/>
          </a:stretch>
        </p:blipFill>
        <p:spPr>
          <a:xfrm>
            <a:off x="739848" y="4637496"/>
            <a:ext cx="4097337" cy="1555140"/>
          </a:xfrm>
          <a:prstGeom prst="rect">
            <a:avLst/>
          </a:prstGeom>
          <a:solidFill>
            <a:srgbClr val="FF0000"/>
          </a:solidFill>
          <a:ln w="127000" cap="sq">
            <a:solidFill>
              <a:srgbClr val="FF0000"/>
            </a:solidFill>
            <a:miter lim="800000"/>
          </a:ln>
          <a:effectLst>
            <a:outerShdw blurRad="57150" dist="50800" dir="2700000" algn="tl" rotWithShape="0">
              <a:srgbClr val="000000">
                <a:alpha val="4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066800"/>
            <a:ext cx="3581400" cy="91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p:cNvSpPr txBox="1"/>
              <p:nvPr/>
            </p:nvSpPr>
            <p:spPr>
              <a:xfrm>
                <a:off x="6553200" y="5111420"/>
                <a:ext cx="1465594" cy="797206"/>
              </a:xfrm>
              <a:prstGeom prst="rect">
                <a:avLst/>
              </a:prstGeom>
              <a:solidFill>
                <a:schemeClr val="bg1"/>
              </a:solidFill>
              <a:ln w="76200">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i="1">
                                  <a:latin typeface="Cambria Math"/>
                                  <a:ea typeface="Cambria Math"/>
                                </a:rPr>
                                <m:t>𝛽</m:t>
                              </m:r>
                            </m:e>
                          </m:acc>
                        </m:e>
                        <m:sub>
                          <m:r>
                            <a:rPr lang="en-US" sz="2400" b="0" i="1" smtClean="0">
                              <a:latin typeface="Cambria Math"/>
                            </a:rPr>
                            <m:t>1</m:t>
                          </m:r>
                        </m:sub>
                      </m:sSub>
                      <m:r>
                        <a:rPr lang="en-US" sz="2400" b="0" i="1" smtClean="0">
                          <a:latin typeface="Cambria Math"/>
                        </a:rPr>
                        <m:t>=</m:t>
                      </m:r>
                      <m:r>
                        <a:rPr lang="en-US" sz="2400" b="0" i="1" smtClean="0">
                          <a:latin typeface="Cambria Math"/>
                        </a:rPr>
                        <m:t>𝑟</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a:rPr>
                                <m:t>𝑠</m:t>
                              </m:r>
                            </m:e>
                            <m:sub>
                              <m:r>
                                <a:rPr lang="en-US" sz="2400" b="0" i="1" smtClean="0">
                                  <a:latin typeface="Cambria Math"/>
                                </a:rPr>
                                <m:t>𝑦</m:t>
                              </m:r>
                            </m:sub>
                          </m:sSub>
                        </m:num>
                        <m:den>
                          <m:sSub>
                            <m:sSubPr>
                              <m:ctrlPr>
                                <a:rPr lang="en-US" sz="2400" i="1">
                                  <a:latin typeface="Cambria Math" panose="02040503050406030204" pitchFamily="18" charset="0"/>
                                </a:rPr>
                              </m:ctrlPr>
                            </m:sSubPr>
                            <m:e>
                              <m:r>
                                <a:rPr lang="en-US" sz="2400" i="1">
                                  <a:latin typeface="Cambria Math"/>
                                </a:rPr>
                                <m:t>𝑠</m:t>
                              </m:r>
                            </m:e>
                            <m:sub>
                              <m:r>
                                <a:rPr lang="en-US" sz="2400" b="0" i="1" smtClean="0">
                                  <a:latin typeface="Cambria Math"/>
                                </a:rPr>
                                <m:t>𝑥</m:t>
                              </m:r>
                            </m:sub>
                          </m:sSub>
                        </m:den>
                      </m:f>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6553200" y="5111420"/>
                <a:ext cx="1465594" cy="797206"/>
              </a:xfrm>
              <a:prstGeom prst="rect">
                <a:avLst/>
              </a:prstGeom>
              <a:blipFill rotWithShape="1">
                <a:blip r:embed="rId4"/>
                <a:stretch>
                  <a:fillRect/>
                </a:stretch>
              </a:blipFill>
              <a:ln w="762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Down Arrow 1"/>
              <p:cNvSpPr/>
              <p:nvPr/>
            </p:nvSpPr>
            <p:spPr>
              <a:xfrm>
                <a:off x="2118851" y="2133602"/>
                <a:ext cx="4434349" cy="219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b="1" dirty="0">
                    <a:solidFill>
                      <a:schemeClr val="tx1"/>
                    </a:solidFill>
                  </a:rPr>
                  <a:t>Take Derivatives with respect to </a:t>
                </a:r>
                <a:r>
                  <a:rPr lang="el-GR" b="1" dirty="0">
                    <a:solidFill>
                      <a:schemeClr val="tx1"/>
                    </a:solidFill>
                  </a:rPr>
                  <a:t>β</a:t>
                </a:r>
                <a:r>
                  <a:rPr lang="en-US" b="1" baseline="-25000" dirty="0">
                    <a:solidFill>
                      <a:schemeClr val="tx1"/>
                    </a:solidFill>
                  </a:rPr>
                  <a:t>0</a:t>
                </a:r>
                <a:r>
                  <a:rPr lang="en-US" b="1" dirty="0">
                    <a:solidFill>
                      <a:schemeClr val="tx1"/>
                    </a:solidFill>
                  </a:rPr>
                  <a:t> and </a:t>
                </a:r>
                <a:r>
                  <a:rPr lang="el-GR" b="1" dirty="0">
                    <a:solidFill>
                      <a:schemeClr val="tx1"/>
                    </a:solidFill>
                  </a:rPr>
                  <a:t>β</a:t>
                </a:r>
                <a:r>
                  <a:rPr lang="en-US" b="1" baseline="-25000" dirty="0">
                    <a:solidFill>
                      <a:schemeClr val="tx1"/>
                    </a:solidFill>
                  </a:rPr>
                  <a:t>1</a:t>
                </a:r>
                <a:r>
                  <a:rPr lang="en-US" b="1" dirty="0">
                    <a:solidFill>
                      <a:schemeClr val="tx1"/>
                    </a:solidFill>
                  </a:rPr>
                  <a:t> and set equations to 0 to find estimates </a:t>
                </a:r>
                <a:endParaRPr lang="en-US" b="1" i="1" dirty="0">
                  <a:solidFill>
                    <a:schemeClr val="tx1"/>
                  </a:solidFill>
                  <a:latin typeface="Cambria Math"/>
                </a:endParaRPr>
              </a:p>
              <a:p>
                <a:pPr algn="ctr"/>
                <a14:m>
                  <m:oMath xmlns:m="http://schemas.openxmlformats.org/officeDocument/2006/math">
                    <m:sSub>
                      <m:sSubPr>
                        <m:ctrlPr>
                          <a:rPr lang="en-US" b="1" i="1" smtClean="0">
                            <a:solidFill>
                              <a:schemeClr val="tx1"/>
                            </a:solidFill>
                            <a:latin typeface="Cambria Math" panose="02040503050406030204" pitchFamily="18" charset="0"/>
                          </a:rPr>
                        </m:ctrlPr>
                      </m:sSubPr>
                      <m:e>
                        <m:acc>
                          <m:accPr>
                            <m:chr m:val="̂"/>
                            <m:ctrlPr>
                              <a:rPr lang="en-US" b="1" i="1" smtClean="0">
                                <a:solidFill>
                                  <a:schemeClr val="tx1"/>
                                </a:solidFill>
                                <a:latin typeface="Cambria Math" panose="02040503050406030204" pitchFamily="18" charset="0"/>
                              </a:rPr>
                            </m:ctrlPr>
                          </m:accPr>
                          <m:e>
                            <m:r>
                              <a:rPr lang="en-US" b="1" i="1" smtClean="0">
                                <a:solidFill>
                                  <a:schemeClr val="tx1"/>
                                </a:solidFill>
                                <a:latin typeface="Cambria Math"/>
                                <a:ea typeface="Cambria Math"/>
                              </a:rPr>
                              <m:t>𝜷</m:t>
                            </m:r>
                          </m:e>
                        </m:acc>
                      </m:e>
                      <m:sub>
                        <m:r>
                          <a:rPr lang="en-US" b="1" i="1" smtClean="0">
                            <a:solidFill>
                              <a:schemeClr val="tx1"/>
                            </a:solidFill>
                            <a:latin typeface="Cambria Math"/>
                          </a:rPr>
                          <m:t>𝟎</m:t>
                        </m:r>
                      </m:sub>
                    </m:sSub>
                  </m:oMath>
                </a14:m>
                <a:r>
                  <a:rPr lang="en-US" b="1" dirty="0">
                    <a:solidFill>
                      <a:schemeClr val="tx1"/>
                    </a:solidFill>
                  </a:rPr>
                  <a:t>,</a:t>
                </a:r>
                <a:r>
                  <a:rPr lang="el-GR" b="1" dirty="0">
                    <a:solidFill>
                      <a:schemeClr val="tx1"/>
                    </a:solidFill>
                  </a:rPr>
                  <a:t> </a:t>
                </a:r>
                <a14:m>
                  <m:oMath xmlns:m="http://schemas.openxmlformats.org/officeDocument/2006/math">
                    <m:sSub>
                      <m:sSubPr>
                        <m:ctrlPr>
                          <a:rPr lang="en-US" b="1" i="1">
                            <a:solidFill>
                              <a:schemeClr val="tx1"/>
                            </a:solidFill>
                            <a:latin typeface="Cambria Math" panose="02040503050406030204" pitchFamily="18" charset="0"/>
                          </a:rPr>
                        </m:ctrlPr>
                      </m:sSubPr>
                      <m:e>
                        <m:acc>
                          <m:accPr>
                            <m:chr m:val="̂"/>
                            <m:ctrlPr>
                              <a:rPr lang="en-US" b="1" i="1">
                                <a:solidFill>
                                  <a:schemeClr val="tx1"/>
                                </a:solidFill>
                                <a:latin typeface="Cambria Math" panose="02040503050406030204" pitchFamily="18" charset="0"/>
                              </a:rPr>
                            </m:ctrlPr>
                          </m:accPr>
                          <m:e>
                            <m:r>
                              <a:rPr lang="en-US" b="1" i="1">
                                <a:solidFill>
                                  <a:schemeClr val="tx1"/>
                                </a:solidFill>
                                <a:latin typeface="Cambria Math"/>
                                <a:ea typeface="Cambria Math"/>
                              </a:rPr>
                              <m:t>𝜷</m:t>
                            </m:r>
                          </m:e>
                        </m:acc>
                      </m:e>
                      <m:sub>
                        <m:r>
                          <a:rPr lang="en-US" b="1" i="1" smtClean="0">
                            <a:solidFill>
                              <a:schemeClr val="tx1"/>
                            </a:solidFill>
                            <a:latin typeface="Cambria Math"/>
                            <a:ea typeface="Cambria Math"/>
                          </a:rPr>
                          <m:t>𝟏</m:t>
                        </m:r>
                      </m:sub>
                    </m:sSub>
                  </m:oMath>
                </a14:m>
                <a:endParaRPr lang="en-US" b="1" baseline="-25000" dirty="0">
                  <a:solidFill>
                    <a:schemeClr val="tx1"/>
                  </a:solidFill>
                </a:endParaRPr>
              </a:p>
            </p:txBody>
          </p:sp>
        </mc:Choice>
        <mc:Fallback xmlns="">
          <p:sp>
            <p:nvSpPr>
              <p:cNvPr id="2" name="Down Arrow 1"/>
              <p:cNvSpPr>
                <a:spLocks noRot="1" noChangeAspect="1" noMove="1" noResize="1" noEditPoints="1" noAdjustHandles="1" noChangeArrowheads="1" noChangeShapeType="1" noTextEdit="1"/>
              </p:cNvSpPr>
              <p:nvPr/>
            </p:nvSpPr>
            <p:spPr>
              <a:xfrm>
                <a:off x="2118851" y="2133602"/>
                <a:ext cx="4434349" cy="2193728"/>
              </a:xfrm>
              <a:prstGeom prst="downArrow">
                <a:avLst/>
              </a:prstGeom>
              <a:blipFill rotWithShape="1">
                <a:blip r:embed="rId5"/>
                <a:stretch>
                  <a:fillRect/>
                </a:stretch>
              </a:blipFill>
            </p:spPr>
            <p:txBody>
              <a:bodyPr/>
              <a:lstStyle/>
              <a:p>
                <a:r>
                  <a:rPr lang="en-US">
                    <a:noFill/>
                  </a:rPr>
                  <a:t> </a:t>
                </a:r>
              </a:p>
            </p:txBody>
          </p:sp>
        </mc:Fallback>
      </mc:AlternateContent>
      <p:sp>
        <p:nvSpPr>
          <p:cNvPr id="10" name="Rectangle 9"/>
          <p:cNvSpPr/>
          <p:nvPr/>
        </p:nvSpPr>
        <p:spPr>
          <a:xfrm>
            <a:off x="5181599" y="5334000"/>
            <a:ext cx="115774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=&gt;</a:t>
            </a:r>
          </a:p>
        </p:txBody>
      </p:sp>
      <p:sp>
        <p:nvSpPr>
          <p:cNvPr id="3" name="Slide Number Placeholder 2"/>
          <p:cNvSpPr>
            <a:spLocks noGrp="1"/>
          </p:cNvSpPr>
          <p:nvPr>
            <p:ph type="sldNum" sz="quarter" idx="12"/>
          </p:nvPr>
        </p:nvSpPr>
        <p:spPr/>
        <p:txBody>
          <a:bodyPr/>
          <a:lstStyle/>
          <a:p>
            <a:pPr>
              <a:defRPr/>
            </a:pPr>
            <a:fld id="{EA0169A8-E6B3-4D1D-A7FF-CD1BC5030C87}" type="slidenum">
              <a:rPr lang="en-US" altLang="en-US" smtClean="0"/>
              <a:pPr>
                <a:defRPr/>
              </a:pPr>
              <a:t>6</a:t>
            </a:fld>
            <a:endParaRPr lang="en-US" altLang="en-US" dirty="0"/>
          </a:p>
        </p:txBody>
      </p:sp>
    </p:spTree>
    <p:extLst>
      <p:ext uri="{BB962C8B-B14F-4D97-AF65-F5344CB8AC3E}">
        <p14:creationId xmlns:p14="http://schemas.microsoft.com/office/powerpoint/2010/main" val="134642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143000"/>
          </a:xfrm>
        </p:spPr>
        <p:txBody>
          <a:bodyPr/>
          <a:lstStyle/>
          <a:p>
            <a:r>
              <a:rPr lang="en-US" sz="2400" b="1" dirty="0">
                <a:solidFill>
                  <a:srgbClr val="C00000"/>
                </a:solidFill>
                <a:latin typeface="+mn-lt"/>
              </a:rPr>
              <a:t>Derive the Intercept and Slope Coefficients in Regression</a:t>
            </a:r>
            <a:br>
              <a:rPr lang="en-US" sz="2400" b="1" dirty="0">
                <a:solidFill>
                  <a:srgbClr val="C00000"/>
                </a:solidFill>
                <a:latin typeface="+mn-lt"/>
              </a:rPr>
            </a:br>
            <a:r>
              <a:rPr lang="en-US" sz="2400" b="1" dirty="0">
                <a:solidFill>
                  <a:srgbClr val="C00000"/>
                </a:solidFill>
                <a:latin typeface="+mn-lt"/>
              </a:rPr>
              <a:t>Minimize the error sums of squares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1447800"/>
                <a:ext cx="7391400" cy="4525963"/>
              </a:xfrm>
            </p:spPr>
            <p:txBody>
              <a:bodyPr/>
              <a:lstStyle/>
              <a:p>
                <a:pPr marL="0" indent="0" algn="just">
                  <a:buNone/>
                </a:pPr>
                <a:r>
                  <a:rPr lang="en-US" sz="3600" dirty="0"/>
                  <a:t>Minimize the error sums of squares from the sample with respect to the coefficients using calculus and solve two equations.</a:t>
                </a:r>
              </a:p>
              <a:p>
                <a:pPr marL="0" indent="0" algn="just">
                  <a:buNone/>
                </a:pPr>
                <a:endParaRPr lang="en-US" sz="3600" dirty="0"/>
              </a:p>
              <a:p>
                <a:pPr marL="457200" lvl="1"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Minimize</m:t>
                      </m:r>
                      <m:r>
                        <a:rPr lang="en-US" b="0" i="0" smtClean="0">
                          <a:latin typeface="Cambria Math"/>
                        </a:rPr>
                        <m:t> </m:t>
                      </m:r>
                      <m:r>
                        <m:rPr>
                          <m:sty m:val="p"/>
                        </m:rPr>
                        <a:rPr lang="en-US" b="0" i="0" smtClean="0">
                          <a:latin typeface="Cambria Math"/>
                        </a:rPr>
                        <m:t>sse</m:t>
                      </m:r>
                      <m:r>
                        <a:rPr lang="en-US" b="0" i="0" smtClean="0">
                          <a:latin typeface="Cambria Math"/>
                        </a:rPr>
                        <m:t>=</m:t>
                      </m:r>
                      <m:nary>
                        <m:naryPr>
                          <m:chr m:val="∑"/>
                          <m:ctrlPr>
                            <a:rPr lang="en-US" i="1" smtClean="0">
                              <a:latin typeface="Cambria Math" panose="02040503050406030204" pitchFamily="18" charset="0"/>
                            </a:rPr>
                          </m:ctrlPr>
                        </m:naryPr>
                        <m:sub>
                          <m:r>
                            <m:rPr>
                              <m:brk m:alnAt="23"/>
                            </m:rPr>
                            <a:rPr lang="en-US" b="0" i="1" smtClean="0">
                              <a:latin typeface="Cambria Math"/>
                            </a:rPr>
                            <m:t>𝑖</m:t>
                          </m:r>
                        </m:sub>
                        <m:sup>
                          <m:r>
                            <a:rPr lang="en-US" b="0" i="1" smtClean="0">
                              <a:latin typeface="Cambria Math"/>
                            </a:rPr>
                            <m:t>𝑛</m:t>
                          </m:r>
                        </m:sup>
                        <m:e>
                          <m:sSub>
                            <m:sSubPr>
                              <m:ctrlPr>
                                <a:rPr lang="en-US"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𝑦</m:t>
                                  </m:r>
                                </m:e>
                              </m:acc>
                            </m:e>
                            <m:sub>
                              <m:r>
                                <a:rPr lang="en-US" b="0" i="1" smtClean="0">
                                  <a:latin typeface="Cambria Math"/>
                                </a:rPr>
                                <m:t>𝑖</m:t>
                              </m:r>
                            </m:sub>
                          </m:sSub>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e>
                          </m:nary>
                        </m:e>
                      </m:nary>
                      <m:r>
                        <a:rPr lang="en-US" b="0" i="0"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oMath>
                  </m:oMathPara>
                </a14:m>
                <a:endParaRPr lang="en-US" dirty="0"/>
              </a:p>
              <a:p>
                <a:endParaRPr lang="en-US" sz="3600"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1447800"/>
                <a:ext cx="7391400" cy="4525963"/>
              </a:xfrm>
              <a:blipFill rotWithShape="1">
                <a:blip r:embed="rId2"/>
                <a:stretch>
                  <a:fillRect l="-2558" t="-2022" r="-247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A0169A8-E6B3-4D1D-A7FF-CD1BC5030C87}" type="slidenum">
              <a:rPr lang="en-US" altLang="en-US" smtClean="0"/>
              <a:pPr>
                <a:defRPr/>
              </a:pPr>
              <a:t>7</a:t>
            </a:fld>
            <a:endParaRPr lang="en-US" altLang="en-US" dirty="0"/>
          </a:p>
        </p:txBody>
      </p:sp>
    </p:spTree>
    <p:extLst>
      <p:ext uri="{BB962C8B-B14F-4D97-AF65-F5344CB8AC3E}">
        <p14:creationId xmlns:p14="http://schemas.microsoft.com/office/powerpoint/2010/main" val="328728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1143000"/>
          </a:xfrm>
        </p:spPr>
        <p:txBody>
          <a:bodyPr/>
          <a:lstStyle/>
          <a:p>
            <a:r>
              <a:rPr lang="en-US" sz="2400" b="1" dirty="0">
                <a:solidFill>
                  <a:srgbClr val="C00000"/>
                </a:solidFill>
              </a:rPr>
              <a:t>Derive the Intercept and Slope Coefficients in Regression</a:t>
            </a:r>
            <a:br>
              <a:rPr lang="en-US" sz="2400" b="1" dirty="0">
                <a:solidFill>
                  <a:srgbClr val="C00000"/>
                </a:solidFill>
              </a:rPr>
            </a:br>
            <a:r>
              <a:rPr lang="en-US" sz="2400" b="1" dirty="0">
                <a:solidFill>
                  <a:srgbClr val="C00000"/>
                </a:solidFill>
              </a:rPr>
              <a:t>Maximum Likelihood</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lstStyle/>
              <a:p>
                <a:r>
                  <a:rPr lang="en-US" sz="2000" dirty="0"/>
                  <a:t>Maximize the likelihood of observing the set of error terms from the sample with respect to the coefficients.</a:t>
                </a:r>
              </a:p>
              <a:p>
                <a:r>
                  <a:rPr lang="en-US" sz="2000" dirty="0"/>
                  <a:t>Maximum Likelihood uses Normality Assumptions for Error Terms</a:t>
                </a:r>
              </a:p>
              <a:p>
                <a:pPr marL="0" indent="0">
                  <a:spcBef>
                    <a:spcPts val="0"/>
                  </a:spcBef>
                  <a:buNone/>
                </a:pPr>
                <a:endParaRPr lang="en-US" sz="2000" dirty="0"/>
              </a:p>
              <a:p>
                <a:pPr marL="0" indent="0" algn="ctr">
                  <a:buNone/>
                </a:pPr>
                <a:r>
                  <a:rPr lang="en-US" sz="2000" dirty="0"/>
                  <a:t>Each </a:t>
                </a:r>
                <a:r>
                  <a:rPr lang="en-US" sz="2000" i="1" dirty="0" err="1">
                    <a:latin typeface="Times New Roman" panose="02020603050405020304" pitchFamily="18" charset="0"/>
                    <a:cs typeface="Times New Roman" panose="02020603050405020304" pitchFamily="18" charset="0"/>
                  </a:rPr>
                  <a:t>e</a:t>
                </a:r>
                <a:r>
                  <a:rPr lang="en-US" sz="2000" baseline="-25000" dirty="0" err="1"/>
                  <a:t>i</a:t>
                </a:r>
                <a:r>
                  <a:rPr lang="en-US" sz="2000" baseline="-25000" dirty="0"/>
                  <a:t> </a:t>
                </a:r>
                <a:r>
                  <a:rPr lang="en-US" sz="2000" dirty="0"/>
                  <a:t>is Normally distributed </a:t>
                </a:r>
                <a:r>
                  <a:rPr lang="en-US" sz="2000" i="1" dirty="0">
                    <a:latin typeface="Times New Roman" panose="02020603050405020304" pitchFamily="18" charset="0"/>
                    <a:cs typeface="Times New Roman" panose="02020603050405020304" pitchFamily="18" charset="0"/>
                  </a:rPr>
                  <a:t>N(0,</a:t>
                </a:r>
                <a:r>
                  <a:rPr lang="el-GR" sz="2000" i="1" dirty="0">
                    <a:latin typeface="Times New Roman" panose="02020603050405020304" pitchFamily="18" charset="0"/>
                    <a:cs typeface="Times New Roman" panose="02020603050405020304" pitchFamily="18" charset="0"/>
                  </a:rPr>
                  <a:t>σ</a:t>
                </a:r>
                <a:r>
                  <a:rPr lang="en-US" sz="2000" i="1" baseline="30000" dirty="0">
                    <a:latin typeface="Times New Roman" panose="02020603050405020304" pitchFamily="18" charset="0"/>
                    <a:cs typeface="Times New Roman" panose="02020603050405020304" pitchFamily="18" charset="0"/>
                  </a:rPr>
                  <a:t>2</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s.t.</a:t>
                </a:r>
                <a:endParaRPr lang="en-US" sz="2000" i="1" dirty="0">
                  <a:latin typeface="Times New Roman" panose="02020603050405020304" pitchFamily="18" charset="0"/>
                  <a:cs typeface="Times New Roman" panose="02020603050405020304" pitchFamily="18" charset="0"/>
                </a:endParaRPr>
              </a:p>
              <a:p>
                <a:pPr marL="0" indent="0" algn="ctr">
                  <a:buNone/>
                </a:pPr>
                <a:endParaRPr lang="en-US" sz="2000" i="1" dirty="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2000" i="1">
                          <a:latin typeface="Cambria Math"/>
                          <a:cs typeface="Times New Roman" panose="02020603050405020304" pitchFamily="18" charset="0"/>
                        </a:rPr>
                        <m:t>𝑓</m:t>
                      </m:r>
                      <m:d>
                        <m:dPr>
                          <m:ctrlPr>
                            <a:rPr lang="en-US" sz="2000" i="1">
                              <a:latin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a:cs typeface="Times New Roman" panose="02020603050405020304" pitchFamily="18" charset="0"/>
                                </a:rPr>
                                <m:t>𝑒</m:t>
                              </m:r>
                            </m:e>
                            <m:sub>
                              <m:r>
                                <a:rPr lang="en-US" sz="2000" i="1">
                                  <a:latin typeface="Cambria Math"/>
                                  <a:cs typeface="Times New Roman" panose="02020603050405020304" pitchFamily="18" charset="0"/>
                                </a:rPr>
                                <m:t>𝑖</m:t>
                              </m:r>
                            </m:sub>
                          </m:sSub>
                        </m:e>
                      </m:d>
                      <m:r>
                        <a:rPr lang="en-US" sz="2000" i="1">
                          <a:latin typeface="Cambria Math"/>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a:cs typeface="Times New Roman" panose="02020603050405020304" pitchFamily="18" charset="0"/>
                            </a:rPr>
                            <m:t>1</m:t>
                          </m:r>
                        </m:num>
                        <m:den>
                          <m:r>
                            <a:rPr lang="en-US" sz="2000" i="1">
                              <a:latin typeface="Cambria Math"/>
                              <a:ea typeface="Cambria Math"/>
                              <a:cs typeface="Times New Roman" panose="02020603050405020304" pitchFamily="18" charset="0"/>
                            </a:rPr>
                            <m:t>𝜎</m:t>
                          </m:r>
                          <m:rad>
                            <m:radPr>
                              <m:degHide m:val="on"/>
                              <m:ctrlPr>
                                <a:rPr lang="en-US" sz="2000" i="1">
                                  <a:latin typeface="Cambria Math" panose="02040503050406030204" pitchFamily="18" charset="0"/>
                                  <a:cs typeface="Times New Roman" panose="02020603050405020304" pitchFamily="18" charset="0"/>
                                </a:rPr>
                              </m:ctrlPr>
                            </m:radPr>
                            <m:deg/>
                            <m:e>
                              <m:r>
                                <a:rPr lang="en-US" sz="2000" i="1">
                                  <a:latin typeface="Cambria Math"/>
                                  <a:cs typeface="Times New Roman" panose="02020603050405020304" pitchFamily="18" charset="0"/>
                                </a:rPr>
                                <m:t>2</m:t>
                              </m:r>
                              <m:r>
                                <a:rPr lang="en-US" sz="2000" i="1">
                                  <a:latin typeface="Cambria Math"/>
                                  <a:ea typeface="Cambria Math"/>
                                  <a:cs typeface="Times New Roman" panose="02020603050405020304" pitchFamily="18" charset="0"/>
                                </a:rPr>
                                <m:t>𝜋</m:t>
                              </m:r>
                            </m:e>
                          </m:rad>
                        </m:den>
                      </m:f>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a:cs typeface="Times New Roman" panose="02020603050405020304" pitchFamily="18" charset="0"/>
                            </a:rPr>
                            <m:t>𝑒</m:t>
                          </m:r>
                          <m:r>
                            <a:rPr lang="en-US" sz="2000" b="0" i="1" smtClean="0">
                              <a:latin typeface="Cambria Math"/>
                              <a:cs typeface="Times New Roman" panose="02020603050405020304" pitchFamily="18" charset="0"/>
                            </a:rPr>
                            <m:t>𝑥𝑝</m:t>
                          </m:r>
                        </m:e>
                        <m:sup>
                          <m:r>
                            <a:rPr lang="en-US" sz="2000" i="1">
                              <a:latin typeface="Cambria Math"/>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a:cs typeface="Times New Roman" panose="02020603050405020304" pitchFamily="18" charset="0"/>
                                </a:rPr>
                                <m:t>1</m:t>
                              </m:r>
                            </m:num>
                            <m:den>
                              <m:r>
                                <a:rPr lang="en-US" sz="2000" i="1">
                                  <a:latin typeface="Cambria Math"/>
                                  <a:cs typeface="Times New Roman" panose="02020603050405020304" pitchFamily="18" charset="0"/>
                                </a:rPr>
                                <m:t>2</m:t>
                              </m:r>
                            </m:den>
                          </m:f>
                          <m:sSup>
                            <m:sSupPr>
                              <m:ctrlPr>
                                <a:rPr lang="en-US" sz="2000" i="1">
                                  <a:latin typeface="Cambria Math" panose="02040503050406030204" pitchFamily="18" charset="0"/>
                                  <a:cs typeface="Times New Roman" panose="02020603050405020304" pitchFamily="18" charset="0"/>
                                </a:rPr>
                              </m:ctrlPr>
                            </m:sSupPr>
                            <m:e>
                              <m:d>
                                <m:dPr>
                                  <m:ctrlPr>
                                    <a:rPr lang="en-US" sz="2000" i="1">
                                      <a:latin typeface="Cambria Math" panose="02040503050406030204" pitchFamily="18" charset="0"/>
                                      <a:cs typeface="Times New Roman" panose="02020603050405020304" pitchFamily="18" charset="0"/>
                                    </a:rPr>
                                  </m:ctrlPr>
                                </m:dPr>
                                <m:e>
                                  <m:f>
                                    <m:fPr>
                                      <m:ctrlPr>
                                        <a:rPr lang="en-US" sz="2000" i="1">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𝑖</m:t>
                                          </m:r>
                                        </m:sub>
                                      </m:sSub>
                                      <m:r>
                                        <a:rPr lang="en-US" sz="2000" i="1">
                                          <a:latin typeface="Cambria Math"/>
                                        </a:rPr>
                                        <m:t>−</m:t>
                                      </m:r>
                                      <m:d>
                                        <m:dPr>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i="1" smtClean="0">
                                                  <a:latin typeface="Cambria Math"/>
                                                  <a:ea typeface="Cambria Math"/>
                                                </a:rPr>
                                                <m:t>𝛽</m:t>
                                              </m:r>
                                            </m:e>
                                            <m:sub>
                                              <m:r>
                                                <a:rPr lang="en-US" sz="2000" b="0" i="1" smtClean="0">
                                                  <a:latin typeface="Cambria Math"/>
                                                </a:rPr>
                                                <m:t>0</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ea typeface="Cambria Math"/>
                                                </a:rPr>
                                                <m:t>𝛽</m:t>
                                              </m:r>
                                            </m:e>
                                            <m:sub>
                                              <m:r>
                                                <a:rPr lang="en-US" sz="2000" b="0" i="1" smtClean="0">
                                                  <a:latin typeface="Cambria Math"/>
                                                </a:rPr>
                                                <m:t>1</m:t>
                                              </m:r>
                                            </m:sub>
                                          </m:sSub>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𝑖</m:t>
                                              </m:r>
                                            </m:sub>
                                          </m:sSub>
                                        </m:e>
                                      </m:d>
                                    </m:num>
                                    <m:den>
                                      <m:r>
                                        <a:rPr lang="en-US" sz="2000" i="1">
                                          <a:latin typeface="Cambria Math"/>
                                          <a:ea typeface="Cambria Math"/>
                                          <a:cs typeface="Times New Roman" panose="02020603050405020304" pitchFamily="18" charset="0"/>
                                        </a:rPr>
                                        <m:t>𝜎</m:t>
                                      </m:r>
                                    </m:den>
                                  </m:f>
                                </m:e>
                              </m:d>
                            </m:e>
                            <m:sup>
                              <m:r>
                                <a:rPr lang="en-US" sz="2000" i="1">
                                  <a:latin typeface="Cambria Math"/>
                                  <a:cs typeface="Times New Roman" panose="02020603050405020304" pitchFamily="18" charset="0"/>
                                </a:rPr>
                                <m:t>2</m:t>
                              </m:r>
                            </m:sup>
                          </m:sSup>
                        </m:sup>
                      </m:sSup>
                    </m:oMath>
                  </m:oMathPara>
                </a14:m>
                <a:endParaRPr lang="en-US" sz="2000" dirty="0">
                  <a:cs typeface="Times New Roman" panose="02020603050405020304" pitchFamily="18" charset="0"/>
                </a:endParaRPr>
              </a:p>
              <a:p>
                <a:r>
                  <a:rPr lang="en-US" sz="2000" dirty="0">
                    <a:cs typeface="Times New Roman" panose="02020603050405020304" pitchFamily="18" charset="0"/>
                  </a:rPr>
                  <a:t>The coefficient estimates are derived by maximizing the probability of observing the sample errors terms with respect to the coefficients:</a:t>
                </a:r>
              </a:p>
              <a:p>
                <a:pPr marL="0" indent="0">
                  <a:buNone/>
                </a:pPr>
                <a:endParaRPr lang="en-US" sz="20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cs typeface="Times New Roman" panose="02020603050405020304" pitchFamily="18" charset="0"/>
                        </a:rPr>
                        <m:t>𝑀𝑎𝑥𝑖𝑚𝑖𝑧𝑒</m:t>
                      </m:r>
                      <m:d>
                        <m:dPr>
                          <m:ctrlPr>
                            <a:rPr lang="en-US" sz="2000" i="1">
                              <a:latin typeface="Cambria Math" panose="02040503050406030204" pitchFamily="18" charset="0"/>
                              <a:cs typeface="Times New Roman" panose="02020603050405020304" pitchFamily="18" charset="0"/>
                            </a:rPr>
                          </m:ctrlPr>
                        </m:dPr>
                        <m:e>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a:cs typeface="Times New Roman" panose="02020603050405020304" pitchFamily="18" charset="0"/>
                                </a:rPr>
                                <m:t>𝑒</m:t>
                              </m:r>
                            </m:e>
                            <m:sub>
                              <m:r>
                                <a:rPr lang="en-US" sz="2000" b="0" i="1" smtClean="0">
                                  <a:latin typeface="Cambria Math"/>
                                  <a:cs typeface="Times New Roman" panose="02020603050405020304" pitchFamily="18" charset="0"/>
                                </a:rPr>
                                <m:t>1</m:t>
                              </m:r>
                            </m:sub>
                          </m:sSub>
                          <m:r>
                            <a:rPr lang="en-US" sz="2000" b="0" i="1" smtClean="0">
                              <a:latin typeface="Cambria Math"/>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a:cs typeface="Times New Roman" panose="02020603050405020304" pitchFamily="18" charset="0"/>
                                </a:rPr>
                                <m:t>𝑒</m:t>
                              </m:r>
                            </m:e>
                            <m:sub>
                              <m:r>
                                <a:rPr lang="en-US" sz="2000" b="0" i="1" smtClean="0">
                                  <a:latin typeface="Cambria Math"/>
                                  <a:cs typeface="Times New Roman" panose="02020603050405020304" pitchFamily="18" charset="0"/>
                                </a:rPr>
                                <m:t>2</m:t>
                              </m:r>
                            </m:sub>
                          </m:sSub>
                          <m:r>
                            <a:rPr lang="en-US" sz="2000" b="0" i="1" smtClean="0">
                              <a:latin typeface="Cambria Math"/>
                              <a:cs typeface="Times New Roman" panose="02020603050405020304" pitchFamily="18" charset="0"/>
                            </a:rPr>
                            <m:t>,</m:t>
                          </m:r>
                          <m:r>
                            <a:rPr lang="en-US" sz="2000" b="0" i="1" smtClean="0">
                              <a:latin typeface="Cambria Math"/>
                              <a:ea typeface="Cambria Math"/>
                              <a:cs typeface="Times New Roman" panose="02020603050405020304" pitchFamily="18" charset="0"/>
                            </a:rPr>
                            <m:t>⋯,</m:t>
                          </m:r>
                          <m:sSub>
                            <m:sSubPr>
                              <m:ctrlPr>
                                <a:rPr lang="en-US" sz="2000" b="0" i="1" smtClean="0">
                                  <a:latin typeface="Cambria Math" panose="02040503050406030204" pitchFamily="18" charset="0"/>
                                  <a:ea typeface="Cambria Math"/>
                                  <a:cs typeface="Times New Roman" panose="02020603050405020304" pitchFamily="18" charset="0"/>
                                </a:rPr>
                              </m:ctrlPr>
                            </m:sSubPr>
                            <m:e>
                              <m:r>
                                <a:rPr lang="en-US" sz="2000" b="0" i="1" smtClean="0">
                                  <a:latin typeface="Cambria Math"/>
                                  <a:ea typeface="Cambria Math"/>
                                  <a:cs typeface="Times New Roman" panose="02020603050405020304" pitchFamily="18" charset="0"/>
                                </a:rPr>
                                <m:t>𝑒</m:t>
                              </m:r>
                            </m:e>
                            <m:sub>
                              <m:r>
                                <a:rPr lang="en-US" sz="2000" b="0" i="1" smtClean="0">
                                  <a:latin typeface="Cambria Math"/>
                                  <a:ea typeface="Cambria Math"/>
                                  <a:cs typeface="Times New Roman" panose="02020603050405020304" pitchFamily="18" charset="0"/>
                                </a:rPr>
                                <m:t>𝑛</m:t>
                              </m:r>
                            </m:sub>
                          </m:sSub>
                        </m:e>
                      </m:d>
                      <m:r>
                        <a:rPr lang="en-US" sz="2000" i="1">
                          <a:latin typeface="Cambria Math"/>
                          <a:cs typeface="Times New Roman" panose="02020603050405020304" pitchFamily="18" charset="0"/>
                        </a:rPr>
                        <m:t>=</m:t>
                      </m:r>
                      <m:nary>
                        <m:naryPr>
                          <m:chr m:val="∏"/>
                          <m:ctrlPr>
                            <a:rPr lang="en-US" sz="2000" i="1">
                              <a:latin typeface="Cambria Math" panose="02040503050406030204" pitchFamily="18" charset="0"/>
                              <a:cs typeface="Times New Roman" panose="02020603050405020304" pitchFamily="18" charset="0"/>
                            </a:rPr>
                          </m:ctrlPr>
                        </m:naryPr>
                        <m:sub>
                          <m:r>
                            <m:rPr>
                              <m:brk m:alnAt="23"/>
                            </m:rPr>
                            <a:rPr lang="en-US" sz="2000" i="1">
                              <a:latin typeface="Cambria Math"/>
                              <a:cs typeface="Times New Roman" panose="02020603050405020304" pitchFamily="18" charset="0"/>
                            </a:rPr>
                            <m:t>𝑖</m:t>
                          </m:r>
                          <m:r>
                            <a:rPr lang="en-US" sz="2000" i="1">
                              <a:latin typeface="Cambria Math"/>
                              <a:cs typeface="Times New Roman" panose="02020603050405020304" pitchFamily="18" charset="0"/>
                            </a:rPr>
                            <m:t>=1</m:t>
                          </m:r>
                        </m:sub>
                        <m:sup>
                          <m:r>
                            <a:rPr lang="en-US" sz="2000" i="1">
                              <a:latin typeface="Cambria Math"/>
                              <a:cs typeface="Times New Roman" panose="02020603050405020304" pitchFamily="18" charset="0"/>
                            </a:rPr>
                            <m:t>𝑛</m:t>
                          </m:r>
                        </m:sup>
                        <m:e>
                          <m:f>
                            <m:fPr>
                              <m:ctrlPr>
                                <a:rPr lang="en-US" sz="2000" i="1">
                                  <a:latin typeface="Cambria Math" panose="02040503050406030204" pitchFamily="18" charset="0"/>
                                  <a:cs typeface="Times New Roman" panose="02020603050405020304" pitchFamily="18" charset="0"/>
                                </a:rPr>
                              </m:ctrlPr>
                            </m:fPr>
                            <m:num>
                              <m:r>
                                <a:rPr lang="en-US" sz="2000" i="1">
                                  <a:latin typeface="Cambria Math"/>
                                  <a:cs typeface="Times New Roman" panose="02020603050405020304" pitchFamily="18" charset="0"/>
                                </a:rPr>
                                <m:t>1</m:t>
                              </m:r>
                            </m:num>
                            <m:den>
                              <m:r>
                                <a:rPr lang="en-US" sz="2000" i="1">
                                  <a:latin typeface="Cambria Math"/>
                                  <a:ea typeface="Cambria Math"/>
                                  <a:cs typeface="Times New Roman" panose="02020603050405020304" pitchFamily="18" charset="0"/>
                                </a:rPr>
                                <m:t>𝜎</m:t>
                              </m:r>
                              <m:rad>
                                <m:radPr>
                                  <m:degHide m:val="on"/>
                                  <m:ctrlPr>
                                    <a:rPr lang="en-US" sz="2000" i="1">
                                      <a:latin typeface="Cambria Math" panose="02040503050406030204" pitchFamily="18" charset="0"/>
                                      <a:cs typeface="Times New Roman" panose="02020603050405020304" pitchFamily="18" charset="0"/>
                                    </a:rPr>
                                  </m:ctrlPr>
                                </m:radPr>
                                <m:deg/>
                                <m:e>
                                  <m:r>
                                    <a:rPr lang="en-US" sz="2000" i="1">
                                      <a:latin typeface="Cambria Math"/>
                                      <a:cs typeface="Times New Roman" panose="02020603050405020304" pitchFamily="18" charset="0"/>
                                    </a:rPr>
                                    <m:t>2</m:t>
                                  </m:r>
                                  <m:r>
                                    <a:rPr lang="en-US" sz="2000" i="1">
                                      <a:latin typeface="Cambria Math"/>
                                      <a:ea typeface="Cambria Math"/>
                                      <a:cs typeface="Times New Roman" panose="02020603050405020304" pitchFamily="18" charset="0"/>
                                    </a:rPr>
                                    <m:t>𝜋</m:t>
                                  </m:r>
                                </m:e>
                              </m:rad>
                            </m:den>
                          </m:f>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a:cs typeface="Times New Roman" panose="02020603050405020304" pitchFamily="18" charset="0"/>
                                </a:rPr>
                                <m:t>𝑒</m:t>
                              </m:r>
                              <m:r>
                                <a:rPr lang="en-US" sz="2000" b="0" i="1" smtClean="0">
                                  <a:latin typeface="Cambria Math"/>
                                  <a:cs typeface="Times New Roman" panose="02020603050405020304" pitchFamily="18" charset="0"/>
                                </a:rPr>
                                <m:t>𝑥𝑝</m:t>
                              </m:r>
                            </m:e>
                            <m:sup>
                              <m:r>
                                <a:rPr lang="en-US" sz="2000" i="1">
                                  <a:latin typeface="Cambria Math"/>
                                  <a:cs typeface="Times New Roman" panose="02020603050405020304" pitchFamily="18" charset="0"/>
                                </a:rPr>
                                <m:t>−</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a:cs typeface="Times New Roman" panose="02020603050405020304" pitchFamily="18" charset="0"/>
                                    </a:rPr>
                                    <m:t>1</m:t>
                                  </m:r>
                                </m:num>
                                <m:den>
                                  <m:r>
                                    <a:rPr lang="en-US" sz="2000" i="1">
                                      <a:latin typeface="Cambria Math"/>
                                      <a:cs typeface="Times New Roman" panose="02020603050405020304" pitchFamily="18" charset="0"/>
                                    </a:rPr>
                                    <m:t>2</m:t>
                                  </m:r>
                                </m:den>
                              </m:f>
                              <m:sSup>
                                <m:sSupPr>
                                  <m:ctrlPr>
                                    <a:rPr lang="en-US" sz="2000" i="1">
                                      <a:latin typeface="Cambria Math" panose="02040503050406030204" pitchFamily="18" charset="0"/>
                                      <a:cs typeface="Times New Roman" panose="02020603050405020304" pitchFamily="18" charset="0"/>
                                    </a:rPr>
                                  </m:ctrlPr>
                                </m:sSupPr>
                                <m:e>
                                  <m:d>
                                    <m:dPr>
                                      <m:ctrlPr>
                                        <a:rPr lang="en-US" sz="2000" i="1">
                                          <a:latin typeface="Cambria Math" panose="02040503050406030204" pitchFamily="18" charset="0"/>
                                          <a:cs typeface="Times New Roman" panose="02020603050405020304" pitchFamily="18" charset="0"/>
                                        </a:rPr>
                                      </m:ctrlPr>
                                    </m:dPr>
                                    <m:e>
                                      <m:f>
                                        <m:fPr>
                                          <m:ctrlPr>
                                            <a:rPr lang="en-US" sz="2000" i="1">
                                              <a:latin typeface="Cambria Math" panose="02040503050406030204" pitchFamily="18" charset="0"/>
                                              <a:cs typeface="Times New Roman" panose="02020603050405020304" pitchFamily="18" charset="0"/>
                                            </a:rPr>
                                          </m:ctrlPr>
                                        </m:fPr>
                                        <m:num>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a:cs typeface="Times New Roman" panose="02020603050405020304" pitchFamily="18" charset="0"/>
                                                </a:rPr>
                                                <m:t>𝑦</m:t>
                                              </m:r>
                                            </m:e>
                                            <m:sub>
                                              <m:r>
                                                <a:rPr lang="en-US" sz="2000" b="0" i="1" smtClean="0">
                                                  <a:latin typeface="Cambria Math"/>
                                                  <a:cs typeface="Times New Roman" panose="02020603050405020304" pitchFamily="18" charset="0"/>
                                                </a:rPr>
                                                <m:t>𝑖</m:t>
                                              </m:r>
                                            </m:sub>
                                          </m:sSub>
                                          <m:r>
                                            <m:rPr>
                                              <m:nor/>
                                            </m:rPr>
                                            <a:rPr lang="en-US" sz="2000" i="1">
                                              <a:latin typeface="Cambria Math"/>
                                              <a:cs typeface="Times New Roman" panose="02020603050405020304" pitchFamily="18" charset="0"/>
                                            </a:rPr>
                                            <m:t>−</m:t>
                                          </m:r>
                                          <m:d>
                                            <m:dPr>
                                              <m:ctrlPr>
                                                <a:rPr lang="en-US" sz="2000" i="1" smtClean="0">
                                                  <a:latin typeface="Cambria Math" panose="02040503050406030204" pitchFamily="18" charset="0"/>
                                                  <a:cs typeface="Times New Roman" panose="02020603050405020304" pitchFamily="18" charset="0"/>
                                                </a:rPr>
                                              </m:ctrlPr>
                                            </m:dPr>
                                            <m:e>
                                              <m:sSub>
                                                <m:sSubPr>
                                                  <m:ctrlPr>
                                                    <a:rPr lang="en-US" sz="2000" i="1" smtClean="0">
                                                      <a:latin typeface="Cambria Math" panose="02040503050406030204" pitchFamily="18" charset="0"/>
                                                      <a:cs typeface="Times New Roman" panose="02020603050405020304" pitchFamily="18" charset="0"/>
                                                    </a:rPr>
                                                  </m:ctrlPr>
                                                </m:sSubPr>
                                                <m:e>
                                                  <m:r>
                                                    <a:rPr lang="en-US" sz="2000" i="1" smtClean="0">
                                                      <a:latin typeface="Cambria Math"/>
                                                      <a:ea typeface="Cambria Math"/>
                                                      <a:cs typeface="Times New Roman" panose="02020603050405020304" pitchFamily="18" charset="0"/>
                                                    </a:rPr>
                                                    <m:t>𝛽</m:t>
                                                  </m:r>
                                                </m:e>
                                                <m:sub>
                                                  <m:r>
                                                    <a:rPr lang="en-US" sz="2000" b="0" i="1" smtClean="0">
                                                      <a:latin typeface="Cambria Math"/>
                                                      <a:cs typeface="Times New Roman" panose="02020603050405020304" pitchFamily="18" charset="0"/>
                                                    </a:rPr>
                                                    <m:t>0</m:t>
                                                  </m:r>
                                                </m:sub>
                                              </m:sSub>
                                              <m:r>
                                                <a:rPr lang="en-US" sz="2000" b="0" i="1" smtClean="0">
                                                  <a:latin typeface="Cambria Math"/>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a:ea typeface="Cambria Math"/>
                                                      <a:cs typeface="Times New Roman" panose="02020603050405020304" pitchFamily="18" charset="0"/>
                                                    </a:rPr>
                                                    <m:t>𝛽</m:t>
                                                  </m:r>
                                                </m:e>
                                                <m:sub>
                                                  <m:r>
                                                    <a:rPr lang="en-US" sz="2000" b="0" i="1" smtClean="0">
                                                      <a:latin typeface="Cambria Math"/>
                                                      <a:cs typeface="Times New Roman" panose="02020603050405020304" pitchFamily="18" charset="0"/>
                                                    </a:rPr>
                                                    <m:t>1</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a:cs typeface="Times New Roman" panose="02020603050405020304" pitchFamily="18" charset="0"/>
                                                    </a:rPr>
                                                    <m:t>𝑥</m:t>
                                                  </m:r>
                                                </m:e>
                                                <m:sub>
                                                  <m:r>
                                                    <a:rPr lang="en-US" sz="2000" b="0" i="1" smtClean="0">
                                                      <a:latin typeface="Cambria Math"/>
                                                      <a:cs typeface="Times New Roman" panose="02020603050405020304" pitchFamily="18" charset="0"/>
                                                    </a:rPr>
                                                    <m:t>𝑖</m:t>
                                                  </m:r>
                                                </m:sub>
                                              </m:sSub>
                                            </m:e>
                                          </m:d>
                                          <m:r>
                                            <m:rPr>
                                              <m:nor/>
                                            </m:rPr>
                                            <a:rPr lang="en-US" sz="2000" dirty="0"/>
                                            <m:t> </m:t>
                                          </m:r>
                                        </m:num>
                                        <m:den>
                                          <m:r>
                                            <a:rPr lang="en-US" sz="2000" i="1">
                                              <a:latin typeface="Cambria Math"/>
                                              <a:ea typeface="Cambria Math"/>
                                              <a:cs typeface="Times New Roman" panose="02020603050405020304" pitchFamily="18" charset="0"/>
                                            </a:rPr>
                                            <m:t>𝜎</m:t>
                                          </m:r>
                                        </m:den>
                                      </m:f>
                                    </m:e>
                                  </m:d>
                                </m:e>
                                <m:sup>
                                  <m:r>
                                    <a:rPr lang="en-US" sz="2000" i="1">
                                      <a:latin typeface="Cambria Math"/>
                                      <a:cs typeface="Times New Roman" panose="02020603050405020304" pitchFamily="18" charset="0"/>
                                    </a:rPr>
                                    <m:t>2</m:t>
                                  </m:r>
                                </m:sup>
                              </m:sSup>
                            </m:sup>
                          </m:sSup>
                        </m:e>
                      </m:nary>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593" t="-464" r="-4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A0169A8-E6B3-4D1D-A7FF-CD1BC5030C87}" type="slidenum">
              <a:rPr lang="en-US" altLang="en-US" smtClean="0"/>
              <a:pPr>
                <a:defRPr/>
              </a:pPr>
              <a:t>8</a:t>
            </a:fld>
            <a:endParaRPr lang="en-US" altLang="en-US" dirty="0"/>
          </a:p>
        </p:txBody>
      </p:sp>
    </p:spTree>
    <p:extLst>
      <p:ext uri="{BB962C8B-B14F-4D97-AF65-F5344CB8AC3E}">
        <p14:creationId xmlns:p14="http://schemas.microsoft.com/office/powerpoint/2010/main" val="74410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792162"/>
          </a:xfrm>
        </p:spPr>
        <p:txBody>
          <a:bodyPr/>
          <a:lstStyle/>
          <a:p>
            <a:r>
              <a:rPr lang="en-US" altLang="en-US" sz="2800" dirty="0"/>
              <a:t>Regression Model: Assumptions</a:t>
            </a:r>
          </a:p>
        </p:txBody>
      </p:sp>
      <p:pic>
        <p:nvPicPr>
          <p:cNvPr id="245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264275"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1ABAC098-B10F-48F4-B6AB-08CC7DD84F80}" type="slidenum">
              <a:rPr lang="en-US" altLang="en-US" smtClean="0"/>
              <a:pPr>
                <a:defRPr/>
              </a:pPr>
              <a:t>9</a:t>
            </a:fld>
            <a:endParaRPr lang="en-US" altLang="en-US" dirty="0"/>
          </a:p>
        </p:txBody>
      </p:sp>
    </p:spTree>
    <p:extLst>
      <p:ext uri="{BB962C8B-B14F-4D97-AF65-F5344CB8AC3E}">
        <p14:creationId xmlns:p14="http://schemas.microsoft.com/office/powerpoint/2010/main" val="59020870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13477</TotalTime>
  <Words>1983</Words>
  <Application>Microsoft Office PowerPoint</Application>
  <PresentationFormat>On-screen Show (4:3)</PresentationFormat>
  <Paragraphs>269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Cambria Math</vt:lpstr>
      <vt:lpstr>Times New Roman</vt:lpstr>
      <vt:lpstr>Default Design</vt:lpstr>
      <vt:lpstr>UNIT 9: Live Session</vt:lpstr>
      <vt:lpstr>PowerPoint Presentation</vt:lpstr>
      <vt:lpstr>Grades v. Study Hours  </vt:lpstr>
      <vt:lpstr>The "Best" Line is the Regression Line</vt:lpstr>
      <vt:lpstr>PowerPoint Presentation</vt:lpstr>
      <vt:lpstr>How to Estimate Regression Coefficients</vt:lpstr>
      <vt:lpstr>Derive the Intercept and Slope Coefficients in Regression Minimize the error sums of squares</vt:lpstr>
      <vt:lpstr>Derive the Intercept and Slope Coefficients in Regression Maximum Likelihood</vt:lpstr>
      <vt:lpstr>Regression Model: Assumptions</vt:lpstr>
      <vt:lpstr>Interpret the slope:Grades v. Study Hours  </vt:lpstr>
      <vt:lpstr>PowerPoint Presentation</vt:lpstr>
      <vt:lpstr>Movies Example: Regression Equation &amp; Predicted Value of y|x</vt:lpstr>
      <vt:lpstr>Sampling Distributions for Hypothesis Tests for β0 and β1 </vt:lpstr>
      <vt:lpstr>Significance Tests for Regression Coefficient Estimates</vt:lpstr>
      <vt:lpstr>PowerPoint Presentation</vt:lpstr>
      <vt:lpstr>Movies: Hypothesis Tests &amp; Confidence Interval for β_1, β_0</vt:lpstr>
      <vt:lpstr>PowerPoint Presentation</vt:lpstr>
      <vt:lpstr>Mother/Daughter: Hypothesis Tests &amp; CI for β_1, β_0</vt:lpstr>
      <vt:lpstr>Exercise 1: Crickets</vt:lpstr>
      <vt:lpstr>Solution Exercise 1: Crickets Manual Calculations</vt:lpstr>
      <vt:lpstr>PowerPoint Presentation</vt:lpstr>
      <vt:lpstr>Exercise 1: Crickets: Hypothesis Tests &amp; CI for β_1, β_0</vt:lpstr>
      <vt:lpstr>Exercise 2: Marathons</vt:lpstr>
      <vt:lpstr>PowerPoint Presentation</vt:lpstr>
      <vt:lpstr>Exercise 1: Marathons: Hypothesis Tests &amp; CI for β_1, β_0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9.2</dc:title>
  <dc:creator>Salazar</dc:creator>
  <cp:lastModifiedBy>Adeel Qureshi</cp:lastModifiedBy>
  <cp:revision>221</cp:revision>
  <cp:lastPrinted>2020-11-05T10:02:04Z</cp:lastPrinted>
  <dcterms:created xsi:type="dcterms:W3CDTF">2007-05-11T15:07:45Z</dcterms:created>
  <dcterms:modified xsi:type="dcterms:W3CDTF">2021-01-12T06:19:42Z</dcterms:modified>
</cp:coreProperties>
</file>