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47" r:id="rId2"/>
    <p:sldId id="310" r:id="rId3"/>
    <p:sldId id="312" r:id="rId4"/>
    <p:sldId id="313" r:id="rId5"/>
    <p:sldId id="291" r:id="rId6"/>
    <p:sldId id="329" r:id="rId7"/>
    <p:sldId id="361" r:id="rId8"/>
    <p:sldId id="362" r:id="rId9"/>
    <p:sldId id="326" r:id="rId10"/>
    <p:sldId id="317" r:id="rId11"/>
    <p:sldId id="359" r:id="rId12"/>
    <p:sldId id="327" r:id="rId13"/>
    <p:sldId id="332" r:id="rId14"/>
    <p:sldId id="360" r:id="rId15"/>
    <p:sldId id="354" r:id="rId16"/>
    <p:sldId id="339" r:id="rId17"/>
    <p:sldId id="355" r:id="rId18"/>
    <p:sldId id="356" r:id="rId19"/>
    <p:sldId id="357" r:id="rId20"/>
    <p:sldId id="358" r:id="rId21"/>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79" autoAdjust="0"/>
    <p:restoredTop sz="94656" autoAdjust="0"/>
  </p:normalViewPr>
  <p:slideViewPr>
    <p:cSldViewPr>
      <p:cViewPr>
        <p:scale>
          <a:sx n="80" d="100"/>
          <a:sy n="80" d="100"/>
        </p:scale>
        <p:origin x="-1014" y="30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02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atin typeface="Arial" charset="0"/>
                <a:ea typeface="+mn-ea"/>
              </a:defRPr>
            </a:lvl1pPr>
          </a:lstStyle>
          <a:p>
            <a:pPr>
              <a:defRPr/>
            </a:pPr>
            <a:endParaRPr lang="en-US" dirty="0"/>
          </a:p>
        </p:txBody>
      </p:sp>
      <p:sp>
        <p:nvSpPr>
          <p:cNvPr id="6147"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atin typeface="Arial" charset="0"/>
                <a:ea typeface="+mn-ea"/>
              </a:defRPr>
            </a:lvl1pPr>
          </a:lstStyle>
          <a:p>
            <a:pPr>
              <a:defRPr/>
            </a:pPr>
            <a:endParaRPr lang="en-US" dirty="0"/>
          </a:p>
        </p:txBody>
      </p:sp>
      <p:sp>
        <p:nvSpPr>
          <p:cNvPr id="2765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atin typeface="Arial" charset="0"/>
                <a:ea typeface="+mn-ea"/>
              </a:defRPr>
            </a:lvl1pPr>
          </a:lstStyle>
          <a:p>
            <a:pPr>
              <a:defRPr/>
            </a:pPr>
            <a:endParaRPr lang="en-US" dirty="0"/>
          </a:p>
        </p:txBody>
      </p:sp>
      <p:sp>
        <p:nvSpPr>
          <p:cNvPr id="6151"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smtClean="0">
                <a:latin typeface="Arial" pitchFamily="34" charset="0"/>
              </a:defRPr>
            </a:lvl1pPr>
          </a:lstStyle>
          <a:p>
            <a:pPr>
              <a:defRPr/>
            </a:pPr>
            <a:fld id="{2D7D5B07-EF44-402A-A923-AA9ECE80277A}" type="slidenum">
              <a:rPr lang="en-US" altLang="en-US"/>
              <a:pPr>
                <a:defRPr/>
              </a:pPr>
              <a:t>‹#›</a:t>
            </a:fld>
            <a:endParaRPr lang="en-US" altLang="en-US" dirty="0"/>
          </a:p>
        </p:txBody>
      </p:sp>
    </p:spTree>
    <p:extLst>
      <p:ext uri="{BB962C8B-B14F-4D97-AF65-F5344CB8AC3E}">
        <p14:creationId xmlns:p14="http://schemas.microsoft.com/office/powerpoint/2010/main" val="18744768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D531A9A6-584F-4DD9-A933-06DA2A5EDF7A}" type="slidenum">
              <a:rPr lang="en-US" altLang="en-US"/>
              <a:pPr>
                <a:defRPr/>
              </a:pPr>
              <a:t>‹#›</a:t>
            </a:fld>
            <a:endParaRPr lang="en-US" altLang="en-US" dirty="0"/>
          </a:p>
        </p:txBody>
      </p:sp>
    </p:spTree>
    <p:extLst>
      <p:ext uri="{BB962C8B-B14F-4D97-AF65-F5344CB8AC3E}">
        <p14:creationId xmlns:p14="http://schemas.microsoft.com/office/powerpoint/2010/main" val="1174475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58B1B05-B868-4104-9E2A-D8BA0070D2C3}" type="slidenum">
              <a:rPr lang="en-US" altLang="en-US"/>
              <a:pPr>
                <a:defRPr/>
              </a:pPr>
              <a:t>‹#›</a:t>
            </a:fld>
            <a:endParaRPr lang="en-US" altLang="en-US" dirty="0"/>
          </a:p>
        </p:txBody>
      </p:sp>
    </p:spTree>
    <p:extLst>
      <p:ext uri="{BB962C8B-B14F-4D97-AF65-F5344CB8AC3E}">
        <p14:creationId xmlns:p14="http://schemas.microsoft.com/office/powerpoint/2010/main" val="2215529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BA8677C6-13C7-4B55-91C5-9DB7FD3B4E67}" type="slidenum">
              <a:rPr lang="en-US" altLang="en-US"/>
              <a:pPr>
                <a:defRPr/>
              </a:pPr>
              <a:t>‹#›</a:t>
            </a:fld>
            <a:endParaRPr lang="en-US" altLang="en-US" dirty="0"/>
          </a:p>
        </p:txBody>
      </p:sp>
    </p:spTree>
    <p:extLst>
      <p:ext uri="{BB962C8B-B14F-4D97-AF65-F5344CB8AC3E}">
        <p14:creationId xmlns:p14="http://schemas.microsoft.com/office/powerpoint/2010/main" val="1198811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1ABAC098-B10F-48F4-B6AB-08CC7DD84F80}" type="slidenum">
              <a:rPr lang="en-US" altLang="en-US"/>
              <a:pPr>
                <a:defRPr/>
              </a:pPr>
              <a:t>‹#›</a:t>
            </a:fld>
            <a:endParaRPr lang="en-US" altLang="en-US" dirty="0"/>
          </a:p>
        </p:txBody>
      </p:sp>
    </p:spTree>
    <p:extLst>
      <p:ext uri="{BB962C8B-B14F-4D97-AF65-F5344CB8AC3E}">
        <p14:creationId xmlns:p14="http://schemas.microsoft.com/office/powerpoint/2010/main" val="2045777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EA0169A8-E6B3-4D1D-A7FF-CD1BC5030C87}" type="slidenum">
              <a:rPr lang="en-US" altLang="en-US"/>
              <a:pPr>
                <a:defRPr/>
              </a:pPr>
              <a:t>‹#›</a:t>
            </a:fld>
            <a:endParaRPr lang="en-US" altLang="en-US" dirty="0"/>
          </a:p>
        </p:txBody>
      </p:sp>
    </p:spTree>
    <p:extLst>
      <p:ext uri="{BB962C8B-B14F-4D97-AF65-F5344CB8AC3E}">
        <p14:creationId xmlns:p14="http://schemas.microsoft.com/office/powerpoint/2010/main" val="2517252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73BD976B-A3AB-4F65-96A8-0FBD7874F8BE}" type="slidenum">
              <a:rPr lang="en-US" altLang="en-US"/>
              <a:pPr>
                <a:defRPr/>
              </a:pPr>
              <a:t>‹#›</a:t>
            </a:fld>
            <a:endParaRPr lang="en-US" altLang="en-US" dirty="0"/>
          </a:p>
        </p:txBody>
      </p:sp>
    </p:spTree>
    <p:extLst>
      <p:ext uri="{BB962C8B-B14F-4D97-AF65-F5344CB8AC3E}">
        <p14:creationId xmlns:p14="http://schemas.microsoft.com/office/powerpoint/2010/main" val="1557914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73624271-1DA4-4B40-8F1D-01400B72D5EC}" type="slidenum">
              <a:rPr lang="en-US" altLang="en-US"/>
              <a:pPr>
                <a:defRPr/>
              </a:pPr>
              <a:t>‹#›</a:t>
            </a:fld>
            <a:endParaRPr lang="en-US" altLang="en-US" dirty="0"/>
          </a:p>
        </p:txBody>
      </p:sp>
    </p:spTree>
    <p:extLst>
      <p:ext uri="{BB962C8B-B14F-4D97-AF65-F5344CB8AC3E}">
        <p14:creationId xmlns:p14="http://schemas.microsoft.com/office/powerpoint/2010/main" val="425278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3892D6DB-C2A7-4F63-BCF0-AF9DBD351F8B}" type="slidenum">
              <a:rPr lang="en-US" altLang="en-US"/>
              <a:pPr>
                <a:defRPr/>
              </a:pPr>
              <a:t>‹#›</a:t>
            </a:fld>
            <a:endParaRPr lang="en-US" altLang="en-US" dirty="0"/>
          </a:p>
        </p:txBody>
      </p:sp>
    </p:spTree>
    <p:extLst>
      <p:ext uri="{BB962C8B-B14F-4D97-AF65-F5344CB8AC3E}">
        <p14:creationId xmlns:p14="http://schemas.microsoft.com/office/powerpoint/2010/main" val="2799908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F7F07860-E042-4AE9-8338-A0541752D612}" type="slidenum">
              <a:rPr lang="en-US" altLang="en-US"/>
              <a:pPr>
                <a:defRPr/>
              </a:pPr>
              <a:t>‹#›</a:t>
            </a:fld>
            <a:endParaRPr lang="en-US" altLang="en-US" dirty="0"/>
          </a:p>
        </p:txBody>
      </p:sp>
    </p:spTree>
    <p:extLst>
      <p:ext uri="{BB962C8B-B14F-4D97-AF65-F5344CB8AC3E}">
        <p14:creationId xmlns:p14="http://schemas.microsoft.com/office/powerpoint/2010/main" val="593334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7CB0E2EF-51D2-4555-8651-93BD9E385947}" type="slidenum">
              <a:rPr lang="en-US" altLang="en-US"/>
              <a:pPr>
                <a:defRPr/>
              </a:pPr>
              <a:t>‹#›</a:t>
            </a:fld>
            <a:endParaRPr lang="en-US" altLang="en-US" dirty="0"/>
          </a:p>
        </p:txBody>
      </p:sp>
    </p:spTree>
    <p:extLst>
      <p:ext uri="{BB962C8B-B14F-4D97-AF65-F5344CB8AC3E}">
        <p14:creationId xmlns:p14="http://schemas.microsoft.com/office/powerpoint/2010/main" val="4208433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6CE791E-E8DC-4815-B199-F8A5C9252720}" type="slidenum">
              <a:rPr lang="en-US" altLang="en-US"/>
              <a:pPr>
                <a:defRPr/>
              </a:pPr>
              <a:t>‹#›</a:t>
            </a:fld>
            <a:endParaRPr lang="en-US" altLang="en-US" dirty="0"/>
          </a:p>
        </p:txBody>
      </p:sp>
    </p:spTree>
    <p:extLst>
      <p:ext uri="{BB962C8B-B14F-4D97-AF65-F5344CB8AC3E}">
        <p14:creationId xmlns:p14="http://schemas.microsoft.com/office/powerpoint/2010/main" val="850396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D65CAFCB-A831-4B16-BA62-5503E1C66788}" type="slidenum">
              <a:rPr lang="en-US" altLang="en-US"/>
              <a:pPr>
                <a:defRPr/>
              </a:pPr>
              <a:t>‹#›</a:t>
            </a:fld>
            <a:endParaRPr lang="en-US" altLang="en-US" dirty="0"/>
          </a:p>
        </p:txBody>
      </p:sp>
    </p:spTree>
    <p:extLst>
      <p:ext uri="{BB962C8B-B14F-4D97-AF65-F5344CB8AC3E}">
        <p14:creationId xmlns:p14="http://schemas.microsoft.com/office/powerpoint/2010/main" val="631876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mn-ea"/>
              </a:defRPr>
            </a:lvl1pPr>
          </a:lstStyle>
          <a:p>
            <a:pPr>
              <a:defRPr/>
            </a:pPr>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mn-ea"/>
              </a:defRPr>
            </a:lvl1pPr>
          </a:lstStyle>
          <a:p>
            <a:pPr>
              <a:defRPr/>
            </a:pPr>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atin typeface="Arial" pitchFamily="34" charset="0"/>
              </a:defRPr>
            </a:lvl1pPr>
          </a:lstStyle>
          <a:p>
            <a:pPr>
              <a:defRPr/>
            </a:pPr>
            <a:fld id="{2319B65F-2149-4056-A8FB-F4F408873CD6}"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9: Live Session</a:t>
            </a:r>
          </a:p>
        </p:txBody>
      </p:sp>
      <p:sp>
        <p:nvSpPr>
          <p:cNvPr id="3" name="Subtitle 2"/>
          <p:cNvSpPr>
            <a:spLocks noGrp="1"/>
          </p:cNvSpPr>
          <p:nvPr>
            <p:ph type="subTitle" idx="1"/>
          </p:nvPr>
        </p:nvSpPr>
        <p:spPr>
          <a:xfrm>
            <a:off x="1371600" y="3886200"/>
            <a:ext cx="6400800" cy="685800"/>
          </a:xfrm>
        </p:spPr>
        <p:txBody>
          <a:bodyPr/>
          <a:lstStyle/>
          <a:p>
            <a:r>
              <a:rPr lang="en-US" dirty="0"/>
              <a:t>Introduction to Linear Regression</a:t>
            </a:r>
          </a:p>
        </p:txBody>
      </p:sp>
      <p:sp>
        <p:nvSpPr>
          <p:cNvPr id="4" name="Slide Number Placeholder 3"/>
          <p:cNvSpPr>
            <a:spLocks noGrp="1"/>
          </p:cNvSpPr>
          <p:nvPr>
            <p:ph type="sldNum" sz="quarter" idx="12"/>
          </p:nvPr>
        </p:nvSpPr>
        <p:spPr/>
        <p:txBody>
          <a:bodyPr/>
          <a:lstStyle/>
          <a:p>
            <a:pPr>
              <a:defRPr/>
            </a:pPr>
            <a:fld id="{D531A9A6-584F-4DD9-A933-06DA2A5EDF7A}" type="slidenum">
              <a:rPr lang="en-US" altLang="en-US" smtClean="0"/>
              <a:pPr>
                <a:defRPr/>
              </a:pPr>
              <a:t>1</a:t>
            </a:fld>
            <a:endParaRPr lang="en-US" altLang="en-US" dirty="0"/>
          </a:p>
        </p:txBody>
      </p:sp>
    </p:spTree>
    <p:extLst>
      <p:ext uri="{BB962C8B-B14F-4D97-AF65-F5344CB8AC3E}">
        <p14:creationId xmlns:p14="http://schemas.microsoft.com/office/powerpoint/2010/main" val="13880226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09600" y="304800"/>
            <a:ext cx="8229600" cy="246063"/>
          </a:xfrm>
        </p:spPr>
        <p:txBody>
          <a:bodyPr/>
          <a:lstStyle/>
          <a:p>
            <a:r>
              <a:rPr lang="en-US" altLang="en-US" sz="2800" dirty="0"/>
              <a:t>Interpret the </a:t>
            </a:r>
            <a:r>
              <a:rPr lang="en-US" altLang="en-US" sz="2800" dirty="0" err="1" smtClean="0"/>
              <a:t>slope:Grades</a:t>
            </a:r>
            <a:r>
              <a:rPr lang="en-US" altLang="en-US" sz="2800" dirty="0" smtClean="0"/>
              <a:t> </a:t>
            </a:r>
            <a:r>
              <a:rPr lang="en-US" altLang="en-US" sz="2800" dirty="0"/>
              <a:t>v. Study Hours </a:t>
            </a:r>
            <a:r>
              <a:rPr lang="en-US" altLang="en-US" dirty="0"/>
              <a:t>	</a:t>
            </a:r>
          </a:p>
        </p:txBody>
      </p:sp>
      <p:sp>
        <p:nvSpPr>
          <p:cNvPr id="6" name="TextBox 5"/>
          <p:cNvSpPr txBox="1">
            <a:spLocks noChangeArrowheads="1"/>
          </p:cNvSpPr>
          <p:nvPr/>
        </p:nvSpPr>
        <p:spPr bwMode="auto">
          <a:xfrm>
            <a:off x="609600" y="4090015"/>
            <a:ext cx="767050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a:r>
              <a:rPr lang="en-US" altLang="en-US" b="1" u="sng" dirty="0"/>
              <a:t>Interpret the </a:t>
            </a:r>
            <a:r>
              <a:rPr lang="en-US" altLang="en-US" b="1" u="sng" dirty="0" smtClean="0"/>
              <a:t>slope</a:t>
            </a:r>
          </a:p>
          <a:p>
            <a:r>
              <a:rPr lang="en-US" altLang="en-US" dirty="0" smtClean="0"/>
              <a:t>Each extra hour spent studying results in a 6.6518 point increase in the predicted grade.</a:t>
            </a:r>
          </a:p>
          <a:p>
            <a:pPr algn="ctr"/>
            <a:r>
              <a:rPr lang="en-US" altLang="en-US" dirty="0" smtClean="0"/>
              <a:t> </a:t>
            </a:r>
            <a:endParaRPr lang="en-US" altLang="en-US" dirty="0"/>
          </a:p>
        </p:txBody>
      </p:sp>
      <p:pic>
        <p:nvPicPr>
          <p:cNvPr id="1741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888" y="990600"/>
            <a:ext cx="5534025" cy="278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a:spLocks noChangeArrowheads="1"/>
          </p:cNvSpPr>
          <p:nvPr/>
        </p:nvSpPr>
        <p:spPr bwMode="auto">
          <a:xfrm>
            <a:off x="609600" y="5029200"/>
            <a:ext cx="7924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a:r>
              <a:rPr lang="en-US" altLang="en-US" b="1" u="sng" dirty="0"/>
              <a:t>Interpret the y – </a:t>
            </a:r>
            <a:r>
              <a:rPr lang="en-US" altLang="en-US" b="1" u="sng" dirty="0" smtClean="0"/>
              <a:t>intercept</a:t>
            </a:r>
          </a:p>
          <a:p>
            <a:r>
              <a:rPr lang="en-US" altLang="en-US" dirty="0"/>
              <a:t>The predicted grade for a student who studies </a:t>
            </a:r>
            <a:r>
              <a:rPr lang="en-US" altLang="en-US" dirty="0" smtClean="0"/>
              <a:t>no </a:t>
            </a:r>
            <a:r>
              <a:rPr lang="en-US" altLang="en-US" dirty="0"/>
              <a:t>hours is 44.37 </a:t>
            </a:r>
            <a:r>
              <a:rPr lang="en-US" altLang="en-US" dirty="0" smtClean="0"/>
              <a:t>points.</a:t>
            </a:r>
          </a:p>
          <a:p>
            <a:r>
              <a:rPr lang="en-US" altLang="en-US" dirty="0" smtClean="0"/>
              <a:t>(Careful Here – Do we have an observation with no study hours)</a:t>
            </a:r>
            <a:endParaRPr lang="en-US" altLang="en-US" dirty="0"/>
          </a:p>
          <a:p>
            <a:pPr algn="ctr"/>
            <a:endParaRPr lang="en-US" altLang="en-US" dirty="0"/>
          </a:p>
        </p:txBody>
      </p:sp>
      <p:sp>
        <p:nvSpPr>
          <p:cNvPr id="2" name="Slide Number Placeholder 1"/>
          <p:cNvSpPr>
            <a:spLocks noGrp="1"/>
          </p:cNvSpPr>
          <p:nvPr>
            <p:ph type="sldNum" sz="quarter" idx="12"/>
          </p:nvPr>
        </p:nvSpPr>
        <p:spPr/>
        <p:txBody>
          <a:bodyPr/>
          <a:lstStyle/>
          <a:p>
            <a:pPr>
              <a:defRPr/>
            </a:pPr>
            <a:fld id="{EA0169A8-E6B3-4D1D-A7FF-CD1BC5030C87}" type="slidenum">
              <a:rPr lang="en-US" altLang="en-US" smtClean="0"/>
              <a:pPr>
                <a:defRPr/>
              </a:pPr>
              <a:t>10</a:t>
            </a:fld>
            <a:endParaRPr lang="en-US"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9050" y="228600"/>
            <a:ext cx="8991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altLang="en-US" sz="2400" b="1" kern="0" dirty="0" smtClean="0"/>
              <a:t>Movies Example: Regression Equation Calculations</a:t>
            </a:r>
            <a:endParaRPr lang="en-US" altLang="en-US" sz="2400" b="1" kern="0" dirty="0"/>
          </a:p>
        </p:txBody>
      </p:sp>
      <p:pic>
        <p:nvPicPr>
          <p:cNvPr id="5"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104900"/>
            <a:ext cx="731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193" y="2667000"/>
            <a:ext cx="8723313"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EA0169A8-E6B3-4D1D-A7FF-CD1BC5030C87}" type="slidenum">
              <a:rPr lang="en-US" altLang="en-US" smtClean="0"/>
              <a:pPr>
                <a:defRPr/>
              </a:pPr>
              <a:t>11</a:t>
            </a:fld>
            <a:endParaRPr lang="en-US" altLang="en-US" dirty="0"/>
          </a:p>
        </p:txBody>
      </p:sp>
    </p:spTree>
    <p:extLst>
      <p:ext uri="{BB962C8B-B14F-4D97-AF65-F5344CB8AC3E}">
        <p14:creationId xmlns:p14="http://schemas.microsoft.com/office/powerpoint/2010/main" val="1540845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BBC223BA-3F15-47EB-B517-83D2B2DCC038}"/>
              </a:ext>
            </a:extLst>
          </p:cNvPr>
          <p:cNvPicPr>
            <a:picLocks noChangeAspect="1"/>
          </p:cNvPicPr>
          <p:nvPr/>
        </p:nvPicPr>
        <p:blipFill>
          <a:blip r:embed="rId2"/>
          <a:stretch>
            <a:fillRect/>
          </a:stretch>
        </p:blipFill>
        <p:spPr>
          <a:xfrm>
            <a:off x="441004" y="2797387"/>
            <a:ext cx="3876675" cy="1419225"/>
          </a:xfrm>
          <a:prstGeom prst="rect">
            <a:avLst/>
          </a:prstGeom>
        </p:spPr>
      </p:pic>
      <p:sp>
        <p:nvSpPr>
          <p:cNvPr id="25602" name="Rectangle 2"/>
          <p:cNvSpPr>
            <a:spLocks noGrp="1" noChangeArrowheads="1"/>
          </p:cNvSpPr>
          <p:nvPr>
            <p:ph type="title"/>
          </p:nvPr>
        </p:nvSpPr>
        <p:spPr>
          <a:xfrm>
            <a:off x="35740" y="0"/>
            <a:ext cx="9489260" cy="838200"/>
          </a:xfrm>
        </p:spPr>
        <p:txBody>
          <a:bodyPr/>
          <a:lstStyle/>
          <a:p>
            <a:pPr eaLnBrk="1" hangingPunct="1"/>
            <a:r>
              <a:rPr lang="en-US" altLang="en-US" sz="2000" b="1" dirty="0" smtClean="0"/>
              <a:t>Movies Example: </a:t>
            </a:r>
            <a:r>
              <a:rPr lang="en-US" altLang="en-US" sz="2000" b="1" dirty="0"/>
              <a:t>Regression </a:t>
            </a:r>
            <a:r>
              <a:rPr lang="en-US" altLang="en-US" sz="2000" b="1" dirty="0" smtClean="0"/>
              <a:t>Equation &amp; Predicted Value </a:t>
            </a:r>
            <a:r>
              <a:rPr lang="en-US" altLang="en-US" sz="2000" b="1" dirty="0"/>
              <a:t>of </a:t>
            </a:r>
            <a:r>
              <a:rPr lang="en-US" altLang="en-US" sz="2000" b="1" dirty="0" err="1" smtClean="0"/>
              <a:t>y|x</a:t>
            </a:r>
            <a:endParaRPr lang="en-US" altLang="en-US" sz="2000" b="1" dirty="0"/>
          </a:p>
        </p:txBody>
      </p:sp>
      <p:sp>
        <p:nvSpPr>
          <p:cNvPr id="28677" name="Text Box 5"/>
          <p:cNvSpPr txBox="1">
            <a:spLocks noChangeArrowheads="1"/>
          </p:cNvSpPr>
          <p:nvPr/>
        </p:nvSpPr>
        <p:spPr bwMode="auto">
          <a:xfrm>
            <a:off x="340165" y="5208652"/>
            <a:ext cx="424778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itchFamily="34" charset="0"/>
                <a:ea typeface="MS PGothic" pitchFamily="34" charset="-128"/>
              </a:defRPr>
            </a:lvl1pPr>
            <a:lvl2pPr marL="37931725" indent="-37474525">
              <a:spcBef>
                <a:spcPct val="20000"/>
              </a:spcBef>
              <a:buChar char="–"/>
              <a:defRPr sz="2800">
                <a:solidFill>
                  <a:schemeClr val="tx1"/>
                </a:solidFill>
                <a:latin typeface="Arial" pitchFamily="34" charset="0"/>
                <a:ea typeface="MS PGothic" pitchFamily="34" charset="-128"/>
              </a:defRPr>
            </a:lvl2pPr>
            <a:lvl3pPr marL="1143000" indent="-228600">
              <a:spcBef>
                <a:spcPct val="20000"/>
              </a:spcBef>
              <a:buChar char="•"/>
              <a:defRPr sz="2400">
                <a:solidFill>
                  <a:schemeClr val="tx1"/>
                </a:solidFill>
                <a:latin typeface="Arial" pitchFamily="34" charset="0"/>
                <a:ea typeface="MS PGothic" pitchFamily="34" charset="-128"/>
              </a:defRPr>
            </a:lvl3pPr>
            <a:lvl4pPr marL="1600200" indent="-228600">
              <a:spcBef>
                <a:spcPct val="20000"/>
              </a:spcBef>
              <a:buChar char="–"/>
              <a:defRPr sz="2000">
                <a:solidFill>
                  <a:schemeClr val="tx1"/>
                </a:solidFill>
                <a:latin typeface="Arial" pitchFamily="34" charset="0"/>
                <a:ea typeface="MS PGothic" pitchFamily="34" charset="-128"/>
              </a:defRPr>
            </a:lvl4pPr>
            <a:lvl5pPr marL="2057400" indent="-228600">
              <a:spcBef>
                <a:spcPct val="20000"/>
              </a:spcBef>
              <a:buChar char="»"/>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Arial" pitchFamily="34" charset="0"/>
                <a:ea typeface="MS PGothic" pitchFamily="34" charset="-128"/>
              </a:defRPr>
            </a:lvl9pPr>
          </a:lstStyle>
          <a:p>
            <a:pPr eaLnBrk="1" hangingPunct="1">
              <a:spcBef>
                <a:spcPct val="50000"/>
              </a:spcBef>
              <a:buFontTx/>
              <a:buNone/>
            </a:pPr>
            <a:r>
              <a:rPr lang="en-US" altLang="en-US" sz="1600" b="1" dirty="0"/>
              <a:t>Predicted Gross = 3.472 * Budget – 164.14   </a:t>
            </a:r>
          </a:p>
        </p:txBody>
      </p:sp>
      <p:sp>
        <p:nvSpPr>
          <p:cNvPr id="12" name="TextBox 11"/>
          <p:cNvSpPr txBox="1">
            <a:spLocks noChangeArrowheads="1"/>
          </p:cNvSpPr>
          <p:nvPr/>
        </p:nvSpPr>
        <p:spPr bwMode="auto">
          <a:xfrm>
            <a:off x="922298" y="4831281"/>
            <a:ext cx="30835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itchFamily="34" charset="0"/>
                <a:ea typeface="MS PGothic" pitchFamily="34" charset="-128"/>
              </a:defRPr>
            </a:lvl1pPr>
            <a:lvl2pPr marL="37931725" indent="-37474525">
              <a:spcBef>
                <a:spcPct val="20000"/>
              </a:spcBef>
              <a:buChar char="–"/>
              <a:defRPr sz="2800">
                <a:solidFill>
                  <a:schemeClr val="tx1"/>
                </a:solidFill>
                <a:latin typeface="Arial" pitchFamily="34" charset="0"/>
                <a:ea typeface="MS PGothic" pitchFamily="34" charset="-128"/>
              </a:defRPr>
            </a:lvl2pPr>
            <a:lvl3pPr marL="1143000" indent="-228600">
              <a:spcBef>
                <a:spcPct val="20000"/>
              </a:spcBef>
              <a:buChar char="•"/>
              <a:defRPr sz="2400">
                <a:solidFill>
                  <a:schemeClr val="tx1"/>
                </a:solidFill>
                <a:latin typeface="Arial" pitchFamily="34" charset="0"/>
                <a:ea typeface="MS PGothic" pitchFamily="34" charset="-128"/>
              </a:defRPr>
            </a:lvl3pPr>
            <a:lvl4pPr marL="1600200" indent="-228600">
              <a:spcBef>
                <a:spcPct val="20000"/>
              </a:spcBef>
              <a:buChar char="–"/>
              <a:defRPr sz="2000">
                <a:solidFill>
                  <a:schemeClr val="tx1"/>
                </a:solidFill>
                <a:latin typeface="Arial" pitchFamily="34" charset="0"/>
                <a:ea typeface="MS PGothic" pitchFamily="34" charset="-128"/>
              </a:defRPr>
            </a:lvl4pPr>
            <a:lvl5pPr marL="2057400" indent="-228600">
              <a:spcBef>
                <a:spcPct val="20000"/>
              </a:spcBef>
              <a:buChar char="»"/>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Arial" pitchFamily="34" charset="0"/>
                <a:ea typeface="MS PGothic" pitchFamily="34" charset="-128"/>
              </a:defRPr>
            </a:lvl9pPr>
          </a:lstStyle>
          <a:p>
            <a:pPr eaLnBrk="1" hangingPunct="1">
              <a:spcBef>
                <a:spcPct val="0"/>
              </a:spcBef>
              <a:buFontTx/>
              <a:buNone/>
            </a:pPr>
            <a:r>
              <a:rPr lang="en-US" altLang="en-US" sz="1600" b="1" u="sng" dirty="0"/>
              <a:t>Equation of Regression Line</a:t>
            </a:r>
          </a:p>
        </p:txBody>
      </p:sp>
      <mc:AlternateContent xmlns:mc="http://schemas.openxmlformats.org/markup-compatibility/2006" xmlns:a14="http://schemas.microsoft.com/office/drawing/2010/main">
        <mc:Choice Requires="a14">
          <p:sp>
            <p:nvSpPr>
              <p:cNvPr id="13" name="TextBox 12"/>
              <p:cNvSpPr txBox="1">
                <a:spLocks noChangeArrowheads="1"/>
              </p:cNvSpPr>
              <p:nvPr/>
            </p:nvSpPr>
            <p:spPr bwMode="auto">
              <a:xfrm>
                <a:off x="73840" y="5687450"/>
                <a:ext cx="4650560" cy="5847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itchFamily="34" charset="0"/>
                    <a:ea typeface="MS PGothic" pitchFamily="34" charset="-128"/>
                  </a:defRPr>
                </a:lvl1pPr>
                <a:lvl2pPr marL="37931725" indent="-37474525">
                  <a:spcBef>
                    <a:spcPct val="20000"/>
                  </a:spcBef>
                  <a:buChar char="–"/>
                  <a:defRPr sz="2800">
                    <a:solidFill>
                      <a:schemeClr val="tx1"/>
                    </a:solidFill>
                    <a:latin typeface="Arial" pitchFamily="34" charset="0"/>
                    <a:ea typeface="MS PGothic" pitchFamily="34" charset="-128"/>
                  </a:defRPr>
                </a:lvl2pPr>
                <a:lvl3pPr marL="1143000" indent="-228600">
                  <a:spcBef>
                    <a:spcPct val="20000"/>
                  </a:spcBef>
                  <a:buChar char="•"/>
                  <a:defRPr sz="2400">
                    <a:solidFill>
                      <a:schemeClr val="tx1"/>
                    </a:solidFill>
                    <a:latin typeface="Arial" pitchFamily="34" charset="0"/>
                    <a:ea typeface="MS PGothic" pitchFamily="34" charset="-128"/>
                  </a:defRPr>
                </a:lvl3pPr>
                <a:lvl4pPr marL="1600200" indent="-228600">
                  <a:spcBef>
                    <a:spcPct val="20000"/>
                  </a:spcBef>
                  <a:buChar char="–"/>
                  <a:defRPr sz="2000">
                    <a:solidFill>
                      <a:schemeClr val="tx1"/>
                    </a:solidFill>
                    <a:latin typeface="Arial" pitchFamily="34" charset="0"/>
                    <a:ea typeface="MS PGothic" pitchFamily="34" charset="-128"/>
                  </a:defRPr>
                </a:lvl4pPr>
                <a:lvl5pPr marL="2057400" indent="-228600">
                  <a:spcBef>
                    <a:spcPct val="20000"/>
                  </a:spcBef>
                  <a:buChar char="»"/>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Arial" pitchFamily="34" charset="0"/>
                    <a:ea typeface="MS PGothic" pitchFamily="34" charset="-128"/>
                  </a:defRPr>
                </a:lvl9pPr>
              </a:lstStyle>
              <a:p>
                <a:pPr algn="ctr" eaLnBrk="1" hangingPunct="1">
                  <a:spcBef>
                    <a:spcPct val="0"/>
                  </a:spcBef>
                  <a:buFontTx/>
                  <a:buNone/>
                </a:pPr>
                <a:r>
                  <a:rPr lang="en-US" altLang="en-US" sz="1600" b="1" u="sng" dirty="0"/>
                  <a:t>Predicted Gross for a Budget of $40 </a:t>
                </a:r>
                <a:r>
                  <a:rPr lang="en-US" altLang="en-US" sz="1600" b="1" u="sng" dirty="0" smtClean="0"/>
                  <a:t>million</a:t>
                </a:r>
                <a:endParaRPr lang="en-US" altLang="en-US" sz="1600" b="1" u="sng" dirty="0"/>
              </a:p>
              <a:p>
                <a:pPr algn="ctr" eaLnBrk="1" hangingPunct="1">
                  <a:spcBef>
                    <a:spcPct val="0"/>
                  </a:spcBef>
                  <a:buFontTx/>
                  <a:buNone/>
                </a:pPr>
                <a14:m>
                  <m:oMath xmlns:m="http://schemas.openxmlformats.org/officeDocument/2006/math">
                    <m:acc>
                      <m:accPr>
                        <m:chr m:val="̂"/>
                        <m:ctrlPr>
                          <a:rPr lang="en-US" altLang="en-US" sz="1600" b="1" i="1" dirty="0" smtClean="0">
                            <a:latin typeface="Cambria Math"/>
                          </a:rPr>
                        </m:ctrlPr>
                      </m:accPr>
                      <m:e>
                        <m:r>
                          <a:rPr lang="en-US" altLang="en-US" sz="1600" b="1" i="1" dirty="0">
                            <a:latin typeface="Cambria Math" panose="02040503050406030204" pitchFamily="18" charset="0"/>
                          </a:rPr>
                          <m:t>𝒚</m:t>
                        </m:r>
                        <m:r>
                          <a:rPr lang="en-US" altLang="en-US" sz="1600" b="1" i="1" baseline="-25000" dirty="0">
                            <a:latin typeface="Cambria Math" panose="02040503050406030204" pitchFamily="18" charset="0"/>
                          </a:rPr>
                          <m:t>𝟒𝟎</m:t>
                        </m:r>
                      </m:e>
                    </m:acc>
                  </m:oMath>
                </a14:m>
                <a:r>
                  <a:rPr lang="en-US" altLang="en-US" sz="1600" b="1" dirty="0" smtClean="0"/>
                  <a:t> </a:t>
                </a:r>
                <a:r>
                  <a:rPr lang="en-US" altLang="en-US" sz="1600" b="1" dirty="0"/>
                  <a:t>=</a:t>
                </a:r>
                <a:r>
                  <a:rPr lang="en-US" altLang="en-US" sz="1600" b="1" dirty="0" smtClean="0"/>
                  <a:t> </a:t>
                </a:r>
                <a:r>
                  <a:rPr lang="en-US" altLang="en-US" sz="1600" b="1" dirty="0"/>
                  <a:t>3.472(40) – 164.14 = -$25 million!</a:t>
                </a:r>
              </a:p>
            </p:txBody>
          </p:sp>
        </mc:Choice>
        <mc:Fallback xmlns="">
          <p:sp>
            <p:nvSpPr>
              <p:cNvPr id="13" name="TextBox 12"/>
              <p:cNvSpPr txBox="1">
                <a:spLocks noRot="1" noChangeAspect="1" noMove="1" noResize="1" noEditPoints="1" noAdjustHandles="1" noChangeArrowheads="1" noChangeShapeType="1" noTextEdit="1"/>
              </p:cNvSpPr>
              <p:nvPr/>
            </p:nvSpPr>
            <p:spPr bwMode="auto">
              <a:xfrm>
                <a:off x="73840" y="5687450"/>
                <a:ext cx="4650560" cy="584775"/>
              </a:xfrm>
              <a:prstGeom prst="rect">
                <a:avLst/>
              </a:prstGeom>
              <a:blipFill rotWithShape="1">
                <a:blip r:embed="rId3"/>
                <a:stretch>
                  <a:fillRect t="-3125" b="-125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25606"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555" y="762000"/>
            <a:ext cx="731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3026199"/>
            <a:ext cx="397510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552719" y="3967400"/>
            <a:ext cx="914400" cy="2492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Content Placeholder 2">
            <a:extLst>
              <a:ext uri="{FF2B5EF4-FFF2-40B4-BE49-F238E27FC236}">
                <a16:creationId xmlns:a16="http://schemas.microsoft.com/office/drawing/2014/main" xmlns="" id="{CBF783EF-213D-4780-A4DD-A80622D3C739}"/>
              </a:ext>
            </a:extLst>
          </p:cNvPr>
          <p:cNvSpPr txBox="1">
            <a:spLocks/>
          </p:cNvSpPr>
          <p:nvPr/>
        </p:nvSpPr>
        <p:spPr bwMode="auto">
          <a:xfrm>
            <a:off x="4587947" y="2338307"/>
            <a:ext cx="1900368" cy="68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eaLnBrk="0" fontAlgn="base" hangingPunct="0">
              <a:spcBef>
                <a:spcPts val="0"/>
              </a:spcBef>
              <a:spcAft>
                <a:spcPts val="0"/>
              </a:spcAft>
            </a:pPr>
            <a:r>
              <a:rPr lang="en-US" sz="1200" dirty="0">
                <a:solidFill>
                  <a:srgbClr val="000000"/>
                </a:solidFill>
                <a:effectLst/>
                <a:latin typeface="Arial" panose="020B0604020202020204" pitchFamily="34" charset="0"/>
                <a:ea typeface="MS PGothic" panose="020B0600070205080204" pitchFamily="34" charset="-128"/>
                <a:cs typeface="Times New Roman" panose="02020603050405020304" pitchFamily="18" charset="0"/>
              </a:rPr>
              <a:t>proc glm data = movie;</a:t>
            </a:r>
            <a:endParaRPr lang="en-US" sz="1200" dirty="0">
              <a:effectLst/>
              <a:latin typeface="Times New Roman" panose="02020603050405020304" pitchFamily="18" charset="0"/>
              <a:ea typeface="Times New Roman" panose="02020603050405020304" pitchFamily="18" charset="0"/>
            </a:endParaRPr>
          </a:p>
          <a:p>
            <a:pPr marL="0" marR="0" eaLnBrk="0" fontAlgn="base" hangingPunct="0">
              <a:spcBef>
                <a:spcPts val="0"/>
              </a:spcBef>
              <a:spcAft>
                <a:spcPts val="0"/>
              </a:spcAft>
            </a:pPr>
            <a:r>
              <a:rPr lang="en-US" sz="1200" dirty="0">
                <a:solidFill>
                  <a:srgbClr val="000000"/>
                </a:solidFill>
                <a:effectLst/>
                <a:latin typeface="Arial" panose="020B0604020202020204" pitchFamily="34" charset="0"/>
                <a:ea typeface="MS PGothic" panose="020B0600070205080204" pitchFamily="34" charset="-128"/>
                <a:cs typeface="Times New Roman" panose="02020603050405020304" pitchFamily="18" charset="0"/>
              </a:rPr>
              <a:t>model gross = budget;</a:t>
            </a:r>
            <a:endParaRPr lang="en-US" sz="1200" dirty="0">
              <a:effectLst/>
              <a:latin typeface="Times New Roman" panose="02020603050405020304" pitchFamily="18" charset="0"/>
              <a:ea typeface="Times New Roman" panose="02020603050405020304" pitchFamily="18" charset="0"/>
            </a:endParaRPr>
          </a:p>
          <a:p>
            <a:pPr marL="0" marR="0" eaLnBrk="0" fontAlgn="base" hangingPunct="0">
              <a:spcBef>
                <a:spcPts val="0"/>
              </a:spcBef>
              <a:spcAft>
                <a:spcPts val="0"/>
              </a:spcAft>
            </a:pPr>
            <a:r>
              <a:rPr lang="en-US" sz="1200" dirty="0">
                <a:solidFill>
                  <a:srgbClr val="000000"/>
                </a:solidFill>
                <a:effectLst/>
                <a:latin typeface="Arial" panose="020B0604020202020204" pitchFamily="34" charset="0"/>
                <a:ea typeface="MS PGothic" panose="020B0600070205080204" pitchFamily="34" charset="-128"/>
                <a:cs typeface="Times New Roman" panose="02020603050405020304" pitchFamily="18" charset="0"/>
              </a:rPr>
              <a:t>run;</a:t>
            </a:r>
          </a:p>
          <a:p>
            <a:pPr marL="0" marR="0" eaLnBrk="0" fontAlgn="base" hangingPunct="0">
              <a:spcBef>
                <a:spcPts val="0"/>
              </a:spcBef>
              <a:spcAft>
                <a:spcPts val="0"/>
              </a:spcAft>
            </a:pPr>
            <a:endParaRPr lang="en-US" sz="1200" dirty="0">
              <a:solidFill>
                <a:srgbClr val="000000"/>
              </a:solidFill>
              <a:effectLst/>
              <a:latin typeface="Arial" panose="020B0604020202020204" pitchFamily="34" charset="0"/>
              <a:ea typeface="MS PGothic" panose="020B0600070205080204" pitchFamily="34" charset="-128"/>
              <a:cs typeface="Times New Roman" panose="02020603050405020304" pitchFamily="18" charset="0"/>
            </a:endParaRPr>
          </a:p>
          <a:p>
            <a:pPr marL="0" marR="0" eaLnBrk="0" fontAlgn="base" hangingPunct="0">
              <a:spcBef>
                <a:spcPts val="0"/>
              </a:spcBef>
              <a:spcAft>
                <a:spcPts val="0"/>
              </a:spcAft>
            </a:pPr>
            <a:endParaRPr lang="en-US" sz="1200" dirty="0">
              <a:solidFill>
                <a:srgbClr val="000000"/>
              </a:solidFill>
              <a:effectLst/>
              <a:latin typeface="Arial" panose="020B0604020202020204" pitchFamily="34" charset="0"/>
              <a:ea typeface="MS PGothic" panose="020B0600070205080204" pitchFamily="34" charset="-128"/>
              <a:cs typeface="Times New Roman" panose="02020603050405020304" pitchFamily="18" charset="0"/>
            </a:endParaRPr>
          </a:p>
          <a:p>
            <a:pPr marL="0" marR="0" eaLnBrk="0" fontAlgn="base" hangingPunct="0">
              <a:spcBef>
                <a:spcPts val="0"/>
              </a:spcBef>
              <a:spcAft>
                <a:spcPts val="0"/>
              </a:spcAft>
            </a:pPr>
            <a:r>
              <a:rPr lang="en-US" sz="1200" dirty="0" smtClean="0">
                <a:solidFill>
                  <a:srgbClr val="000000"/>
                </a:solidFill>
                <a:effectLst/>
                <a:latin typeface="Arial" panose="020B0604020202020204" pitchFamily="34" charset="0"/>
                <a:ea typeface="MS PGothic" panose="020B0600070205080204" pitchFamily="34" charset="-128"/>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p:txBody>
      </p:sp>
      <p:sp>
        <p:nvSpPr>
          <p:cNvPr id="24" name="Rectangle 23">
            <a:extLst>
              <a:ext uri="{FF2B5EF4-FFF2-40B4-BE49-F238E27FC236}">
                <a16:creationId xmlns:a16="http://schemas.microsoft.com/office/drawing/2014/main" xmlns="" id="{04955A5E-21CC-44E8-BA00-42382FF0D08F}"/>
              </a:ext>
            </a:extLst>
          </p:cNvPr>
          <p:cNvSpPr/>
          <p:nvPr/>
        </p:nvSpPr>
        <p:spPr>
          <a:xfrm>
            <a:off x="1706037" y="3967400"/>
            <a:ext cx="914400" cy="2492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xmlns="" id="{CF4301A9-20BB-4C91-A640-77E5309B9466}"/>
              </a:ext>
            </a:extLst>
          </p:cNvPr>
          <p:cNvSpPr/>
          <p:nvPr/>
        </p:nvSpPr>
        <p:spPr>
          <a:xfrm>
            <a:off x="5608434" y="3944555"/>
            <a:ext cx="914400" cy="2492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xmlns="" id="{719AB6BC-E63F-4A9B-A343-65923F3D4E4C}"/>
              </a:ext>
            </a:extLst>
          </p:cNvPr>
          <p:cNvSpPr/>
          <p:nvPr/>
        </p:nvSpPr>
        <p:spPr>
          <a:xfrm>
            <a:off x="5608434" y="4197525"/>
            <a:ext cx="914400" cy="2492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ontent Placeholder 2">
            <a:extLst>
              <a:ext uri="{FF2B5EF4-FFF2-40B4-BE49-F238E27FC236}">
                <a16:creationId xmlns:a16="http://schemas.microsoft.com/office/drawing/2014/main" xmlns="" id="{CBF783EF-213D-4780-A4DD-A80622D3C739}"/>
              </a:ext>
            </a:extLst>
          </p:cNvPr>
          <p:cNvSpPr txBox="1">
            <a:spLocks/>
          </p:cNvSpPr>
          <p:nvPr/>
        </p:nvSpPr>
        <p:spPr bwMode="auto">
          <a:xfrm>
            <a:off x="6701335" y="2150878"/>
            <a:ext cx="1841026" cy="875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eaLnBrk="0" fontAlgn="base" hangingPunct="0">
              <a:spcBef>
                <a:spcPts val="0"/>
              </a:spcBef>
              <a:spcAft>
                <a:spcPts val="0"/>
              </a:spcAft>
            </a:pPr>
            <a:endParaRPr lang="en-US" sz="1200" dirty="0">
              <a:solidFill>
                <a:srgbClr val="000000"/>
              </a:solidFill>
              <a:effectLst/>
              <a:latin typeface="Arial" panose="020B0604020202020204" pitchFamily="34" charset="0"/>
              <a:ea typeface="MS PGothic" panose="020B0600070205080204" pitchFamily="34" charset="-128"/>
              <a:cs typeface="Times New Roman" panose="02020603050405020304" pitchFamily="18" charset="0"/>
            </a:endParaRPr>
          </a:p>
          <a:p>
            <a:pPr marL="0" marR="0" eaLnBrk="0" fontAlgn="base" hangingPunct="0">
              <a:spcBef>
                <a:spcPts val="0"/>
              </a:spcBef>
              <a:spcAft>
                <a:spcPts val="0"/>
              </a:spcAft>
            </a:pPr>
            <a:r>
              <a:rPr lang="en-US" sz="1200" dirty="0">
                <a:solidFill>
                  <a:srgbClr val="000000"/>
                </a:solidFill>
                <a:effectLst/>
                <a:latin typeface="Arial" panose="020B0604020202020204" pitchFamily="34" charset="0"/>
                <a:ea typeface="MS PGothic" panose="020B0600070205080204" pitchFamily="34" charset="-128"/>
                <a:cs typeface="Times New Roman" panose="02020603050405020304" pitchFamily="18" charset="0"/>
              </a:rPr>
              <a:t>proc reg data= movie;</a:t>
            </a:r>
            <a:endParaRPr lang="en-US" sz="1200" dirty="0">
              <a:effectLst/>
              <a:latin typeface="Times New Roman" panose="02020603050405020304" pitchFamily="18" charset="0"/>
              <a:ea typeface="Times New Roman" panose="02020603050405020304" pitchFamily="18" charset="0"/>
            </a:endParaRPr>
          </a:p>
          <a:p>
            <a:pPr marL="0" marR="0" eaLnBrk="0" fontAlgn="base" hangingPunct="0">
              <a:spcBef>
                <a:spcPts val="0"/>
              </a:spcBef>
              <a:spcAft>
                <a:spcPts val="0"/>
              </a:spcAft>
            </a:pPr>
            <a:r>
              <a:rPr lang="en-US" sz="1200" dirty="0">
                <a:solidFill>
                  <a:srgbClr val="000000"/>
                </a:solidFill>
                <a:effectLst/>
                <a:latin typeface="Arial" panose="020B0604020202020204" pitchFamily="34" charset="0"/>
                <a:ea typeface="MS PGothic" panose="020B0600070205080204" pitchFamily="34" charset="-128"/>
                <a:cs typeface="Times New Roman" panose="02020603050405020304" pitchFamily="18" charset="0"/>
              </a:rPr>
              <a:t>model gross = budget;</a:t>
            </a:r>
            <a:endParaRPr lang="en-US" sz="1200" dirty="0">
              <a:effectLst/>
              <a:latin typeface="Times New Roman" panose="02020603050405020304" pitchFamily="18" charset="0"/>
              <a:ea typeface="Times New Roman" panose="02020603050405020304" pitchFamily="18" charset="0"/>
            </a:endParaRPr>
          </a:p>
          <a:p>
            <a:pPr marL="0" marR="0" eaLnBrk="0" fontAlgn="base" hangingPunct="0">
              <a:spcBef>
                <a:spcPts val="0"/>
              </a:spcBef>
              <a:spcAft>
                <a:spcPts val="0"/>
              </a:spcAft>
            </a:pPr>
            <a:r>
              <a:rPr lang="en-US" sz="1200" dirty="0">
                <a:solidFill>
                  <a:srgbClr val="000000"/>
                </a:solidFill>
                <a:effectLst/>
                <a:latin typeface="Arial" panose="020B0604020202020204" pitchFamily="34" charset="0"/>
                <a:ea typeface="MS PGothic" panose="020B0600070205080204" pitchFamily="34" charset="-128"/>
                <a:cs typeface="Times New Roman" panose="02020603050405020304" pitchFamily="18" charset="0"/>
              </a:rPr>
              <a:t>run;</a:t>
            </a:r>
            <a:endParaRPr lang="en-US" sz="1200" dirty="0">
              <a:effectLst/>
              <a:latin typeface="Times New Roman" panose="02020603050405020304" pitchFamily="18" charset="0"/>
              <a:ea typeface="Times New Roman" panose="02020603050405020304" pitchFamily="18" charset="0"/>
            </a:endParaRPr>
          </a:p>
          <a:p>
            <a:pPr marL="0" marR="0" eaLnBrk="0" fontAlgn="base" hangingPunct="0">
              <a:spcBef>
                <a:spcPts val="0"/>
              </a:spcBef>
              <a:spcAft>
                <a:spcPts val="0"/>
              </a:spcAft>
            </a:pPr>
            <a:r>
              <a:rPr lang="en-US" sz="1200" dirty="0">
                <a:solidFill>
                  <a:srgbClr val="000000"/>
                </a:solidFill>
                <a:effectLst/>
                <a:latin typeface="Arial" panose="020B0604020202020204" pitchFamily="34" charset="0"/>
                <a:ea typeface="MS PGothic" panose="020B0600070205080204" pitchFamily="34" charset="-128"/>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6275295" y="2547123"/>
            <a:ext cx="426040" cy="3439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OR</a:t>
            </a:r>
            <a:endParaRPr lang="en-US" sz="1200" dirty="0">
              <a:solidFill>
                <a:schemeClr val="tx1"/>
              </a:solidFill>
            </a:endParaRPr>
          </a:p>
        </p:txBody>
      </p:sp>
      <p:sp>
        <p:nvSpPr>
          <p:cNvPr id="4" name="Rectangle 3"/>
          <p:cNvSpPr/>
          <p:nvPr/>
        </p:nvSpPr>
        <p:spPr>
          <a:xfrm>
            <a:off x="5216061" y="2150878"/>
            <a:ext cx="2364048" cy="1874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solidFill>
                  <a:schemeClr val="tx1"/>
                </a:solidFill>
              </a:rPr>
              <a:t>SAS Code and Output</a:t>
            </a:r>
            <a:endParaRPr lang="en-US" sz="1000" u="sng" dirty="0">
              <a:solidFill>
                <a:schemeClr val="tx1"/>
              </a:solidFill>
            </a:endParaRPr>
          </a:p>
        </p:txBody>
      </p:sp>
      <p:sp>
        <p:nvSpPr>
          <p:cNvPr id="21" name="Rectangle 20"/>
          <p:cNvSpPr/>
          <p:nvPr/>
        </p:nvSpPr>
        <p:spPr>
          <a:xfrm>
            <a:off x="1009919" y="2265980"/>
            <a:ext cx="2364048" cy="1874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solidFill>
                  <a:schemeClr val="tx1"/>
                </a:solidFill>
              </a:rPr>
              <a:t>R Code and Output</a:t>
            </a:r>
            <a:endParaRPr lang="en-US" sz="1000" u="sng" dirty="0">
              <a:solidFill>
                <a:schemeClr val="tx1"/>
              </a:solidFill>
            </a:endParaRPr>
          </a:p>
        </p:txBody>
      </p:sp>
      <p:sp>
        <p:nvSpPr>
          <p:cNvPr id="8" name="Rectangle 7"/>
          <p:cNvSpPr/>
          <p:nvPr/>
        </p:nvSpPr>
        <p:spPr>
          <a:xfrm>
            <a:off x="460339" y="2150878"/>
            <a:ext cx="3730661" cy="246282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493169" y="2126613"/>
            <a:ext cx="3825439" cy="246282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47146" y="4831281"/>
            <a:ext cx="2711996" cy="1690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7743967" y="5125232"/>
            <a:ext cx="1143000" cy="110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FF0000"/>
                </a:solidFill>
              </a:rPr>
              <a:t>What's the Problem Here?</a:t>
            </a:r>
            <a:endParaRPr lang="en-US" sz="1400" b="1" dirty="0">
              <a:solidFill>
                <a:srgbClr val="FF0000"/>
              </a:solidFill>
            </a:endParaRPr>
          </a:p>
        </p:txBody>
      </p:sp>
      <p:sp>
        <p:nvSpPr>
          <p:cNvPr id="5" name="Slide Number Placeholder 4"/>
          <p:cNvSpPr>
            <a:spLocks noGrp="1"/>
          </p:cNvSpPr>
          <p:nvPr>
            <p:ph type="sldNum" sz="quarter" idx="12"/>
          </p:nvPr>
        </p:nvSpPr>
        <p:spPr/>
        <p:txBody>
          <a:bodyPr/>
          <a:lstStyle/>
          <a:p>
            <a:pPr>
              <a:defRPr/>
            </a:pPr>
            <a:fld id="{EA0169A8-E6B3-4D1D-A7FF-CD1BC5030C87}" type="slidenum">
              <a:rPr lang="en-US" altLang="en-US" smtClean="0"/>
              <a:pPr>
                <a:defRPr/>
              </a:pPr>
              <a:t>12</a:t>
            </a:fld>
            <a:endParaRPr lang="en-US" altLang="en-US" dirty="0"/>
          </a:p>
        </p:txBody>
      </p:sp>
    </p:spTree>
    <p:extLst>
      <p:ext uri="{BB962C8B-B14F-4D97-AF65-F5344CB8AC3E}">
        <p14:creationId xmlns:p14="http://schemas.microsoft.com/office/powerpoint/2010/main" val="41807482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27062" y="251629"/>
            <a:ext cx="8530419" cy="1143000"/>
          </a:xfrm>
        </p:spPr>
        <p:txBody>
          <a:bodyPr/>
          <a:lstStyle/>
          <a:p>
            <a:r>
              <a:rPr lang="en-US" altLang="en-US" sz="2400" b="1" dirty="0" smtClean="0"/>
              <a:t>Sampling Distributions for Hypothesis Tests for </a:t>
            </a:r>
            <a:r>
              <a:rPr lang="el-GR" altLang="en-US" sz="2400" b="1" dirty="0" smtClean="0"/>
              <a:t>β</a:t>
            </a:r>
            <a:r>
              <a:rPr lang="en-US" altLang="en-US" sz="2400" b="1" baseline="-25000" dirty="0" smtClean="0"/>
              <a:t>0</a:t>
            </a:r>
            <a:r>
              <a:rPr lang="en-US" altLang="en-US" sz="2400" b="1" dirty="0" smtClean="0"/>
              <a:t> and </a:t>
            </a:r>
            <a:r>
              <a:rPr lang="el-GR" altLang="en-US" sz="2400" b="1" dirty="0" smtClean="0"/>
              <a:t>β</a:t>
            </a:r>
            <a:r>
              <a:rPr lang="en-US" altLang="en-US" sz="2400" b="1" baseline="-25000" dirty="0" smtClean="0"/>
              <a:t>1</a:t>
            </a:r>
            <a:r>
              <a:rPr lang="en-US" altLang="en-US" sz="2400" b="1" dirty="0" smtClean="0"/>
              <a:t> </a:t>
            </a:r>
            <a:endParaRPr lang="en-US" altLang="en-US"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6381" y="1400174"/>
            <a:ext cx="6015819" cy="4981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 name="Rectangle 1"/>
          <p:cNvSpPr/>
          <p:nvPr/>
        </p:nvSpPr>
        <p:spPr>
          <a:xfrm>
            <a:off x="612445" y="1552576"/>
            <a:ext cx="1748620" cy="5334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27062" y="4067176"/>
            <a:ext cx="1752600" cy="5334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Rectangle 2"/>
              <p:cNvSpPr/>
              <p:nvPr/>
            </p:nvSpPr>
            <p:spPr>
              <a:xfrm>
                <a:off x="6328581" y="2085977"/>
                <a:ext cx="2667000" cy="41624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1" i="1" smtClean="0">
                              <a:solidFill>
                                <a:schemeClr val="tx1"/>
                              </a:solidFill>
                              <a:latin typeface="Cambria Math"/>
                            </a:rPr>
                          </m:ctrlPr>
                        </m:sSupPr>
                        <m:e>
                          <m:sSub>
                            <m:sSubPr>
                              <m:ctrlPr>
                                <a:rPr lang="en-US" b="1" i="1" smtClean="0">
                                  <a:solidFill>
                                    <a:schemeClr val="tx1"/>
                                  </a:solidFill>
                                  <a:latin typeface="Cambria Math"/>
                                </a:rPr>
                              </m:ctrlPr>
                            </m:sSubPr>
                            <m:e>
                              <m:r>
                                <a:rPr lang="en-US" b="1" i="1" smtClean="0">
                                  <a:solidFill>
                                    <a:schemeClr val="tx1"/>
                                  </a:solidFill>
                                  <a:latin typeface="Cambria Math"/>
                                </a:rPr>
                                <m:t>𝒔</m:t>
                              </m:r>
                            </m:e>
                            <m:sub>
                              <m:r>
                                <a:rPr lang="en-US" b="1" i="1" smtClean="0">
                                  <a:solidFill>
                                    <a:schemeClr val="tx1"/>
                                  </a:solidFill>
                                  <a:latin typeface="Cambria Math"/>
                                </a:rPr>
                                <m:t>𝑿</m:t>
                              </m:r>
                            </m:sub>
                          </m:sSub>
                        </m:e>
                        <m:sup>
                          <m:r>
                            <a:rPr lang="en-US" b="1" i="1" smtClean="0">
                              <a:solidFill>
                                <a:schemeClr val="tx1"/>
                              </a:solidFill>
                              <a:latin typeface="Cambria Math"/>
                            </a:rPr>
                            <m:t>𝟐</m:t>
                          </m:r>
                        </m:sup>
                      </m:sSup>
                      <m:r>
                        <a:rPr lang="en-US" b="1" i="1" smtClean="0">
                          <a:solidFill>
                            <a:schemeClr val="tx1"/>
                          </a:solidFill>
                          <a:latin typeface="Cambria Math"/>
                        </a:rPr>
                        <m:t>=</m:t>
                      </m:r>
                      <m:f>
                        <m:fPr>
                          <m:ctrlPr>
                            <a:rPr lang="en-US" b="1" i="1" smtClean="0">
                              <a:solidFill>
                                <a:schemeClr val="tx1"/>
                              </a:solidFill>
                              <a:latin typeface="Cambria Math"/>
                            </a:rPr>
                          </m:ctrlPr>
                        </m:fPr>
                        <m:num>
                          <m:nary>
                            <m:naryPr>
                              <m:chr m:val="∑"/>
                              <m:ctrlPr>
                                <a:rPr lang="en-US" b="1" i="1">
                                  <a:solidFill>
                                    <a:schemeClr val="tx1"/>
                                  </a:solidFill>
                                  <a:latin typeface="Cambria Math"/>
                                </a:rPr>
                              </m:ctrlPr>
                            </m:naryPr>
                            <m:sub>
                              <m:r>
                                <m:rPr>
                                  <m:brk m:alnAt="23"/>
                                </m:rPr>
                                <a:rPr lang="en-US" b="1" i="1">
                                  <a:solidFill>
                                    <a:schemeClr val="tx1"/>
                                  </a:solidFill>
                                  <a:latin typeface="Cambria Math"/>
                                </a:rPr>
                                <m:t>𝒊</m:t>
                              </m:r>
                              <m:r>
                                <a:rPr lang="en-US" b="1" i="1">
                                  <a:solidFill>
                                    <a:schemeClr val="tx1"/>
                                  </a:solidFill>
                                  <a:latin typeface="Cambria Math"/>
                                </a:rPr>
                                <m:t>=</m:t>
                              </m:r>
                              <m:r>
                                <a:rPr lang="en-US" b="1" i="1">
                                  <a:solidFill>
                                    <a:schemeClr val="tx1"/>
                                  </a:solidFill>
                                  <a:latin typeface="Cambria Math"/>
                                </a:rPr>
                                <m:t>𝟏</m:t>
                              </m:r>
                            </m:sub>
                            <m:sup>
                              <m:r>
                                <a:rPr lang="en-US" b="1" i="1">
                                  <a:solidFill>
                                    <a:schemeClr val="tx1"/>
                                  </a:solidFill>
                                  <a:latin typeface="Cambria Math"/>
                                </a:rPr>
                                <m:t>𝒏</m:t>
                              </m:r>
                            </m:sup>
                            <m:e>
                              <m:sSup>
                                <m:sSupPr>
                                  <m:ctrlPr>
                                    <a:rPr lang="en-US" b="1" i="1">
                                      <a:solidFill>
                                        <a:schemeClr val="tx1"/>
                                      </a:solidFill>
                                      <a:latin typeface="Cambria Math"/>
                                    </a:rPr>
                                  </m:ctrlPr>
                                </m:sSupPr>
                                <m:e>
                                  <m:d>
                                    <m:dPr>
                                      <m:ctrlPr>
                                        <a:rPr lang="en-US" b="1" i="1">
                                          <a:solidFill>
                                            <a:schemeClr val="tx1"/>
                                          </a:solidFill>
                                          <a:latin typeface="Cambria Math"/>
                                        </a:rPr>
                                      </m:ctrlPr>
                                    </m:dPr>
                                    <m:e>
                                      <m:sSub>
                                        <m:sSubPr>
                                          <m:ctrlPr>
                                            <a:rPr lang="en-US" b="1" i="1">
                                              <a:solidFill>
                                                <a:schemeClr val="tx1"/>
                                              </a:solidFill>
                                              <a:latin typeface="Cambria Math"/>
                                            </a:rPr>
                                          </m:ctrlPr>
                                        </m:sSubPr>
                                        <m:e>
                                          <m:r>
                                            <a:rPr lang="en-US" b="1" i="1">
                                              <a:solidFill>
                                                <a:schemeClr val="tx1"/>
                                              </a:solidFill>
                                              <a:latin typeface="Cambria Math"/>
                                            </a:rPr>
                                            <m:t>𝒙</m:t>
                                          </m:r>
                                        </m:e>
                                        <m:sub>
                                          <m:r>
                                            <a:rPr lang="en-US" b="1" i="1">
                                              <a:solidFill>
                                                <a:schemeClr val="tx1"/>
                                              </a:solidFill>
                                              <a:latin typeface="Cambria Math"/>
                                            </a:rPr>
                                            <m:t>𝒊</m:t>
                                          </m:r>
                                        </m:sub>
                                      </m:sSub>
                                      <m:r>
                                        <a:rPr lang="en-US" b="1" i="1">
                                          <a:solidFill>
                                            <a:schemeClr val="tx1"/>
                                          </a:solidFill>
                                          <a:latin typeface="Cambria Math"/>
                                        </a:rPr>
                                        <m:t>−</m:t>
                                      </m:r>
                                      <m:acc>
                                        <m:accPr>
                                          <m:chr m:val="̅"/>
                                          <m:ctrlPr>
                                            <a:rPr lang="en-US" b="1" i="1">
                                              <a:solidFill>
                                                <a:schemeClr val="tx1"/>
                                              </a:solidFill>
                                              <a:latin typeface="Cambria Math"/>
                                            </a:rPr>
                                          </m:ctrlPr>
                                        </m:accPr>
                                        <m:e>
                                          <m:r>
                                            <a:rPr lang="en-US" b="1" i="1">
                                              <a:solidFill>
                                                <a:schemeClr val="tx1"/>
                                              </a:solidFill>
                                              <a:latin typeface="Cambria Math"/>
                                            </a:rPr>
                                            <m:t>𝒙</m:t>
                                          </m:r>
                                        </m:e>
                                      </m:acc>
                                    </m:e>
                                  </m:d>
                                </m:e>
                                <m:sup>
                                  <m:r>
                                    <a:rPr lang="en-US" b="1" i="1">
                                      <a:solidFill>
                                        <a:schemeClr val="tx1"/>
                                      </a:solidFill>
                                      <a:latin typeface="Cambria Math"/>
                                    </a:rPr>
                                    <m:t>𝟐</m:t>
                                  </m:r>
                                </m:sup>
                              </m:sSup>
                            </m:e>
                          </m:nary>
                        </m:num>
                        <m:den>
                          <m:r>
                            <a:rPr lang="en-US" b="1" i="1" smtClean="0">
                              <a:solidFill>
                                <a:schemeClr val="tx1"/>
                              </a:solidFill>
                              <a:latin typeface="Cambria Math"/>
                            </a:rPr>
                            <m:t>𝒏</m:t>
                          </m:r>
                          <m:r>
                            <a:rPr lang="en-US" b="1" i="1" smtClean="0">
                              <a:solidFill>
                                <a:schemeClr val="tx1"/>
                              </a:solidFill>
                              <a:latin typeface="Cambria Math"/>
                            </a:rPr>
                            <m:t>−</m:t>
                          </m:r>
                          <m:r>
                            <a:rPr lang="en-US" b="1" i="1" smtClean="0">
                              <a:solidFill>
                                <a:schemeClr val="tx1"/>
                              </a:solidFill>
                              <a:latin typeface="Cambria Math"/>
                            </a:rPr>
                            <m:t>𝟏</m:t>
                          </m:r>
                        </m:den>
                      </m:f>
                    </m:oMath>
                  </m:oMathPara>
                </a14:m>
                <a:endParaRPr lang="en-US" b="1" dirty="0" smtClean="0"/>
              </a:p>
              <a:p>
                <a:pPr algn="ctr"/>
                <a:endParaRPr lang="en-US" dirty="0"/>
              </a:p>
              <a:p>
                <a:pPr algn="ctr"/>
                <a14:m>
                  <m:oMathPara xmlns:m="http://schemas.openxmlformats.org/officeDocument/2006/math">
                    <m:oMathParaPr>
                      <m:jc m:val="centerGroup"/>
                    </m:oMathParaPr>
                    <m:oMath xmlns:m="http://schemas.openxmlformats.org/officeDocument/2006/math">
                      <m:acc>
                        <m:accPr>
                          <m:chr m:val="̂"/>
                          <m:ctrlPr>
                            <a:rPr lang="en-US" b="1" i="1" smtClean="0">
                              <a:solidFill>
                                <a:schemeClr val="tx1"/>
                              </a:solidFill>
                              <a:latin typeface="Cambria Math"/>
                              <a:ea typeface="Cambria Math"/>
                            </a:rPr>
                          </m:ctrlPr>
                        </m:accPr>
                        <m:e>
                          <m:r>
                            <a:rPr lang="en-US" b="1" i="1">
                              <a:solidFill>
                                <a:schemeClr val="tx1"/>
                              </a:solidFill>
                              <a:latin typeface="Cambria Math"/>
                              <a:ea typeface="Cambria Math"/>
                            </a:rPr>
                            <m:t>𝝈</m:t>
                          </m:r>
                        </m:e>
                      </m:acc>
                      <m:r>
                        <a:rPr lang="en-US" b="1" i="1">
                          <a:solidFill>
                            <a:schemeClr val="tx1"/>
                          </a:solidFill>
                          <a:latin typeface="Cambria Math"/>
                        </a:rPr>
                        <m:t>=</m:t>
                      </m:r>
                      <m:rad>
                        <m:radPr>
                          <m:degHide m:val="on"/>
                          <m:ctrlPr>
                            <a:rPr lang="en-US" b="1" i="1" smtClean="0">
                              <a:solidFill>
                                <a:schemeClr val="tx1"/>
                              </a:solidFill>
                              <a:latin typeface="Cambria Math"/>
                            </a:rPr>
                          </m:ctrlPr>
                        </m:radPr>
                        <m:deg/>
                        <m:e>
                          <m:f>
                            <m:fPr>
                              <m:ctrlPr>
                                <a:rPr lang="en-US" b="1" i="1" smtClean="0">
                                  <a:solidFill>
                                    <a:schemeClr val="tx1"/>
                                  </a:solidFill>
                                  <a:latin typeface="Cambria Math"/>
                                </a:rPr>
                              </m:ctrlPr>
                            </m:fPr>
                            <m:num>
                              <m:nary>
                                <m:naryPr>
                                  <m:chr m:val="∑"/>
                                  <m:ctrlPr>
                                    <a:rPr lang="en-US" b="1" i="1" smtClean="0">
                                      <a:solidFill>
                                        <a:schemeClr val="tx1"/>
                                      </a:solidFill>
                                      <a:latin typeface="Cambria Math"/>
                                    </a:rPr>
                                  </m:ctrlPr>
                                </m:naryPr>
                                <m:sub>
                                  <m:r>
                                    <m:rPr>
                                      <m:brk m:alnAt="23"/>
                                    </m:rPr>
                                    <a:rPr lang="en-US" b="1" i="1" smtClean="0">
                                      <a:solidFill>
                                        <a:schemeClr val="tx1"/>
                                      </a:solidFill>
                                      <a:latin typeface="Cambria Math"/>
                                    </a:rPr>
                                    <m:t>𝒊</m:t>
                                  </m:r>
                                  <m:r>
                                    <a:rPr lang="en-US" b="1" i="1" smtClean="0">
                                      <a:solidFill>
                                        <a:schemeClr val="tx1"/>
                                      </a:solidFill>
                                      <a:latin typeface="Cambria Math"/>
                                    </a:rPr>
                                    <m:t>=</m:t>
                                  </m:r>
                                  <m:r>
                                    <a:rPr lang="en-US" b="1" i="1" smtClean="0">
                                      <a:solidFill>
                                        <a:schemeClr val="tx1"/>
                                      </a:solidFill>
                                      <a:latin typeface="Cambria Math"/>
                                    </a:rPr>
                                    <m:t>𝟏</m:t>
                                  </m:r>
                                </m:sub>
                                <m:sup>
                                  <m:r>
                                    <a:rPr lang="en-US" b="1" i="1" smtClean="0">
                                      <a:solidFill>
                                        <a:schemeClr val="tx1"/>
                                      </a:solidFill>
                                      <a:latin typeface="Cambria Math"/>
                                    </a:rPr>
                                    <m:t>𝒏</m:t>
                                  </m:r>
                                </m:sup>
                                <m:e>
                                  <m:sSup>
                                    <m:sSupPr>
                                      <m:ctrlPr>
                                        <a:rPr lang="en-US" b="1" i="1" smtClean="0">
                                          <a:solidFill>
                                            <a:schemeClr val="tx1"/>
                                          </a:solidFill>
                                          <a:latin typeface="Cambria Math"/>
                                        </a:rPr>
                                      </m:ctrlPr>
                                    </m:sSupPr>
                                    <m:e>
                                      <m:d>
                                        <m:dPr>
                                          <m:ctrlPr>
                                            <a:rPr lang="en-US" b="1" i="1" smtClean="0">
                                              <a:solidFill>
                                                <a:schemeClr val="tx1"/>
                                              </a:solidFill>
                                              <a:latin typeface="Cambria Math"/>
                                            </a:rPr>
                                          </m:ctrlPr>
                                        </m:dPr>
                                        <m:e>
                                          <m:sSub>
                                            <m:sSubPr>
                                              <m:ctrlPr>
                                                <a:rPr lang="en-US" b="1" i="1" smtClean="0">
                                                  <a:solidFill>
                                                    <a:schemeClr val="tx1"/>
                                                  </a:solidFill>
                                                  <a:latin typeface="Cambria Math"/>
                                                </a:rPr>
                                              </m:ctrlPr>
                                            </m:sSubPr>
                                            <m:e>
                                              <m:r>
                                                <a:rPr lang="en-US" b="1" i="1" smtClean="0">
                                                  <a:solidFill>
                                                    <a:schemeClr val="tx1"/>
                                                  </a:solidFill>
                                                  <a:latin typeface="Cambria Math"/>
                                                </a:rPr>
                                                <m:t>𝒚</m:t>
                                              </m:r>
                                            </m:e>
                                            <m:sub>
                                              <m:r>
                                                <a:rPr lang="en-US" b="1" i="1" smtClean="0">
                                                  <a:solidFill>
                                                    <a:schemeClr val="tx1"/>
                                                  </a:solidFill>
                                                  <a:latin typeface="Cambria Math"/>
                                                </a:rPr>
                                                <m:t>𝒊</m:t>
                                              </m:r>
                                            </m:sub>
                                          </m:sSub>
                                          <m:r>
                                            <a:rPr lang="en-US" b="1" i="1" smtClean="0">
                                              <a:solidFill>
                                                <a:schemeClr val="tx1"/>
                                              </a:solidFill>
                                              <a:latin typeface="Cambria Math"/>
                                            </a:rPr>
                                            <m:t>−</m:t>
                                          </m:r>
                                          <m:sSub>
                                            <m:sSubPr>
                                              <m:ctrlPr>
                                                <a:rPr lang="en-US" b="1" i="1" smtClean="0">
                                                  <a:solidFill>
                                                    <a:schemeClr val="tx1"/>
                                                  </a:solidFill>
                                                  <a:latin typeface="Cambria Math"/>
                                                </a:rPr>
                                              </m:ctrlPr>
                                            </m:sSubPr>
                                            <m:e>
                                              <m:acc>
                                                <m:accPr>
                                                  <m:chr m:val="̂"/>
                                                  <m:ctrlPr>
                                                    <a:rPr lang="en-US" b="1" i="1" smtClean="0">
                                                      <a:solidFill>
                                                        <a:schemeClr val="tx1"/>
                                                      </a:solidFill>
                                                      <a:latin typeface="Cambria Math"/>
                                                      <a:ea typeface="Cambria Math"/>
                                                    </a:rPr>
                                                  </m:ctrlPr>
                                                </m:accPr>
                                                <m:e>
                                                  <m:r>
                                                    <a:rPr lang="en-US" b="1" i="1" smtClean="0">
                                                      <a:solidFill>
                                                        <a:schemeClr val="tx1"/>
                                                      </a:solidFill>
                                                      <a:latin typeface="Cambria Math"/>
                                                      <a:ea typeface="Cambria Math"/>
                                                    </a:rPr>
                                                    <m:t>𝒚</m:t>
                                                  </m:r>
                                                </m:e>
                                              </m:acc>
                                            </m:e>
                                            <m:sub>
                                              <m:r>
                                                <a:rPr lang="en-US" b="1" i="1" smtClean="0">
                                                  <a:solidFill>
                                                    <a:schemeClr val="tx1"/>
                                                  </a:solidFill>
                                                  <a:latin typeface="Cambria Math"/>
                                                </a:rPr>
                                                <m:t>𝒊</m:t>
                                              </m:r>
                                            </m:sub>
                                          </m:sSub>
                                        </m:e>
                                      </m:d>
                                    </m:e>
                                    <m:sup>
                                      <m:r>
                                        <a:rPr lang="en-US" b="1" i="1" smtClean="0">
                                          <a:solidFill>
                                            <a:schemeClr val="tx1"/>
                                          </a:solidFill>
                                          <a:latin typeface="Cambria Math"/>
                                        </a:rPr>
                                        <m:t>𝟐</m:t>
                                      </m:r>
                                    </m:sup>
                                  </m:sSup>
                                </m:e>
                              </m:nary>
                            </m:num>
                            <m:den>
                              <m:r>
                                <a:rPr lang="en-US" b="1" i="1" smtClean="0">
                                  <a:solidFill>
                                    <a:schemeClr val="tx1"/>
                                  </a:solidFill>
                                  <a:latin typeface="Cambria Math"/>
                                </a:rPr>
                                <m:t>𝒏</m:t>
                              </m:r>
                              <m:r>
                                <a:rPr lang="en-US" b="1" i="1" smtClean="0">
                                  <a:solidFill>
                                    <a:schemeClr val="tx1"/>
                                  </a:solidFill>
                                  <a:latin typeface="Cambria Math"/>
                                </a:rPr>
                                <m:t>−</m:t>
                              </m:r>
                              <m:r>
                                <a:rPr lang="en-US" b="1" i="1" smtClean="0">
                                  <a:solidFill>
                                    <a:schemeClr val="tx1"/>
                                  </a:solidFill>
                                  <a:latin typeface="Cambria Math"/>
                                </a:rPr>
                                <m:t>𝟐</m:t>
                              </m:r>
                            </m:den>
                          </m:f>
                        </m:e>
                      </m:rad>
                    </m:oMath>
                  </m:oMathPara>
                </a14:m>
                <a:endParaRPr lang="en-US" b="1" dirty="0" smtClean="0"/>
              </a:p>
              <a:p>
                <a:pPr algn="ctr"/>
                <a14:m>
                  <m:oMathPara xmlns:m="http://schemas.openxmlformats.org/officeDocument/2006/math">
                    <m:oMathParaPr>
                      <m:jc m:val="centerGroup"/>
                    </m:oMathParaPr>
                    <m:oMath xmlns:m="http://schemas.openxmlformats.org/officeDocument/2006/math">
                      <m:sSub>
                        <m:sSubPr>
                          <m:ctrlPr>
                            <a:rPr lang="en-US" b="1" i="1">
                              <a:solidFill>
                                <a:schemeClr val="tx1"/>
                              </a:solidFill>
                              <a:latin typeface="Cambria Math"/>
                            </a:rPr>
                          </m:ctrlPr>
                        </m:sSubPr>
                        <m:e>
                          <m:r>
                            <a:rPr lang="en-US" b="1" i="1">
                              <a:solidFill>
                                <a:schemeClr val="tx1"/>
                              </a:solidFill>
                              <a:latin typeface="Cambria Math"/>
                            </a:rPr>
                            <m:t>𝒕</m:t>
                          </m:r>
                        </m:e>
                        <m:sub>
                          <m:sSub>
                            <m:sSubPr>
                              <m:ctrlPr>
                                <a:rPr lang="en-US" b="1" i="1">
                                  <a:solidFill>
                                    <a:schemeClr val="tx1"/>
                                  </a:solidFill>
                                  <a:latin typeface="Cambria Math"/>
                                </a:rPr>
                              </m:ctrlPr>
                            </m:sSubPr>
                            <m:e>
                              <m:r>
                                <a:rPr lang="en-US" b="1" i="1">
                                  <a:solidFill>
                                    <a:schemeClr val="tx1"/>
                                  </a:solidFill>
                                  <a:latin typeface="Cambria Math"/>
                                  <a:ea typeface="Cambria Math"/>
                                </a:rPr>
                                <m:t>𝜷</m:t>
                              </m:r>
                            </m:e>
                            <m:sub>
                              <m:r>
                                <a:rPr lang="en-US" b="1" i="1" smtClean="0">
                                  <a:solidFill>
                                    <a:schemeClr val="tx1"/>
                                  </a:solidFill>
                                  <a:latin typeface="Cambria Math"/>
                                </a:rPr>
                                <m:t>𝟏</m:t>
                              </m:r>
                            </m:sub>
                          </m:sSub>
                        </m:sub>
                      </m:sSub>
                      <m:r>
                        <a:rPr lang="en-US" b="1" i="1">
                          <a:solidFill>
                            <a:schemeClr val="tx1"/>
                          </a:solidFill>
                          <a:latin typeface="Cambria Math"/>
                        </a:rPr>
                        <m:t>=</m:t>
                      </m:r>
                      <m:f>
                        <m:fPr>
                          <m:ctrlPr>
                            <a:rPr lang="en-US" b="1" i="1">
                              <a:solidFill>
                                <a:schemeClr val="tx1"/>
                              </a:solidFill>
                              <a:latin typeface="Cambria Math"/>
                            </a:rPr>
                          </m:ctrlPr>
                        </m:fPr>
                        <m:num>
                          <m:sSub>
                            <m:sSubPr>
                              <m:ctrlPr>
                                <a:rPr lang="en-US" b="1" i="1">
                                  <a:solidFill>
                                    <a:schemeClr val="tx1"/>
                                  </a:solidFill>
                                  <a:latin typeface="Cambria Math"/>
                                </a:rPr>
                              </m:ctrlPr>
                            </m:sSubPr>
                            <m:e>
                              <m:r>
                                <a:rPr lang="en-US" b="1" i="1">
                                  <a:solidFill>
                                    <a:schemeClr val="tx1"/>
                                  </a:solidFill>
                                  <a:latin typeface="Cambria Math"/>
                                  <a:ea typeface="Cambria Math"/>
                                </a:rPr>
                                <m:t>𝜷</m:t>
                              </m:r>
                            </m:e>
                            <m:sub>
                              <m:r>
                                <a:rPr lang="en-US" b="1" i="1" smtClean="0">
                                  <a:solidFill>
                                    <a:schemeClr val="tx1"/>
                                  </a:solidFill>
                                  <a:latin typeface="Cambria Math"/>
                                </a:rPr>
                                <m:t>𝟏</m:t>
                              </m:r>
                            </m:sub>
                          </m:sSub>
                        </m:num>
                        <m:den>
                          <m:r>
                            <a:rPr lang="en-US" b="1" i="1">
                              <a:solidFill>
                                <a:schemeClr val="tx1"/>
                              </a:solidFill>
                              <a:latin typeface="Cambria Math"/>
                            </a:rPr>
                            <m:t>𝑺𝑫</m:t>
                          </m:r>
                          <m:r>
                            <a:rPr lang="en-US" b="1" i="1">
                              <a:solidFill>
                                <a:schemeClr val="tx1"/>
                              </a:solidFill>
                              <a:latin typeface="Cambria Math"/>
                            </a:rPr>
                            <m:t>(</m:t>
                          </m:r>
                          <m:sSub>
                            <m:sSubPr>
                              <m:ctrlPr>
                                <a:rPr lang="en-US" b="1" i="1">
                                  <a:solidFill>
                                    <a:schemeClr val="tx1"/>
                                  </a:solidFill>
                                  <a:latin typeface="Cambria Math"/>
                                </a:rPr>
                              </m:ctrlPr>
                            </m:sSubPr>
                            <m:e>
                              <m:r>
                                <a:rPr lang="en-US" b="1" i="1">
                                  <a:solidFill>
                                    <a:schemeClr val="tx1"/>
                                  </a:solidFill>
                                  <a:latin typeface="Cambria Math"/>
                                  <a:ea typeface="Cambria Math"/>
                                </a:rPr>
                                <m:t>𝜷</m:t>
                              </m:r>
                            </m:e>
                            <m:sub>
                              <m:r>
                                <a:rPr lang="en-US" b="1" i="1" smtClean="0">
                                  <a:solidFill>
                                    <a:schemeClr val="tx1"/>
                                  </a:solidFill>
                                  <a:latin typeface="Cambria Math"/>
                                  <a:ea typeface="Cambria Math"/>
                                </a:rPr>
                                <m:t>𝟏</m:t>
                              </m:r>
                            </m:sub>
                          </m:sSub>
                          <m:r>
                            <a:rPr lang="en-US" b="1" i="1">
                              <a:solidFill>
                                <a:schemeClr val="tx1"/>
                              </a:solidFill>
                              <a:latin typeface="Cambria Math"/>
                            </a:rPr>
                            <m:t>)</m:t>
                          </m:r>
                        </m:den>
                      </m:f>
                    </m:oMath>
                  </m:oMathPara>
                </a14:m>
                <a:endParaRPr lang="en-US" b="1" dirty="0">
                  <a:solidFill>
                    <a:schemeClr val="tx1"/>
                  </a:solidFill>
                </a:endParaRPr>
              </a:p>
              <a:p>
                <a:pPr algn="ctr"/>
                <a:endParaRPr lang="en-US" dirty="0"/>
              </a:p>
              <a:p>
                <a:pPr algn="ctr"/>
                <a14:m>
                  <m:oMathPara xmlns:m="http://schemas.openxmlformats.org/officeDocument/2006/math">
                    <m:oMathParaPr>
                      <m:jc m:val="centerGroup"/>
                    </m:oMathParaPr>
                    <m:oMath xmlns:m="http://schemas.openxmlformats.org/officeDocument/2006/math">
                      <m:sSub>
                        <m:sSubPr>
                          <m:ctrlPr>
                            <a:rPr lang="en-US" b="1" i="1" smtClean="0">
                              <a:solidFill>
                                <a:schemeClr val="tx1"/>
                              </a:solidFill>
                              <a:latin typeface="Cambria Math"/>
                            </a:rPr>
                          </m:ctrlPr>
                        </m:sSubPr>
                        <m:e>
                          <m:r>
                            <a:rPr lang="en-US" b="1" i="1" smtClean="0">
                              <a:solidFill>
                                <a:schemeClr val="tx1"/>
                              </a:solidFill>
                              <a:latin typeface="Cambria Math"/>
                            </a:rPr>
                            <m:t>𝒕</m:t>
                          </m:r>
                        </m:e>
                        <m:sub>
                          <m:sSub>
                            <m:sSubPr>
                              <m:ctrlPr>
                                <a:rPr lang="en-US" b="1" i="1" smtClean="0">
                                  <a:solidFill>
                                    <a:schemeClr val="tx1"/>
                                  </a:solidFill>
                                  <a:latin typeface="Cambria Math"/>
                                </a:rPr>
                              </m:ctrlPr>
                            </m:sSubPr>
                            <m:e>
                              <m:r>
                                <a:rPr lang="en-US" b="1" i="1" smtClean="0">
                                  <a:solidFill>
                                    <a:schemeClr val="tx1"/>
                                  </a:solidFill>
                                  <a:latin typeface="Cambria Math"/>
                                  <a:ea typeface="Cambria Math"/>
                                </a:rPr>
                                <m:t>𝜷</m:t>
                              </m:r>
                            </m:e>
                            <m:sub>
                              <m:r>
                                <a:rPr lang="en-US" b="1" i="1" smtClean="0">
                                  <a:solidFill>
                                    <a:schemeClr val="tx1"/>
                                  </a:solidFill>
                                  <a:latin typeface="Cambria Math"/>
                                </a:rPr>
                                <m:t>𝟎</m:t>
                              </m:r>
                            </m:sub>
                          </m:sSub>
                        </m:sub>
                      </m:sSub>
                      <m:r>
                        <a:rPr lang="en-US" b="1" i="1" smtClean="0">
                          <a:solidFill>
                            <a:schemeClr val="tx1"/>
                          </a:solidFill>
                          <a:latin typeface="Cambria Math"/>
                        </a:rPr>
                        <m:t>=</m:t>
                      </m:r>
                      <m:f>
                        <m:fPr>
                          <m:ctrlPr>
                            <a:rPr lang="en-US" b="1" i="1" smtClean="0">
                              <a:solidFill>
                                <a:schemeClr val="tx1"/>
                              </a:solidFill>
                              <a:latin typeface="Cambria Math"/>
                            </a:rPr>
                          </m:ctrlPr>
                        </m:fPr>
                        <m:num>
                          <m:sSub>
                            <m:sSubPr>
                              <m:ctrlPr>
                                <a:rPr lang="en-US" b="1" i="1" smtClean="0">
                                  <a:solidFill>
                                    <a:schemeClr val="tx1"/>
                                  </a:solidFill>
                                  <a:latin typeface="Cambria Math"/>
                                </a:rPr>
                              </m:ctrlPr>
                            </m:sSubPr>
                            <m:e>
                              <m:r>
                                <a:rPr lang="en-US" b="1" i="1" smtClean="0">
                                  <a:solidFill>
                                    <a:schemeClr val="tx1"/>
                                  </a:solidFill>
                                  <a:latin typeface="Cambria Math"/>
                                  <a:ea typeface="Cambria Math"/>
                                </a:rPr>
                                <m:t>𝜷</m:t>
                              </m:r>
                            </m:e>
                            <m:sub>
                              <m:r>
                                <a:rPr lang="en-US" b="1" i="1" smtClean="0">
                                  <a:solidFill>
                                    <a:schemeClr val="tx1"/>
                                  </a:solidFill>
                                  <a:latin typeface="Cambria Math"/>
                                </a:rPr>
                                <m:t>𝟎</m:t>
                              </m:r>
                            </m:sub>
                          </m:sSub>
                        </m:num>
                        <m:den>
                          <m:r>
                            <a:rPr lang="en-US" b="1" i="1" smtClean="0">
                              <a:solidFill>
                                <a:schemeClr val="tx1"/>
                              </a:solidFill>
                              <a:latin typeface="Cambria Math"/>
                            </a:rPr>
                            <m:t>𝑺𝑫</m:t>
                          </m:r>
                          <m:r>
                            <a:rPr lang="en-US" b="1" i="1" smtClean="0">
                              <a:solidFill>
                                <a:schemeClr val="tx1"/>
                              </a:solidFill>
                              <a:latin typeface="Cambria Math"/>
                            </a:rPr>
                            <m:t>(</m:t>
                          </m:r>
                          <m:sSub>
                            <m:sSubPr>
                              <m:ctrlPr>
                                <a:rPr lang="en-US" b="1" i="1" smtClean="0">
                                  <a:solidFill>
                                    <a:schemeClr val="tx1"/>
                                  </a:solidFill>
                                  <a:latin typeface="Cambria Math"/>
                                </a:rPr>
                              </m:ctrlPr>
                            </m:sSubPr>
                            <m:e>
                              <m:r>
                                <a:rPr lang="en-US" b="1" i="1" smtClean="0">
                                  <a:solidFill>
                                    <a:schemeClr val="tx1"/>
                                  </a:solidFill>
                                  <a:latin typeface="Cambria Math"/>
                                  <a:ea typeface="Cambria Math"/>
                                </a:rPr>
                                <m:t>𝜷</m:t>
                              </m:r>
                            </m:e>
                            <m:sub>
                              <m:r>
                                <a:rPr lang="en-US" b="1" i="1" smtClean="0">
                                  <a:solidFill>
                                    <a:schemeClr val="tx1"/>
                                  </a:solidFill>
                                  <a:latin typeface="Cambria Math"/>
                                </a:rPr>
                                <m:t>𝟎</m:t>
                              </m:r>
                            </m:sub>
                          </m:sSub>
                          <m:r>
                            <a:rPr lang="en-US" b="1" i="1" smtClean="0">
                              <a:solidFill>
                                <a:schemeClr val="tx1"/>
                              </a:solidFill>
                              <a:latin typeface="Cambria Math"/>
                            </a:rPr>
                            <m:t>)</m:t>
                          </m:r>
                        </m:den>
                      </m:f>
                    </m:oMath>
                  </m:oMathPara>
                </a14:m>
                <a:endParaRPr lang="en-US" b="1" dirty="0" smtClean="0">
                  <a:solidFill>
                    <a:schemeClr val="tx1"/>
                  </a:solidFill>
                </a:endParaRPr>
              </a:p>
              <a:p>
                <a:pPr algn="ctr"/>
                <a:endParaRPr lang="en-US" sz="1200" b="1" dirty="0">
                  <a:solidFill>
                    <a:schemeClr val="tx1"/>
                  </a:solidFill>
                </a:endParaRPr>
              </a:p>
              <a:p>
                <a:pPr algn="ctr"/>
                <a:r>
                  <a:rPr lang="en-US" b="1" i="1" dirty="0" err="1" smtClean="0">
                    <a:solidFill>
                      <a:schemeClr val="tx1"/>
                    </a:solidFill>
                    <a:latin typeface="Times New Roman" panose="02020603050405020304" pitchFamily="18" charset="0"/>
                    <a:cs typeface="Times New Roman" panose="02020603050405020304" pitchFamily="18" charset="0"/>
                  </a:rPr>
                  <a:t>d.f.</a:t>
                </a:r>
                <a:r>
                  <a:rPr lang="en-US" b="1" i="1" dirty="0" smtClean="0">
                    <a:solidFill>
                      <a:schemeClr val="tx1"/>
                    </a:solidFill>
                    <a:latin typeface="Times New Roman" panose="02020603050405020304" pitchFamily="18" charset="0"/>
                    <a:cs typeface="Times New Roman" panose="02020603050405020304" pitchFamily="18" charset="0"/>
                  </a:rPr>
                  <a:t> = n-2</a:t>
                </a:r>
                <a:endParaRPr lang="en-US" b="1" i="1" dirty="0">
                  <a:solidFill>
                    <a:schemeClr val="tx1"/>
                  </a:solidFill>
                  <a:latin typeface="Times New Roman" panose="02020603050405020304" pitchFamily="18" charset="0"/>
                  <a:cs typeface="Times New Roman" panose="02020603050405020304" pitchFamily="18" charset="0"/>
                </a:endParaRPr>
              </a:p>
              <a:p>
                <a:pPr algn="ctr"/>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6328581" y="2085977"/>
                <a:ext cx="2667000" cy="4162423"/>
              </a:xfrm>
              <a:prstGeom prst="rect">
                <a:avLst/>
              </a:prstGeom>
              <a:blipFill rotWithShape="1">
                <a:blip r:embed="rId3"/>
                <a:stretch>
                  <a:fillRect/>
                </a:stretch>
              </a:blipFill>
            </p:spPr>
            <p:txBody>
              <a:bodyPr/>
              <a:lstStyle/>
              <a:p>
                <a:r>
                  <a:rPr lang="en-US">
                    <a:noFill/>
                  </a:rPr>
                  <a:t> </a:t>
                </a:r>
              </a:p>
            </p:txBody>
          </p:sp>
        </mc:Fallback>
      </mc:AlternateContent>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6936" y="1400174"/>
            <a:ext cx="2614803" cy="55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Arrow Connector 8"/>
          <p:cNvCxnSpPr/>
          <p:nvPr/>
        </p:nvCxnSpPr>
        <p:spPr>
          <a:xfrm flipH="1" flipV="1">
            <a:off x="5468145" y="3267074"/>
            <a:ext cx="2220034" cy="1066802"/>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638800" y="5334000"/>
            <a:ext cx="1905000" cy="685800"/>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pPr>
              <a:defRPr/>
            </a:pPr>
            <a:fld id="{EA0169A8-E6B3-4D1D-A7FF-CD1BC5030C87}" type="slidenum">
              <a:rPr lang="en-US" altLang="en-US" smtClean="0"/>
              <a:pPr>
                <a:defRPr/>
              </a:pPr>
              <a:t>13</a:t>
            </a:fld>
            <a:endParaRPr lang="en-US" altLang="en-US" dirty="0"/>
          </a:p>
        </p:txBody>
      </p:sp>
    </p:spTree>
    <p:extLst>
      <p:ext uri="{BB962C8B-B14F-4D97-AF65-F5344CB8AC3E}">
        <p14:creationId xmlns:p14="http://schemas.microsoft.com/office/powerpoint/2010/main" val="42383622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639762"/>
          </a:xfrm>
        </p:spPr>
        <p:txBody>
          <a:bodyPr/>
          <a:lstStyle/>
          <a:p>
            <a:r>
              <a:rPr lang="en-US" sz="2400" b="1" dirty="0" smtClean="0"/>
              <a:t>Significance Tests for Regression Coefficient Estimates</a:t>
            </a:r>
            <a:endParaRPr lang="en-US" sz="2400" b="1"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990600"/>
            <a:ext cx="8050991" cy="544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295400" y="3276600"/>
            <a:ext cx="2466833" cy="266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See Display 7.7 in Text p. 185</a:t>
            </a:r>
            <a:endParaRPr lang="en-US" sz="1200" b="1" dirty="0">
              <a:solidFill>
                <a:schemeClr val="tx1"/>
              </a:solidFill>
            </a:endParaRPr>
          </a:p>
        </p:txBody>
      </p:sp>
      <p:sp>
        <p:nvSpPr>
          <p:cNvPr id="3" name="Slide Number Placeholder 2"/>
          <p:cNvSpPr>
            <a:spLocks noGrp="1"/>
          </p:cNvSpPr>
          <p:nvPr>
            <p:ph type="sldNum" sz="quarter" idx="12"/>
          </p:nvPr>
        </p:nvSpPr>
        <p:spPr/>
        <p:txBody>
          <a:bodyPr/>
          <a:lstStyle/>
          <a:p>
            <a:pPr>
              <a:defRPr/>
            </a:pPr>
            <a:fld id="{EA0169A8-E6B3-4D1D-A7FF-CD1BC5030C87}" type="slidenum">
              <a:rPr lang="en-US" altLang="en-US" smtClean="0"/>
              <a:pPr>
                <a:defRPr/>
              </a:pPr>
              <a:t>14</a:t>
            </a:fld>
            <a:endParaRPr lang="en-US" altLang="en-US" dirty="0"/>
          </a:p>
        </p:txBody>
      </p:sp>
    </p:spTree>
    <p:extLst>
      <p:ext uri="{BB962C8B-B14F-4D97-AF65-F5344CB8AC3E}">
        <p14:creationId xmlns:p14="http://schemas.microsoft.com/office/powerpoint/2010/main" val="3302226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36482" y="134007"/>
            <a:ext cx="853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altLang="en-US" sz="2800" kern="0" dirty="0" smtClean="0"/>
              <a:t>Example Movies: Regression Code and Output</a:t>
            </a:r>
            <a:endParaRPr lang="en-US" altLang="en-US" sz="2800" kern="0" dirty="0"/>
          </a:p>
        </p:txBody>
      </p:sp>
      <p:pic>
        <p:nvPicPr>
          <p:cNvPr id="5"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938" y="762000"/>
            <a:ext cx="7010400" cy="1040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4540" y="1802264"/>
            <a:ext cx="4106260" cy="147433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704" y="5239656"/>
            <a:ext cx="4051738"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268013" y="3441809"/>
            <a:ext cx="4277120" cy="31324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algn="ctr"/>
            <a:r>
              <a:rPr lang="en-US" b="1" u="sng" dirty="0" smtClean="0">
                <a:solidFill>
                  <a:schemeClr val="tx1"/>
                </a:solidFill>
              </a:rPr>
              <a:t>SAS Code and Output</a:t>
            </a:r>
            <a:endParaRPr lang="en-US" b="1" u="sng" dirty="0">
              <a:solidFill>
                <a:schemeClr val="tx1"/>
              </a:solidFill>
            </a:endParaRPr>
          </a:p>
        </p:txBody>
      </p:sp>
      <p:pic>
        <p:nvPicPr>
          <p:cNvPr id="1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770" y="4055515"/>
            <a:ext cx="3228975"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07411" y="4018074"/>
            <a:ext cx="37052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44033" y="4838212"/>
            <a:ext cx="3726246" cy="1631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7"/>
          <p:cNvSpPr/>
          <p:nvPr/>
        </p:nvSpPr>
        <p:spPr>
          <a:xfrm>
            <a:off x="4742202" y="3441809"/>
            <a:ext cx="4129909" cy="31196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algn="ctr"/>
            <a:r>
              <a:rPr lang="en-US" b="1" u="sng" dirty="0" smtClean="0">
                <a:solidFill>
                  <a:schemeClr val="tx1"/>
                </a:solidFill>
              </a:rPr>
              <a:t>R Code and Output</a:t>
            </a:r>
            <a:endParaRPr lang="en-US" b="1" u="sng" dirty="0">
              <a:solidFill>
                <a:schemeClr val="tx1"/>
              </a:solidFill>
            </a:endParaRPr>
          </a:p>
        </p:txBody>
      </p:sp>
      <p:sp>
        <p:nvSpPr>
          <p:cNvPr id="2" name="Slide Number Placeholder 1"/>
          <p:cNvSpPr>
            <a:spLocks noGrp="1"/>
          </p:cNvSpPr>
          <p:nvPr>
            <p:ph type="sldNum" sz="quarter" idx="12"/>
          </p:nvPr>
        </p:nvSpPr>
        <p:spPr/>
        <p:txBody>
          <a:bodyPr/>
          <a:lstStyle/>
          <a:p>
            <a:pPr>
              <a:defRPr/>
            </a:pPr>
            <a:fld id="{EA0169A8-E6B3-4D1D-A7FF-CD1BC5030C87}" type="slidenum">
              <a:rPr lang="en-US" altLang="en-US" smtClean="0"/>
              <a:pPr>
                <a:defRPr/>
              </a:pPr>
              <a:t>15</a:t>
            </a:fld>
            <a:endParaRPr lang="en-US" altLang="en-US" dirty="0"/>
          </a:p>
        </p:txBody>
      </p:sp>
    </p:spTree>
    <p:extLst>
      <p:ext uri="{BB962C8B-B14F-4D97-AF65-F5344CB8AC3E}">
        <p14:creationId xmlns:p14="http://schemas.microsoft.com/office/powerpoint/2010/main" val="36730837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602" name="Rectangle 2"/>
              <p:cNvSpPr>
                <a:spLocks noGrp="1" noChangeArrowheads="1"/>
              </p:cNvSpPr>
              <p:nvPr>
                <p:ph type="title"/>
              </p:nvPr>
            </p:nvSpPr>
            <p:spPr>
              <a:xfrm>
                <a:off x="381000" y="181017"/>
                <a:ext cx="8763000" cy="713773"/>
              </a:xfrm>
            </p:spPr>
            <p:txBody>
              <a:bodyPr/>
              <a:lstStyle/>
              <a:p>
                <a:pPr algn="l" eaLnBrk="1" hangingPunct="1"/>
                <a:r>
                  <a:rPr lang="en-US" altLang="en-US" sz="2400" b="1" dirty="0" smtClean="0"/>
                  <a:t>Movies: Hypothesis Tests &amp;</a:t>
                </a:r>
                <a:r>
                  <a:rPr lang="en-US" altLang="en-US" sz="2400" b="1" dirty="0"/>
                  <a:t> </a:t>
                </a:r>
                <a:r>
                  <a:rPr lang="en-US" altLang="en-US" sz="2400" b="1" dirty="0" smtClean="0"/>
                  <a:t>Confidence Interval for </a:t>
                </a:r>
                <a14:m>
                  <m:oMath xmlns:m="http://schemas.openxmlformats.org/officeDocument/2006/math">
                    <m:sSub>
                      <m:sSubPr>
                        <m:ctrlPr>
                          <a:rPr lang="en-US" altLang="en-US" sz="2400" b="1" i="1" smtClean="0">
                            <a:latin typeface="Cambria Math"/>
                          </a:rPr>
                        </m:ctrlPr>
                      </m:sSubPr>
                      <m:e>
                        <m:r>
                          <a:rPr lang="en-US" altLang="en-US" sz="2400" b="1" i="1" smtClean="0">
                            <a:latin typeface="Cambria Math" panose="02040503050406030204" pitchFamily="18" charset="0"/>
                            <a:ea typeface="Cambria Math" panose="02040503050406030204" pitchFamily="18" charset="0"/>
                          </a:rPr>
                          <m:t>𝜷</m:t>
                        </m:r>
                      </m:e>
                      <m:sub>
                        <m:r>
                          <a:rPr lang="en-US" altLang="en-US" sz="2400" b="1" i="1" smtClean="0">
                            <a:latin typeface="Cambria Math" panose="02040503050406030204" pitchFamily="18" charset="0"/>
                          </a:rPr>
                          <m:t>𝟏</m:t>
                        </m:r>
                      </m:sub>
                    </m:sSub>
                  </m:oMath>
                </a14:m>
                <a:r>
                  <a:rPr lang="en-US" altLang="en-US" sz="2400" b="1" dirty="0" smtClean="0"/>
                  <a:t>,</a:t>
                </a:r>
                <a:r>
                  <a:rPr lang="en-US" altLang="en-US" sz="2400" b="1" dirty="0"/>
                  <a:t> </a:t>
                </a:r>
                <a14:m>
                  <m:oMath xmlns:m="http://schemas.openxmlformats.org/officeDocument/2006/math">
                    <m:sSub>
                      <m:sSubPr>
                        <m:ctrlPr>
                          <a:rPr lang="en-US" altLang="en-US" sz="2400" b="1" i="1" smtClean="0">
                            <a:latin typeface="Cambria Math"/>
                          </a:rPr>
                        </m:ctrlPr>
                      </m:sSubPr>
                      <m:e>
                        <m:r>
                          <a:rPr lang="en-US" altLang="en-US" sz="2400" b="1" i="1">
                            <a:latin typeface="Cambria Math" panose="02040503050406030204" pitchFamily="18" charset="0"/>
                            <a:ea typeface="Cambria Math" panose="02040503050406030204" pitchFamily="18" charset="0"/>
                          </a:rPr>
                          <m:t>𝜷</m:t>
                        </m:r>
                      </m:e>
                      <m:sub>
                        <m:r>
                          <a:rPr lang="en-US" altLang="en-US" sz="2400" b="1" i="1" smtClean="0">
                            <a:latin typeface="Cambria Math"/>
                            <a:ea typeface="Cambria Math" panose="02040503050406030204" pitchFamily="18" charset="0"/>
                          </a:rPr>
                          <m:t>𝟎</m:t>
                        </m:r>
                      </m:sub>
                    </m:sSub>
                  </m:oMath>
                </a14:m>
                <a:endParaRPr lang="en-US" altLang="en-US" sz="2400" b="1" dirty="0"/>
              </a:p>
            </p:txBody>
          </p:sp>
        </mc:Choice>
        <mc:Fallback xmlns="">
          <p:sp>
            <p:nvSpPr>
              <p:cNvPr id="25602" name="Rectangle 2"/>
              <p:cNvSpPr>
                <a:spLocks noGrp="1" noRot="1" noChangeAspect="1" noMove="1" noResize="1" noEditPoints="1" noAdjustHandles="1" noChangeArrowheads="1" noChangeShapeType="1" noTextEdit="1"/>
              </p:cNvSpPr>
              <p:nvPr>
                <p:ph type="title"/>
              </p:nvPr>
            </p:nvSpPr>
            <p:spPr>
              <a:xfrm>
                <a:off x="381000" y="181017"/>
                <a:ext cx="8763000" cy="713773"/>
              </a:xfrm>
              <a:blipFill rotWithShape="1">
                <a:blip r:embed="rId2"/>
                <a:stretch>
                  <a:fillRect l="-1113" b="-2564"/>
                </a:stretch>
              </a:blipFill>
            </p:spPr>
            <p:txBody>
              <a:bodyPr/>
              <a:lstStyle/>
              <a:p>
                <a:r>
                  <a:rPr lang="en-US">
                    <a:noFill/>
                  </a:rPr>
                  <a:t> </a:t>
                </a:r>
              </a:p>
            </p:txBody>
          </p:sp>
        </mc:Fallback>
      </mc:AlternateContent>
      <p:sp>
        <p:nvSpPr>
          <p:cNvPr id="3" name="Rectangle 2"/>
          <p:cNvSpPr/>
          <p:nvPr/>
        </p:nvSpPr>
        <p:spPr>
          <a:xfrm>
            <a:off x="262845" y="977517"/>
            <a:ext cx="3983783" cy="646331"/>
          </a:xfrm>
          <a:prstGeom prst="rect">
            <a:avLst/>
          </a:prstGeom>
        </p:spPr>
        <p:txBody>
          <a:bodyPr wrap="none">
            <a:spAutoFit/>
          </a:bodyPr>
          <a:lstStyle/>
          <a:p>
            <a:pPr algn="ctr" eaLnBrk="1" hangingPunct="1"/>
            <a:r>
              <a:rPr lang="en-US" altLang="en-US" b="1" dirty="0"/>
              <a:t>Equation of Regression </a:t>
            </a:r>
            <a:r>
              <a:rPr lang="en-US" altLang="en-US" b="1" dirty="0" smtClean="0"/>
              <a:t>Line</a:t>
            </a:r>
          </a:p>
          <a:p>
            <a:pPr algn="ctr" eaLnBrk="1" hangingPunct="1"/>
            <a:r>
              <a:rPr lang="en-US" altLang="en-US" sz="1600" dirty="0" smtClean="0"/>
              <a:t>Gross Estimate = -164.14 + 3.47(Budget)</a:t>
            </a:r>
            <a:r>
              <a:rPr lang="en-US" altLang="en-US" dirty="0" smtClean="0"/>
              <a:t> </a:t>
            </a:r>
            <a:endParaRPr lang="en-US" altLang="en-US" dirty="0"/>
          </a:p>
        </p:txBody>
      </p:sp>
      <p:sp>
        <p:nvSpPr>
          <p:cNvPr id="9" name="TextBox 8"/>
          <p:cNvSpPr txBox="1"/>
          <p:nvPr/>
        </p:nvSpPr>
        <p:spPr>
          <a:xfrm>
            <a:off x="4246628" y="1131406"/>
            <a:ext cx="2247563" cy="338554"/>
          </a:xfrm>
          <a:prstGeom prst="rect">
            <a:avLst/>
          </a:prstGeom>
          <a:noFill/>
        </p:spPr>
        <p:txBody>
          <a:bodyPr wrap="square" rtlCol="0">
            <a:spAutoFit/>
          </a:bodyPr>
          <a:lstStyle/>
          <a:p>
            <a:r>
              <a:rPr lang="en-US" sz="1600" b="1" dirty="0"/>
              <a:t>t-stat</a:t>
            </a:r>
            <a:r>
              <a:rPr lang="en-US" sz="1600" dirty="0"/>
              <a:t> = </a:t>
            </a:r>
            <a:r>
              <a:rPr lang="en-US" sz="1600" dirty="0" smtClean="0"/>
              <a:t>(</a:t>
            </a:r>
            <a:r>
              <a:rPr lang="el-GR" sz="1600" dirty="0" smtClean="0"/>
              <a:t>β</a:t>
            </a:r>
            <a:r>
              <a:rPr lang="en-US" sz="1600" baseline="-25000" dirty="0" smtClean="0"/>
              <a:t>k</a:t>
            </a:r>
            <a:r>
              <a:rPr lang="en-US" sz="1600" dirty="0" smtClean="0"/>
              <a:t>– </a:t>
            </a:r>
            <a:r>
              <a:rPr lang="en-US" sz="1600" dirty="0"/>
              <a:t>0</a:t>
            </a:r>
            <a:r>
              <a:rPr lang="en-US" sz="1600" dirty="0" smtClean="0"/>
              <a:t>)/SE(</a:t>
            </a:r>
            <a:r>
              <a:rPr lang="el-GR" sz="1600" dirty="0" smtClean="0"/>
              <a:t>β</a:t>
            </a:r>
            <a:r>
              <a:rPr lang="en-US" sz="1600" baseline="-25000" dirty="0" smtClean="0"/>
              <a:t>k</a:t>
            </a:r>
            <a:r>
              <a:rPr lang="en-US" sz="1600" dirty="0" smtClean="0"/>
              <a:t>)</a:t>
            </a:r>
            <a:endParaRPr lang="en-US" sz="1600"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xmlns="" id="{29BC441F-551B-466A-96D4-31ABCE0676AC}"/>
                  </a:ext>
                </a:extLst>
              </p:cNvPr>
              <p:cNvSpPr txBox="1"/>
              <p:nvPr/>
            </p:nvSpPr>
            <p:spPr>
              <a:xfrm>
                <a:off x="262845" y="1752599"/>
                <a:ext cx="4549061" cy="4853123"/>
              </a:xfrm>
              <a:prstGeom prst="rect">
                <a:avLst/>
              </a:prstGeom>
              <a:noFill/>
              <a:ln>
                <a:solidFill>
                  <a:srgbClr val="002060"/>
                </a:solidFill>
              </a:ln>
            </p:spPr>
            <p:txBody>
              <a:bodyPr wrap="square" rtlCol="0">
                <a:spAutoFit/>
              </a:bodyPr>
              <a:lstStyle/>
              <a:p>
                <a:r>
                  <a:rPr lang="en-US" sz="1600" b="1" dirty="0" smtClean="0"/>
                  <a:t>1</a:t>
                </a:r>
                <a:r>
                  <a:rPr lang="en-US" sz="1600" dirty="0" smtClean="0"/>
                  <a:t>. H</a:t>
                </a:r>
                <a:r>
                  <a:rPr lang="en-US" sz="1600" baseline="-25000" dirty="0" smtClean="0"/>
                  <a:t>o</a:t>
                </a:r>
                <a:r>
                  <a:rPr lang="en-US" sz="1600" dirty="0"/>
                  <a:t>:</a:t>
                </a:r>
                <a14:m>
                  <m:oMath xmlns:m="http://schemas.openxmlformats.org/officeDocument/2006/math">
                    <m:sSub>
                      <m:sSubPr>
                        <m:ctrlPr>
                          <a:rPr lang="en-US" sz="1600" i="1">
                            <a:latin typeface="Cambria Math"/>
                          </a:rPr>
                        </m:ctrlPr>
                      </m:sSubPr>
                      <m:e>
                        <m:r>
                          <m:rPr>
                            <m:sty m:val="p"/>
                          </m:rPr>
                          <a:rPr lang="en-US" sz="1600" i="0">
                            <a:latin typeface="Cambria Math" panose="02040503050406030204" pitchFamily="18" charset="0"/>
                            <a:ea typeface="Cambria Math" panose="02040503050406030204" pitchFamily="18" charset="0"/>
                          </a:rPr>
                          <m:t>β</m:t>
                        </m:r>
                      </m:e>
                      <m:sub>
                        <m:r>
                          <a:rPr lang="en-US" sz="1600" i="0">
                            <a:latin typeface="Cambria Math"/>
                            <a:ea typeface="Cambria Math" panose="02040503050406030204" pitchFamily="18" charset="0"/>
                          </a:rPr>
                          <m:t>0</m:t>
                        </m:r>
                      </m:sub>
                    </m:sSub>
                    <m:r>
                      <a:rPr lang="en-US" sz="1600" i="1">
                        <a:latin typeface="Cambria Math"/>
                        <a:ea typeface="Cambria Math"/>
                      </a:rPr>
                      <m:t>=0</m:t>
                    </m:r>
                  </m:oMath>
                </a14:m>
                <a:r>
                  <a:rPr lang="en-US" sz="1600" dirty="0"/>
                  <a:t>       H</a:t>
                </a:r>
                <a:r>
                  <a:rPr lang="en-US" sz="1600" baseline="-25000" dirty="0"/>
                  <a:t>o</a:t>
                </a:r>
                <a:r>
                  <a:rPr lang="en-US" sz="1600" dirty="0"/>
                  <a:t>: </a:t>
                </a:r>
                <a14:m>
                  <m:oMath xmlns:m="http://schemas.openxmlformats.org/officeDocument/2006/math">
                    <m:sSub>
                      <m:sSubPr>
                        <m:ctrlPr>
                          <a:rPr lang="en-US" sz="1600" i="1">
                            <a:latin typeface="Cambria Math"/>
                          </a:rPr>
                        </m:ctrlPr>
                      </m:sSubPr>
                      <m:e>
                        <m:r>
                          <m:rPr>
                            <m:sty m:val="p"/>
                          </m:rPr>
                          <a:rPr lang="en-US" sz="1600" i="0">
                            <a:latin typeface="Cambria Math" panose="02040503050406030204" pitchFamily="18" charset="0"/>
                            <a:ea typeface="Cambria Math" panose="02040503050406030204" pitchFamily="18" charset="0"/>
                          </a:rPr>
                          <m:t>β</m:t>
                        </m:r>
                      </m:e>
                      <m:sub>
                        <m:r>
                          <a:rPr lang="en-US" sz="1600" i="0">
                            <a:latin typeface="Cambria Math" panose="02040503050406030204" pitchFamily="18" charset="0"/>
                          </a:rPr>
                          <m:t>1</m:t>
                        </m:r>
                      </m:sub>
                    </m:sSub>
                  </m:oMath>
                </a14:m>
                <a:r>
                  <a:rPr lang="en-US" sz="1600" dirty="0"/>
                  <a:t> = 0</a:t>
                </a:r>
              </a:p>
              <a:p>
                <a:r>
                  <a:rPr lang="en-US" sz="1600" dirty="0"/>
                  <a:t>    H</a:t>
                </a:r>
                <a:r>
                  <a:rPr lang="en-US" sz="1600" baseline="-25000" dirty="0"/>
                  <a:t>a</a:t>
                </a:r>
                <a:r>
                  <a:rPr lang="en-US" sz="1600" dirty="0"/>
                  <a:t>:</a:t>
                </a:r>
                <a14:m>
                  <m:oMath xmlns:m="http://schemas.openxmlformats.org/officeDocument/2006/math">
                    <m:sSub>
                      <m:sSubPr>
                        <m:ctrlPr>
                          <a:rPr lang="en-US" sz="1600" i="1">
                            <a:latin typeface="Cambria Math"/>
                          </a:rPr>
                        </m:ctrlPr>
                      </m:sSubPr>
                      <m:e>
                        <m:r>
                          <m:rPr>
                            <m:sty m:val="p"/>
                          </m:rPr>
                          <a:rPr lang="en-US" sz="1600" i="0">
                            <a:latin typeface="Cambria Math" panose="02040503050406030204" pitchFamily="18" charset="0"/>
                            <a:ea typeface="Cambria Math" panose="02040503050406030204" pitchFamily="18" charset="0"/>
                          </a:rPr>
                          <m:t>β</m:t>
                        </m:r>
                      </m:e>
                      <m:sub>
                        <m:r>
                          <a:rPr lang="en-US" sz="1600" i="0">
                            <a:latin typeface="Cambria Math"/>
                            <a:ea typeface="Cambria Math" panose="02040503050406030204" pitchFamily="18" charset="0"/>
                          </a:rPr>
                          <m:t>0</m:t>
                        </m:r>
                      </m:sub>
                    </m:sSub>
                    <m:r>
                      <a:rPr lang="en-US" sz="1600" i="1">
                        <a:latin typeface="Cambria Math"/>
                        <a:ea typeface="Cambria Math"/>
                      </a:rPr>
                      <m:t>≠0</m:t>
                    </m:r>
                  </m:oMath>
                </a14:m>
                <a:r>
                  <a:rPr lang="en-US" sz="1600" dirty="0"/>
                  <a:t>       H</a:t>
                </a:r>
                <a:r>
                  <a:rPr lang="en-US" sz="1600" baseline="-25000" dirty="0"/>
                  <a:t>a</a:t>
                </a:r>
                <a:r>
                  <a:rPr lang="en-US" sz="1600" dirty="0"/>
                  <a:t>: </a:t>
                </a:r>
                <a14:m>
                  <m:oMath xmlns:m="http://schemas.openxmlformats.org/officeDocument/2006/math">
                    <m:sSub>
                      <m:sSubPr>
                        <m:ctrlPr>
                          <a:rPr lang="en-US" sz="1600" i="1">
                            <a:latin typeface="Cambria Math"/>
                          </a:rPr>
                        </m:ctrlPr>
                      </m:sSubPr>
                      <m:e>
                        <m:r>
                          <m:rPr>
                            <m:sty m:val="p"/>
                          </m:rPr>
                          <a:rPr lang="en-US" sz="1600" i="0">
                            <a:latin typeface="Cambria Math" panose="02040503050406030204" pitchFamily="18" charset="0"/>
                            <a:ea typeface="Cambria Math" panose="02040503050406030204" pitchFamily="18" charset="0"/>
                          </a:rPr>
                          <m:t>β</m:t>
                        </m:r>
                      </m:e>
                      <m:sub>
                        <m:r>
                          <a:rPr lang="en-US" sz="1600" i="0">
                            <a:latin typeface="Cambria Math" panose="02040503050406030204" pitchFamily="18" charset="0"/>
                          </a:rPr>
                          <m:t>1</m:t>
                        </m:r>
                      </m:sub>
                    </m:sSub>
                  </m:oMath>
                </a14:m>
                <a:r>
                  <a:rPr lang="en-US" sz="1600" dirty="0"/>
                  <a:t> ≠ 0</a:t>
                </a:r>
              </a:p>
              <a:p>
                <a:endParaRPr lang="en-US" sz="1600" b="1" dirty="0"/>
              </a:p>
              <a:p>
                <a:r>
                  <a:rPr lang="en-US" sz="1600" b="1" dirty="0" smtClean="0"/>
                  <a:t>2</a:t>
                </a:r>
                <a:r>
                  <a:rPr lang="en-US" sz="1600" dirty="0"/>
                  <a:t>. </a:t>
                </a:r>
                <a:r>
                  <a:rPr lang="en-US" sz="1600" dirty="0" err="1" smtClean="0"/>
                  <a:t>CV</a:t>
                </a:r>
                <a:r>
                  <a:rPr lang="en-US" sz="1600" baseline="-25000" dirty="0" err="1" smtClean="0"/>
                  <a:t>t</a:t>
                </a:r>
                <a:r>
                  <a:rPr lang="en-US" sz="1600" dirty="0" smtClean="0"/>
                  <a:t>: </a:t>
                </a:r>
                <a14:m>
                  <m:oMath xmlns:m="http://schemas.openxmlformats.org/officeDocument/2006/math">
                    <m:r>
                      <a:rPr lang="en-US" sz="1600" i="1">
                        <a:latin typeface="Cambria Math" panose="02040503050406030204" pitchFamily="18" charset="0"/>
                        <a:ea typeface="Cambria Math" panose="02040503050406030204" pitchFamily="18" charset="0"/>
                      </a:rPr>
                      <m:t>±</m:t>
                    </m:r>
                    <m:sSub>
                      <m:sSubPr>
                        <m:ctrlPr>
                          <a:rPr lang="en-US" sz="1600" i="1">
                            <a:latin typeface="Cambria Math"/>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𝑡</m:t>
                        </m:r>
                      </m:e>
                      <m:sub>
                        <m:r>
                          <a:rPr lang="en-US" sz="1600" i="1">
                            <a:latin typeface="Cambria Math" panose="02040503050406030204" pitchFamily="18" charset="0"/>
                            <a:ea typeface="Cambria Math" panose="02040503050406030204" pitchFamily="18" charset="0"/>
                          </a:rPr>
                          <m:t>.975, </m:t>
                        </m:r>
                        <m:r>
                          <a:rPr lang="en-US" sz="1600" b="0" i="1" smtClean="0">
                            <a:latin typeface="Cambria Math"/>
                            <a:ea typeface="Cambria Math" panose="02040503050406030204" pitchFamily="18" charset="0"/>
                          </a:rPr>
                          <m:t>8</m:t>
                        </m:r>
                        <m:r>
                          <a:rPr lang="en-US" sz="1600" i="1">
                            <a:latin typeface="Cambria Math" panose="02040503050406030204" pitchFamily="18" charset="0"/>
                            <a:ea typeface="Cambria Math" panose="02040503050406030204" pitchFamily="18" charset="0"/>
                          </a:rPr>
                          <m:t>−</m:t>
                        </m:r>
                        <m:r>
                          <a:rPr lang="en-US" sz="1600" i="1" smtClean="0">
                            <a:latin typeface="Cambria Math" panose="02040503050406030204" pitchFamily="18" charset="0"/>
                            <a:ea typeface="Cambria Math" panose="02040503050406030204" pitchFamily="18" charset="0"/>
                          </a:rPr>
                          <m:t>2</m:t>
                        </m:r>
                        <m:r>
                          <a:rPr lang="en-US" sz="1600" i="1">
                            <a:latin typeface="Cambria Math" panose="02040503050406030204" pitchFamily="18" charset="0"/>
                            <a:ea typeface="Cambria Math" panose="02040503050406030204" pitchFamily="18" charset="0"/>
                          </a:rPr>
                          <m:t>=</m:t>
                        </m:r>
                        <m:r>
                          <a:rPr lang="en-US" sz="1600" b="0" i="1" smtClean="0">
                            <a:latin typeface="Cambria Math"/>
                            <a:ea typeface="Cambria Math" panose="02040503050406030204" pitchFamily="18" charset="0"/>
                          </a:rPr>
                          <m:t>6</m:t>
                        </m:r>
                      </m:sub>
                    </m:sSub>
                  </m:oMath>
                </a14:m>
                <a:r>
                  <a:rPr lang="en-US" sz="1600" dirty="0"/>
                  <a:t> = </a:t>
                </a:r>
                <a14:m>
                  <m:oMath xmlns:m="http://schemas.openxmlformats.org/officeDocument/2006/math">
                    <m:r>
                      <a:rPr lang="en-US" sz="1600" i="1">
                        <a:latin typeface="Cambria Math" panose="02040503050406030204" pitchFamily="18" charset="0"/>
                        <a:ea typeface="Cambria Math" panose="02040503050406030204" pitchFamily="18" charset="0"/>
                      </a:rPr>
                      <m:t>±</m:t>
                    </m:r>
                  </m:oMath>
                </a14:m>
                <a:r>
                  <a:rPr lang="en-US" sz="1600" dirty="0" smtClean="0"/>
                  <a:t>2.54</a:t>
                </a:r>
              </a:p>
              <a:p>
                <a:endParaRPr lang="en-US" sz="1600" dirty="0"/>
              </a:p>
              <a:p>
                <a:r>
                  <a:rPr lang="en-US" sz="1600" b="1" dirty="0" smtClean="0"/>
                  <a:t>3.</a:t>
                </a:r>
                <a:r>
                  <a:rPr lang="en-US" sz="1600" dirty="0" smtClean="0"/>
                  <a:t> </a:t>
                </a:r>
                <a:r>
                  <a:rPr lang="el-GR" sz="1600" dirty="0" smtClean="0"/>
                  <a:t>β</a:t>
                </a:r>
                <a:r>
                  <a:rPr lang="en-US" sz="1600" baseline="-25000" dirty="0" smtClean="0"/>
                  <a:t>1</a:t>
                </a:r>
                <a:r>
                  <a:rPr lang="en-US" sz="1600" dirty="0" smtClean="0"/>
                  <a:t> = 3.47; </a:t>
                </a:r>
                <a:r>
                  <a:rPr lang="el-GR" sz="1600" dirty="0" smtClean="0"/>
                  <a:t> </a:t>
                </a:r>
                <a:r>
                  <a:rPr lang="el-GR" sz="1600" dirty="0"/>
                  <a:t>β</a:t>
                </a:r>
                <a:r>
                  <a:rPr lang="en-US" sz="1600" baseline="-25000" dirty="0" smtClean="0"/>
                  <a:t>0</a:t>
                </a:r>
                <a:r>
                  <a:rPr lang="en-US" sz="1600" dirty="0" smtClean="0"/>
                  <a:t>=-164.14</a:t>
                </a:r>
              </a:p>
              <a:p>
                <a:endParaRPr lang="en-US" sz="1000" dirty="0" smtClean="0"/>
              </a:p>
              <a:p>
                <a:r>
                  <a:rPr lang="en-US" sz="1600" dirty="0"/>
                  <a:t> </a:t>
                </a:r>
                <a:r>
                  <a:rPr lang="en-US" sz="1600" dirty="0" smtClean="0"/>
                  <a:t>    SE(</a:t>
                </a:r>
                <a:r>
                  <a:rPr lang="el-GR" sz="1600" dirty="0" smtClean="0"/>
                  <a:t>β</a:t>
                </a:r>
                <a:r>
                  <a:rPr lang="en-US" sz="1600" baseline="-25000" dirty="0" smtClean="0"/>
                  <a:t>1</a:t>
                </a:r>
                <a:r>
                  <a:rPr lang="en-US" sz="1600" dirty="0" smtClean="0"/>
                  <a:t>) = 0.63, SE(</a:t>
                </a:r>
                <a:r>
                  <a:rPr lang="el-GR" sz="1600" dirty="0" smtClean="0"/>
                  <a:t>β</a:t>
                </a:r>
                <a:r>
                  <a:rPr lang="en-US" sz="1600" baseline="-25000" dirty="0" smtClean="0"/>
                  <a:t>0</a:t>
                </a:r>
                <a:r>
                  <a:rPr lang="en-US" sz="1600" dirty="0" smtClean="0"/>
                  <a:t>)=65.06 </a:t>
                </a:r>
              </a:p>
              <a:p>
                <a:endParaRPr lang="en-US" sz="1000" dirty="0" smtClean="0"/>
              </a:p>
              <a:p>
                <a:r>
                  <a:rPr lang="en-US" sz="1600" dirty="0"/>
                  <a:t> </a:t>
                </a:r>
                <a:r>
                  <a:rPr lang="en-US" sz="1600" dirty="0" smtClean="0"/>
                  <a:t>    t(</a:t>
                </a:r>
                <a:r>
                  <a:rPr lang="el-GR" sz="1600" dirty="0" smtClean="0"/>
                  <a:t>β</a:t>
                </a:r>
                <a:r>
                  <a:rPr lang="en-US" sz="1600" baseline="-25000" dirty="0" smtClean="0"/>
                  <a:t>1</a:t>
                </a:r>
                <a:r>
                  <a:rPr lang="en-US" sz="1600" dirty="0" smtClean="0"/>
                  <a:t>) </a:t>
                </a:r>
                <a:r>
                  <a:rPr lang="en-US" sz="1600" dirty="0"/>
                  <a:t>= </a:t>
                </a:r>
                <a:r>
                  <a:rPr lang="en-US" sz="1600" dirty="0" smtClean="0"/>
                  <a:t>3.47/0.63=5.48</a:t>
                </a:r>
              </a:p>
              <a:p>
                <a:r>
                  <a:rPr lang="en-US" sz="1600" dirty="0" smtClean="0"/>
                  <a:t>     t(</a:t>
                </a:r>
                <a:r>
                  <a:rPr lang="el-GR" sz="1600" dirty="0" smtClean="0"/>
                  <a:t>β</a:t>
                </a:r>
                <a:r>
                  <a:rPr lang="en-US" sz="1600" baseline="-25000" dirty="0" smtClean="0"/>
                  <a:t>0</a:t>
                </a:r>
                <a:r>
                  <a:rPr lang="en-US" sz="1600" dirty="0" smtClean="0"/>
                  <a:t>) =</a:t>
                </a:r>
                <a:r>
                  <a:rPr lang="en-US" sz="1600" dirty="0"/>
                  <a:t>=-</a:t>
                </a:r>
                <a:r>
                  <a:rPr lang="en-US" sz="1600" dirty="0" smtClean="0"/>
                  <a:t>164.14/65.06=-2.52</a:t>
                </a:r>
              </a:p>
              <a:p>
                <a:endParaRPr lang="en-US" sz="1000" dirty="0" smtClean="0"/>
              </a:p>
              <a:p>
                <a:r>
                  <a:rPr lang="en-US" sz="1600" dirty="0" smtClean="0"/>
                  <a:t>     CI </a:t>
                </a:r>
                <a:r>
                  <a:rPr lang="el-GR" sz="1600" dirty="0"/>
                  <a:t>β</a:t>
                </a:r>
                <a:r>
                  <a:rPr lang="en-US" sz="1600" baseline="-25000" dirty="0" smtClean="0"/>
                  <a:t>1</a:t>
                </a:r>
                <a:r>
                  <a:rPr lang="en-US" sz="1600" dirty="0" smtClean="0"/>
                  <a:t>=</a:t>
                </a:r>
                <a:r>
                  <a:rPr lang="en-US" sz="1600" dirty="0"/>
                  <a:t> </a:t>
                </a:r>
                <a:r>
                  <a:rPr lang="en-US" sz="1600" dirty="0" smtClean="0"/>
                  <a:t>3.47±2.54(0.63)=(-1.87,5.07)</a:t>
                </a:r>
                <a:endParaRPr lang="en-US" sz="1600" baseline="-25000" dirty="0" smtClean="0"/>
              </a:p>
              <a:p>
                <a:r>
                  <a:rPr lang="en-US" sz="1600" baseline="-25000" dirty="0"/>
                  <a:t> </a:t>
                </a:r>
                <a:r>
                  <a:rPr lang="en-US" sz="1600" baseline="-25000" dirty="0" smtClean="0"/>
                  <a:t>       </a:t>
                </a:r>
                <a:r>
                  <a:rPr lang="en-US" sz="1600" dirty="0" smtClean="0"/>
                  <a:t>CI </a:t>
                </a:r>
                <a:r>
                  <a:rPr lang="el-GR" sz="1600" dirty="0" smtClean="0"/>
                  <a:t>β</a:t>
                </a:r>
                <a:r>
                  <a:rPr lang="en-US" sz="1600" baseline="-25000" dirty="0" smtClean="0"/>
                  <a:t>0</a:t>
                </a:r>
                <a:r>
                  <a:rPr lang="en-US" sz="1600" dirty="0" smtClean="0"/>
                  <a:t>=-164.14±2.54(65.06)=(-329.39,1.11)</a:t>
                </a:r>
              </a:p>
              <a:p>
                <a:endParaRPr lang="en-US" sz="1600" baseline="-25000" dirty="0" smtClean="0"/>
              </a:p>
              <a:p>
                <a:r>
                  <a:rPr lang="en-US" sz="1600" b="1" dirty="0" smtClean="0"/>
                  <a:t>4</a:t>
                </a:r>
                <a:r>
                  <a:rPr lang="en-US" sz="1600" b="1" dirty="0"/>
                  <a:t>.</a:t>
                </a:r>
                <a:r>
                  <a:rPr lang="en-US" sz="1600" dirty="0"/>
                  <a:t> </a:t>
                </a:r>
                <a:r>
                  <a:rPr lang="el-GR" sz="1600" dirty="0" smtClean="0"/>
                  <a:t>β</a:t>
                </a:r>
                <a:r>
                  <a:rPr lang="en-US" sz="1600" baseline="-25000" dirty="0"/>
                  <a:t>1</a:t>
                </a:r>
                <a:r>
                  <a:rPr lang="en-US" sz="1600" baseline="-25000" dirty="0" smtClean="0"/>
                  <a:t>  </a:t>
                </a:r>
                <a:r>
                  <a:rPr lang="en-US" sz="1600" dirty="0" smtClean="0"/>
                  <a:t>p-value = .0028</a:t>
                </a:r>
              </a:p>
              <a:p>
                <a:r>
                  <a:rPr lang="en-US" sz="1600" dirty="0" smtClean="0"/>
                  <a:t>    </a:t>
                </a:r>
                <a:r>
                  <a:rPr lang="el-GR" sz="1600" dirty="0"/>
                  <a:t>β</a:t>
                </a:r>
                <a:r>
                  <a:rPr lang="en-US" sz="1600" baseline="-25000" dirty="0"/>
                  <a:t>0  </a:t>
                </a:r>
                <a:r>
                  <a:rPr lang="en-US" sz="1600" dirty="0"/>
                  <a:t>p-value =  </a:t>
                </a:r>
                <a:r>
                  <a:rPr lang="en-US" sz="1600" dirty="0" smtClean="0"/>
                  <a:t>.053</a:t>
                </a:r>
                <a:endParaRPr lang="en-US" sz="1600" dirty="0"/>
              </a:p>
              <a:p>
                <a:endParaRPr lang="en-US" sz="1600" dirty="0" smtClean="0"/>
              </a:p>
              <a:p>
                <a:r>
                  <a:rPr lang="en-US" sz="1600" b="1" dirty="0"/>
                  <a:t>5.</a:t>
                </a:r>
                <a:r>
                  <a:rPr lang="en-US" sz="1600" dirty="0"/>
                  <a:t> Reject </a:t>
                </a:r>
                <a:r>
                  <a:rPr lang="en-US" sz="1600" dirty="0" smtClean="0"/>
                  <a:t>H</a:t>
                </a:r>
                <a:r>
                  <a:rPr lang="en-US" sz="1600" baseline="-25000" dirty="0" smtClean="0"/>
                  <a:t>o</a:t>
                </a:r>
                <a:r>
                  <a:rPr lang="en-US" sz="1600" dirty="0"/>
                  <a:t> </a:t>
                </a:r>
                <a:r>
                  <a:rPr lang="en-US" sz="1600" dirty="0" smtClean="0"/>
                  <a:t>for </a:t>
                </a:r>
                <a:r>
                  <a:rPr lang="el-GR" sz="1600" dirty="0"/>
                  <a:t>β</a:t>
                </a:r>
                <a:r>
                  <a:rPr lang="en-US" sz="1600" baseline="-25000" dirty="0"/>
                  <a:t>1</a:t>
                </a:r>
                <a:endParaRPr lang="en-US" sz="1600" dirty="0"/>
              </a:p>
              <a:p>
                <a:endParaRPr lang="en-US" sz="1200" dirty="0" smtClean="0"/>
              </a:p>
              <a:p>
                <a:r>
                  <a:rPr lang="en-US" sz="1600" dirty="0" smtClean="0"/>
                  <a:t>    Reject </a:t>
                </a:r>
                <a:r>
                  <a:rPr lang="en-US" sz="1600" dirty="0"/>
                  <a:t>H</a:t>
                </a:r>
                <a:r>
                  <a:rPr lang="en-US" sz="1600" baseline="-25000" dirty="0"/>
                  <a:t>o</a:t>
                </a:r>
                <a:r>
                  <a:rPr lang="en-US" sz="1600" dirty="0"/>
                  <a:t> for </a:t>
                </a:r>
                <a:r>
                  <a:rPr lang="el-GR" sz="1600" dirty="0" smtClean="0"/>
                  <a:t>β</a:t>
                </a:r>
                <a:r>
                  <a:rPr lang="en-US" sz="1600" baseline="-25000" dirty="0" smtClean="0"/>
                  <a:t>0</a:t>
                </a:r>
                <a:endParaRPr lang="en-US" sz="1600" dirty="0"/>
              </a:p>
            </p:txBody>
          </p:sp>
        </mc:Choice>
        <mc:Fallback xmlns="">
          <p:sp>
            <p:nvSpPr>
              <p:cNvPr id="19" name="TextBox 18">
                <a:extLst>
                  <a:ext uri="{FF2B5EF4-FFF2-40B4-BE49-F238E27FC236}">
                    <a16:creationId xmlns="" xmlns:a16="http://schemas.microsoft.com/office/drawing/2014/main" id="{29BC441F-551B-466A-96D4-31ABCE0676AC}"/>
                  </a:ext>
                </a:extLst>
              </p:cNvPr>
              <p:cNvSpPr txBox="1">
                <a:spLocks noRot="1" noChangeAspect="1" noMove="1" noResize="1" noEditPoints="1" noAdjustHandles="1" noChangeArrowheads="1" noChangeShapeType="1" noTextEdit="1"/>
              </p:cNvSpPr>
              <p:nvPr/>
            </p:nvSpPr>
            <p:spPr>
              <a:xfrm>
                <a:off x="262845" y="1752599"/>
                <a:ext cx="4549061" cy="4853123"/>
              </a:xfrm>
              <a:prstGeom prst="rect">
                <a:avLst/>
              </a:prstGeom>
              <a:blipFill rotWithShape="1">
                <a:blip r:embed="rId3"/>
                <a:stretch>
                  <a:fillRect l="-535" t="-125" b="-501"/>
                </a:stretch>
              </a:blipFill>
              <a:ln>
                <a:solidFill>
                  <a:srgbClr val="002060"/>
                </a:solidFill>
              </a:ln>
            </p:spPr>
            <p:txBody>
              <a:bodyPr/>
              <a:lstStyle/>
              <a:p>
                <a:r>
                  <a:rPr lang="en-US">
                    <a:noFill/>
                  </a:rPr>
                  <a:t> </a:t>
                </a:r>
              </a:p>
            </p:txBody>
          </p:sp>
        </mc:Fallback>
      </mc:AlternateContent>
      <p:sp>
        <p:nvSpPr>
          <p:cNvPr id="27" name="Rectangle 26">
            <a:extLst>
              <a:ext uri="{FF2B5EF4-FFF2-40B4-BE49-F238E27FC236}">
                <a16:creationId xmlns:a16="http://schemas.microsoft.com/office/drawing/2014/main" xmlns="" id="{9A8DC8AD-AC85-4306-93D8-176F2B237F0C}"/>
              </a:ext>
            </a:extLst>
          </p:cNvPr>
          <p:cNvSpPr/>
          <p:nvPr/>
        </p:nvSpPr>
        <p:spPr>
          <a:xfrm>
            <a:off x="5181600" y="1767552"/>
            <a:ext cx="3403926" cy="3139321"/>
          </a:xfrm>
          <a:prstGeom prst="rect">
            <a:avLst/>
          </a:prstGeom>
          <a:ln>
            <a:solidFill>
              <a:srgbClr val="002060"/>
            </a:solidFill>
          </a:ln>
        </p:spPr>
        <p:txBody>
          <a:bodyPr wrap="square">
            <a:spAutoFit/>
          </a:bodyPr>
          <a:lstStyle/>
          <a:p>
            <a:pPr algn="just"/>
            <a:r>
              <a:rPr lang="en-US" b="1" dirty="0"/>
              <a:t>6</a:t>
            </a:r>
            <a:r>
              <a:rPr lang="en-US" dirty="0"/>
              <a:t>. There is sufficient evidence at the alpha = .05 level of significance (p-value = .0028) to suggest that the data are linearly correlated (or that the slope is nonzero).  </a:t>
            </a:r>
            <a:r>
              <a:rPr lang="en-US" dirty="0" smtClean="0"/>
              <a:t>There is not sufficient evidence to suggest the intercept is not zero for the regression line.  Consider collecting more data or eliminating outliers.</a:t>
            </a:r>
            <a:endParaRPr lang="en-US" dirty="0"/>
          </a:p>
        </p:txBody>
      </p:sp>
      <p:sp>
        <p:nvSpPr>
          <p:cNvPr id="40" name="TextBox 39"/>
          <p:cNvSpPr txBox="1"/>
          <p:nvPr/>
        </p:nvSpPr>
        <p:spPr>
          <a:xfrm>
            <a:off x="6467915" y="1127771"/>
            <a:ext cx="2304169" cy="338554"/>
          </a:xfrm>
          <a:prstGeom prst="rect">
            <a:avLst/>
          </a:prstGeom>
          <a:noFill/>
        </p:spPr>
        <p:txBody>
          <a:bodyPr wrap="square" rtlCol="0">
            <a:spAutoFit/>
          </a:bodyPr>
          <a:lstStyle/>
          <a:p>
            <a:r>
              <a:rPr lang="en-US" sz="1600" b="1" dirty="0" smtClean="0"/>
              <a:t>CI(</a:t>
            </a:r>
            <a:r>
              <a:rPr lang="el-GR" sz="1600" b="1" dirty="0" smtClean="0"/>
              <a:t>β</a:t>
            </a:r>
            <a:r>
              <a:rPr lang="en-US" sz="1600" b="1" baseline="-25000" dirty="0" smtClean="0"/>
              <a:t>k</a:t>
            </a:r>
            <a:r>
              <a:rPr lang="en-US" sz="1600" b="1" dirty="0" smtClean="0"/>
              <a:t>)</a:t>
            </a:r>
            <a:r>
              <a:rPr lang="en-US" sz="1600" dirty="0" smtClean="0"/>
              <a:t> = </a:t>
            </a:r>
            <a:r>
              <a:rPr lang="el-GR" sz="1600" dirty="0"/>
              <a:t>β</a:t>
            </a:r>
            <a:r>
              <a:rPr lang="en-US" sz="1600" baseline="-25000" dirty="0"/>
              <a:t>k </a:t>
            </a:r>
            <a:r>
              <a:rPr lang="en-US" sz="1600" baseline="-25000" dirty="0" smtClean="0"/>
              <a:t> </a:t>
            </a:r>
            <a:r>
              <a:rPr lang="en-US" sz="1600" dirty="0" smtClean="0"/>
              <a:t>+</a:t>
            </a:r>
            <a:r>
              <a:rPr lang="en-US" sz="1600" baseline="-25000" dirty="0" smtClean="0"/>
              <a:t> </a:t>
            </a:r>
            <a:r>
              <a:rPr lang="en-US" sz="1600" dirty="0" err="1" smtClean="0"/>
              <a:t>CV</a:t>
            </a:r>
            <a:r>
              <a:rPr lang="en-US" sz="1600" baseline="-25000" dirty="0" err="1" smtClean="0"/>
              <a:t>t</a:t>
            </a:r>
            <a:r>
              <a:rPr lang="en-US" sz="1600" dirty="0" err="1" smtClean="0"/>
              <a:t>SE</a:t>
            </a:r>
            <a:r>
              <a:rPr lang="en-US" sz="1600" dirty="0" smtClean="0"/>
              <a:t>(</a:t>
            </a:r>
            <a:r>
              <a:rPr lang="el-GR" sz="1600" dirty="0" smtClean="0"/>
              <a:t>β</a:t>
            </a:r>
            <a:r>
              <a:rPr lang="en-US" sz="1600" baseline="-25000" dirty="0" smtClean="0"/>
              <a:t>k</a:t>
            </a:r>
            <a:r>
              <a:rPr lang="en-US" sz="1600" dirty="0" smtClean="0"/>
              <a:t>)</a:t>
            </a:r>
            <a:endParaRPr lang="en-US" sz="1600" dirty="0"/>
          </a:p>
        </p:txBody>
      </p:sp>
      <p:sp>
        <p:nvSpPr>
          <p:cNvPr id="12" name="Rectangle 11"/>
          <p:cNvSpPr/>
          <p:nvPr/>
        </p:nvSpPr>
        <p:spPr>
          <a:xfrm>
            <a:off x="236568" y="917449"/>
            <a:ext cx="8535515" cy="706399"/>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pPr>
              <a:defRPr/>
            </a:pPr>
            <a:fld id="{EA0169A8-E6B3-4D1D-A7FF-CD1BC5030C87}" type="slidenum">
              <a:rPr lang="en-US" altLang="en-US" smtClean="0"/>
              <a:pPr>
                <a:defRPr/>
              </a:pPr>
              <a:t>16</a:t>
            </a:fld>
            <a:endParaRPr lang="en-US" altLang="en-US" dirty="0"/>
          </a:p>
        </p:txBody>
      </p:sp>
    </p:spTree>
    <p:extLst>
      <p:ext uri="{BB962C8B-B14F-4D97-AF65-F5344CB8AC3E}">
        <p14:creationId xmlns:p14="http://schemas.microsoft.com/office/powerpoint/2010/main" val="26231342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36482" y="134007"/>
            <a:ext cx="853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altLang="en-US" sz="2400" kern="0" dirty="0" smtClean="0"/>
              <a:t>Example Mother/Daughter: Regression Code and Output</a:t>
            </a:r>
            <a:endParaRPr lang="en-US" altLang="en-US" sz="2400" kern="0" dirty="0"/>
          </a:p>
        </p:txBody>
      </p:sp>
      <p:sp>
        <p:nvSpPr>
          <p:cNvPr id="11" name="Rectangle 10"/>
          <p:cNvSpPr/>
          <p:nvPr/>
        </p:nvSpPr>
        <p:spPr>
          <a:xfrm>
            <a:off x="268013" y="3441809"/>
            <a:ext cx="4277120" cy="31324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algn="ctr"/>
            <a:r>
              <a:rPr lang="en-US" b="1" u="sng" dirty="0" smtClean="0">
                <a:solidFill>
                  <a:schemeClr val="tx1"/>
                </a:solidFill>
              </a:rPr>
              <a:t>SAS Code and Output</a:t>
            </a:r>
            <a:endParaRPr lang="en-US" b="1" u="sng" dirty="0">
              <a:solidFill>
                <a:schemeClr val="tx1"/>
              </a:solidFill>
            </a:endParaRPr>
          </a:p>
        </p:txBody>
      </p:sp>
      <p:sp>
        <p:nvSpPr>
          <p:cNvPr id="18" name="Rectangle 17"/>
          <p:cNvSpPr/>
          <p:nvPr/>
        </p:nvSpPr>
        <p:spPr>
          <a:xfrm>
            <a:off x="4742202" y="3441809"/>
            <a:ext cx="4129909" cy="31196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algn="ctr"/>
            <a:r>
              <a:rPr lang="en-US" b="1" u="sng" dirty="0" smtClean="0">
                <a:solidFill>
                  <a:schemeClr val="tx1"/>
                </a:solidFill>
              </a:rPr>
              <a:t>R Code and Output</a:t>
            </a:r>
            <a:endParaRPr lang="en-US" b="1" u="sng" dirty="0">
              <a:solidFill>
                <a:schemeClr val="tx1"/>
              </a:solidFill>
            </a:endParaRPr>
          </a:p>
        </p:txBody>
      </p:sp>
      <p:pic>
        <p:nvPicPr>
          <p:cNvPr id="13"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1883" y="767904"/>
            <a:ext cx="6286500" cy="908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756" y="4209149"/>
            <a:ext cx="3899634"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756" y="5334000"/>
            <a:ext cx="3923758" cy="983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1" y="4150929"/>
            <a:ext cx="3894082"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2184" y="1676401"/>
            <a:ext cx="3671178"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1" name="Straight Connector 20"/>
          <p:cNvCxnSpPr/>
          <p:nvPr/>
        </p:nvCxnSpPr>
        <p:spPr>
          <a:xfrm flipV="1">
            <a:off x="3415270" y="2400300"/>
            <a:ext cx="2438400" cy="1905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05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5704" y="5171174"/>
            <a:ext cx="3865179" cy="130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EA0169A8-E6B3-4D1D-A7FF-CD1BC5030C87}" type="slidenum">
              <a:rPr lang="en-US" altLang="en-US" smtClean="0"/>
              <a:pPr>
                <a:defRPr/>
              </a:pPr>
              <a:t>17</a:t>
            </a:fld>
            <a:endParaRPr lang="en-US" altLang="en-US" dirty="0"/>
          </a:p>
        </p:txBody>
      </p:sp>
    </p:spTree>
    <p:extLst>
      <p:ext uri="{BB962C8B-B14F-4D97-AF65-F5344CB8AC3E}">
        <p14:creationId xmlns:p14="http://schemas.microsoft.com/office/powerpoint/2010/main" val="62250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602" name="Rectangle 2"/>
              <p:cNvSpPr>
                <a:spLocks noGrp="1" noChangeArrowheads="1"/>
              </p:cNvSpPr>
              <p:nvPr>
                <p:ph type="title"/>
              </p:nvPr>
            </p:nvSpPr>
            <p:spPr>
              <a:xfrm>
                <a:off x="381000" y="181017"/>
                <a:ext cx="8763000" cy="713773"/>
              </a:xfrm>
            </p:spPr>
            <p:txBody>
              <a:bodyPr/>
              <a:lstStyle/>
              <a:p>
                <a:pPr algn="l" eaLnBrk="1" hangingPunct="1"/>
                <a:r>
                  <a:rPr lang="en-US" altLang="en-US" sz="2400" b="1" dirty="0" smtClean="0"/>
                  <a:t>Mother/Daughter: Hypothesis Tests &amp;</a:t>
                </a:r>
                <a:r>
                  <a:rPr lang="en-US" altLang="en-US" sz="2400" b="1" dirty="0"/>
                  <a:t> </a:t>
                </a:r>
                <a:r>
                  <a:rPr lang="en-US" altLang="en-US" sz="2400" b="1" dirty="0" smtClean="0"/>
                  <a:t>CI for </a:t>
                </a:r>
                <a14:m>
                  <m:oMath xmlns:m="http://schemas.openxmlformats.org/officeDocument/2006/math">
                    <m:sSub>
                      <m:sSubPr>
                        <m:ctrlPr>
                          <a:rPr lang="en-US" altLang="en-US" sz="2400" b="1" i="1" smtClean="0">
                            <a:latin typeface="Cambria Math"/>
                          </a:rPr>
                        </m:ctrlPr>
                      </m:sSubPr>
                      <m:e>
                        <m:r>
                          <a:rPr lang="en-US" altLang="en-US" sz="2400" b="1" i="1" smtClean="0">
                            <a:latin typeface="Cambria Math" panose="02040503050406030204" pitchFamily="18" charset="0"/>
                            <a:ea typeface="Cambria Math" panose="02040503050406030204" pitchFamily="18" charset="0"/>
                          </a:rPr>
                          <m:t>𝜷</m:t>
                        </m:r>
                      </m:e>
                      <m:sub>
                        <m:r>
                          <a:rPr lang="en-US" altLang="en-US" sz="2400" b="1" i="1" smtClean="0">
                            <a:latin typeface="Cambria Math" panose="02040503050406030204" pitchFamily="18" charset="0"/>
                          </a:rPr>
                          <m:t>𝟏</m:t>
                        </m:r>
                      </m:sub>
                    </m:sSub>
                  </m:oMath>
                </a14:m>
                <a:r>
                  <a:rPr lang="en-US" altLang="en-US" sz="2400" b="1" dirty="0" smtClean="0"/>
                  <a:t>,</a:t>
                </a:r>
                <a:r>
                  <a:rPr lang="en-US" altLang="en-US" sz="2400" b="1" dirty="0"/>
                  <a:t> </a:t>
                </a:r>
                <a14:m>
                  <m:oMath xmlns:m="http://schemas.openxmlformats.org/officeDocument/2006/math">
                    <m:sSub>
                      <m:sSubPr>
                        <m:ctrlPr>
                          <a:rPr lang="en-US" altLang="en-US" sz="2400" b="1" i="1" smtClean="0">
                            <a:latin typeface="Cambria Math"/>
                          </a:rPr>
                        </m:ctrlPr>
                      </m:sSubPr>
                      <m:e>
                        <m:r>
                          <a:rPr lang="en-US" altLang="en-US" sz="2400" b="1" i="1">
                            <a:latin typeface="Cambria Math" panose="02040503050406030204" pitchFamily="18" charset="0"/>
                            <a:ea typeface="Cambria Math" panose="02040503050406030204" pitchFamily="18" charset="0"/>
                          </a:rPr>
                          <m:t>𝜷</m:t>
                        </m:r>
                      </m:e>
                      <m:sub>
                        <m:r>
                          <a:rPr lang="en-US" altLang="en-US" sz="2400" b="1" i="1" smtClean="0">
                            <a:latin typeface="Cambria Math"/>
                            <a:ea typeface="Cambria Math" panose="02040503050406030204" pitchFamily="18" charset="0"/>
                          </a:rPr>
                          <m:t>𝟎</m:t>
                        </m:r>
                      </m:sub>
                    </m:sSub>
                  </m:oMath>
                </a14:m>
                <a:endParaRPr lang="en-US" altLang="en-US" sz="2400" b="1" dirty="0"/>
              </a:p>
            </p:txBody>
          </p:sp>
        </mc:Choice>
        <mc:Fallback xmlns="">
          <p:sp>
            <p:nvSpPr>
              <p:cNvPr id="25602" name="Rectangle 2"/>
              <p:cNvSpPr>
                <a:spLocks noGrp="1" noRot="1" noChangeAspect="1" noMove="1" noResize="1" noEditPoints="1" noAdjustHandles="1" noChangeArrowheads="1" noChangeShapeType="1" noTextEdit="1"/>
              </p:cNvSpPr>
              <p:nvPr>
                <p:ph type="title"/>
              </p:nvPr>
            </p:nvSpPr>
            <p:spPr>
              <a:xfrm>
                <a:off x="381000" y="181017"/>
                <a:ext cx="8763000" cy="713773"/>
              </a:xfrm>
              <a:blipFill rotWithShape="1">
                <a:blip r:embed="rId2"/>
                <a:stretch>
                  <a:fillRect l="-1113" b="-2564"/>
                </a:stretch>
              </a:blipFill>
            </p:spPr>
            <p:txBody>
              <a:bodyPr/>
              <a:lstStyle/>
              <a:p>
                <a:r>
                  <a:rPr lang="en-US">
                    <a:noFill/>
                  </a:rPr>
                  <a:t> </a:t>
                </a:r>
              </a:p>
            </p:txBody>
          </p:sp>
        </mc:Fallback>
      </mc:AlternateContent>
      <p:sp>
        <p:nvSpPr>
          <p:cNvPr id="3" name="Rectangle 2"/>
          <p:cNvSpPr/>
          <p:nvPr/>
        </p:nvSpPr>
        <p:spPr>
          <a:xfrm>
            <a:off x="262845" y="977517"/>
            <a:ext cx="3983783" cy="646331"/>
          </a:xfrm>
          <a:prstGeom prst="rect">
            <a:avLst/>
          </a:prstGeom>
        </p:spPr>
        <p:txBody>
          <a:bodyPr wrap="none">
            <a:spAutoFit/>
          </a:bodyPr>
          <a:lstStyle/>
          <a:p>
            <a:pPr algn="ctr" eaLnBrk="1" hangingPunct="1"/>
            <a:r>
              <a:rPr lang="en-US" altLang="en-US" b="1" dirty="0"/>
              <a:t>Equation of Regression </a:t>
            </a:r>
            <a:r>
              <a:rPr lang="en-US" altLang="en-US" b="1" dirty="0" smtClean="0"/>
              <a:t>Line</a:t>
            </a:r>
          </a:p>
          <a:p>
            <a:pPr algn="ctr" eaLnBrk="1" hangingPunct="1"/>
            <a:r>
              <a:rPr lang="en-US" altLang="en-US" sz="1600" dirty="0" smtClean="0"/>
              <a:t>Gross Estimate = -164.14 + 3.47(Budget)</a:t>
            </a:r>
            <a:r>
              <a:rPr lang="en-US" altLang="en-US" dirty="0" smtClean="0"/>
              <a:t> </a:t>
            </a:r>
            <a:endParaRPr lang="en-US" altLang="en-US" dirty="0"/>
          </a:p>
        </p:txBody>
      </p:sp>
      <p:sp>
        <p:nvSpPr>
          <p:cNvPr id="9" name="TextBox 8"/>
          <p:cNvSpPr txBox="1"/>
          <p:nvPr/>
        </p:nvSpPr>
        <p:spPr>
          <a:xfrm>
            <a:off x="4246628" y="1131406"/>
            <a:ext cx="2247563" cy="338554"/>
          </a:xfrm>
          <a:prstGeom prst="rect">
            <a:avLst/>
          </a:prstGeom>
          <a:noFill/>
        </p:spPr>
        <p:txBody>
          <a:bodyPr wrap="square" rtlCol="0">
            <a:spAutoFit/>
          </a:bodyPr>
          <a:lstStyle/>
          <a:p>
            <a:r>
              <a:rPr lang="en-US" sz="1600" b="1" dirty="0"/>
              <a:t>t-stat</a:t>
            </a:r>
            <a:r>
              <a:rPr lang="en-US" sz="1600" dirty="0"/>
              <a:t> = </a:t>
            </a:r>
            <a:r>
              <a:rPr lang="en-US" sz="1600" dirty="0" smtClean="0"/>
              <a:t>(</a:t>
            </a:r>
            <a:r>
              <a:rPr lang="el-GR" sz="1600" dirty="0" smtClean="0"/>
              <a:t>β</a:t>
            </a:r>
            <a:r>
              <a:rPr lang="en-US" sz="1600" baseline="-25000" dirty="0" smtClean="0"/>
              <a:t>k</a:t>
            </a:r>
            <a:r>
              <a:rPr lang="en-US" sz="1600" dirty="0" smtClean="0"/>
              <a:t>– </a:t>
            </a:r>
            <a:r>
              <a:rPr lang="en-US" sz="1600" dirty="0"/>
              <a:t>0</a:t>
            </a:r>
            <a:r>
              <a:rPr lang="en-US" sz="1600" dirty="0" smtClean="0"/>
              <a:t>)/SE(</a:t>
            </a:r>
            <a:r>
              <a:rPr lang="el-GR" sz="1600" dirty="0" smtClean="0"/>
              <a:t>β</a:t>
            </a:r>
            <a:r>
              <a:rPr lang="en-US" sz="1600" baseline="-25000" dirty="0" smtClean="0"/>
              <a:t>k</a:t>
            </a:r>
            <a:r>
              <a:rPr lang="en-US" sz="1600" dirty="0" smtClean="0"/>
              <a:t>)</a:t>
            </a:r>
            <a:endParaRPr lang="en-US" sz="1600"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xmlns="" id="{29BC441F-551B-466A-96D4-31ABCE0676AC}"/>
                  </a:ext>
                </a:extLst>
              </p:cNvPr>
              <p:cNvSpPr txBox="1"/>
              <p:nvPr/>
            </p:nvSpPr>
            <p:spPr>
              <a:xfrm>
                <a:off x="262845" y="1752599"/>
                <a:ext cx="4549061" cy="4853123"/>
              </a:xfrm>
              <a:prstGeom prst="rect">
                <a:avLst/>
              </a:prstGeom>
              <a:noFill/>
              <a:ln>
                <a:solidFill>
                  <a:srgbClr val="002060"/>
                </a:solidFill>
              </a:ln>
            </p:spPr>
            <p:txBody>
              <a:bodyPr wrap="square" rtlCol="0">
                <a:spAutoFit/>
              </a:bodyPr>
              <a:lstStyle/>
              <a:p>
                <a:r>
                  <a:rPr lang="en-US" sz="1600" b="1" dirty="0" smtClean="0"/>
                  <a:t>1</a:t>
                </a:r>
                <a:r>
                  <a:rPr lang="en-US" sz="1600" dirty="0" smtClean="0"/>
                  <a:t>. H</a:t>
                </a:r>
                <a:r>
                  <a:rPr lang="en-US" sz="1600" baseline="-25000" dirty="0" smtClean="0"/>
                  <a:t>o</a:t>
                </a:r>
                <a:r>
                  <a:rPr lang="en-US" sz="1600" dirty="0"/>
                  <a:t>:</a:t>
                </a:r>
                <a14:m>
                  <m:oMath xmlns:m="http://schemas.openxmlformats.org/officeDocument/2006/math">
                    <m:sSub>
                      <m:sSubPr>
                        <m:ctrlPr>
                          <a:rPr lang="en-US" sz="1600" i="1">
                            <a:latin typeface="Cambria Math"/>
                          </a:rPr>
                        </m:ctrlPr>
                      </m:sSubPr>
                      <m:e>
                        <m:r>
                          <m:rPr>
                            <m:sty m:val="p"/>
                          </m:rPr>
                          <a:rPr lang="en-US" sz="1600" i="0">
                            <a:latin typeface="Cambria Math" panose="02040503050406030204" pitchFamily="18" charset="0"/>
                            <a:ea typeface="Cambria Math" panose="02040503050406030204" pitchFamily="18" charset="0"/>
                          </a:rPr>
                          <m:t>β</m:t>
                        </m:r>
                      </m:e>
                      <m:sub>
                        <m:r>
                          <a:rPr lang="en-US" sz="1600" i="0">
                            <a:latin typeface="Cambria Math"/>
                            <a:ea typeface="Cambria Math" panose="02040503050406030204" pitchFamily="18" charset="0"/>
                          </a:rPr>
                          <m:t>0</m:t>
                        </m:r>
                      </m:sub>
                    </m:sSub>
                    <m:r>
                      <a:rPr lang="en-US" sz="1600" i="1">
                        <a:latin typeface="Cambria Math"/>
                        <a:ea typeface="Cambria Math"/>
                      </a:rPr>
                      <m:t>=0</m:t>
                    </m:r>
                  </m:oMath>
                </a14:m>
                <a:r>
                  <a:rPr lang="en-US" sz="1600" dirty="0"/>
                  <a:t>       H</a:t>
                </a:r>
                <a:r>
                  <a:rPr lang="en-US" sz="1600" baseline="-25000" dirty="0"/>
                  <a:t>o</a:t>
                </a:r>
                <a:r>
                  <a:rPr lang="en-US" sz="1600" dirty="0"/>
                  <a:t>: </a:t>
                </a:r>
                <a14:m>
                  <m:oMath xmlns:m="http://schemas.openxmlformats.org/officeDocument/2006/math">
                    <m:sSub>
                      <m:sSubPr>
                        <m:ctrlPr>
                          <a:rPr lang="en-US" sz="1600" i="1">
                            <a:latin typeface="Cambria Math"/>
                          </a:rPr>
                        </m:ctrlPr>
                      </m:sSubPr>
                      <m:e>
                        <m:r>
                          <m:rPr>
                            <m:sty m:val="p"/>
                          </m:rPr>
                          <a:rPr lang="en-US" sz="1600" i="0">
                            <a:latin typeface="Cambria Math" panose="02040503050406030204" pitchFamily="18" charset="0"/>
                            <a:ea typeface="Cambria Math" panose="02040503050406030204" pitchFamily="18" charset="0"/>
                          </a:rPr>
                          <m:t>β</m:t>
                        </m:r>
                      </m:e>
                      <m:sub>
                        <m:r>
                          <a:rPr lang="en-US" sz="1600" i="0">
                            <a:latin typeface="Cambria Math" panose="02040503050406030204" pitchFamily="18" charset="0"/>
                          </a:rPr>
                          <m:t>1</m:t>
                        </m:r>
                      </m:sub>
                    </m:sSub>
                  </m:oMath>
                </a14:m>
                <a:r>
                  <a:rPr lang="en-US" sz="1600" dirty="0"/>
                  <a:t> = 0</a:t>
                </a:r>
              </a:p>
              <a:p>
                <a:r>
                  <a:rPr lang="en-US" sz="1600" dirty="0"/>
                  <a:t>    H</a:t>
                </a:r>
                <a:r>
                  <a:rPr lang="en-US" sz="1600" baseline="-25000" dirty="0"/>
                  <a:t>a</a:t>
                </a:r>
                <a:r>
                  <a:rPr lang="en-US" sz="1600" dirty="0"/>
                  <a:t>:</a:t>
                </a:r>
                <a14:m>
                  <m:oMath xmlns:m="http://schemas.openxmlformats.org/officeDocument/2006/math">
                    <m:sSub>
                      <m:sSubPr>
                        <m:ctrlPr>
                          <a:rPr lang="en-US" sz="1600" i="1">
                            <a:latin typeface="Cambria Math"/>
                          </a:rPr>
                        </m:ctrlPr>
                      </m:sSubPr>
                      <m:e>
                        <m:r>
                          <m:rPr>
                            <m:sty m:val="p"/>
                          </m:rPr>
                          <a:rPr lang="en-US" sz="1600" i="0">
                            <a:latin typeface="Cambria Math" panose="02040503050406030204" pitchFamily="18" charset="0"/>
                            <a:ea typeface="Cambria Math" panose="02040503050406030204" pitchFamily="18" charset="0"/>
                          </a:rPr>
                          <m:t>β</m:t>
                        </m:r>
                      </m:e>
                      <m:sub>
                        <m:r>
                          <a:rPr lang="en-US" sz="1600" i="0">
                            <a:latin typeface="Cambria Math"/>
                            <a:ea typeface="Cambria Math" panose="02040503050406030204" pitchFamily="18" charset="0"/>
                          </a:rPr>
                          <m:t>0</m:t>
                        </m:r>
                      </m:sub>
                    </m:sSub>
                    <m:r>
                      <a:rPr lang="en-US" sz="1600" i="1">
                        <a:latin typeface="Cambria Math"/>
                        <a:ea typeface="Cambria Math"/>
                      </a:rPr>
                      <m:t>≠0</m:t>
                    </m:r>
                  </m:oMath>
                </a14:m>
                <a:r>
                  <a:rPr lang="en-US" sz="1600" dirty="0"/>
                  <a:t>       H</a:t>
                </a:r>
                <a:r>
                  <a:rPr lang="en-US" sz="1600" baseline="-25000" dirty="0"/>
                  <a:t>a</a:t>
                </a:r>
                <a:r>
                  <a:rPr lang="en-US" sz="1600" dirty="0"/>
                  <a:t>: </a:t>
                </a:r>
                <a14:m>
                  <m:oMath xmlns:m="http://schemas.openxmlformats.org/officeDocument/2006/math">
                    <m:sSub>
                      <m:sSubPr>
                        <m:ctrlPr>
                          <a:rPr lang="en-US" sz="1600" i="1">
                            <a:latin typeface="Cambria Math"/>
                          </a:rPr>
                        </m:ctrlPr>
                      </m:sSubPr>
                      <m:e>
                        <m:r>
                          <m:rPr>
                            <m:sty m:val="p"/>
                          </m:rPr>
                          <a:rPr lang="en-US" sz="1600" i="0">
                            <a:latin typeface="Cambria Math" panose="02040503050406030204" pitchFamily="18" charset="0"/>
                            <a:ea typeface="Cambria Math" panose="02040503050406030204" pitchFamily="18" charset="0"/>
                          </a:rPr>
                          <m:t>β</m:t>
                        </m:r>
                      </m:e>
                      <m:sub>
                        <m:r>
                          <a:rPr lang="en-US" sz="1600" i="0">
                            <a:latin typeface="Cambria Math" panose="02040503050406030204" pitchFamily="18" charset="0"/>
                          </a:rPr>
                          <m:t>1</m:t>
                        </m:r>
                      </m:sub>
                    </m:sSub>
                  </m:oMath>
                </a14:m>
                <a:r>
                  <a:rPr lang="en-US" sz="1600" dirty="0"/>
                  <a:t> ≠ 0</a:t>
                </a:r>
              </a:p>
              <a:p>
                <a:endParaRPr lang="en-US" sz="1600" b="1" dirty="0"/>
              </a:p>
              <a:p>
                <a:r>
                  <a:rPr lang="en-US" sz="1600" b="1" dirty="0" smtClean="0"/>
                  <a:t>2</a:t>
                </a:r>
                <a:r>
                  <a:rPr lang="en-US" sz="1600" dirty="0"/>
                  <a:t>. </a:t>
                </a:r>
                <a:r>
                  <a:rPr lang="en-US" sz="1600" dirty="0" err="1" smtClean="0"/>
                  <a:t>CV</a:t>
                </a:r>
                <a:r>
                  <a:rPr lang="en-US" sz="1600" baseline="-25000" dirty="0" err="1" smtClean="0"/>
                  <a:t>t</a:t>
                </a:r>
                <a:r>
                  <a:rPr lang="en-US" sz="1600" dirty="0" smtClean="0"/>
                  <a:t>: </a:t>
                </a:r>
                <a14:m>
                  <m:oMath xmlns:m="http://schemas.openxmlformats.org/officeDocument/2006/math">
                    <m:r>
                      <a:rPr lang="en-US" sz="1600" i="1">
                        <a:latin typeface="Cambria Math" panose="02040503050406030204" pitchFamily="18" charset="0"/>
                        <a:ea typeface="Cambria Math" panose="02040503050406030204" pitchFamily="18" charset="0"/>
                      </a:rPr>
                      <m:t>±</m:t>
                    </m:r>
                    <m:sSub>
                      <m:sSubPr>
                        <m:ctrlPr>
                          <a:rPr lang="en-US" sz="1600" i="1">
                            <a:latin typeface="Cambria Math"/>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𝑡</m:t>
                        </m:r>
                      </m:e>
                      <m:sub>
                        <m:r>
                          <a:rPr lang="en-US" sz="1600" i="1">
                            <a:latin typeface="Cambria Math" panose="02040503050406030204" pitchFamily="18" charset="0"/>
                            <a:ea typeface="Cambria Math" panose="02040503050406030204" pitchFamily="18" charset="0"/>
                          </a:rPr>
                          <m:t>.975, 7−2=5</m:t>
                        </m:r>
                      </m:sub>
                    </m:sSub>
                  </m:oMath>
                </a14:m>
                <a:r>
                  <a:rPr lang="en-US" sz="1600" dirty="0"/>
                  <a:t> = </a:t>
                </a:r>
                <a14:m>
                  <m:oMath xmlns:m="http://schemas.openxmlformats.org/officeDocument/2006/math">
                    <m:r>
                      <a:rPr lang="en-US" sz="1600" i="1">
                        <a:latin typeface="Cambria Math" panose="02040503050406030204" pitchFamily="18" charset="0"/>
                        <a:ea typeface="Cambria Math" panose="02040503050406030204" pitchFamily="18" charset="0"/>
                      </a:rPr>
                      <m:t>±</m:t>
                    </m:r>
                  </m:oMath>
                </a14:m>
                <a:r>
                  <a:rPr lang="en-US" sz="1600" dirty="0" smtClean="0"/>
                  <a:t>2.45</a:t>
                </a:r>
              </a:p>
              <a:p>
                <a:endParaRPr lang="en-US" sz="1600" dirty="0"/>
              </a:p>
              <a:p>
                <a:r>
                  <a:rPr lang="en-US" sz="1600" b="1" dirty="0" smtClean="0"/>
                  <a:t>3.</a:t>
                </a:r>
                <a:r>
                  <a:rPr lang="en-US" sz="1600" dirty="0" smtClean="0"/>
                  <a:t> </a:t>
                </a:r>
                <a:r>
                  <a:rPr lang="el-GR" sz="1600" dirty="0" smtClean="0"/>
                  <a:t>β</a:t>
                </a:r>
                <a:r>
                  <a:rPr lang="en-US" sz="1600" baseline="-25000" dirty="0" smtClean="0"/>
                  <a:t>1</a:t>
                </a:r>
                <a:r>
                  <a:rPr lang="en-US" sz="1600" dirty="0" smtClean="0"/>
                  <a:t> = 0.64; </a:t>
                </a:r>
                <a:r>
                  <a:rPr lang="el-GR" sz="1600" dirty="0" smtClean="0"/>
                  <a:t> </a:t>
                </a:r>
                <a:r>
                  <a:rPr lang="el-GR" sz="1600" dirty="0"/>
                  <a:t>β</a:t>
                </a:r>
                <a:r>
                  <a:rPr lang="en-US" sz="1600" baseline="-25000" dirty="0" smtClean="0"/>
                  <a:t>0</a:t>
                </a:r>
                <a:r>
                  <a:rPr lang="en-US" sz="1600" dirty="0" smtClean="0"/>
                  <a:t>=22.95</a:t>
                </a:r>
              </a:p>
              <a:p>
                <a:endParaRPr lang="en-US" sz="1000" dirty="0" smtClean="0"/>
              </a:p>
              <a:p>
                <a:r>
                  <a:rPr lang="en-US" sz="1600" dirty="0"/>
                  <a:t> </a:t>
                </a:r>
                <a:r>
                  <a:rPr lang="en-US" sz="1600" dirty="0" smtClean="0"/>
                  <a:t>    SE(</a:t>
                </a:r>
                <a:r>
                  <a:rPr lang="el-GR" sz="1600" dirty="0" smtClean="0"/>
                  <a:t>β</a:t>
                </a:r>
                <a:r>
                  <a:rPr lang="en-US" sz="1600" baseline="-25000" dirty="0" smtClean="0"/>
                  <a:t>1</a:t>
                </a:r>
                <a:r>
                  <a:rPr lang="en-US" sz="1600" dirty="0" smtClean="0"/>
                  <a:t>) = 0.27, SE(</a:t>
                </a:r>
                <a:r>
                  <a:rPr lang="el-GR" sz="1600" dirty="0" smtClean="0"/>
                  <a:t>β</a:t>
                </a:r>
                <a:r>
                  <a:rPr lang="en-US" sz="1600" baseline="-25000" dirty="0" smtClean="0"/>
                  <a:t>0</a:t>
                </a:r>
                <a:r>
                  <a:rPr lang="en-US" sz="1600" dirty="0" smtClean="0"/>
                  <a:t>)=17.17</a:t>
                </a:r>
              </a:p>
              <a:p>
                <a:endParaRPr lang="en-US" sz="1000" dirty="0" smtClean="0"/>
              </a:p>
              <a:p>
                <a:r>
                  <a:rPr lang="en-US" sz="1600" dirty="0"/>
                  <a:t> </a:t>
                </a:r>
                <a:r>
                  <a:rPr lang="en-US" sz="1600" dirty="0" smtClean="0"/>
                  <a:t>    t(</a:t>
                </a:r>
                <a:r>
                  <a:rPr lang="el-GR" sz="1600" dirty="0" smtClean="0"/>
                  <a:t>β</a:t>
                </a:r>
                <a:r>
                  <a:rPr lang="en-US" sz="1600" baseline="-25000" dirty="0" smtClean="0"/>
                  <a:t>1</a:t>
                </a:r>
                <a:r>
                  <a:rPr lang="en-US" sz="1600" dirty="0" smtClean="0"/>
                  <a:t>) </a:t>
                </a:r>
                <a:r>
                  <a:rPr lang="en-US" sz="1600" dirty="0"/>
                  <a:t>= </a:t>
                </a:r>
                <a:r>
                  <a:rPr lang="en-US" sz="1600" dirty="0" smtClean="0"/>
                  <a:t>0.64/0.27=2.35</a:t>
                </a:r>
              </a:p>
              <a:p>
                <a:r>
                  <a:rPr lang="en-US" sz="1600" dirty="0" smtClean="0"/>
                  <a:t>     t(</a:t>
                </a:r>
                <a:r>
                  <a:rPr lang="el-GR" sz="1600" dirty="0" smtClean="0"/>
                  <a:t>β</a:t>
                </a:r>
                <a:r>
                  <a:rPr lang="en-US" sz="1600" baseline="-25000" dirty="0" smtClean="0"/>
                  <a:t>0</a:t>
                </a:r>
                <a:r>
                  <a:rPr lang="en-US" sz="1600" dirty="0" smtClean="0"/>
                  <a:t>) =22.95/17.17=1.34</a:t>
                </a:r>
              </a:p>
              <a:p>
                <a:endParaRPr lang="en-US" sz="1000" dirty="0" smtClean="0"/>
              </a:p>
              <a:p>
                <a:r>
                  <a:rPr lang="en-US" sz="1600" dirty="0" smtClean="0"/>
                  <a:t>     CI </a:t>
                </a:r>
                <a:r>
                  <a:rPr lang="el-GR" sz="1600" dirty="0"/>
                  <a:t>β</a:t>
                </a:r>
                <a:r>
                  <a:rPr lang="en-US" sz="1600" baseline="-25000" dirty="0" smtClean="0"/>
                  <a:t>1</a:t>
                </a:r>
                <a:r>
                  <a:rPr lang="en-US" sz="1600" dirty="0" smtClean="0"/>
                  <a:t>=</a:t>
                </a:r>
                <a:r>
                  <a:rPr lang="en-US" sz="1600" dirty="0"/>
                  <a:t> </a:t>
                </a:r>
                <a:r>
                  <a:rPr lang="en-US" sz="1600" dirty="0" smtClean="0"/>
                  <a:t>0.64±2.45(0.27)=(-0.26,1.30)</a:t>
                </a:r>
                <a:endParaRPr lang="en-US" sz="1600" baseline="-25000" dirty="0" smtClean="0"/>
              </a:p>
              <a:p>
                <a:r>
                  <a:rPr lang="en-US" sz="1600" baseline="-25000" dirty="0"/>
                  <a:t> </a:t>
                </a:r>
                <a:r>
                  <a:rPr lang="en-US" sz="1600" baseline="-25000" dirty="0" smtClean="0"/>
                  <a:t>       </a:t>
                </a:r>
                <a:r>
                  <a:rPr lang="en-US" sz="1600" dirty="0" smtClean="0"/>
                  <a:t>CI </a:t>
                </a:r>
                <a:r>
                  <a:rPr lang="el-GR" sz="1600" dirty="0" smtClean="0"/>
                  <a:t>β</a:t>
                </a:r>
                <a:r>
                  <a:rPr lang="en-US" sz="1600" baseline="-25000" dirty="0" smtClean="0"/>
                  <a:t>0</a:t>
                </a:r>
                <a:r>
                  <a:rPr lang="en-US" sz="1600" dirty="0" smtClean="0"/>
                  <a:t>=22.95±2.45(17.17)=(-19.07,64.98)</a:t>
                </a:r>
              </a:p>
              <a:p>
                <a:endParaRPr lang="en-US" sz="1600" baseline="-25000" dirty="0" smtClean="0"/>
              </a:p>
              <a:p>
                <a:r>
                  <a:rPr lang="en-US" sz="1600" b="1" dirty="0" smtClean="0"/>
                  <a:t>4</a:t>
                </a:r>
                <a:r>
                  <a:rPr lang="en-US" sz="1600" b="1" dirty="0"/>
                  <a:t>.</a:t>
                </a:r>
                <a:r>
                  <a:rPr lang="en-US" sz="1600" dirty="0"/>
                  <a:t> </a:t>
                </a:r>
                <a:r>
                  <a:rPr lang="el-GR" sz="1600" dirty="0" smtClean="0"/>
                  <a:t>β</a:t>
                </a:r>
                <a:r>
                  <a:rPr lang="en-US" sz="1600" baseline="-25000" dirty="0"/>
                  <a:t>1</a:t>
                </a:r>
                <a:r>
                  <a:rPr lang="en-US" sz="1600" baseline="-25000" dirty="0" smtClean="0"/>
                  <a:t>  </a:t>
                </a:r>
                <a:r>
                  <a:rPr lang="en-US" sz="1600" dirty="0" smtClean="0"/>
                  <a:t>p-value = .0589</a:t>
                </a:r>
              </a:p>
              <a:p>
                <a:r>
                  <a:rPr lang="en-US" sz="1600" dirty="0" smtClean="0"/>
                  <a:t>    </a:t>
                </a:r>
                <a:r>
                  <a:rPr lang="el-GR" sz="1600" dirty="0"/>
                  <a:t>β</a:t>
                </a:r>
                <a:r>
                  <a:rPr lang="en-US" sz="1600" baseline="-25000" dirty="0"/>
                  <a:t>0  </a:t>
                </a:r>
                <a:r>
                  <a:rPr lang="en-US" sz="1600" dirty="0"/>
                  <a:t>p-value =  </a:t>
                </a:r>
                <a:r>
                  <a:rPr lang="en-US" sz="1600" dirty="0" smtClean="0"/>
                  <a:t>.2293</a:t>
                </a:r>
                <a:endParaRPr lang="en-US" sz="1600" dirty="0"/>
              </a:p>
              <a:p>
                <a:endParaRPr lang="en-US" sz="1600" dirty="0" smtClean="0"/>
              </a:p>
              <a:p>
                <a:r>
                  <a:rPr lang="en-US" sz="1600" b="1" dirty="0"/>
                  <a:t>5.</a:t>
                </a:r>
                <a:r>
                  <a:rPr lang="en-US" sz="1600" dirty="0"/>
                  <a:t> </a:t>
                </a:r>
                <a:r>
                  <a:rPr lang="en-US" sz="1600" dirty="0" smtClean="0"/>
                  <a:t> Do not Reject H</a:t>
                </a:r>
                <a:r>
                  <a:rPr lang="en-US" sz="1600" baseline="-25000" dirty="0" smtClean="0"/>
                  <a:t>o</a:t>
                </a:r>
                <a:r>
                  <a:rPr lang="en-US" sz="1600" dirty="0"/>
                  <a:t> </a:t>
                </a:r>
                <a:r>
                  <a:rPr lang="en-US" sz="1600" dirty="0" smtClean="0"/>
                  <a:t>for </a:t>
                </a:r>
                <a:r>
                  <a:rPr lang="el-GR" sz="1600" dirty="0"/>
                  <a:t>β</a:t>
                </a:r>
                <a:r>
                  <a:rPr lang="en-US" sz="1600" baseline="-25000" dirty="0"/>
                  <a:t>1</a:t>
                </a:r>
                <a:endParaRPr lang="en-US" sz="1600" dirty="0"/>
              </a:p>
              <a:p>
                <a:endParaRPr lang="en-US" sz="1200" dirty="0" smtClean="0"/>
              </a:p>
              <a:p>
                <a:r>
                  <a:rPr lang="en-US" sz="1600" dirty="0" smtClean="0"/>
                  <a:t>    Do not Reject </a:t>
                </a:r>
                <a:r>
                  <a:rPr lang="en-US" sz="1600" dirty="0"/>
                  <a:t>H</a:t>
                </a:r>
                <a:r>
                  <a:rPr lang="en-US" sz="1600" baseline="-25000" dirty="0"/>
                  <a:t>o</a:t>
                </a:r>
                <a:r>
                  <a:rPr lang="en-US" sz="1600" dirty="0"/>
                  <a:t> for </a:t>
                </a:r>
                <a:r>
                  <a:rPr lang="el-GR" sz="1600" dirty="0" smtClean="0"/>
                  <a:t>β</a:t>
                </a:r>
                <a:r>
                  <a:rPr lang="en-US" sz="1600" baseline="-25000" dirty="0" smtClean="0"/>
                  <a:t>0</a:t>
                </a:r>
                <a:endParaRPr lang="en-US" sz="1600" dirty="0"/>
              </a:p>
            </p:txBody>
          </p:sp>
        </mc:Choice>
        <mc:Fallback xmlns="">
          <p:sp>
            <p:nvSpPr>
              <p:cNvPr id="19" name="TextBox 18">
                <a:extLst>
                  <a:ext uri="{FF2B5EF4-FFF2-40B4-BE49-F238E27FC236}">
                    <a16:creationId xmlns="" xmlns:a16="http://schemas.microsoft.com/office/drawing/2014/main" id="{29BC441F-551B-466A-96D4-31ABCE0676AC}"/>
                  </a:ext>
                </a:extLst>
              </p:cNvPr>
              <p:cNvSpPr txBox="1">
                <a:spLocks noRot="1" noChangeAspect="1" noMove="1" noResize="1" noEditPoints="1" noAdjustHandles="1" noChangeArrowheads="1" noChangeShapeType="1" noTextEdit="1"/>
              </p:cNvSpPr>
              <p:nvPr/>
            </p:nvSpPr>
            <p:spPr>
              <a:xfrm>
                <a:off x="262845" y="1752599"/>
                <a:ext cx="4549061" cy="4853123"/>
              </a:xfrm>
              <a:prstGeom prst="rect">
                <a:avLst/>
              </a:prstGeom>
              <a:blipFill rotWithShape="1">
                <a:blip r:embed="rId3"/>
                <a:stretch>
                  <a:fillRect l="-535" t="-125" b="-501"/>
                </a:stretch>
              </a:blipFill>
              <a:ln>
                <a:solidFill>
                  <a:srgbClr val="002060"/>
                </a:solidFill>
              </a:ln>
            </p:spPr>
            <p:txBody>
              <a:bodyPr/>
              <a:lstStyle/>
              <a:p>
                <a:r>
                  <a:rPr lang="en-US">
                    <a:noFill/>
                  </a:rPr>
                  <a:t> </a:t>
                </a:r>
              </a:p>
            </p:txBody>
          </p:sp>
        </mc:Fallback>
      </mc:AlternateContent>
      <p:sp>
        <p:nvSpPr>
          <p:cNvPr id="27" name="Rectangle 26">
            <a:extLst>
              <a:ext uri="{FF2B5EF4-FFF2-40B4-BE49-F238E27FC236}">
                <a16:creationId xmlns:a16="http://schemas.microsoft.com/office/drawing/2014/main" xmlns="" id="{9A8DC8AD-AC85-4306-93D8-176F2B237F0C}"/>
              </a:ext>
            </a:extLst>
          </p:cNvPr>
          <p:cNvSpPr/>
          <p:nvPr/>
        </p:nvSpPr>
        <p:spPr>
          <a:xfrm>
            <a:off x="5181600" y="1767552"/>
            <a:ext cx="3403926" cy="3139321"/>
          </a:xfrm>
          <a:prstGeom prst="rect">
            <a:avLst/>
          </a:prstGeom>
          <a:ln>
            <a:solidFill>
              <a:srgbClr val="002060"/>
            </a:solidFill>
          </a:ln>
        </p:spPr>
        <p:txBody>
          <a:bodyPr wrap="square">
            <a:spAutoFit/>
          </a:bodyPr>
          <a:lstStyle/>
          <a:p>
            <a:pPr algn="just"/>
            <a:r>
              <a:rPr lang="en-US" b="1" dirty="0"/>
              <a:t>6</a:t>
            </a:r>
            <a:r>
              <a:rPr lang="en-US" dirty="0"/>
              <a:t>. There is </a:t>
            </a:r>
            <a:r>
              <a:rPr lang="en-US" dirty="0" smtClean="0"/>
              <a:t>not sufficient </a:t>
            </a:r>
            <a:r>
              <a:rPr lang="en-US" dirty="0"/>
              <a:t>evidence at the alpha = .05 level of significance (p-value = .</a:t>
            </a:r>
            <a:r>
              <a:rPr lang="en-US" dirty="0" smtClean="0"/>
              <a:t>0589) </a:t>
            </a:r>
            <a:r>
              <a:rPr lang="en-US" dirty="0"/>
              <a:t>to suggest that the data are linearly correlated (or that the slope is nonzero).  </a:t>
            </a:r>
            <a:r>
              <a:rPr lang="en-US" dirty="0" smtClean="0"/>
              <a:t>There is not sufficient evidence to suggest the intercept is not zero for the regression line.  Consider collecting more data or eliminating outliers.</a:t>
            </a:r>
            <a:endParaRPr lang="en-US" dirty="0"/>
          </a:p>
        </p:txBody>
      </p:sp>
      <p:sp>
        <p:nvSpPr>
          <p:cNvPr id="40" name="TextBox 39"/>
          <p:cNvSpPr txBox="1"/>
          <p:nvPr/>
        </p:nvSpPr>
        <p:spPr>
          <a:xfrm>
            <a:off x="6467915" y="1127771"/>
            <a:ext cx="2304169" cy="338554"/>
          </a:xfrm>
          <a:prstGeom prst="rect">
            <a:avLst/>
          </a:prstGeom>
          <a:noFill/>
        </p:spPr>
        <p:txBody>
          <a:bodyPr wrap="square" rtlCol="0">
            <a:spAutoFit/>
          </a:bodyPr>
          <a:lstStyle/>
          <a:p>
            <a:r>
              <a:rPr lang="en-US" sz="1600" b="1" dirty="0" smtClean="0"/>
              <a:t>CI(</a:t>
            </a:r>
            <a:r>
              <a:rPr lang="el-GR" sz="1600" b="1" dirty="0" smtClean="0"/>
              <a:t>β</a:t>
            </a:r>
            <a:r>
              <a:rPr lang="en-US" sz="1600" b="1" baseline="-25000" dirty="0" smtClean="0"/>
              <a:t>k</a:t>
            </a:r>
            <a:r>
              <a:rPr lang="en-US" sz="1600" b="1" dirty="0" smtClean="0"/>
              <a:t>)</a:t>
            </a:r>
            <a:r>
              <a:rPr lang="en-US" sz="1600" dirty="0" smtClean="0"/>
              <a:t> = </a:t>
            </a:r>
            <a:r>
              <a:rPr lang="el-GR" sz="1600" dirty="0"/>
              <a:t>β</a:t>
            </a:r>
            <a:r>
              <a:rPr lang="en-US" sz="1600" baseline="-25000" dirty="0"/>
              <a:t>k </a:t>
            </a:r>
            <a:r>
              <a:rPr lang="en-US" sz="1600" baseline="-25000" dirty="0" smtClean="0"/>
              <a:t> </a:t>
            </a:r>
            <a:r>
              <a:rPr lang="en-US" sz="1600" dirty="0" smtClean="0"/>
              <a:t>+</a:t>
            </a:r>
            <a:r>
              <a:rPr lang="en-US" sz="1600" baseline="-25000" dirty="0" smtClean="0"/>
              <a:t> </a:t>
            </a:r>
            <a:r>
              <a:rPr lang="en-US" sz="1600" dirty="0" err="1" smtClean="0"/>
              <a:t>CV</a:t>
            </a:r>
            <a:r>
              <a:rPr lang="en-US" sz="1600" baseline="-25000" dirty="0" err="1" smtClean="0"/>
              <a:t>t</a:t>
            </a:r>
            <a:r>
              <a:rPr lang="en-US" sz="1600" dirty="0" err="1" smtClean="0"/>
              <a:t>SE</a:t>
            </a:r>
            <a:r>
              <a:rPr lang="en-US" sz="1600" dirty="0" smtClean="0"/>
              <a:t>(</a:t>
            </a:r>
            <a:r>
              <a:rPr lang="el-GR" sz="1600" dirty="0" smtClean="0"/>
              <a:t>β</a:t>
            </a:r>
            <a:r>
              <a:rPr lang="en-US" sz="1600" baseline="-25000" dirty="0" smtClean="0"/>
              <a:t>k</a:t>
            </a:r>
            <a:r>
              <a:rPr lang="en-US" sz="1600" dirty="0" smtClean="0"/>
              <a:t>)</a:t>
            </a:r>
            <a:endParaRPr lang="en-US" sz="1600" dirty="0"/>
          </a:p>
        </p:txBody>
      </p:sp>
      <p:sp>
        <p:nvSpPr>
          <p:cNvPr id="12" name="Rectangle 11"/>
          <p:cNvSpPr/>
          <p:nvPr/>
        </p:nvSpPr>
        <p:spPr>
          <a:xfrm>
            <a:off x="236568" y="917449"/>
            <a:ext cx="8535515" cy="706399"/>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pPr>
              <a:defRPr/>
            </a:pPr>
            <a:fld id="{EA0169A8-E6B3-4D1D-A7FF-CD1BC5030C87}" type="slidenum">
              <a:rPr lang="en-US" altLang="en-US" smtClean="0"/>
              <a:pPr>
                <a:defRPr/>
              </a:pPr>
              <a:t>18</a:t>
            </a:fld>
            <a:endParaRPr lang="en-US" altLang="en-US" dirty="0"/>
          </a:p>
        </p:txBody>
      </p:sp>
    </p:spTree>
    <p:extLst>
      <p:ext uri="{BB962C8B-B14F-4D97-AF65-F5344CB8AC3E}">
        <p14:creationId xmlns:p14="http://schemas.microsoft.com/office/powerpoint/2010/main" val="27025348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52400" y="228600"/>
            <a:ext cx="6283960" cy="639762"/>
          </a:xfrm>
        </p:spPr>
        <p:txBody>
          <a:bodyPr>
            <a:normAutofit fontScale="90000"/>
          </a:bodyPr>
          <a:lstStyle/>
          <a:p>
            <a:pPr eaLnBrk="1" hangingPunct="1"/>
            <a:r>
              <a:rPr lang="en-US" altLang="en-US" dirty="0" smtClean="0">
                <a:solidFill>
                  <a:srgbClr val="C00000"/>
                </a:solidFill>
              </a:rPr>
              <a:t>Exercise 1: Crickets</a:t>
            </a:r>
            <a:endParaRPr lang="en-US" altLang="en-US" dirty="0">
              <a:solidFill>
                <a:srgbClr val="C00000"/>
              </a:solidFill>
            </a:endParaRPr>
          </a:p>
        </p:txBody>
      </p:sp>
      <p:sp>
        <p:nvSpPr>
          <p:cNvPr id="6" name="Rectangle 5"/>
          <p:cNvSpPr/>
          <p:nvPr/>
        </p:nvSpPr>
        <p:spPr>
          <a:xfrm>
            <a:off x="430923" y="2133600"/>
            <a:ext cx="8305800" cy="441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dirty="0" smtClean="0">
                <a:solidFill>
                  <a:schemeClr val="tx1"/>
                </a:solidFill>
              </a:rPr>
              <a:t>Manually calculate the slope and intercept of the regression line.</a:t>
            </a:r>
          </a:p>
          <a:p>
            <a:pPr marL="342900" indent="-342900">
              <a:buFont typeface="+mj-lt"/>
              <a:buAutoNum type="arabicPeriod"/>
            </a:pPr>
            <a:endParaRPr lang="en-US" dirty="0" smtClean="0">
              <a:solidFill>
                <a:schemeClr val="tx1"/>
              </a:solidFill>
            </a:endParaRPr>
          </a:p>
          <a:p>
            <a:pPr marL="342900" indent="-342900">
              <a:buFont typeface="+mj-lt"/>
              <a:buAutoNum type="arabicPeriod"/>
            </a:pPr>
            <a:r>
              <a:rPr lang="en-US" dirty="0" smtClean="0">
                <a:solidFill>
                  <a:schemeClr val="tx1"/>
                </a:solidFill>
              </a:rPr>
              <a:t>Using the results from question 1, manually calculate the t statistic for the slope and discuss the implications for the test.</a:t>
            </a:r>
          </a:p>
          <a:p>
            <a:pPr marL="342900" indent="-342900">
              <a:buFont typeface="+mj-lt"/>
              <a:buAutoNum type="arabicPeriod"/>
            </a:pPr>
            <a:endParaRPr lang="en-US" dirty="0" smtClean="0">
              <a:solidFill>
                <a:schemeClr val="tx1"/>
              </a:solidFill>
            </a:endParaRPr>
          </a:p>
          <a:p>
            <a:pPr marL="342900" indent="-342900">
              <a:buFont typeface="+mj-lt"/>
              <a:buAutoNum type="arabicPeriod"/>
            </a:pPr>
            <a:r>
              <a:rPr lang="en-US" dirty="0" smtClean="0">
                <a:solidFill>
                  <a:schemeClr val="tx1"/>
                </a:solidFill>
              </a:rPr>
              <a:t>Plot the data in comment on whether regression analysis looks like a useful approach to understanding the relationship between chirps and temperature.</a:t>
            </a:r>
          </a:p>
          <a:p>
            <a:pPr marL="342900" indent="-342900">
              <a:buFont typeface="+mj-lt"/>
              <a:buAutoNum type="arabicPeriod"/>
            </a:pPr>
            <a:endParaRPr lang="en-US" dirty="0" smtClean="0">
              <a:solidFill>
                <a:schemeClr val="tx1"/>
              </a:solidFill>
            </a:endParaRPr>
          </a:p>
          <a:p>
            <a:pPr marL="342900" indent="-342900">
              <a:buFont typeface="+mj-lt"/>
              <a:buAutoNum type="arabicPeriod"/>
            </a:pPr>
            <a:r>
              <a:rPr lang="en-US" dirty="0" smtClean="0">
                <a:solidFill>
                  <a:schemeClr val="tx1"/>
                </a:solidFill>
              </a:rPr>
              <a:t>Run an analysis using SAS or R showing all t statistics and confidence intervals.</a:t>
            </a:r>
          </a:p>
          <a:p>
            <a:pPr marL="342900" indent="-342900">
              <a:buFont typeface="+mj-lt"/>
              <a:buAutoNum type="arabicPeriod"/>
            </a:pPr>
            <a:endParaRPr lang="en-US" dirty="0" smtClean="0">
              <a:solidFill>
                <a:schemeClr val="tx1"/>
              </a:solidFill>
            </a:endParaRPr>
          </a:p>
          <a:p>
            <a:pPr marL="342900" indent="-342900">
              <a:buFont typeface="+mj-lt"/>
              <a:buAutoNum type="arabicPeriod"/>
            </a:pPr>
            <a:r>
              <a:rPr lang="en-US" dirty="0" smtClean="0">
                <a:solidFill>
                  <a:schemeClr val="tx1"/>
                </a:solidFill>
              </a:rPr>
              <a:t>Comment on the program output using the 6 step approach shown in the live session slides.  Manually calculate t-statistics and confidence intervals.</a:t>
            </a:r>
          </a:p>
          <a:p>
            <a:pPr marL="342900" indent="-342900">
              <a:buFont typeface="+mj-lt"/>
              <a:buAutoNum type="arabicPeriod"/>
            </a:pPr>
            <a:endParaRPr lang="en-US" dirty="0" smtClean="0">
              <a:solidFill>
                <a:schemeClr val="tx1"/>
              </a:solidFill>
            </a:endParaRPr>
          </a:p>
          <a:p>
            <a:pPr marL="342900" indent="-342900">
              <a:buFont typeface="+mj-lt"/>
              <a:buAutoNum type="arabicPeriod"/>
            </a:pPr>
            <a:r>
              <a:rPr lang="en-US" dirty="0" smtClean="0">
                <a:solidFill>
                  <a:schemeClr val="tx1"/>
                </a:solidFill>
              </a:rPr>
              <a:t>Find a prediction for temperature when the chirp rate is 1000/minute.  Make sure you convert from logs here.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936" y="914401"/>
            <a:ext cx="7089775"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27652" y="933452"/>
            <a:ext cx="608013"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2" name="Rectangle 11"/>
          <p:cNvSpPr/>
          <p:nvPr/>
        </p:nvSpPr>
        <p:spPr>
          <a:xfrm>
            <a:off x="327652" y="1409702"/>
            <a:ext cx="608013"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3" name="Slide Number Placeholder 2"/>
          <p:cNvSpPr>
            <a:spLocks noGrp="1"/>
          </p:cNvSpPr>
          <p:nvPr>
            <p:ph type="sldNum" sz="quarter" idx="12"/>
          </p:nvPr>
        </p:nvSpPr>
        <p:spPr/>
        <p:txBody>
          <a:bodyPr/>
          <a:lstStyle/>
          <a:p>
            <a:pPr>
              <a:defRPr/>
            </a:pPr>
            <a:fld id="{EA0169A8-E6B3-4D1D-A7FF-CD1BC5030C87}" type="slidenum">
              <a:rPr lang="en-US" altLang="en-US" smtClean="0"/>
              <a:pPr>
                <a:defRPr/>
              </a:pPr>
              <a:t>19</a:t>
            </a:fld>
            <a:endParaRPr lang="en-US" altLang="en-US" dirty="0"/>
          </a:p>
        </p:txBody>
      </p:sp>
    </p:spTree>
    <p:extLst>
      <p:ext uri="{BB962C8B-B14F-4D97-AF65-F5344CB8AC3E}">
        <p14:creationId xmlns:p14="http://schemas.microsoft.com/office/powerpoint/2010/main" val="957574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ext Box 7"/>
          <p:cNvSpPr txBox="1">
            <a:spLocks noChangeArrowheads="1"/>
          </p:cNvSpPr>
          <p:nvPr/>
        </p:nvSpPr>
        <p:spPr bwMode="auto">
          <a:xfrm>
            <a:off x="3463925" y="2667000"/>
            <a:ext cx="2193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ＭＳ Ｐゴシック" pitchFamily="34" charset="-128"/>
              </a:defRPr>
            </a:lvl1pPr>
            <a:lvl2pPr marL="37931725" indent="-37474525">
              <a:spcBef>
                <a:spcPct val="20000"/>
              </a:spcBef>
              <a:buChar char="–"/>
              <a:defRPr sz="2800">
                <a:solidFill>
                  <a:schemeClr val="tx1"/>
                </a:solidFill>
                <a:latin typeface="Arial" charset="0"/>
                <a:ea typeface="ＭＳ Ｐゴシック" pitchFamily="34" charset="-128"/>
              </a:defRPr>
            </a:lvl2pPr>
            <a:lvl3pPr marL="1143000" indent="-228600">
              <a:spcBef>
                <a:spcPct val="20000"/>
              </a:spcBef>
              <a:buChar char="•"/>
              <a:defRPr sz="2400">
                <a:solidFill>
                  <a:schemeClr val="tx1"/>
                </a:solidFill>
                <a:latin typeface="Arial" charset="0"/>
                <a:ea typeface="ＭＳ Ｐゴシック" pitchFamily="34" charset="-128"/>
              </a:defRPr>
            </a:lvl3pPr>
            <a:lvl4pPr marL="1600200" indent="-228600">
              <a:spcBef>
                <a:spcPct val="20000"/>
              </a:spcBef>
              <a:buChar char="–"/>
              <a:defRPr sz="2000">
                <a:solidFill>
                  <a:schemeClr val="tx1"/>
                </a:solidFill>
                <a:latin typeface="Arial" charset="0"/>
                <a:ea typeface="ＭＳ Ｐゴシック" pitchFamily="34" charset="-128"/>
              </a:defRPr>
            </a:lvl4pPr>
            <a:lvl5pPr marL="2057400" indent="-22860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spcBef>
                <a:spcPct val="50000"/>
              </a:spcBef>
              <a:buFontTx/>
              <a:buNone/>
            </a:pPr>
            <a:r>
              <a:rPr lang="en-US" altLang="en-US" sz="2800" b="1" dirty="0"/>
              <a:t>Example : </a:t>
            </a:r>
          </a:p>
        </p:txBody>
      </p:sp>
      <p:sp>
        <p:nvSpPr>
          <p:cNvPr id="3080" name="Text Box 8"/>
          <p:cNvSpPr txBox="1">
            <a:spLocks noChangeArrowheads="1"/>
          </p:cNvSpPr>
          <p:nvPr/>
        </p:nvSpPr>
        <p:spPr bwMode="auto">
          <a:xfrm>
            <a:off x="1798638" y="3227388"/>
            <a:ext cx="51863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ＭＳ Ｐゴシック" pitchFamily="34" charset="-128"/>
              </a:defRPr>
            </a:lvl1pPr>
            <a:lvl2pPr marL="37931725" indent="-37474525">
              <a:spcBef>
                <a:spcPct val="20000"/>
              </a:spcBef>
              <a:buChar char="–"/>
              <a:defRPr sz="2800">
                <a:solidFill>
                  <a:schemeClr val="tx1"/>
                </a:solidFill>
                <a:latin typeface="Arial" charset="0"/>
                <a:ea typeface="ＭＳ Ｐゴシック" pitchFamily="34" charset="-128"/>
              </a:defRPr>
            </a:lvl2pPr>
            <a:lvl3pPr marL="1143000" indent="-228600">
              <a:spcBef>
                <a:spcPct val="20000"/>
              </a:spcBef>
              <a:buChar char="•"/>
              <a:defRPr sz="2400">
                <a:solidFill>
                  <a:schemeClr val="tx1"/>
                </a:solidFill>
                <a:latin typeface="Arial" charset="0"/>
                <a:ea typeface="ＭＳ Ｐゴシック" pitchFamily="34" charset="-128"/>
              </a:defRPr>
            </a:lvl3pPr>
            <a:lvl4pPr marL="1600200" indent="-228600">
              <a:spcBef>
                <a:spcPct val="20000"/>
              </a:spcBef>
              <a:buChar char="–"/>
              <a:defRPr sz="2000">
                <a:solidFill>
                  <a:schemeClr val="tx1"/>
                </a:solidFill>
                <a:latin typeface="Arial" charset="0"/>
                <a:ea typeface="ＭＳ Ｐゴシック" pitchFamily="34" charset="-128"/>
              </a:defRPr>
            </a:lvl4pPr>
            <a:lvl5pPr marL="2057400" indent="-22860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spcBef>
                <a:spcPct val="50000"/>
              </a:spcBef>
              <a:buFontTx/>
              <a:buNone/>
            </a:pPr>
            <a:r>
              <a:rPr lang="en-US" altLang="en-US" sz="2800" b="1" dirty="0"/>
              <a:t>Studying Hours and Grades!</a:t>
            </a:r>
          </a:p>
        </p:txBody>
      </p:sp>
      <p:sp>
        <p:nvSpPr>
          <p:cNvPr id="2" name="Slide Number Placeholder 1"/>
          <p:cNvSpPr>
            <a:spLocks noGrp="1"/>
          </p:cNvSpPr>
          <p:nvPr>
            <p:ph type="sldNum" sz="quarter" idx="12"/>
          </p:nvPr>
        </p:nvSpPr>
        <p:spPr/>
        <p:txBody>
          <a:bodyPr/>
          <a:lstStyle/>
          <a:p>
            <a:pPr>
              <a:defRPr/>
            </a:pPr>
            <a:fld id="{EA0169A8-E6B3-4D1D-A7FF-CD1BC5030C87}" type="slidenum">
              <a:rPr lang="en-US" altLang="en-US" smtClean="0"/>
              <a:pPr>
                <a:defRPr/>
              </a:pPr>
              <a:t>2</a:t>
            </a:fld>
            <a:endParaRPr lang="en-US"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95300" y="26276"/>
            <a:ext cx="8229600" cy="1143000"/>
          </a:xfrm>
        </p:spPr>
        <p:txBody>
          <a:bodyPr/>
          <a:lstStyle/>
          <a:p>
            <a:pPr algn="l" eaLnBrk="1" hangingPunct="1"/>
            <a:r>
              <a:rPr lang="en-US" altLang="en-US" dirty="0" smtClean="0">
                <a:solidFill>
                  <a:srgbClr val="C00000"/>
                </a:solidFill>
              </a:rPr>
              <a:t>Exercise 2: Marathons</a:t>
            </a:r>
            <a:endParaRPr lang="en-US" altLang="en-US" dirty="0">
              <a:solidFill>
                <a:srgbClr val="C00000"/>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19200"/>
            <a:ext cx="8382000" cy="8588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57200" y="2480441"/>
            <a:ext cx="8305800" cy="3783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dirty="0" smtClean="0">
                <a:solidFill>
                  <a:schemeClr val="tx1"/>
                </a:solidFill>
              </a:rPr>
              <a:t>Plot the data in comment on whether regression analysis looks like a useful approach to understanding the relationship between chirps and temperature.</a:t>
            </a:r>
          </a:p>
          <a:p>
            <a:pPr marL="342900" indent="-342900">
              <a:buFont typeface="+mj-lt"/>
              <a:buAutoNum type="arabicPeriod"/>
            </a:pPr>
            <a:endParaRPr lang="en-US" dirty="0" smtClean="0">
              <a:solidFill>
                <a:schemeClr val="tx1"/>
              </a:solidFill>
            </a:endParaRPr>
          </a:p>
          <a:p>
            <a:pPr marL="342900" indent="-342900">
              <a:buFont typeface="+mj-lt"/>
              <a:buAutoNum type="arabicPeriod"/>
            </a:pPr>
            <a:r>
              <a:rPr lang="en-US" dirty="0" smtClean="0">
                <a:solidFill>
                  <a:schemeClr val="tx1"/>
                </a:solidFill>
              </a:rPr>
              <a:t>Run an analysis using SAS or R showing all t statistics and confidence intervals.</a:t>
            </a:r>
          </a:p>
          <a:p>
            <a:pPr marL="342900" indent="-342900">
              <a:buFont typeface="+mj-lt"/>
              <a:buAutoNum type="arabicPeriod"/>
            </a:pPr>
            <a:endParaRPr lang="en-US" dirty="0" smtClean="0">
              <a:solidFill>
                <a:schemeClr val="tx1"/>
              </a:solidFill>
            </a:endParaRPr>
          </a:p>
          <a:p>
            <a:pPr marL="342900" indent="-342900">
              <a:buFont typeface="+mj-lt"/>
              <a:buAutoNum type="arabicPeriod"/>
            </a:pPr>
            <a:r>
              <a:rPr lang="en-US" dirty="0" smtClean="0">
                <a:solidFill>
                  <a:schemeClr val="tx1"/>
                </a:solidFill>
              </a:rPr>
              <a:t>Comment on the program output using the 6 step approach shown in the live session slides.  </a:t>
            </a:r>
          </a:p>
          <a:p>
            <a:endParaRPr lang="en-US" dirty="0" smtClean="0">
              <a:solidFill>
                <a:schemeClr val="tx1"/>
              </a:solidFill>
            </a:endParaRPr>
          </a:p>
          <a:p>
            <a:pPr marL="342900" indent="-342900">
              <a:buFont typeface="+mj-lt"/>
              <a:buAutoNum type="arabicPeriod" startAt="4"/>
            </a:pPr>
            <a:r>
              <a:rPr lang="en-US" dirty="0">
                <a:solidFill>
                  <a:schemeClr val="tx1"/>
                </a:solidFill>
              </a:rPr>
              <a:t>Should you use the model for prediction?  Are there possible reasons, other than what the data suggest, about the usefulness of this model?</a:t>
            </a:r>
          </a:p>
        </p:txBody>
      </p:sp>
      <p:sp>
        <p:nvSpPr>
          <p:cNvPr id="2" name="Slide Number Placeholder 1"/>
          <p:cNvSpPr>
            <a:spLocks noGrp="1"/>
          </p:cNvSpPr>
          <p:nvPr>
            <p:ph type="sldNum" sz="quarter" idx="12"/>
          </p:nvPr>
        </p:nvSpPr>
        <p:spPr/>
        <p:txBody>
          <a:bodyPr/>
          <a:lstStyle/>
          <a:p>
            <a:pPr>
              <a:defRPr/>
            </a:pPr>
            <a:fld id="{EA0169A8-E6B3-4D1D-A7FF-CD1BC5030C87}" type="slidenum">
              <a:rPr lang="en-US" altLang="en-US" smtClean="0"/>
              <a:pPr>
                <a:defRPr/>
              </a:pPr>
              <a:t>20</a:t>
            </a:fld>
            <a:endParaRPr lang="en-US" altLang="en-US" dirty="0"/>
          </a:p>
        </p:txBody>
      </p:sp>
    </p:spTree>
    <p:extLst>
      <p:ext uri="{BB962C8B-B14F-4D97-AF65-F5344CB8AC3E}">
        <p14:creationId xmlns:p14="http://schemas.microsoft.com/office/powerpoint/2010/main" val="3991182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411162"/>
          </a:xfrm>
        </p:spPr>
        <p:txBody>
          <a:bodyPr/>
          <a:lstStyle/>
          <a:p>
            <a:r>
              <a:rPr lang="en-US" altLang="en-US" dirty="0"/>
              <a:t>Grades v. Study Hours 	</a:t>
            </a:r>
          </a:p>
        </p:txBody>
      </p:sp>
      <p:pic>
        <p:nvPicPr>
          <p:cNvPr id="71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37" y="1420019"/>
            <a:ext cx="8351838" cy="4300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019800"/>
            <a:ext cx="8715375"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 2"/>
          <p:cNvGrpSpPr/>
          <p:nvPr/>
        </p:nvGrpSpPr>
        <p:grpSpPr>
          <a:xfrm>
            <a:off x="2057400" y="2057400"/>
            <a:ext cx="6096000" cy="1512888"/>
            <a:chOff x="2057400" y="2057400"/>
            <a:chExt cx="6096000" cy="1512888"/>
          </a:xfrm>
        </p:grpSpPr>
        <p:cxnSp>
          <p:nvCxnSpPr>
            <p:cNvPr id="13" name="Straight Connector 12"/>
            <p:cNvCxnSpPr/>
            <p:nvPr/>
          </p:nvCxnSpPr>
          <p:spPr>
            <a:xfrm flipV="1">
              <a:off x="2057400" y="2324100"/>
              <a:ext cx="5846763" cy="1246188"/>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TextBox 23"/>
            <p:cNvSpPr txBox="1">
              <a:spLocks noChangeArrowheads="1"/>
            </p:cNvSpPr>
            <p:nvPr/>
          </p:nvSpPr>
          <p:spPr bwMode="auto">
            <a:xfrm>
              <a:off x="7905750" y="2057400"/>
              <a:ext cx="247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altLang="en-US" dirty="0"/>
                <a:t>A</a:t>
              </a:r>
            </a:p>
          </p:txBody>
        </p:sp>
      </p:grpSp>
      <p:grpSp>
        <p:nvGrpSpPr>
          <p:cNvPr id="2" name="Group 1"/>
          <p:cNvGrpSpPr/>
          <p:nvPr/>
        </p:nvGrpSpPr>
        <p:grpSpPr>
          <a:xfrm rot="20796237">
            <a:off x="1885155" y="2318603"/>
            <a:ext cx="6191250" cy="1512887"/>
            <a:chOff x="2057400" y="3287713"/>
            <a:chExt cx="6191250" cy="1512887"/>
          </a:xfrm>
        </p:grpSpPr>
        <p:cxnSp>
          <p:nvCxnSpPr>
            <p:cNvPr id="7" name="Straight Connector 6"/>
            <p:cNvCxnSpPr/>
            <p:nvPr/>
          </p:nvCxnSpPr>
          <p:spPr>
            <a:xfrm flipV="1">
              <a:off x="2057400" y="3505200"/>
              <a:ext cx="6000750" cy="129540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TextBox 36"/>
            <p:cNvSpPr txBox="1">
              <a:spLocks noChangeArrowheads="1"/>
            </p:cNvSpPr>
            <p:nvPr/>
          </p:nvSpPr>
          <p:spPr bwMode="auto">
            <a:xfrm>
              <a:off x="8001000" y="3287713"/>
              <a:ext cx="247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altLang="en-US" dirty="0"/>
                <a:t>B</a:t>
              </a:r>
            </a:p>
          </p:txBody>
        </p:sp>
      </p:grpSp>
      <p:sp>
        <p:nvSpPr>
          <p:cNvPr id="4" name="Slide Number Placeholder 3"/>
          <p:cNvSpPr>
            <a:spLocks noGrp="1"/>
          </p:cNvSpPr>
          <p:nvPr>
            <p:ph type="sldNum" sz="quarter" idx="12"/>
          </p:nvPr>
        </p:nvSpPr>
        <p:spPr/>
        <p:txBody>
          <a:bodyPr/>
          <a:lstStyle/>
          <a:p>
            <a:pPr>
              <a:defRPr/>
            </a:pPr>
            <a:fld id="{EA0169A8-E6B3-4D1D-A7FF-CD1BC5030C87}" type="slidenum">
              <a:rPr lang="en-US" altLang="en-US" smtClean="0"/>
              <a:pPr>
                <a:defRPr/>
              </a:pPr>
              <a:t>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274638"/>
            <a:ext cx="8229600" cy="563562"/>
          </a:xfrm>
        </p:spPr>
        <p:txBody>
          <a:bodyPr/>
          <a:lstStyle/>
          <a:p>
            <a:r>
              <a:rPr lang="en-US" altLang="en-US" sz="2800" b="1" dirty="0" smtClean="0">
                <a:latin typeface="+mn-lt"/>
              </a:rPr>
              <a:t>The "Best" Line is the Regression Line</a:t>
            </a:r>
            <a:endParaRPr lang="en-US" altLang="en-US" sz="2800" b="1" dirty="0">
              <a:latin typeface="+mn-lt"/>
            </a:endParaRPr>
          </a:p>
        </p:txBody>
      </p:sp>
      <mc:AlternateContent xmlns:mc="http://schemas.openxmlformats.org/markup-compatibility/2006" xmlns:a14="http://schemas.microsoft.com/office/drawing/2010/main">
        <mc:Choice Requires="a14">
          <p:sp>
            <p:nvSpPr>
              <p:cNvPr id="8195" name="TextBox 3"/>
              <p:cNvSpPr txBox="1">
                <a:spLocks noChangeArrowheads="1"/>
              </p:cNvSpPr>
              <p:nvPr/>
            </p:nvSpPr>
            <p:spPr bwMode="auto">
              <a:xfrm>
                <a:off x="1951449" y="887104"/>
                <a:ext cx="4580923" cy="738664"/>
              </a:xfrm>
              <a:prstGeom prst="rect">
                <a:avLst/>
              </a:prstGeom>
              <a:noFill/>
              <a:ln w="9525">
                <a:solidFill>
                  <a:srgbClr val="000000"/>
                </a:solidFill>
                <a:miter lim="800000"/>
                <a:headEnd/>
                <a:tailEnd/>
              </a:ln>
              <a:extLst>
                <a:ext uri="{909E8E84-426E-40DD-AFC4-6F175D3DCCD1}">
                  <a14:hiddenFill>
                    <a:solidFill>
                      <a:srgbClr val="FFFFFF"/>
                    </a:solidFill>
                  </a14:hiddenFill>
                </a:ext>
              </a:extLst>
            </p:spPr>
            <p:txBody>
              <a:bodyPr wrap="square">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altLang="en-US" b="1" dirty="0" smtClean="0"/>
                  <a:t>Residuals</a:t>
                </a:r>
                <a:r>
                  <a:rPr lang="en-US" altLang="en-US" b="1" dirty="0"/>
                  <a:t>:  </a:t>
                </a:r>
                <a:r>
                  <a:rPr lang="en-US" altLang="en-US" b="1" dirty="0" err="1" smtClean="0"/>
                  <a:t>res</a:t>
                </a:r>
                <a:r>
                  <a:rPr lang="en-US" altLang="en-US" b="1" baseline="-25000" dirty="0" err="1" smtClean="0"/>
                  <a:t>i</a:t>
                </a:r>
                <a:r>
                  <a:rPr lang="en-US" altLang="en-US" b="1" dirty="0" smtClean="0"/>
                  <a:t> </a:t>
                </a:r>
                <a:r>
                  <a:rPr lang="en-US" altLang="en-US" b="1" dirty="0"/>
                  <a:t>= </a:t>
                </a:r>
                <a:r>
                  <a:rPr lang="en-US" altLang="en-US" b="1" dirty="0" err="1" smtClean="0"/>
                  <a:t>observed</a:t>
                </a:r>
                <a:r>
                  <a:rPr lang="en-US" altLang="en-US" b="1" baseline="-25000" dirty="0" err="1"/>
                  <a:t>i</a:t>
                </a:r>
                <a:r>
                  <a:rPr lang="en-US" altLang="en-US" b="1" dirty="0" smtClean="0"/>
                  <a:t> – </a:t>
                </a:r>
                <a:r>
                  <a:rPr lang="en-US" altLang="en-US" b="1" dirty="0" err="1" smtClean="0"/>
                  <a:t>predicted</a:t>
                </a:r>
                <a:r>
                  <a:rPr lang="en-US" altLang="en-US" b="1" baseline="-25000" dirty="0" err="1" smtClean="0"/>
                  <a:t>i</a:t>
                </a:r>
                <a:endParaRPr lang="en-US" altLang="en-US" b="1" baseline="-25000" dirty="0" smtClean="0"/>
              </a:p>
              <a:p>
                <a:pPr algn="ctr"/>
                <a:r>
                  <a:rPr lang="en-US" altLang="en-US" sz="3600" baseline="-25000" dirty="0" smtClean="0"/>
                  <a:t> </a:t>
                </a:r>
                <a14:m>
                  <m:oMath xmlns:m="http://schemas.openxmlformats.org/officeDocument/2006/math">
                    <m:sSub>
                      <m:sSubPr>
                        <m:ctrlPr>
                          <a:rPr lang="en-US" altLang="en-US" b="1" i="1" smtClean="0">
                            <a:latin typeface="Cambria Math"/>
                          </a:rPr>
                        </m:ctrlPr>
                      </m:sSubPr>
                      <m:e>
                        <m:acc>
                          <m:accPr>
                            <m:chr m:val="̂"/>
                            <m:ctrlPr>
                              <a:rPr lang="en-US" altLang="en-US" b="1" i="1" smtClean="0">
                                <a:latin typeface="Cambria Math"/>
                              </a:rPr>
                            </m:ctrlPr>
                          </m:accPr>
                          <m:e>
                            <m:r>
                              <a:rPr lang="en-US" altLang="en-US" b="1" i="1" smtClean="0">
                                <a:latin typeface="Cambria Math"/>
                                <a:ea typeface="Cambria Math"/>
                              </a:rPr>
                              <m:t>𝜺</m:t>
                            </m:r>
                          </m:e>
                        </m:acc>
                      </m:e>
                      <m:sub>
                        <m:r>
                          <a:rPr lang="en-US" altLang="en-US" b="1" i="1" smtClean="0">
                            <a:latin typeface="Cambria Math"/>
                          </a:rPr>
                          <m:t>𝒊</m:t>
                        </m:r>
                      </m:sub>
                    </m:sSub>
                    <m:r>
                      <a:rPr lang="en-US" altLang="en-US" b="1" i="1" smtClean="0">
                        <a:latin typeface="Cambria Math"/>
                      </a:rPr>
                      <m:t>=</m:t>
                    </m:r>
                    <m:sSub>
                      <m:sSubPr>
                        <m:ctrlPr>
                          <a:rPr lang="en-US" altLang="en-US" b="1" i="1" smtClean="0">
                            <a:latin typeface="Cambria Math"/>
                          </a:rPr>
                        </m:ctrlPr>
                      </m:sSubPr>
                      <m:e>
                        <m:r>
                          <a:rPr lang="en-US" altLang="en-US" b="1" i="1" smtClean="0">
                            <a:latin typeface="Cambria Math"/>
                          </a:rPr>
                          <m:t>𝒚</m:t>
                        </m:r>
                      </m:e>
                      <m:sub>
                        <m:r>
                          <a:rPr lang="en-US" altLang="en-US" b="1" i="1" smtClean="0">
                            <a:latin typeface="Cambria Math"/>
                          </a:rPr>
                          <m:t>𝒊</m:t>
                        </m:r>
                      </m:sub>
                    </m:sSub>
                    <m:r>
                      <a:rPr lang="en-US" altLang="en-US" b="1" i="1" smtClean="0">
                        <a:latin typeface="Cambria Math"/>
                      </a:rPr>
                      <m:t>−</m:t>
                    </m:r>
                    <m:sSub>
                      <m:sSubPr>
                        <m:ctrlPr>
                          <a:rPr lang="en-US" altLang="en-US" b="1" i="1" smtClean="0">
                            <a:latin typeface="Cambria Math"/>
                          </a:rPr>
                        </m:ctrlPr>
                      </m:sSubPr>
                      <m:e>
                        <m:acc>
                          <m:accPr>
                            <m:chr m:val="̂"/>
                            <m:ctrlPr>
                              <a:rPr lang="en-US" altLang="en-US" b="1" i="1" smtClean="0">
                                <a:latin typeface="Cambria Math"/>
                              </a:rPr>
                            </m:ctrlPr>
                          </m:accPr>
                          <m:e>
                            <m:r>
                              <a:rPr lang="en-US" altLang="en-US" b="1" i="1" smtClean="0">
                                <a:latin typeface="Cambria Math"/>
                              </a:rPr>
                              <m:t>𝒚</m:t>
                            </m:r>
                          </m:e>
                        </m:acc>
                      </m:e>
                      <m:sub>
                        <m:r>
                          <a:rPr lang="en-US" altLang="en-US" b="1" i="1" smtClean="0">
                            <a:latin typeface="Cambria Math"/>
                          </a:rPr>
                          <m:t>𝒊</m:t>
                        </m:r>
                      </m:sub>
                    </m:sSub>
                    <m:r>
                      <a:rPr lang="en-US" altLang="en-US" b="1" i="1" smtClean="0">
                        <a:latin typeface="Cambria Math"/>
                      </a:rPr>
                      <m:t>=</m:t>
                    </m:r>
                    <m:sSub>
                      <m:sSubPr>
                        <m:ctrlPr>
                          <a:rPr lang="en-US" altLang="en-US" b="1" i="1" smtClean="0">
                            <a:latin typeface="Cambria Math"/>
                          </a:rPr>
                        </m:ctrlPr>
                      </m:sSubPr>
                      <m:e>
                        <m:r>
                          <a:rPr lang="en-US" altLang="en-US" b="1" i="1" smtClean="0">
                            <a:latin typeface="Cambria Math"/>
                          </a:rPr>
                          <m:t>𝒙</m:t>
                        </m:r>
                      </m:e>
                      <m:sub>
                        <m:r>
                          <a:rPr lang="en-US" altLang="en-US" b="1" i="1" smtClean="0">
                            <a:latin typeface="Cambria Math"/>
                          </a:rPr>
                          <m:t>𝒊</m:t>
                        </m:r>
                      </m:sub>
                    </m:sSub>
                    <m:sSub>
                      <m:sSubPr>
                        <m:ctrlPr>
                          <a:rPr lang="en-US" altLang="en-US" b="1" i="1" smtClean="0">
                            <a:latin typeface="Cambria Math"/>
                          </a:rPr>
                        </m:ctrlPr>
                      </m:sSubPr>
                      <m:e>
                        <m:acc>
                          <m:accPr>
                            <m:chr m:val="̂"/>
                            <m:ctrlPr>
                              <a:rPr lang="en-US" altLang="en-US" b="1" i="1" smtClean="0">
                                <a:latin typeface="Cambria Math"/>
                              </a:rPr>
                            </m:ctrlPr>
                          </m:accPr>
                          <m:e>
                            <m:r>
                              <a:rPr lang="en-US" altLang="en-US" b="1" i="1" smtClean="0">
                                <a:latin typeface="Cambria Math"/>
                                <a:ea typeface="Cambria Math"/>
                              </a:rPr>
                              <m:t>𝜷</m:t>
                            </m:r>
                          </m:e>
                        </m:acc>
                      </m:e>
                      <m:sub>
                        <m:r>
                          <a:rPr lang="en-US" altLang="en-US" b="1" i="1" smtClean="0">
                            <a:latin typeface="Cambria Math"/>
                          </a:rPr>
                          <m:t>𝟏</m:t>
                        </m:r>
                      </m:sub>
                    </m:sSub>
                    <m:r>
                      <a:rPr lang="en-US" altLang="en-US" b="1" i="1" smtClean="0">
                        <a:latin typeface="Cambria Math"/>
                      </a:rPr>
                      <m:t>+</m:t>
                    </m:r>
                    <m:sSub>
                      <m:sSubPr>
                        <m:ctrlPr>
                          <a:rPr lang="en-US" altLang="en-US" b="1" i="1" smtClean="0">
                            <a:latin typeface="Cambria Math"/>
                          </a:rPr>
                        </m:ctrlPr>
                      </m:sSubPr>
                      <m:e>
                        <m:acc>
                          <m:accPr>
                            <m:chr m:val="̂"/>
                            <m:ctrlPr>
                              <a:rPr lang="en-US" altLang="en-US" b="1" i="1" smtClean="0">
                                <a:latin typeface="Cambria Math"/>
                              </a:rPr>
                            </m:ctrlPr>
                          </m:accPr>
                          <m:e>
                            <m:r>
                              <a:rPr lang="en-US" altLang="en-US" b="1" i="1" smtClean="0">
                                <a:latin typeface="Cambria Math"/>
                                <a:ea typeface="Cambria Math"/>
                              </a:rPr>
                              <m:t>𝜷</m:t>
                            </m:r>
                          </m:e>
                        </m:acc>
                      </m:e>
                      <m:sub>
                        <m:r>
                          <a:rPr lang="en-US" altLang="en-US" b="1" i="1" smtClean="0">
                            <a:latin typeface="Cambria Math"/>
                          </a:rPr>
                          <m:t>𝟎</m:t>
                        </m:r>
                      </m:sub>
                    </m:sSub>
                  </m:oMath>
                </a14:m>
                <a:endParaRPr lang="en-US" altLang="en-US" b="1" dirty="0" smtClean="0"/>
              </a:p>
            </p:txBody>
          </p:sp>
        </mc:Choice>
        <mc:Fallback xmlns="">
          <p:sp>
            <p:nvSpPr>
              <p:cNvPr id="8195" name="TextBox 3"/>
              <p:cNvSpPr txBox="1">
                <a:spLocks noRot="1" noChangeAspect="1" noMove="1" noResize="1" noEditPoints="1" noAdjustHandles="1" noChangeArrowheads="1" noChangeShapeType="1" noTextEdit="1"/>
              </p:cNvSpPr>
              <p:nvPr/>
            </p:nvSpPr>
            <p:spPr bwMode="auto">
              <a:xfrm>
                <a:off x="1951449" y="887104"/>
                <a:ext cx="4580923" cy="738664"/>
              </a:xfrm>
              <a:prstGeom prst="rect">
                <a:avLst/>
              </a:prstGeom>
              <a:blipFill rotWithShape="1">
                <a:blip r:embed="rId2"/>
                <a:stretch>
                  <a:fillRect l="-928" t="-3252" b="-4065"/>
                </a:stretch>
              </a:blip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pic>
        <p:nvPicPr>
          <p:cNvPr id="8207" name="Picture 4"/>
          <p:cNvPicPr>
            <a:picLocks noChangeAspect="1"/>
          </p:cNvPicPr>
          <p:nvPr/>
        </p:nvPicPr>
        <p:blipFill>
          <a:blip r:embed="rId3">
            <a:extLst>
              <a:ext uri="{28A0092B-C50C-407E-A947-70E740481C1C}">
                <a14:useLocalDpi xmlns:a14="http://schemas.microsoft.com/office/drawing/2010/main" val="0"/>
              </a:ext>
            </a:extLst>
          </a:blip>
          <a:srcRect r="27576"/>
          <a:stretch>
            <a:fillRect/>
          </a:stretch>
        </p:blipFill>
        <p:spPr bwMode="auto">
          <a:xfrm>
            <a:off x="4200525" y="1843088"/>
            <a:ext cx="4638675" cy="2819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xmlns="" id="{10851ACA-FDE8-4D85-9A61-4F1115AB2EDC}"/>
              </a:ext>
            </a:extLst>
          </p:cNvPr>
          <p:cNvGrpSpPr/>
          <p:nvPr/>
        </p:nvGrpSpPr>
        <p:grpSpPr>
          <a:xfrm>
            <a:off x="5605463" y="3429000"/>
            <a:ext cx="1066800" cy="609600"/>
            <a:chOff x="3886200" y="3505200"/>
            <a:chExt cx="1066800" cy="457200"/>
          </a:xfrm>
        </p:grpSpPr>
        <p:sp>
          <p:nvSpPr>
            <p:cNvPr id="9" name="Right Brace 8"/>
            <p:cNvSpPr/>
            <p:nvPr/>
          </p:nvSpPr>
          <p:spPr>
            <a:xfrm>
              <a:off x="3886200" y="3505200"/>
              <a:ext cx="152400" cy="4572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 name="TextBox 9"/>
            <p:cNvSpPr txBox="1">
              <a:spLocks noChangeArrowheads="1"/>
            </p:cNvSpPr>
            <p:nvPr/>
          </p:nvSpPr>
          <p:spPr bwMode="auto">
            <a:xfrm>
              <a:off x="3962400" y="3581400"/>
              <a:ext cx="990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altLang="en-US" sz="1200" b="1" i="1" dirty="0"/>
                <a:t>res</a:t>
              </a:r>
              <a:r>
                <a:rPr lang="en-US" altLang="en-US" sz="1200" b="1" i="1" baseline="-25000" dirty="0"/>
                <a:t>1 </a:t>
              </a:r>
              <a:r>
                <a:rPr lang="en-US" altLang="en-US" sz="1200" b="1" i="1" dirty="0"/>
                <a:t>= -3</a:t>
              </a:r>
              <a:endParaRPr lang="en-US" altLang="en-US" b="1" i="1" baseline="-25000" dirty="0"/>
            </a:p>
          </p:txBody>
        </p:sp>
      </p:grpSp>
      <p:grpSp>
        <p:nvGrpSpPr>
          <p:cNvPr id="4" name="Group 3">
            <a:extLst>
              <a:ext uri="{FF2B5EF4-FFF2-40B4-BE49-F238E27FC236}">
                <a16:creationId xmlns:a16="http://schemas.microsoft.com/office/drawing/2014/main" xmlns="" id="{B3BFBCDE-7A08-4BAE-BFD2-FB724ACDBCD9}"/>
              </a:ext>
            </a:extLst>
          </p:cNvPr>
          <p:cNvGrpSpPr/>
          <p:nvPr/>
        </p:nvGrpSpPr>
        <p:grpSpPr>
          <a:xfrm>
            <a:off x="5300663" y="3048000"/>
            <a:ext cx="879475" cy="276225"/>
            <a:chOff x="3657600" y="3024188"/>
            <a:chExt cx="879475" cy="276225"/>
          </a:xfrm>
        </p:grpSpPr>
        <p:sp>
          <p:nvSpPr>
            <p:cNvPr id="11" name="Right Brace 10"/>
            <p:cNvSpPr/>
            <p:nvPr/>
          </p:nvSpPr>
          <p:spPr>
            <a:xfrm>
              <a:off x="4384675" y="3024188"/>
              <a:ext cx="152400" cy="2286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2" name="TextBox 11"/>
            <p:cNvSpPr txBox="1">
              <a:spLocks noChangeArrowheads="1"/>
            </p:cNvSpPr>
            <p:nvPr/>
          </p:nvSpPr>
          <p:spPr bwMode="auto">
            <a:xfrm>
              <a:off x="3657600" y="3024188"/>
              <a:ext cx="762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altLang="en-US" sz="1200" b="1" i="1" dirty="0"/>
                <a:t>res</a:t>
              </a:r>
              <a:r>
                <a:rPr lang="en-US" altLang="en-US" sz="1200" b="1" i="1" baseline="-25000" dirty="0"/>
                <a:t>2</a:t>
              </a:r>
              <a:r>
                <a:rPr lang="en-US" altLang="en-US" sz="1200" b="1" i="1" dirty="0"/>
                <a:t> = 1</a:t>
              </a:r>
              <a:endParaRPr lang="en-US" altLang="en-US" b="1" i="1" baseline="-25000" dirty="0"/>
            </a:p>
          </p:txBody>
        </p:sp>
      </p:grpSp>
      <p:grpSp>
        <p:nvGrpSpPr>
          <p:cNvPr id="5" name="Group 4">
            <a:extLst>
              <a:ext uri="{FF2B5EF4-FFF2-40B4-BE49-F238E27FC236}">
                <a16:creationId xmlns:a16="http://schemas.microsoft.com/office/drawing/2014/main" xmlns="" id="{95EF3B38-C52B-43B3-BDD4-B2AB34077E27}"/>
              </a:ext>
            </a:extLst>
          </p:cNvPr>
          <p:cNvGrpSpPr/>
          <p:nvPr/>
        </p:nvGrpSpPr>
        <p:grpSpPr>
          <a:xfrm>
            <a:off x="7131257" y="2890538"/>
            <a:ext cx="1217406" cy="637234"/>
            <a:chOff x="5410200" y="2947988"/>
            <a:chExt cx="1174336" cy="457200"/>
          </a:xfrm>
        </p:grpSpPr>
        <p:sp>
          <p:nvSpPr>
            <p:cNvPr id="13" name="Right Brace 12"/>
            <p:cNvSpPr/>
            <p:nvPr/>
          </p:nvSpPr>
          <p:spPr>
            <a:xfrm>
              <a:off x="5410200" y="2947988"/>
              <a:ext cx="152400" cy="4572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4" name="TextBox 13"/>
            <p:cNvSpPr txBox="1">
              <a:spLocks noChangeArrowheads="1"/>
            </p:cNvSpPr>
            <p:nvPr/>
          </p:nvSpPr>
          <p:spPr bwMode="auto">
            <a:xfrm>
              <a:off x="5593936" y="3024188"/>
              <a:ext cx="990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altLang="en-US" sz="1200" b="1" i="1" dirty="0"/>
                <a:t>res</a:t>
              </a:r>
              <a:r>
                <a:rPr lang="en-US" altLang="en-US" sz="1200" b="1" i="1" baseline="-25000" dirty="0"/>
                <a:t>3</a:t>
              </a:r>
              <a:r>
                <a:rPr lang="en-US" altLang="en-US" sz="1200" b="1" i="1" dirty="0"/>
                <a:t> = -2</a:t>
              </a:r>
              <a:endParaRPr lang="en-US" altLang="en-US" b="1" i="1" baseline="-25000" dirty="0"/>
            </a:p>
          </p:txBody>
        </p:sp>
      </p:grpSp>
      <p:sp>
        <p:nvSpPr>
          <p:cNvPr id="15" name="TextBox 14"/>
          <p:cNvSpPr txBox="1">
            <a:spLocks noChangeArrowheads="1"/>
          </p:cNvSpPr>
          <p:nvPr/>
        </p:nvSpPr>
        <p:spPr bwMode="auto">
          <a:xfrm>
            <a:off x="7425340" y="2199425"/>
            <a:ext cx="990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altLang="en-US" sz="1200" b="1" i="1" dirty="0"/>
              <a:t>res</a:t>
            </a:r>
            <a:r>
              <a:rPr lang="en-US" altLang="en-US" sz="1200" b="1" i="1" baseline="-25000" dirty="0"/>
              <a:t>4</a:t>
            </a:r>
            <a:r>
              <a:rPr lang="en-US" altLang="en-US" sz="1200" b="1" i="1" dirty="0"/>
              <a:t> = 4</a:t>
            </a:r>
            <a:endParaRPr lang="en-US" altLang="en-US" b="1" i="1" baseline="-25000" dirty="0"/>
          </a:p>
        </p:txBody>
      </p:sp>
      <p:sp>
        <p:nvSpPr>
          <p:cNvPr id="8205" name="TextBox 16"/>
          <p:cNvSpPr txBox="1">
            <a:spLocks noChangeArrowheads="1"/>
          </p:cNvSpPr>
          <p:nvPr/>
        </p:nvSpPr>
        <p:spPr bwMode="auto">
          <a:xfrm>
            <a:off x="1295400" y="5337316"/>
            <a:ext cx="64436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a:r>
              <a:rPr lang="en-US" altLang="en-US" dirty="0"/>
              <a:t>Sum of Squared Residuals = SSR </a:t>
            </a:r>
            <a:r>
              <a:rPr lang="en-US" altLang="en-US" dirty="0" smtClean="0"/>
              <a:t>=</a:t>
            </a:r>
          </a:p>
          <a:p>
            <a:endParaRPr lang="en-US" altLang="en-US" dirty="0"/>
          </a:p>
          <a:p>
            <a:r>
              <a:rPr lang="en-US" altLang="en-US" dirty="0" smtClean="0"/>
              <a:t> </a:t>
            </a:r>
            <a:endParaRPr lang="en-US" altLang="en-US" dirty="0"/>
          </a:p>
        </p:txBody>
      </p:sp>
      <p:sp>
        <p:nvSpPr>
          <p:cNvPr id="7" name="TextBox 6">
            <a:extLst>
              <a:ext uri="{FF2B5EF4-FFF2-40B4-BE49-F238E27FC236}">
                <a16:creationId xmlns:a16="http://schemas.microsoft.com/office/drawing/2014/main" xmlns="" id="{B678C908-97BA-4EAF-83B4-4B4F907FA254}"/>
              </a:ext>
            </a:extLst>
          </p:cNvPr>
          <p:cNvSpPr txBox="1"/>
          <p:nvPr/>
        </p:nvSpPr>
        <p:spPr>
          <a:xfrm>
            <a:off x="252272" y="1859958"/>
            <a:ext cx="3771649" cy="3293209"/>
          </a:xfrm>
          <a:prstGeom prst="rect">
            <a:avLst/>
          </a:prstGeom>
          <a:noFill/>
          <a:ln>
            <a:solidFill>
              <a:srgbClr val="000000"/>
            </a:solidFill>
          </a:ln>
        </p:spPr>
        <p:txBody>
          <a:bodyPr wrap="square" rtlCol="0">
            <a:spAutoFit/>
          </a:bodyPr>
          <a:lstStyle/>
          <a:p>
            <a:pPr algn="just"/>
            <a:r>
              <a:rPr lang="en-US" sz="1600" dirty="0" smtClean="0"/>
              <a:t>The regression line minimizes the </a:t>
            </a:r>
            <a:r>
              <a:rPr lang="en-US" sz="1600" dirty="0"/>
              <a:t>sum of vertical distances from the points to the </a:t>
            </a:r>
            <a:r>
              <a:rPr lang="en-US" sz="1600" dirty="0" smtClean="0"/>
              <a:t>line.</a:t>
            </a:r>
          </a:p>
          <a:p>
            <a:pPr algn="just"/>
            <a:endParaRPr lang="en-US" sz="1600" dirty="0"/>
          </a:p>
          <a:p>
            <a:pPr algn="just"/>
            <a:r>
              <a:rPr lang="en-US" altLang="en-US" sz="1600" dirty="0"/>
              <a:t>Considering the absolute value of distances is not a good approach because the sum of the absolute values is not differentiable, making the minimization process very difficult. Also,  there can be more than one line that minimizes the sum of absolute values. So we consider the sum of squared residuals</a:t>
            </a:r>
            <a:r>
              <a:rPr lang="en-US" altLang="en-US" sz="1600" dirty="0" smtClean="0"/>
              <a:t>.</a:t>
            </a:r>
            <a:endParaRPr lang="en-US" sz="1600" dirty="0"/>
          </a:p>
        </p:txBody>
      </p:sp>
      <p:pic>
        <p:nvPicPr>
          <p:cNvPr id="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685" y="5668575"/>
            <a:ext cx="7767637"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8348663" y="2199425"/>
            <a:ext cx="490538" cy="625283"/>
          </a:xfrm>
          <a:prstGeom prst="rect">
            <a:avLst/>
          </a:prstGeom>
          <a:solidFill>
            <a:schemeClr val="bg1"/>
          </a:solidFill>
        </p:spPr>
        <p:txBody>
          <a:bodyPr wrap="square" rtlCol="0">
            <a:spAutoFit/>
          </a:bodyPr>
          <a:lstStyle/>
          <a:p>
            <a:endParaRPr lang="en-US" dirty="0"/>
          </a:p>
        </p:txBody>
      </p:sp>
      <p:sp>
        <p:nvSpPr>
          <p:cNvPr id="6" name="Slide Number Placeholder 5"/>
          <p:cNvSpPr>
            <a:spLocks noGrp="1"/>
          </p:cNvSpPr>
          <p:nvPr>
            <p:ph type="sldNum" sz="quarter" idx="12"/>
          </p:nvPr>
        </p:nvSpPr>
        <p:spPr/>
        <p:txBody>
          <a:bodyPr/>
          <a:lstStyle/>
          <a:p>
            <a:pPr>
              <a:defRPr/>
            </a:pPr>
            <a:fld id="{EA0169A8-E6B3-4D1D-A7FF-CD1BC5030C87}" type="slidenum">
              <a:rPr lang="en-US" altLang="en-US" smtClean="0"/>
              <a:pPr>
                <a:defRPr/>
              </a:pPr>
              <a:t>4</a:t>
            </a:fld>
            <a:endParaRPr lang="en-US"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4" descr="http://farm1.static.flickr.com/144/398165839_238a480763_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95400"/>
            <a:ext cx="7620000" cy="41290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3315" name="TextBox 5"/>
          <p:cNvSpPr txBox="1">
            <a:spLocks noChangeArrowheads="1"/>
          </p:cNvSpPr>
          <p:nvPr/>
        </p:nvSpPr>
        <p:spPr bwMode="auto">
          <a:xfrm>
            <a:off x="1756144" y="2667000"/>
            <a:ext cx="1371600" cy="381000"/>
          </a:xfrm>
          <a:prstGeom prst="rect">
            <a:avLst/>
          </a:prstGeom>
          <a:solidFill>
            <a:schemeClr val="bg1"/>
          </a:solidFill>
          <a:ln w="9525">
            <a:solidFill>
              <a:srgbClr val="000000"/>
            </a:solidFill>
            <a:miter lim="800000"/>
            <a:headEnd/>
            <a:tailEnd/>
          </a:ln>
          <a:extLst/>
        </p:spPr>
        <p:txBody>
          <a:bodyPr>
            <a:spAutoFit/>
          </a:bodyPr>
          <a:lstStyle>
            <a:lvl1pPr>
              <a:spcBef>
                <a:spcPct val="20000"/>
              </a:spcBef>
              <a:buChar char="•"/>
              <a:defRPr sz="3200">
                <a:solidFill>
                  <a:schemeClr val="tx1"/>
                </a:solidFill>
                <a:latin typeface="Arial" charset="0"/>
                <a:ea typeface="ＭＳ Ｐゴシック" pitchFamily="34" charset="-128"/>
              </a:defRPr>
            </a:lvl1pPr>
            <a:lvl2pPr marL="37931725" indent="-37474525">
              <a:spcBef>
                <a:spcPct val="20000"/>
              </a:spcBef>
              <a:buChar char="–"/>
              <a:defRPr sz="2800">
                <a:solidFill>
                  <a:schemeClr val="tx1"/>
                </a:solidFill>
                <a:latin typeface="Arial" charset="0"/>
                <a:ea typeface="ＭＳ Ｐゴシック" pitchFamily="34" charset="-128"/>
              </a:defRPr>
            </a:lvl2pPr>
            <a:lvl3pPr marL="1143000" indent="-228600">
              <a:spcBef>
                <a:spcPct val="20000"/>
              </a:spcBef>
              <a:buChar char="•"/>
              <a:defRPr sz="2400">
                <a:solidFill>
                  <a:schemeClr val="tx1"/>
                </a:solidFill>
                <a:latin typeface="Arial" charset="0"/>
                <a:ea typeface="ＭＳ Ｐゴシック" pitchFamily="34" charset="-128"/>
              </a:defRPr>
            </a:lvl3pPr>
            <a:lvl4pPr marL="1600200" indent="-228600">
              <a:spcBef>
                <a:spcPct val="20000"/>
              </a:spcBef>
              <a:buChar char="–"/>
              <a:defRPr sz="2000">
                <a:solidFill>
                  <a:schemeClr val="tx1"/>
                </a:solidFill>
                <a:latin typeface="Arial" charset="0"/>
                <a:ea typeface="ＭＳ Ｐゴシック" pitchFamily="34" charset="-128"/>
              </a:defRPr>
            </a:lvl4pPr>
            <a:lvl5pPr marL="2057400" indent="-22860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ct val="0"/>
              </a:spcBef>
              <a:buFontTx/>
              <a:buNone/>
            </a:pPr>
            <a:r>
              <a:rPr lang="en-US" altLang="en-US" sz="1800" dirty="0"/>
              <a:t>r</a:t>
            </a:r>
            <a:r>
              <a:rPr lang="en-US" altLang="en-US" sz="1800" baseline="30000" dirty="0"/>
              <a:t>2</a:t>
            </a:r>
            <a:r>
              <a:rPr lang="en-US" altLang="en-US" sz="1800" dirty="0"/>
              <a:t>  = 0. 823</a:t>
            </a:r>
            <a:endParaRPr lang="en-US" altLang="en-US" sz="1800" baseline="30000" dirty="0"/>
          </a:p>
        </p:txBody>
      </p:sp>
      <mc:AlternateContent xmlns:mc="http://schemas.openxmlformats.org/markup-compatibility/2006" xmlns:a14="http://schemas.microsoft.com/office/drawing/2010/main">
        <mc:Choice Requires="a14">
          <p:sp>
            <p:nvSpPr>
              <p:cNvPr id="13317" name="TextBox 1"/>
              <p:cNvSpPr txBox="1">
                <a:spLocks noChangeArrowheads="1"/>
              </p:cNvSpPr>
              <p:nvPr/>
            </p:nvSpPr>
            <p:spPr bwMode="auto">
              <a:xfrm>
                <a:off x="1752600" y="2133600"/>
                <a:ext cx="2362200" cy="376770"/>
              </a:xfrm>
              <a:prstGeom prst="rect">
                <a:avLst/>
              </a:prstGeom>
              <a:solidFill>
                <a:schemeClr val="bg1"/>
              </a:solidFill>
              <a:ln>
                <a:solidFill>
                  <a:srgbClr val="000000"/>
                </a:solidFill>
              </a:ln>
              <a:extLst/>
            </p:spPr>
            <p:txBody>
              <a:bodyPr wrap="square">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14:m>
                  <m:oMath xmlns:m="http://schemas.openxmlformats.org/officeDocument/2006/math">
                    <m:acc>
                      <m:accPr>
                        <m:chr m:val="̂"/>
                        <m:ctrlPr>
                          <a:rPr lang="en-US" altLang="en-US" i="1" dirty="0" smtClean="0">
                            <a:latin typeface="Cambria Math"/>
                          </a:rPr>
                        </m:ctrlPr>
                      </m:accPr>
                      <m:e>
                        <m:r>
                          <a:rPr lang="en-US" altLang="en-US" i="1" dirty="0">
                            <a:latin typeface="Cambria Math" panose="02040503050406030204" pitchFamily="18" charset="0"/>
                          </a:rPr>
                          <m:t>𝑃𝑜𝑖𝑛𝑡𝑠</m:t>
                        </m:r>
                      </m:e>
                    </m:acc>
                  </m:oMath>
                </a14:m>
                <a:r>
                  <a:rPr lang="en-US" altLang="en-US" dirty="0"/>
                  <a:t> = 6 + 3(Price)</a:t>
                </a:r>
              </a:p>
            </p:txBody>
          </p:sp>
        </mc:Choice>
        <mc:Fallback xmlns="">
          <p:sp>
            <p:nvSpPr>
              <p:cNvPr id="13317" name="TextBox 1"/>
              <p:cNvSpPr txBox="1">
                <a:spLocks noRot="1" noChangeAspect="1" noMove="1" noResize="1" noEditPoints="1" noAdjustHandles="1" noChangeArrowheads="1" noChangeShapeType="1" noTextEdit="1"/>
              </p:cNvSpPr>
              <p:nvPr/>
            </p:nvSpPr>
            <p:spPr bwMode="auto">
              <a:xfrm>
                <a:off x="1752600" y="2133600"/>
                <a:ext cx="2362200" cy="376770"/>
              </a:xfrm>
              <a:prstGeom prst="rect">
                <a:avLst/>
              </a:prstGeom>
              <a:blipFill rotWithShape="1">
                <a:blip r:embed="rId3"/>
                <a:stretch>
                  <a:fillRect t="-3125" b="-23438"/>
                </a:stretch>
              </a:blipFill>
              <a:ln>
                <a:solidFill>
                  <a:srgbClr val="000000"/>
                </a:solidFill>
              </a:ln>
              <a:extLst/>
            </p:spPr>
            <p:txBody>
              <a:bodyPr/>
              <a:lstStyle/>
              <a:p>
                <a:r>
                  <a:rPr lang="en-US">
                    <a:noFill/>
                  </a:rPr>
                  <a:t> </a:t>
                </a:r>
              </a:p>
            </p:txBody>
          </p:sp>
        </mc:Fallback>
      </mc:AlternateContent>
      <p:sp>
        <p:nvSpPr>
          <p:cNvPr id="3" name="TextBox 2"/>
          <p:cNvSpPr txBox="1">
            <a:spLocks noChangeArrowheads="1"/>
          </p:cNvSpPr>
          <p:nvPr/>
        </p:nvSpPr>
        <p:spPr bwMode="auto">
          <a:xfrm>
            <a:off x="1828800" y="5429851"/>
            <a:ext cx="57912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altLang="en-US" sz="1700" dirty="0" smtClean="0"/>
              <a:t>What </a:t>
            </a:r>
            <a:r>
              <a:rPr lang="en-US" altLang="en-US" sz="1700" dirty="0"/>
              <a:t>is the best predicted max points in a single game for a player who is paid $9.5 million</a:t>
            </a:r>
            <a:r>
              <a:rPr lang="en-US" altLang="en-US" sz="1700" dirty="0" smtClean="0"/>
              <a:t>?</a:t>
            </a:r>
          </a:p>
          <a:p>
            <a:endParaRPr lang="en-US" altLang="en-US" sz="1200" dirty="0"/>
          </a:p>
          <a:p>
            <a:r>
              <a:rPr lang="en-US" altLang="en-US" dirty="0"/>
              <a:t>Predicted Max Points = 6 + 3 * 9.5 = 34.5 points! </a:t>
            </a:r>
          </a:p>
        </p:txBody>
      </p:sp>
      <p:sp>
        <p:nvSpPr>
          <p:cNvPr id="2" name="Rectangle 1"/>
          <p:cNvSpPr/>
          <p:nvPr/>
        </p:nvSpPr>
        <p:spPr>
          <a:xfrm>
            <a:off x="914400" y="457200"/>
            <a:ext cx="72390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Basketball Players: Salary vs. Measure of Points Production</a:t>
            </a:r>
            <a:endParaRPr lang="en-US" b="1" dirty="0">
              <a:solidFill>
                <a:schemeClr val="tx1"/>
              </a:solidFill>
            </a:endParaRPr>
          </a:p>
        </p:txBody>
      </p:sp>
      <p:sp>
        <p:nvSpPr>
          <p:cNvPr id="4" name="Slide Number Placeholder 3"/>
          <p:cNvSpPr>
            <a:spLocks noGrp="1"/>
          </p:cNvSpPr>
          <p:nvPr>
            <p:ph type="sldNum" sz="quarter" idx="12"/>
          </p:nvPr>
        </p:nvSpPr>
        <p:spPr/>
        <p:txBody>
          <a:bodyPr/>
          <a:lstStyle/>
          <a:p>
            <a:pPr>
              <a:defRPr/>
            </a:pPr>
            <a:fld id="{EA0169A8-E6B3-4D1D-A7FF-CD1BC5030C87}" type="slidenum">
              <a:rPr lang="en-US" altLang="en-US" smtClean="0"/>
              <a:pPr>
                <a:defRPr/>
              </a:pPr>
              <a:t>5</a:t>
            </a:fld>
            <a:endParaRPr lang="en-US"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76200"/>
            <a:ext cx="8229600" cy="1143000"/>
          </a:xfrm>
        </p:spPr>
        <p:txBody>
          <a:bodyPr/>
          <a:lstStyle/>
          <a:p>
            <a:r>
              <a:rPr lang="en-US" altLang="en-US" sz="2800" b="1" dirty="0"/>
              <a:t>How to Estimate Regression Coefficients</a:t>
            </a:r>
          </a:p>
        </p:txBody>
      </p:sp>
      <p:pic>
        <p:nvPicPr>
          <p:cNvPr id="4" name="Picture 3"/>
          <p:cNvPicPr>
            <a:picLocks noChangeAspect="1"/>
          </p:cNvPicPr>
          <p:nvPr/>
        </p:nvPicPr>
        <p:blipFill>
          <a:blip r:embed="rId2"/>
          <a:stretch>
            <a:fillRect/>
          </a:stretch>
        </p:blipFill>
        <p:spPr>
          <a:xfrm>
            <a:off x="739848" y="4637496"/>
            <a:ext cx="4097337" cy="1555140"/>
          </a:xfrm>
          <a:prstGeom prst="rect">
            <a:avLst/>
          </a:prstGeom>
          <a:solidFill>
            <a:srgbClr val="FF0000"/>
          </a:solidFill>
          <a:ln w="127000" cap="sq">
            <a:solidFill>
              <a:srgbClr val="FF0000"/>
            </a:solidFill>
            <a:miter lim="800000"/>
          </a:ln>
          <a:effectLst>
            <a:outerShdw blurRad="57150" dist="50800" dir="2700000" algn="tl" rotWithShape="0">
              <a:srgbClr val="000000">
                <a:alpha val="40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066800"/>
            <a:ext cx="3581400" cy="914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TextBox 7"/>
              <p:cNvSpPr txBox="1"/>
              <p:nvPr/>
            </p:nvSpPr>
            <p:spPr>
              <a:xfrm>
                <a:off x="6553200" y="5111420"/>
                <a:ext cx="1465594" cy="797206"/>
              </a:xfrm>
              <a:prstGeom prst="rect">
                <a:avLst/>
              </a:prstGeom>
              <a:solidFill>
                <a:schemeClr val="bg1"/>
              </a:solidFill>
              <a:ln w="76200">
                <a:solidFill>
                  <a:srgbClr val="FF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acc>
                            <m:accPr>
                              <m:chr m:val="̂"/>
                              <m:ctrlPr>
                                <a:rPr lang="en-US" sz="2400" i="1" smtClean="0">
                                  <a:latin typeface="Cambria Math"/>
                                </a:rPr>
                              </m:ctrlPr>
                            </m:accPr>
                            <m:e>
                              <m:r>
                                <a:rPr lang="en-US" sz="2400" i="1">
                                  <a:latin typeface="Cambria Math"/>
                                  <a:ea typeface="Cambria Math"/>
                                </a:rPr>
                                <m:t>𝛽</m:t>
                              </m:r>
                            </m:e>
                          </m:acc>
                        </m:e>
                        <m:sub>
                          <m:r>
                            <a:rPr lang="en-US" sz="2400" b="0" i="1" smtClean="0">
                              <a:latin typeface="Cambria Math"/>
                            </a:rPr>
                            <m:t>1</m:t>
                          </m:r>
                        </m:sub>
                      </m:sSub>
                      <m:r>
                        <a:rPr lang="en-US" sz="2400" b="0" i="1" smtClean="0">
                          <a:latin typeface="Cambria Math"/>
                        </a:rPr>
                        <m:t>=</m:t>
                      </m:r>
                      <m:r>
                        <a:rPr lang="en-US" sz="2400" b="0" i="1" smtClean="0">
                          <a:latin typeface="Cambria Math"/>
                        </a:rPr>
                        <m:t>𝑟</m:t>
                      </m:r>
                      <m:f>
                        <m:fPr>
                          <m:ctrlPr>
                            <a:rPr lang="en-US" sz="2400" b="0" i="1" smtClean="0">
                              <a:latin typeface="Cambria Math"/>
                            </a:rPr>
                          </m:ctrlPr>
                        </m:fPr>
                        <m:num>
                          <m:sSub>
                            <m:sSubPr>
                              <m:ctrlPr>
                                <a:rPr lang="en-US" sz="2400" b="0" i="1" smtClean="0">
                                  <a:latin typeface="Cambria Math"/>
                                </a:rPr>
                              </m:ctrlPr>
                            </m:sSubPr>
                            <m:e>
                              <m:r>
                                <a:rPr lang="en-US" sz="2400" b="0" i="1" smtClean="0">
                                  <a:latin typeface="Cambria Math"/>
                                </a:rPr>
                                <m:t>𝑠</m:t>
                              </m:r>
                            </m:e>
                            <m:sub>
                              <m:r>
                                <a:rPr lang="en-US" sz="2400" b="0" i="1" smtClean="0">
                                  <a:latin typeface="Cambria Math"/>
                                </a:rPr>
                                <m:t>𝑦</m:t>
                              </m:r>
                            </m:sub>
                          </m:sSub>
                        </m:num>
                        <m:den>
                          <m:sSub>
                            <m:sSubPr>
                              <m:ctrlPr>
                                <a:rPr lang="en-US" sz="2400" i="1">
                                  <a:latin typeface="Cambria Math"/>
                                </a:rPr>
                              </m:ctrlPr>
                            </m:sSubPr>
                            <m:e>
                              <m:r>
                                <a:rPr lang="en-US" sz="2400" i="1">
                                  <a:latin typeface="Cambria Math"/>
                                </a:rPr>
                                <m:t>𝑠</m:t>
                              </m:r>
                            </m:e>
                            <m:sub>
                              <m:r>
                                <a:rPr lang="en-US" sz="2400" b="0" i="1" smtClean="0">
                                  <a:latin typeface="Cambria Math"/>
                                </a:rPr>
                                <m:t>𝑥</m:t>
                              </m:r>
                            </m:sub>
                          </m:sSub>
                        </m:den>
                      </m:f>
                    </m:oMath>
                  </m:oMathPara>
                </a14:m>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6553200" y="5111420"/>
                <a:ext cx="1465594" cy="797206"/>
              </a:xfrm>
              <a:prstGeom prst="rect">
                <a:avLst/>
              </a:prstGeom>
              <a:blipFill rotWithShape="1">
                <a:blip r:embed="rId4"/>
                <a:stretch>
                  <a:fillRect/>
                </a:stretch>
              </a:blipFill>
              <a:ln w="76200">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Down Arrow 1"/>
              <p:cNvSpPr/>
              <p:nvPr/>
            </p:nvSpPr>
            <p:spPr>
              <a:xfrm>
                <a:off x="2118851" y="2133602"/>
                <a:ext cx="4434349" cy="21937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b="1" dirty="0" smtClean="0">
                    <a:solidFill>
                      <a:schemeClr val="tx1"/>
                    </a:solidFill>
                  </a:rPr>
                  <a:t>Take Derivatives with respect to </a:t>
                </a:r>
                <a:r>
                  <a:rPr lang="el-GR" b="1" dirty="0" smtClean="0">
                    <a:solidFill>
                      <a:schemeClr val="tx1"/>
                    </a:solidFill>
                  </a:rPr>
                  <a:t>β</a:t>
                </a:r>
                <a:r>
                  <a:rPr lang="en-US" b="1" baseline="-25000" dirty="0" smtClean="0">
                    <a:solidFill>
                      <a:schemeClr val="tx1"/>
                    </a:solidFill>
                  </a:rPr>
                  <a:t>0</a:t>
                </a:r>
                <a:r>
                  <a:rPr lang="en-US" b="1" dirty="0" smtClean="0">
                    <a:solidFill>
                      <a:schemeClr val="tx1"/>
                    </a:solidFill>
                  </a:rPr>
                  <a:t> and </a:t>
                </a:r>
                <a:r>
                  <a:rPr lang="el-GR" b="1" dirty="0" smtClean="0">
                    <a:solidFill>
                      <a:schemeClr val="tx1"/>
                    </a:solidFill>
                  </a:rPr>
                  <a:t>β</a:t>
                </a:r>
                <a:r>
                  <a:rPr lang="en-US" b="1" baseline="-25000" dirty="0" smtClean="0">
                    <a:solidFill>
                      <a:schemeClr val="tx1"/>
                    </a:solidFill>
                  </a:rPr>
                  <a:t>1</a:t>
                </a:r>
                <a:r>
                  <a:rPr lang="en-US" b="1" dirty="0" smtClean="0">
                    <a:solidFill>
                      <a:schemeClr val="tx1"/>
                    </a:solidFill>
                  </a:rPr>
                  <a:t> and set equations to 0 to find estimates </a:t>
                </a:r>
                <a:endParaRPr lang="en-US" b="1" i="1" dirty="0" smtClean="0">
                  <a:solidFill>
                    <a:schemeClr val="tx1"/>
                  </a:solidFill>
                  <a:latin typeface="Cambria Math"/>
                </a:endParaRPr>
              </a:p>
              <a:p>
                <a:pPr algn="ctr"/>
                <a14:m>
                  <m:oMath xmlns:m="http://schemas.openxmlformats.org/officeDocument/2006/math">
                    <m:sSub>
                      <m:sSubPr>
                        <m:ctrlPr>
                          <a:rPr lang="en-US" b="1" i="1" smtClean="0">
                            <a:solidFill>
                              <a:schemeClr val="tx1"/>
                            </a:solidFill>
                            <a:latin typeface="Cambria Math"/>
                          </a:rPr>
                        </m:ctrlPr>
                      </m:sSubPr>
                      <m:e>
                        <m:acc>
                          <m:accPr>
                            <m:chr m:val="̂"/>
                            <m:ctrlPr>
                              <a:rPr lang="en-US" b="1" i="1" smtClean="0">
                                <a:solidFill>
                                  <a:schemeClr val="tx1"/>
                                </a:solidFill>
                                <a:latin typeface="Cambria Math"/>
                              </a:rPr>
                            </m:ctrlPr>
                          </m:accPr>
                          <m:e>
                            <m:r>
                              <a:rPr lang="en-US" b="1" i="1" smtClean="0">
                                <a:solidFill>
                                  <a:schemeClr val="tx1"/>
                                </a:solidFill>
                                <a:latin typeface="Cambria Math"/>
                                <a:ea typeface="Cambria Math"/>
                              </a:rPr>
                              <m:t>𝜷</m:t>
                            </m:r>
                          </m:e>
                        </m:acc>
                      </m:e>
                      <m:sub>
                        <m:r>
                          <a:rPr lang="en-US" b="1" i="1" smtClean="0">
                            <a:solidFill>
                              <a:schemeClr val="tx1"/>
                            </a:solidFill>
                            <a:latin typeface="Cambria Math"/>
                          </a:rPr>
                          <m:t>𝟎</m:t>
                        </m:r>
                      </m:sub>
                    </m:sSub>
                  </m:oMath>
                </a14:m>
                <a:r>
                  <a:rPr lang="en-US" b="1" dirty="0" smtClean="0">
                    <a:solidFill>
                      <a:schemeClr val="tx1"/>
                    </a:solidFill>
                  </a:rPr>
                  <a:t>,</a:t>
                </a:r>
                <a:r>
                  <a:rPr lang="el-GR" b="1" dirty="0" smtClean="0">
                    <a:solidFill>
                      <a:schemeClr val="tx1"/>
                    </a:solidFill>
                  </a:rPr>
                  <a:t> </a:t>
                </a:r>
                <a14:m>
                  <m:oMath xmlns:m="http://schemas.openxmlformats.org/officeDocument/2006/math">
                    <m:sSub>
                      <m:sSubPr>
                        <m:ctrlPr>
                          <a:rPr lang="en-US" b="1" i="1">
                            <a:solidFill>
                              <a:schemeClr val="tx1"/>
                            </a:solidFill>
                            <a:latin typeface="Cambria Math"/>
                          </a:rPr>
                        </m:ctrlPr>
                      </m:sSubPr>
                      <m:e>
                        <m:acc>
                          <m:accPr>
                            <m:chr m:val="̂"/>
                            <m:ctrlPr>
                              <a:rPr lang="en-US" b="1" i="1">
                                <a:solidFill>
                                  <a:schemeClr val="tx1"/>
                                </a:solidFill>
                                <a:latin typeface="Cambria Math"/>
                              </a:rPr>
                            </m:ctrlPr>
                          </m:accPr>
                          <m:e>
                            <m:r>
                              <a:rPr lang="en-US" b="1" i="1">
                                <a:solidFill>
                                  <a:schemeClr val="tx1"/>
                                </a:solidFill>
                                <a:latin typeface="Cambria Math"/>
                                <a:ea typeface="Cambria Math"/>
                              </a:rPr>
                              <m:t>𝜷</m:t>
                            </m:r>
                          </m:e>
                        </m:acc>
                      </m:e>
                      <m:sub>
                        <m:r>
                          <a:rPr lang="en-US" b="1" i="1" smtClean="0">
                            <a:solidFill>
                              <a:schemeClr val="tx1"/>
                            </a:solidFill>
                            <a:latin typeface="Cambria Math"/>
                            <a:ea typeface="Cambria Math"/>
                          </a:rPr>
                          <m:t>𝟏</m:t>
                        </m:r>
                      </m:sub>
                    </m:sSub>
                  </m:oMath>
                </a14:m>
                <a:endParaRPr lang="en-US" b="1" baseline="-25000" dirty="0">
                  <a:solidFill>
                    <a:schemeClr val="tx1"/>
                  </a:solidFill>
                </a:endParaRPr>
              </a:p>
            </p:txBody>
          </p:sp>
        </mc:Choice>
        <mc:Fallback xmlns="">
          <p:sp>
            <p:nvSpPr>
              <p:cNvPr id="2" name="Down Arrow 1"/>
              <p:cNvSpPr>
                <a:spLocks noRot="1" noChangeAspect="1" noMove="1" noResize="1" noEditPoints="1" noAdjustHandles="1" noChangeArrowheads="1" noChangeShapeType="1" noTextEdit="1"/>
              </p:cNvSpPr>
              <p:nvPr/>
            </p:nvSpPr>
            <p:spPr>
              <a:xfrm>
                <a:off x="2118851" y="2133602"/>
                <a:ext cx="4434349" cy="2193728"/>
              </a:xfrm>
              <a:prstGeom prst="downArrow">
                <a:avLst/>
              </a:prstGeom>
              <a:blipFill rotWithShape="1">
                <a:blip r:embed="rId5"/>
                <a:stretch>
                  <a:fillRect/>
                </a:stretch>
              </a:blipFill>
            </p:spPr>
            <p:txBody>
              <a:bodyPr/>
              <a:lstStyle/>
              <a:p>
                <a:r>
                  <a:rPr lang="en-US">
                    <a:noFill/>
                  </a:rPr>
                  <a:t> </a:t>
                </a:r>
              </a:p>
            </p:txBody>
          </p:sp>
        </mc:Fallback>
      </mc:AlternateContent>
      <p:sp>
        <p:nvSpPr>
          <p:cNvPr id="10" name="Rectangle 9"/>
          <p:cNvSpPr/>
          <p:nvPr/>
        </p:nvSpPr>
        <p:spPr>
          <a:xfrm>
            <a:off x="5181599" y="5334000"/>
            <a:ext cx="1157749"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tx1"/>
                </a:solidFill>
              </a:rPr>
              <a:t>=&gt;</a:t>
            </a:r>
            <a:endParaRPr lang="en-US" sz="5400" b="1" dirty="0">
              <a:solidFill>
                <a:schemeClr val="tx1"/>
              </a:solidFill>
            </a:endParaRPr>
          </a:p>
        </p:txBody>
      </p:sp>
      <p:sp>
        <p:nvSpPr>
          <p:cNvPr id="3" name="Slide Number Placeholder 2"/>
          <p:cNvSpPr>
            <a:spLocks noGrp="1"/>
          </p:cNvSpPr>
          <p:nvPr>
            <p:ph type="sldNum" sz="quarter" idx="12"/>
          </p:nvPr>
        </p:nvSpPr>
        <p:spPr/>
        <p:txBody>
          <a:bodyPr/>
          <a:lstStyle/>
          <a:p>
            <a:pPr>
              <a:defRPr/>
            </a:pPr>
            <a:fld id="{EA0169A8-E6B3-4D1D-A7FF-CD1BC5030C87}" type="slidenum">
              <a:rPr lang="en-US" altLang="en-US" smtClean="0"/>
              <a:pPr>
                <a:defRPr/>
              </a:pPr>
              <a:t>6</a:t>
            </a:fld>
            <a:endParaRPr lang="en-US" altLang="en-US" dirty="0"/>
          </a:p>
        </p:txBody>
      </p:sp>
    </p:spTree>
    <p:extLst>
      <p:ext uri="{BB962C8B-B14F-4D97-AF65-F5344CB8AC3E}">
        <p14:creationId xmlns:p14="http://schemas.microsoft.com/office/powerpoint/2010/main" val="13464225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1143000"/>
          </a:xfrm>
        </p:spPr>
        <p:txBody>
          <a:bodyPr/>
          <a:lstStyle/>
          <a:p>
            <a:r>
              <a:rPr lang="en-US" sz="2400" b="1" dirty="0" smtClean="0">
                <a:solidFill>
                  <a:srgbClr val="C00000"/>
                </a:solidFill>
                <a:latin typeface="+mn-lt"/>
              </a:rPr>
              <a:t>Derive the Intercept and Slope Coefficients in Regression</a:t>
            </a:r>
            <a:br>
              <a:rPr lang="en-US" sz="2400" b="1" dirty="0" smtClean="0">
                <a:solidFill>
                  <a:srgbClr val="C00000"/>
                </a:solidFill>
                <a:latin typeface="+mn-lt"/>
              </a:rPr>
            </a:br>
            <a:r>
              <a:rPr lang="en-US" sz="2400" b="1" dirty="0">
                <a:solidFill>
                  <a:srgbClr val="C00000"/>
                </a:solidFill>
                <a:latin typeface="+mn-lt"/>
              </a:rPr>
              <a:t>Minimize the error sums of squares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90600" y="1447800"/>
                <a:ext cx="7391400" cy="4525963"/>
              </a:xfrm>
            </p:spPr>
            <p:txBody>
              <a:bodyPr/>
              <a:lstStyle/>
              <a:p>
                <a:pPr marL="0" indent="0" algn="just">
                  <a:buNone/>
                </a:pPr>
                <a:r>
                  <a:rPr lang="en-US" sz="3600" dirty="0" smtClean="0"/>
                  <a:t>Minimize the error sums of squares from the sample with respect to the coefficients using calculus and solve two equations.</a:t>
                </a:r>
              </a:p>
              <a:p>
                <a:pPr marL="0" indent="0" algn="just">
                  <a:buNone/>
                </a:pPr>
                <a:endParaRPr lang="en-US" sz="3600" dirty="0" smtClean="0"/>
              </a:p>
              <a:p>
                <a:pPr marL="457200" lvl="1"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a:rPr>
                        <m:t>Minimize</m:t>
                      </m:r>
                      <m:r>
                        <a:rPr lang="en-US" b="0" i="0" smtClean="0">
                          <a:latin typeface="Cambria Math"/>
                        </a:rPr>
                        <m:t> </m:t>
                      </m:r>
                      <m:r>
                        <m:rPr>
                          <m:sty m:val="p"/>
                        </m:rPr>
                        <a:rPr lang="en-US" b="0" i="0" smtClean="0">
                          <a:latin typeface="Cambria Math"/>
                        </a:rPr>
                        <m:t>sse</m:t>
                      </m:r>
                      <m:r>
                        <a:rPr lang="en-US" b="0" i="0" smtClean="0">
                          <a:latin typeface="Cambria Math"/>
                        </a:rPr>
                        <m:t>=</m:t>
                      </m:r>
                      <m:nary>
                        <m:naryPr>
                          <m:chr m:val="∑"/>
                          <m:ctrlPr>
                            <a:rPr lang="en-US" i="1" smtClean="0">
                              <a:latin typeface="Cambria Math"/>
                            </a:rPr>
                          </m:ctrlPr>
                        </m:naryPr>
                        <m:sub>
                          <m:r>
                            <m:rPr>
                              <m:brk m:alnAt="23"/>
                            </m:rPr>
                            <a:rPr lang="en-US" b="0" i="1" smtClean="0">
                              <a:latin typeface="Cambria Math"/>
                            </a:rPr>
                            <m:t>𝑖</m:t>
                          </m:r>
                        </m:sub>
                        <m:sup>
                          <m:r>
                            <a:rPr lang="en-US" b="0" i="1" smtClean="0">
                              <a:latin typeface="Cambria Math"/>
                            </a:rPr>
                            <m:t>𝑛</m:t>
                          </m:r>
                        </m:sup>
                        <m:e>
                          <m:sSub>
                            <m:sSubPr>
                              <m:ctrlPr>
                                <a:rPr lang="en-US" i="1" smtClean="0">
                                  <a:latin typeface="Cambria Math"/>
                                </a:rPr>
                              </m:ctrlPr>
                            </m:sSubPr>
                            <m:e>
                              <m:r>
                                <a:rPr lang="en-US" b="0" i="1" smtClean="0">
                                  <a:latin typeface="Cambria Math"/>
                                </a:rPr>
                                <m:t>𝑦</m:t>
                              </m:r>
                            </m:e>
                            <m:sub>
                              <m:r>
                                <a:rPr lang="en-US" b="0" i="1" smtClean="0">
                                  <a:latin typeface="Cambria Math"/>
                                </a:rPr>
                                <m:t>𝑖</m:t>
                              </m:r>
                            </m:sub>
                          </m:sSub>
                          <m:r>
                            <a:rPr lang="en-US" b="0" i="1" smtClean="0">
                              <a:latin typeface="Cambria Math"/>
                            </a:rPr>
                            <m:t>−</m:t>
                          </m:r>
                          <m:sSub>
                            <m:sSubPr>
                              <m:ctrlPr>
                                <a:rPr lang="en-US" b="0" i="1" smtClean="0">
                                  <a:latin typeface="Cambria Math"/>
                                </a:rPr>
                              </m:ctrlPr>
                            </m:sSubPr>
                            <m:e>
                              <m:acc>
                                <m:accPr>
                                  <m:chr m:val="̂"/>
                                  <m:ctrlPr>
                                    <a:rPr lang="en-US" b="0" i="1" smtClean="0">
                                      <a:latin typeface="Cambria Math"/>
                                    </a:rPr>
                                  </m:ctrlPr>
                                </m:accPr>
                                <m:e>
                                  <m:r>
                                    <a:rPr lang="en-US" b="0" i="1" smtClean="0">
                                      <a:latin typeface="Cambria Math"/>
                                    </a:rPr>
                                    <m:t>𝑦</m:t>
                                  </m:r>
                                </m:e>
                              </m:acc>
                            </m:e>
                            <m:sub>
                              <m:r>
                                <a:rPr lang="en-US" b="0" i="1" smtClean="0">
                                  <a:latin typeface="Cambria Math"/>
                                </a:rPr>
                                <m:t>𝑖</m:t>
                              </m:r>
                            </m:sub>
                          </m:sSub>
                          <m:r>
                            <a:rPr lang="en-US" b="0" i="1" smtClean="0">
                              <a:latin typeface="Cambria Math"/>
                            </a:rPr>
                            <m:t>=</m:t>
                          </m:r>
                          <m:nary>
                            <m:naryPr>
                              <m:chr m:val="∑"/>
                              <m:ctrlPr>
                                <a:rPr lang="en-US" b="0" i="1" smtClean="0">
                                  <a:latin typeface="Cambria Math"/>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𝑛</m:t>
                              </m:r>
                            </m:sup>
                            <m:e>
                              <m:sSub>
                                <m:sSubPr>
                                  <m:ctrlPr>
                                    <a:rPr lang="en-US" b="0" i="1" smtClean="0">
                                      <a:latin typeface="Cambria Math"/>
                                    </a:rPr>
                                  </m:ctrlPr>
                                </m:sSubPr>
                                <m:e>
                                  <m:r>
                                    <a:rPr lang="en-US" b="0" i="1" smtClean="0">
                                      <a:latin typeface="Cambria Math"/>
                                    </a:rPr>
                                    <m:t>𝑦</m:t>
                                  </m:r>
                                </m:e>
                                <m:sub>
                                  <m:r>
                                    <a:rPr lang="en-US" b="0" i="1" smtClean="0">
                                      <a:latin typeface="Cambria Math"/>
                                    </a:rPr>
                                    <m:t>𝑖</m:t>
                                  </m:r>
                                </m:sub>
                              </m:sSub>
                            </m:e>
                          </m:nary>
                        </m:e>
                      </m:nary>
                      <m:r>
                        <a:rPr lang="en-US" b="0" i="0" smtClean="0">
                          <a:latin typeface="Cambria Math"/>
                        </a:rPr>
                        <m:t>−</m:t>
                      </m:r>
                      <m:sSub>
                        <m:sSubPr>
                          <m:ctrlPr>
                            <a:rPr lang="en-US" b="0" i="1" smtClean="0">
                              <a:latin typeface="Cambria Math"/>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a:rPr>
                          </m:ctrlPr>
                        </m:sSubPr>
                        <m:e>
                          <m:r>
                            <a:rPr lang="en-US" b="0" i="1" smtClean="0">
                              <a:latin typeface="Cambria Math"/>
                              <a:ea typeface="Cambria Math"/>
                            </a:rPr>
                            <m:t>𝛽</m:t>
                          </m:r>
                        </m:e>
                        <m:sub>
                          <m:r>
                            <a:rPr lang="en-US" b="0" i="1" smtClean="0">
                              <a:latin typeface="Cambria Math"/>
                            </a:rPr>
                            <m:t>𝑖</m:t>
                          </m:r>
                        </m:sub>
                      </m:sSub>
                      <m:sSub>
                        <m:sSubPr>
                          <m:ctrlPr>
                            <a:rPr lang="en-US" b="0" i="1" smtClean="0">
                              <a:latin typeface="Cambria Math"/>
                            </a:rPr>
                          </m:ctrlPr>
                        </m:sSubPr>
                        <m:e>
                          <m:r>
                            <a:rPr lang="en-US" b="0" i="1" smtClean="0">
                              <a:latin typeface="Cambria Math"/>
                            </a:rPr>
                            <m:t>𝑥</m:t>
                          </m:r>
                        </m:e>
                        <m:sub>
                          <m:r>
                            <a:rPr lang="en-US" b="0" i="1" smtClean="0">
                              <a:latin typeface="Cambria Math"/>
                            </a:rPr>
                            <m:t>𝑖</m:t>
                          </m:r>
                        </m:sub>
                      </m:sSub>
                    </m:oMath>
                  </m:oMathPara>
                </a14:m>
                <a:endParaRPr lang="en-US" dirty="0" smtClean="0"/>
              </a:p>
              <a:p>
                <a:endParaRPr lang="en-US" sz="3600" dirty="0" smtClean="0"/>
              </a:p>
              <a:p>
                <a:pPr lvl="1"/>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90600" y="1447800"/>
                <a:ext cx="7391400" cy="4525963"/>
              </a:xfrm>
              <a:blipFill rotWithShape="1">
                <a:blip r:embed="rId2"/>
                <a:stretch>
                  <a:fillRect l="-2558" t="-2022" r="-247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EA0169A8-E6B3-4D1D-A7FF-CD1BC5030C87}" type="slidenum">
              <a:rPr lang="en-US" altLang="en-US" smtClean="0"/>
              <a:pPr>
                <a:defRPr/>
              </a:pPr>
              <a:t>7</a:t>
            </a:fld>
            <a:endParaRPr lang="en-US" altLang="en-US" dirty="0"/>
          </a:p>
        </p:txBody>
      </p:sp>
    </p:spTree>
    <p:extLst>
      <p:ext uri="{BB962C8B-B14F-4D97-AF65-F5344CB8AC3E}">
        <p14:creationId xmlns:p14="http://schemas.microsoft.com/office/powerpoint/2010/main" val="1614696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608" y="457200"/>
            <a:ext cx="8991600" cy="1143000"/>
          </a:xfrm>
        </p:spPr>
        <p:txBody>
          <a:bodyPr/>
          <a:lstStyle/>
          <a:p>
            <a:r>
              <a:rPr lang="en-US" sz="2400" b="1" dirty="0">
                <a:solidFill>
                  <a:srgbClr val="C00000"/>
                </a:solidFill>
              </a:rPr>
              <a:t>Derive the Intercept and Slope Coefficients in Regression</a:t>
            </a:r>
            <a:br>
              <a:rPr lang="en-US" sz="2400" b="1" dirty="0">
                <a:solidFill>
                  <a:srgbClr val="C00000"/>
                </a:solidFill>
              </a:rPr>
            </a:br>
            <a:r>
              <a:rPr lang="en-US" sz="2400" b="1" dirty="0" smtClean="0">
                <a:solidFill>
                  <a:srgbClr val="C00000"/>
                </a:solidFill>
              </a:rPr>
              <a:t>Maximum Likelihood</a:t>
            </a:r>
            <a:endParaRPr lang="en-US" sz="24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447800"/>
                <a:ext cx="8229600" cy="4525963"/>
              </a:xfrm>
            </p:spPr>
            <p:txBody>
              <a:bodyPr/>
              <a:lstStyle/>
              <a:p>
                <a:r>
                  <a:rPr lang="en-US" sz="1800" dirty="0" smtClean="0"/>
                  <a:t>Maximize </a:t>
                </a:r>
                <a:r>
                  <a:rPr lang="en-US" sz="1800" dirty="0"/>
                  <a:t>the likelihood of observing the set of error terms from the sample with respect to the </a:t>
                </a:r>
                <a:r>
                  <a:rPr lang="en-US" sz="1800" dirty="0" smtClean="0"/>
                  <a:t>coefficients.</a:t>
                </a:r>
              </a:p>
              <a:p>
                <a:r>
                  <a:rPr lang="en-US" sz="1800" dirty="0" smtClean="0"/>
                  <a:t>Maximum </a:t>
                </a:r>
                <a:r>
                  <a:rPr lang="en-US" sz="1800" dirty="0"/>
                  <a:t>Likelihood </a:t>
                </a:r>
                <a:r>
                  <a:rPr lang="en-US" sz="1800" dirty="0" smtClean="0"/>
                  <a:t>uses </a:t>
                </a:r>
                <a:r>
                  <a:rPr lang="en-US" sz="1800" dirty="0"/>
                  <a:t>Normality Assumptions for Error Terms</a:t>
                </a:r>
              </a:p>
              <a:p>
                <a:pPr marL="0" indent="0">
                  <a:spcBef>
                    <a:spcPts val="0"/>
                  </a:spcBef>
                  <a:buNone/>
                </a:pPr>
                <a:endParaRPr lang="en-US" sz="1800" dirty="0"/>
              </a:p>
              <a:p>
                <a:pPr marL="0" indent="0" algn="ctr">
                  <a:buNone/>
                </a:pPr>
                <a:r>
                  <a:rPr lang="en-US" sz="1800" dirty="0"/>
                  <a:t>Each </a:t>
                </a:r>
                <a:r>
                  <a:rPr lang="en-US" sz="1800" i="1" dirty="0" err="1">
                    <a:latin typeface="Times New Roman" panose="02020603050405020304" pitchFamily="18" charset="0"/>
                    <a:cs typeface="Times New Roman" panose="02020603050405020304" pitchFamily="18" charset="0"/>
                  </a:rPr>
                  <a:t>e</a:t>
                </a:r>
                <a:r>
                  <a:rPr lang="en-US" sz="1800" baseline="-25000" dirty="0" err="1"/>
                  <a:t>i</a:t>
                </a:r>
                <a:r>
                  <a:rPr lang="en-US" sz="1800" baseline="-25000" dirty="0"/>
                  <a:t> </a:t>
                </a:r>
                <a:r>
                  <a:rPr lang="en-US" sz="1800" dirty="0"/>
                  <a:t>is Normally distributed </a:t>
                </a:r>
                <a:r>
                  <a:rPr lang="en-US" sz="1800" i="1" dirty="0">
                    <a:latin typeface="Times New Roman" panose="02020603050405020304" pitchFamily="18" charset="0"/>
                    <a:cs typeface="Times New Roman" panose="02020603050405020304" pitchFamily="18" charset="0"/>
                  </a:rPr>
                  <a:t>N(0,</a:t>
                </a:r>
                <a:r>
                  <a:rPr lang="el-GR" sz="1800" i="1" dirty="0">
                    <a:latin typeface="Times New Roman" panose="02020603050405020304" pitchFamily="18" charset="0"/>
                    <a:cs typeface="Times New Roman" panose="02020603050405020304" pitchFamily="18" charset="0"/>
                  </a:rPr>
                  <a:t>σ</a:t>
                </a:r>
                <a:r>
                  <a:rPr lang="en-US" sz="1800" i="1" baseline="30000" dirty="0">
                    <a:latin typeface="Times New Roman" panose="02020603050405020304" pitchFamily="18" charset="0"/>
                    <a:cs typeface="Times New Roman" panose="02020603050405020304" pitchFamily="18" charset="0"/>
                  </a:rPr>
                  <a:t>2</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s.t.</a:t>
                </a:r>
                <a:endParaRPr lang="en-US" sz="1800" i="1" dirty="0">
                  <a:latin typeface="Times New Roman" panose="02020603050405020304" pitchFamily="18" charset="0"/>
                  <a:cs typeface="Times New Roman" panose="02020603050405020304" pitchFamily="18" charset="0"/>
                </a:endParaRPr>
              </a:p>
              <a:p>
                <a:pPr marL="0" indent="0" algn="ctr">
                  <a:buNone/>
                </a:pPr>
                <a:endParaRPr lang="en-US" sz="1800" i="1" dirty="0">
                  <a:latin typeface="Times New Roman" panose="02020603050405020304" pitchFamily="18"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sz="1800" i="1">
                          <a:latin typeface="Cambria Math"/>
                          <a:cs typeface="Times New Roman" panose="02020603050405020304" pitchFamily="18" charset="0"/>
                        </a:rPr>
                        <m:t>𝑓</m:t>
                      </m:r>
                      <m:d>
                        <m:dPr>
                          <m:ctrlPr>
                            <a:rPr lang="en-US" sz="1800" i="1">
                              <a:latin typeface="Cambria Math"/>
                              <a:cs typeface="Times New Roman" panose="02020603050405020304" pitchFamily="18" charset="0"/>
                            </a:rPr>
                          </m:ctrlPr>
                        </m:dPr>
                        <m:e>
                          <m:sSub>
                            <m:sSubPr>
                              <m:ctrlPr>
                                <a:rPr lang="en-US" sz="1800" i="1">
                                  <a:latin typeface="Cambria Math"/>
                                  <a:cs typeface="Times New Roman" panose="02020603050405020304" pitchFamily="18" charset="0"/>
                                </a:rPr>
                              </m:ctrlPr>
                            </m:sSubPr>
                            <m:e>
                              <m:r>
                                <a:rPr lang="en-US" sz="1800" i="1">
                                  <a:latin typeface="Cambria Math"/>
                                  <a:cs typeface="Times New Roman" panose="02020603050405020304" pitchFamily="18" charset="0"/>
                                </a:rPr>
                                <m:t>𝑒</m:t>
                              </m:r>
                            </m:e>
                            <m:sub>
                              <m:r>
                                <a:rPr lang="en-US" sz="1800" i="1">
                                  <a:latin typeface="Cambria Math"/>
                                  <a:cs typeface="Times New Roman" panose="02020603050405020304" pitchFamily="18" charset="0"/>
                                </a:rPr>
                                <m:t>𝑖</m:t>
                              </m:r>
                            </m:sub>
                          </m:sSub>
                        </m:e>
                      </m:d>
                      <m:r>
                        <a:rPr lang="en-US" sz="1800" i="1">
                          <a:latin typeface="Cambria Math"/>
                          <a:cs typeface="Times New Roman" panose="02020603050405020304" pitchFamily="18" charset="0"/>
                        </a:rPr>
                        <m:t>=</m:t>
                      </m:r>
                      <m:f>
                        <m:fPr>
                          <m:ctrlPr>
                            <a:rPr lang="en-US" sz="1800" i="1">
                              <a:latin typeface="Cambria Math"/>
                              <a:cs typeface="Times New Roman" panose="02020603050405020304" pitchFamily="18" charset="0"/>
                            </a:rPr>
                          </m:ctrlPr>
                        </m:fPr>
                        <m:num>
                          <m:r>
                            <a:rPr lang="en-US" sz="1800" i="1">
                              <a:latin typeface="Cambria Math"/>
                              <a:cs typeface="Times New Roman" panose="02020603050405020304" pitchFamily="18" charset="0"/>
                            </a:rPr>
                            <m:t>1</m:t>
                          </m:r>
                        </m:num>
                        <m:den>
                          <m:r>
                            <a:rPr lang="en-US" sz="1800" i="1">
                              <a:latin typeface="Cambria Math"/>
                              <a:ea typeface="Cambria Math"/>
                              <a:cs typeface="Times New Roman" panose="02020603050405020304" pitchFamily="18" charset="0"/>
                            </a:rPr>
                            <m:t>𝜎</m:t>
                          </m:r>
                          <m:rad>
                            <m:radPr>
                              <m:degHide m:val="on"/>
                              <m:ctrlPr>
                                <a:rPr lang="en-US" sz="1800" i="1">
                                  <a:latin typeface="Cambria Math"/>
                                  <a:cs typeface="Times New Roman" panose="02020603050405020304" pitchFamily="18" charset="0"/>
                                </a:rPr>
                              </m:ctrlPr>
                            </m:radPr>
                            <m:deg/>
                            <m:e>
                              <m:r>
                                <a:rPr lang="en-US" sz="1800" i="1">
                                  <a:latin typeface="Cambria Math"/>
                                  <a:cs typeface="Times New Roman" panose="02020603050405020304" pitchFamily="18" charset="0"/>
                                </a:rPr>
                                <m:t>2</m:t>
                              </m:r>
                              <m:r>
                                <a:rPr lang="en-US" sz="1800" i="1">
                                  <a:latin typeface="Cambria Math"/>
                                  <a:ea typeface="Cambria Math"/>
                                  <a:cs typeface="Times New Roman" panose="02020603050405020304" pitchFamily="18" charset="0"/>
                                </a:rPr>
                                <m:t>𝜋</m:t>
                              </m:r>
                            </m:e>
                          </m:rad>
                        </m:den>
                      </m:f>
                      <m:sSup>
                        <m:sSupPr>
                          <m:ctrlPr>
                            <a:rPr lang="en-US" sz="1800" i="1">
                              <a:latin typeface="Cambria Math"/>
                              <a:cs typeface="Times New Roman" panose="02020603050405020304" pitchFamily="18" charset="0"/>
                            </a:rPr>
                          </m:ctrlPr>
                        </m:sSupPr>
                        <m:e>
                          <m:r>
                            <a:rPr lang="en-US" sz="1800" i="1">
                              <a:latin typeface="Cambria Math"/>
                              <a:cs typeface="Times New Roman" panose="02020603050405020304" pitchFamily="18" charset="0"/>
                            </a:rPr>
                            <m:t>𝑒</m:t>
                          </m:r>
                          <m:r>
                            <a:rPr lang="en-US" sz="1800" b="0" i="1" smtClean="0">
                              <a:latin typeface="Cambria Math"/>
                              <a:cs typeface="Times New Roman" panose="02020603050405020304" pitchFamily="18" charset="0"/>
                            </a:rPr>
                            <m:t>𝑥𝑝</m:t>
                          </m:r>
                        </m:e>
                        <m:sup>
                          <m:r>
                            <a:rPr lang="en-US" sz="1800" i="1">
                              <a:latin typeface="Cambria Math"/>
                              <a:cs typeface="Times New Roman" panose="02020603050405020304" pitchFamily="18" charset="0"/>
                            </a:rPr>
                            <m:t>−</m:t>
                          </m:r>
                          <m:f>
                            <m:fPr>
                              <m:ctrlPr>
                                <a:rPr lang="en-US" sz="1800" i="1">
                                  <a:latin typeface="Cambria Math"/>
                                  <a:cs typeface="Times New Roman" panose="02020603050405020304" pitchFamily="18" charset="0"/>
                                </a:rPr>
                              </m:ctrlPr>
                            </m:fPr>
                            <m:num>
                              <m:r>
                                <a:rPr lang="en-US" sz="1800" i="1">
                                  <a:latin typeface="Cambria Math"/>
                                  <a:cs typeface="Times New Roman" panose="02020603050405020304" pitchFamily="18" charset="0"/>
                                </a:rPr>
                                <m:t>1</m:t>
                              </m:r>
                            </m:num>
                            <m:den>
                              <m:r>
                                <a:rPr lang="en-US" sz="1800" i="1">
                                  <a:latin typeface="Cambria Math"/>
                                  <a:cs typeface="Times New Roman" panose="02020603050405020304" pitchFamily="18" charset="0"/>
                                </a:rPr>
                                <m:t>2</m:t>
                              </m:r>
                            </m:den>
                          </m:f>
                          <m:sSup>
                            <m:sSupPr>
                              <m:ctrlPr>
                                <a:rPr lang="en-US" sz="1800" i="1">
                                  <a:latin typeface="Cambria Math"/>
                                  <a:cs typeface="Times New Roman" panose="02020603050405020304" pitchFamily="18" charset="0"/>
                                </a:rPr>
                              </m:ctrlPr>
                            </m:sSupPr>
                            <m:e>
                              <m:d>
                                <m:dPr>
                                  <m:ctrlPr>
                                    <a:rPr lang="en-US" sz="1800" i="1">
                                      <a:latin typeface="Cambria Math"/>
                                      <a:cs typeface="Times New Roman" panose="02020603050405020304" pitchFamily="18" charset="0"/>
                                    </a:rPr>
                                  </m:ctrlPr>
                                </m:dPr>
                                <m:e>
                                  <m:f>
                                    <m:fPr>
                                      <m:ctrlPr>
                                        <a:rPr lang="en-US" sz="1800" i="1">
                                          <a:latin typeface="Cambria Math"/>
                                          <a:cs typeface="Times New Roman" panose="02020603050405020304" pitchFamily="18" charset="0"/>
                                        </a:rPr>
                                      </m:ctrlPr>
                                    </m:fPr>
                                    <m:num>
                                      <m:sSub>
                                        <m:sSubPr>
                                          <m:ctrlPr>
                                            <a:rPr lang="en-US" sz="1800" i="1">
                                              <a:latin typeface="Cambria Math"/>
                                            </a:rPr>
                                          </m:ctrlPr>
                                        </m:sSubPr>
                                        <m:e>
                                          <m:r>
                                            <a:rPr lang="en-US" sz="1800" i="1">
                                              <a:latin typeface="Cambria Math"/>
                                            </a:rPr>
                                            <m:t>𝑦</m:t>
                                          </m:r>
                                        </m:e>
                                        <m:sub>
                                          <m:r>
                                            <a:rPr lang="en-US" sz="1800" i="1">
                                              <a:latin typeface="Cambria Math"/>
                                            </a:rPr>
                                            <m:t>𝑖</m:t>
                                          </m:r>
                                        </m:sub>
                                      </m:sSub>
                                      <m:r>
                                        <a:rPr lang="en-US" sz="1800" i="1">
                                          <a:latin typeface="Cambria Math"/>
                                        </a:rPr>
                                        <m:t>−</m:t>
                                      </m:r>
                                      <m:d>
                                        <m:dPr>
                                          <m:ctrlPr>
                                            <a:rPr lang="en-US" sz="1800" i="1" smtClean="0">
                                              <a:latin typeface="Cambria Math"/>
                                            </a:rPr>
                                          </m:ctrlPr>
                                        </m:dPr>
                                        <m:e>
                                          <m:sSub>
                                            <m:sSubPr>
                                              <m:ctrlPr>
                                                <a:rPr lang="en-US" sz="1800" i="1" smtClean="0">
                                                  <a:latin typeface="Cambria Math"/>
                                                </a:rPr>
                                              </m:ctrlPr>
                                            </m:sSubPr>
                                            <m:e>
                                              <m:r>
                                                <a:rPr lang="en-US" sz="1800" i="1" smtClean="0">
                                                  <a:latin typeface="Cambria Math"/>
                                                  <a:ea typeface="Cambria Math"/>
                                                </a:rPr>
                                                <m:t>𝛽</m:t>
                                              </m:r>
                                            </m:e>
                                            <m:sub>
                                              <m:r>
                                                <a:rPr lang="en-US" sz="1800" b="0" i="1" smtClean="0">
                                                  <a:latin typeface="Cambria Math"/>
                                                </a:rPr>
                                                <m:t>0</m:t>
                                              </m:r>
                                            </m:sub>
                                          </m:sSub>
                                          <m:r>
                                            <a:rPr lang="en-US" sz="1800" b="0" i="1" smtClean="0">
                                              <a:latin typeface="Cambria Math"/>
                                            </a:rPr>
                                            <m:t>+</m:t>
                                          </m:r>
                                          <m:sSub>
                                            <m:sSubPr>
                                              <m:ctrlPr>
                                                <a:rPr lang="en-US" sz="1800" b="0" i="1" smtClean="0">
                                                  <a:latin typeface="Cambria Math"/>
                                                </a:rPr>
                                              </m:ctrlPr>
                                            </m:sSubPr>
                                            <m:e>
                                              <m:r>
                                                <a:rPr lang="en-US" sz="1800" b="0" i="1" smtClean="0">
                                                  <a:latin typeface="Cambria Math"/>
                                                  <a:ea typeface="Cambria Math"/>
                                                </a:rPr>
                                                <m:t>𝛽</m:t>
                                              </m:r>
                                            </m:e>
                                            <m:sub>
                                              <m:r>
                                                <a:rPr lang="en-US" sz="1800" b="0" i="1" smtClean="0">
                                                  <a:latin typeface="Cambria Math"/>
                                                </a:rPr>
                                                <m:t>1</m:t>
                                              </m:r>
                                            </m:sub>
                                          </m:sSub>
                                          <m:sSub>
                                            <m:sSubPr>
                                              <m:ctrlPr>
                                                <a:rPr lang="en-US" sz="1800" b="0" i="1" smtClean="0">
                                                  <a:latin typeface="Cambria Math"/>
                                                </a:rPr>
                                              </m:ctrlPr>
                                            </m:sSubPr>
                                            <m:e>
                                              <m:r>
                                                <a:rPr lang="en-US" sz="1800" b="0" i="1" smtClean="0">
                                                  <a:latin typeface="Cambria Math"/>
                                                </a:rPr>
                                                <m:t>𝑥</m:t>
                                              </m:r>
                                            </m:e>
                                            <m:sub>
                                              <m:r>
                                                <a:rPr lang="en-US" sz="1800" b="0" i="1" smtClean="0">
                                                  <a:latin typeface="Cambria Math"/>
                                                </a:rPr>
                                                <m:t>𝑖</m:t>
                                              </m:r>
                                            </m:sub>
                                          </m:sSub>
                                        </m:e>
                                      </m:d>
                                    </m:num>
                                    <m:den>
                                      <m:r>
                                        <a:rPr lang="en-US" sz="1800" i="1">
                                          <a:latin typeface="Cambria Math"/>
                                          <a:ea typeface="Cambria Math"/>
                                          <a:cs typeface="Times New Roman" panose="02020603050405020304" pitchFamily="18" charset="0"/>
                                        </a:rPr>
                                        <m:t>𝜎</m:t>
                                      </m:r>
                                    </m:den>
                                  </m:f>
                                </m:e>
                              </m:d>
                            </m:e>
                            <m:sup>
                              <m:r>
                                <a:rPr lang="en-US" sz="1800" i="1">
                                  <a:latin typeface="Cambria Math"/>
                                  <a:cs typeface="Times New Roman" panose="02020603050405020304" pitchFamily="18" charset="0"/>
                                </a:rPr>
                                <m:t>2</m:t>
                              </m:r>
                            </m:sup>
                          </m:sSup>
                        </m:sup>
                      </m:sSup>
                    </m:oMath>
                  </m:oMathPara>
                </a14:m>
                <a:endParaRPr lang="en-US" sz="1800" dirty="0" smtClean="0">
                  <a:cs typeface="Times New Roman" panose="02020603050405020304" pitchFamily="18" charset="0"/>
                </a:endParaRPr>
              </a:p>
              <a:p>
                <a:r>
                  <a:rPr lang="en-US" sz="1800" dirty="0" smtClean="0">
                    <a:cs typeface="Times New Roman" panose="02020603050405020304" pitchFamily="18" charset="0"/>
                  </a:rPr>
                  <a:t>The coefficient estimates are derived by maximizing the </a:t>
                </a:r>
                <a:r>
                  <a:rPr lang="en-US" sz="1800" dirty="0">
                    <a:cs typeface="Times New Roman" panose="02020603050405020304" pitchFamily="18" charset="0"/>
                  </a:rPr>
                  <a:t>probability of observing the sample errors terms </a:t>
                </a:r>
                <a:r>
                  <a:rPr lang="en-US" sz="1800" dirty="0" smtClean="0">
                    <a:cs typeface="Times New Roman" panose="02020603050405020304" pitchFamily="18" charset="0"/>
                  </a:rPr>
                  <a:t>with respect to the coefficients:</a:t>
                </a:r>
              </a:p>
              <a:p>
                <a:pPr marL="0" indent="0">
                  <a:buNone/>
                </a:pPr>
                <a:endParaRPr lang="en-US" sz="18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a:cs typeface="Times New Roman" panose="02020603050405020304" pitchFamily="18" charset="0"/>
                        </a:rPr>
                        <m:t>𝑀𝑎𝑥𝑖𝑚𝑖𝑧𝑒</m:t>
                      </m:r>
                      <m:d>
                        <m:dPr>
                          <m:ctrlPr>
                            <a:rPr lang="en-US" sz="1800" i="1">
                              <a:latin typeface="Cambria Math"/>
                              <a:cs typeface="Times New Roman" panose="02020603050405020304" pitchFamily="18" charset="0"/>
                            </a:rPr>
                          </m:ctrlPr>
                        </m:dPr>
                        <m:e>
                          <m:sSub>
                            <m:sSubPr>
                              <m:ctrlPr>
                                <a:rPr lang="en-US" sz="1800" i="1" smtClean="0">
                                  <a:latin typeface="Cambria Math"/>
                                  <a:cs typeface="Times New Roman" panose="02020603050405020304" pitchFamily="18" charset="0"/>
                                </a:rPr>
                              </m:ctrlPr>
                            </m:sSubPr>
                            <m:e>
                              <m:r>
                                <a:rPr lang="en-US" sz="1800" b="0" i="1" smtClean="0">
                                  <a:latin typeface="Cambria Math"/>
                                  <a:cs typeface="Times New Roman" panose="02020603050405020304" pitchFamily="18" charset="0"/>
                                </a:rPr>
                                <m:t>𝑒</m:t>
                              </m:r>
                            </m:e>
                            <m:sub>
                              <m:r>
                                <a:rPr lang="en-US" sz="1800" b="0" i="1" smtClean="0">
                                  <a:latin typeface="Cambria Math"/>
                                  <a:cs typeface="Times New Roman" panose="02020603050405020304" pitchFamily="18" charset="0"/>
                                </a:rPr>
                                <m:t>1</m:t>
                              </m:r>
                            </m:sub>
                          </m:sSub>
                          <m:r>
                            <a:rPr lang="en-US" sz="1800" b="0" i="1" smtClean="0">
                              <a:latin typeface="Cambria Math"/>
                              <a:cs typeface="Times New Roman" panose="02020603050405020304" pitchFamily="18" charset="0"/>
                            </a:rPr>
                            <m:t>,</m:t>
                          </m:r>
                          <m:sSub>
                            <m:sSubPr>
                              <m:ctrlPr>
                                <a:rPr lang="en-US" sz="1800" b="0" i="1" smtClean="0">
                                  <a:latin typeface="Cambria Math"/>
                                  <a:cs typeface="Times New Roman" panose="02020603050405020304" pitchFamily="18" charset="0"/>
                                </a:rPr>
                              </m:ctrlPr>
                            </m:sSubPr>
                            <m:e>
                              <m:r>
                                <a:rPr lang="en-US" sz="1800" b="0" i="1" smtClean="0">
                                  <a:latin typeface="Cambria Math"/>
                                  <a:cs typeface="Times New Roman" panose="02020603050405020304" pitchFamily="18" charset="0"/>
                                </a:rPr>
                                <m:t>𝑒</m:t>
                              </m:r>
                            </m:e>
                            <m:sub>
                              <m:r>
                                <a:rPr lang="en-US" sz="1800" b="0" i="1" smtClean="0">
                                  <a:latin typeface="Cambria Math"/>
                                  <a:cs typeface="Times New Roman" panose="02020603050405020304" pitchFamily="18" charset="0"/>
                                </a:rPr>
                                <m:t>2</m:t>
                              </m:r>
                            </m:sub>
                          </m:sSub>
                          <m:r>
                            <a:rPr lang="en-US" sz="1800" b="0" i="1" smtClean="0">
                              <a:latin typeface="Cambria Math"/>
                              <a:cs typeface="Times New Roman" panose="02020603050405020304" pitchFamily="18" charset="0"/>
                            </a:rPr>
                            <m:t>,</m:t>
                          </m:r>
                          <m:r>
                            <a:rPr lang="en-US" sz="1800" b="0" i="1" smtClean="0">
                              <a:latin typeface="Cambria Math"/>
                              <a:ea typeface="Cambria Math"/>
                              <a:cs typeface="Times New Roman" panose="02020603050405020304" pitchFamily="18" charset="0"/>
                            </a:rPr>
                            <m:t>⋯,</m:t>
                          </m:r>
                          <m:sSub>
                            <m:sSubPr>
                              <m:ctrlPr>
                                <a:rPr lang="en-US" sz="1800" b="0" i="1" smtClean="0">
                                  <a:latin typeface="Cambria Math"/>
                                  <a:ea typeface="Cambria Math"/>
                                  <a:cs typeface="Times New Roman" panose="02020603050405020304" pitchFamily="18" charset="0"/>
                                </a:rPr>
                              </m:ctrlPr>
                            </m:sSubPr>
                            <m:e>
                              <m:r>
                                <a:rPr lang="en-US" sz="1800" b="0" i="1" smtClean="0">
                                  <a:latin typeface="Cambria Math"/>
                                  <a:ea typeface="Cambria Math"/>
                                  <a:cs typeface="Times New Roman" panose="02020603050405020304" pitchFamily="18" charset="0"/>
                                </a:rPr>
                                <m:t>𝑒</m:t>
                              </m:r>
                            </m:e>
                            <m:sub>
                              <m:r>
                                <a:rPr lang="en-US" sz="1800" b="0" i="1" smtClean="0">
                                  <a:latin typeface="Cambria Math"/>
                                  <a:ea typeface="Cambria Math"/>
                                  <a:cs typeface="Times New Roman" panose="02020603050405020304" pitchFamily="18" charset="0"/>
                                </a:rPr>
                                <m:t>𝑛</m:t>
                              </m:r>
                            </m:sub>
                          </m:sSub>
                        </m:e>
                      </m:d>
                      <m:r>
                        <a:rPr lang="en-US" sz="1800" i="1">
                          <a:latin typeface="Cambria Math"/>
                          <a:cs typeface="Times New Roman" panose="02020603050405020304" pitchFamily="18" charset="0"/>
                        </a:rPr>
                        <m:t>=</m:t>
                      </m:r>
                      <m:nary>
                        <m:naryPr>
                          <m:chr m:val="∏"/>
                          <m:ctrlPr>
                            <a:rPr lang="en-US" sz="1800" i="1">
                              <a:latin typeface="Cambria Math"/>
                              <a:cs typeface="Times New Roman" panose="02020603050405020304" pitchFamily="18" charset="0"/>
                            </a:rPr>
                          </m:ctrlPr>
                        </m:naryPr>
                        <m:sub>
                          <m:r>
                            <m:rPr>
                              <m:brk m:alnAt="23"/>
                            </m:rPr>
                            <a:rPr lang="en-US" sz="1800" i="1">
                              <a:latin typeface="Cambria Math"/>
                              <a:cs typeface="Times New Roman" panose="02020603050405020304" pitchFamily="18" charset="0"/>
                            </a:rPr>
                            <m:t>𝑖</m:t>
                          </m:r>
                          <m:r>
                            <a:rPr lang="en-US" sz="1800" i="1">
                              <a:latin typeface="Cambria Math"/>
                              <a:cs typeface="Times New Roman" panose="02020603050405020304" pitchFamily="18" charset="0"/>
                            </a:rPr>
                            <m:t>=1</m:t>
                          </m:r>
                        </m:sub>
                        <m:sup>
                          <m:r>
                            <a:rPr lang="en-US" sz="1800" i="1">
                              <a:latin typeface="Cambria Math"/>
                              <a:cs typeface="Times New Roman" panose="02020603050405020304" pitchFamily="18" charset="0"/>
                            </a:rPr>
                            <m:t>𝑛</m:t>
                          </m:r>
                        </m:sup>
                        <m:e>
                          <m:f>
                            <m:fPr>
                              <m:ctrlPr>
                                <a:rPr lang="en-US" sz="1800" i="1">
                                  <a:latin typeface="Cambria Math"/>
                                  <a:cs typeface="Times New Roman" panose="02020603050405020304" pitchFamily="18" charset="0"/>
                                </a:rPr>
                              </m:ctrlPr>
                            </m:fPr>
                            <m:num>
                              <m:r>
                                <a:rPr lang="en-US" sz="1800" i="1">
                                  <a:latin typeface="Cambria Math"/>
                                  <a:cs typeface="Times New Roman" panose="02020603050405020304" pitchFamily="18" charset="0"/>
                                </a:rPr>
                                <m:t>1</m:t>
                              </m:r>
                            </m:num>
                            <m:den>
                              <m:r>
                                <a:rPr lang="en-US" sz="1800" i="1">
                                  <a:latin typeface="Cambria Math"/>
                                  <a:ea typeface="Cambria Math"/>
                                  <a:cs typeface="Times New Roman" panose="02020603050405020304" pitchFamily="18" charset="0"/>
                                </a:rPr>
                                <m:t>𝜎</m:t>
                              </m:r>
                              <m:rad>
                                <m:radPr>
                                  <m:degHide m:val="on"/>
                                  <m:ctrlPr>
                                    <a:rPr lang="en-US" sz="1800" i="1">
                                      <a:latin typeface="Cambria Math"/>
                                      <a:cs typeface="Times New Roman" panose="02020603050405020304" pitchFamily="18" charset="0"/>
                                    </a:rPr>
                                  </m:ctrlPr>
                                </m:radPr>
                                <m:deg/>
                                <m:e>
                                  <m:r>
                                    <a:rPr lang="en-US" sz="1800" i="1">
                                      <a:latin typeface="Cambria Math"/>
                                      <a:cs typeface="Times New Roman" panose="02020603050405020304" pitchFamily="18" charset="0"/>
                                    </a:rPr>
                                    <m:t>2</m:t>
                                  </m:r>
                                  <m:r>
                                    <a:rPr lang="en-US" sz="1800" i="1">
                                      <a:latin typeface="Cambria Math"/>
                                      <a:ea typeface="Cambria Math"/>
                                      <a:cs typeface="Times New Roman" panose="02020603050405020304" pitchFamily="18" charset="0"/>
                                    </a:rPr>
                                    <m:t>𝜋</m:t>
                                  </m:r>
                                </m:e>
                              </m:rad>
                            </m:den>
                          </m:f>
                          <m:sSup>
                            <m:sSupPr>
                              <m:ctrlPr>
                                <a:rPr lang="en-US" sz="1800" i="1">
                                  <a:latin typeface="Cambria Math"/>
                                  <a:cs typeface="Times New Roman" panose="02020603050405020304" pitchFamily="18" charset="0"/>
                                </a:rPr>
                              </m:ctrlPr>
                            </m:sSupPr>
                            <m:e>
                              <m:r>
                                <a:rPr lang="en-US" sz="1800" i="1">
                                  <a:latin typeface="Cambria Math"/>
                                  <a:cs typeface="Times New Roman" panose="02020603050405020304" pitchFamily="18" charset="0"/>
                                </a:rPr>
                                <m:t>𝑒</m:t>
                              </m:r>
                              <m:r>
                                <a:rPr lang="en-US" sz="1800" b="0" i="1" smtClean="0">
                                  <a:latin typeface="Cambria Math"/>
                                  <a:cs typeface="Times New Roman" panose="02020603050405020304" pitchFamily="18" charset="0"/>
                                </a:rPr>
                                <m:t>𝑥𝑝</m:t>
                              </m:r>
                            </m:e>
                            <m:sup>
                              <m:r>
                                <a:rPr lang="en-US" sz="1800" i="1">
                                  <a:latin typeface="Cambria Math"/>
                                  <a:cs typeface="Times New Roman" panose="02020603050405020304" pitchFamily="18" charset="0"/>
                                </a:rPr>
                                <m:t>−</m:t>
                              </m:r>
                              <m:f>
                                <m:fPr>
                                  <m:ctrlPr>
                                    <a:rPr lang="en-US" sz="1800" i="1">
                                      <a:latin typeface="Cambria Math"/>
                                      <a:cs typeface="Times New Roman" panose="02020603050405020304" pitchFamily="18" charset="0"/>
                                    </a:rPr>
                                  </m:ctrlPr>
                                </m:fPr>
                                <m:num>
                                  <m:r>
                                    <a:rPr lang="en-US" sz="1800" i="1">
                                      <a:latin typeface="Cambria Math"/>
                                      <a:cs typeface="Times New Roman" panose="02020603050405020304" pitchFamily="18" charset="0"/>
                                    </a:rPr>
                                    <m:t>1</m:t>
                                  </m:r>
                                </m:num>
                                <m:den>
                                  <m:r>
                                    <a:rPr lang="en-US" sz="1800" i="1">
                                      <a:latin typeface="Cambria Math"/>
                                      <a:cs typeface="Times New Roman" panose="02020603050405020304" pitchFamily="18" charset="0"/>
                                    </a:rPr>
                                    <m:t>2</m:t>
                                  </m:r>
                                </m:den>
                              </m:f>
                              <m:sSup>
                                <m:sSupPr>
                                  <m:ctrlPr>
                                    <a:rPr lang="en-US" sz="1800" i="1">
                                      <a:latin typeface="Cambria Math"/>
                                      <a:cs typeface="Times New Roman" panose="02020603050405020304" pitchFamily="18" charset="0"/>
                                    </a:rPr>
                                  </m:ctrlPr>
                                </m:sSupPr>
                                <m:e>
                                  <m:d>
                                    <m:dPr>
                                      <m:ctrlPr>
                                        <a:rPr lang="en-US" sz="1800" i="1">
                                          <a:latin typeface="Cambria Math"/>
                                          <a:cs typeface="Times New Roman" panose="02020603050405020304" pitchFamily="18" charset="0"/>
                                        </a:rPr>
                                      </m:ctrlPr>
                                    </m:dPr>
                                    <m:e>
                                      <m:f>
                                        <m:fPr>
                                          <m:ctrlPr>
                                            <a:rPr lang="en-US" sz="1800" i="1">
                                              <a:latin typeface="Cambria Math"/>
                                              <a:cs typeface="Times New Roman" panose="02020603050405020304" pitchFamily="18" charset="0"/>
                                            </a:rPr>
                                          </m:ctrlPr>
                                        </m:fPr>
                                        <m:num>
                                          <m:sSub>
                                            <m:sSubPr>
                                              <m:ctrlPr>
                                                <a:rPr lang="en-US" sz="1800" i="1" smtClean="0">
                                                  <a:latin typeface="Cambria Math"/>
                                                  <a:cs typeface="Times New Roman" panose="02020603050405020304" pitchFamily="18" charset="0"/>
                                                </a:rPr>
                                              </m:ctrlPr>
                                            </m:sSubPr>
                                            <m:e>
                                              <m:r>
                                                <a:rPr lang="en-US" sz="1800" b="0" i="1" smtClean="0">
                                                  <a:latin typeface="Cambria Math"/>
                                                  <a:cs typeface="Times New Roman" panose="02020603050405020304" pitchFamily="18" charset="0"/>
                                                </a:rPr>
                                                <m:t>𝑦</m:t>
                                              </m:r>
                                            </m:e>
                                            <m:sub>
                                              <m:r>
                                                <a:rPr lang="en-US" sz="1800" b="0" i="1" smtClean="0">
                                                  <a:latin typeface="Cambria Math"/>
                                                  <a:cs typeface="Times New Roman" panose="02020603050405020304" pitchFamily="18" charset="0"/>
                                                </a:rPr>
                                                <m:t>𝑖</m:t>
                                              </m:r>
                                            </m:sub>
                                          </m:sSub>
                                          <m:r>
                                            <m:rPr>
                                              <m:nor/>
                                            </m:rPr>
                                            <a:rPr lang="en-US" sz="1800" i="1">
                                              <a:latin typeface="Cambria Math"/>
                                              <a:cs typeface="Times New Roman" panose="02020603050405020304" pitchFamily="18" charset="0"/>
                                            </a:rPr>
                                            <m:t>−</m:t>
                                          </m:r>
                                          <m:d>
                                            <m:dPr>
                                              <m:ctrlPr>
                                                <a:rPr lang="en-US" sz="1800" i="1" smtClean="0">
                                                  <a:latin typeface="Cambria Math"/>
                                                  <a:cs typeface="Times New Roman" panose="02020603050405020304" pitchFamily="18" charset="0"/>
                                                </a:rPr>
                                              </m:ctrlPr>
                                            </m:dPr>
                                            <m:e>
                                              <m:sSub>
                                                <m:sSubPr>
                                                  <m:ctrlPr>
                                                    <a:rPr lang="en-US" sz="1800" i="1" smtClean="0">
                                                      <a:latin typeface="Cambria Math"/>
                                                      <a:cs typeface="Times New Roman" panose="02020603050405020304" pitchFamily="18" charset="0"/>
                                                    </a:rPr>
                                                  </m:ctrlPr>
                                                </m:sSubPr>
                                                <m:e>
                                                  <m:r>
                                                    <a:rPr lang="en-US" sz="1800" i="1" smtClean="0">
                                                      <a:latin typeface="Cambria Math"/>
                                                      <a:ea typeface="Cambria Math"/>
                                                      <a:cs typeface="Times New Roman" panose="02020603050405020304" pitchFamily="18" charset="0"/>
                                                    </a:rPr>
                                                    <m:t>𝛽</m:t>
                                                  </m:r>
                                                </m:e>
                                                <m:sub>
                                                  <m:r>
                                                    <a:rPr lang="en-US" sz="1800" b="0" i="1" smtClean="0">
                                                      <a:latin typeface="Cambria Math"/>
                                                      <a:cs typeface="Times New Roman" panose="02020603050405020304" pitchFamily="18" charset="0"/>
                                                    </a:rPr>
                                                    <m:t>0</m:t>
                                                  </m:r>
                                                </m:sub>
                                              </m:sSub>
                                              <m:r>
                                                <a:rPr lang="en-US" sz="1800" b="0" i="1" smtClean="0">
                                                  <a:latin typeface="Cambria Math"/>
                                                  <a:cs typeface="Times New Roman" panose="02020603050405020304" pitchFamily="18" charset="0"/>
                                                </a:rPr>
                                                <m:t>+</m:t>
                                              </m:r>
                                              <m:sSub>
                                                <m:sSubPr>
                                                  <m:ctrlPr>
                                                    <a:rPr lang="en-US" sz="1800" b="0" i="1" smtClean="0">
                                                      <a:latin typeface="Cambria Math"/>
                                                      <a:cs typeface="Times New Roman" panose="02020603050405020304" pitchFamily="18" charset="0"/>
                                                    </a:rPr>
                                                  </m:ctrlPr>
                                                </m:sSubPr>
                                                <m:e>
                                                  <m:r>
                                                    <a:rPr lang="en-US" sz="1800" b="0" i="1" smtClean="0">
                                                      <a:latin typeface="Cambria Math"/>
                                                      <a:ea typeface="Cambria Math"/>
                                                      <a:cs typeface="Times New Roman" panose="02020603050405020304" pitchFamily="18" charset="0"/>
                                                    </a:rPr>
                                                    <m:t>𝛽</m:t>
                                                  </m:r>
                                                </m:e>
                                                <m:sub>
                                                  <m:r>
                                                    <a:rPr lang="en-US" sz="1800" b="0" i="1" smtClean="0">
                                                      <a:latin typeface="Cambria Math"/>
                                                      <a:cs typeface="Times New Roman" panose="02020603050405020304" pitchFamily="18" charset="0"/>
                                                    </a:rPr>
                                                    <m:t>1</m:t>
                                                  </m:r>
                                                </m:sub>
                                              </m:sSub>
                                              <m:sSub>
                                                <m:sSubPr>
                                                  <m:ctrlPr>
                                                    <a:rPr lang="en-US" sz="1800" b="0" i="1" smtClean="0">
                                                      <a:latin typeface="Cambria Math"/>
                                                      <a:cs typeface="Times New Roman" panose="02020603050405020304" pitchFamily="18" charset="0"/>
                                                    </a:rPr>
                                                  </m:ctrlPr>
                                                </m:sSubPr>
                                                <m:e>
                                                  <m:r>
                                                    <a:rPr lang="en-US" sz="1800" b="0" i="1" smtClean="0">
                                                      <a:latin typeface="Cambria Math"/>
                                                      <a:cs typeface="Times New Roman" panose="02020603050405020304" pitchFamily="18" charset="0"/>
                                                    </a:rPr>
                                                    <m:t>𝑥</m:t>
                                                  </m:r>
                                                </m:e>
                                                <m:sub>
                                                  <m:r>
                                                    <a:rPr lang="en-US" sz="1800" b="0" i="1" smtClean="0">
                                                      <a:latin typeface="Cambria Math"/>
                                                      <a:cs typeface="Times New Roman" panose="02020603050405020304" pitchFamily="18" charset="0"/>
                                                    </a:rPr>
                                                    <m:t>𝑖</m:t>
                                                  </m:r>
                                                </m:sub>
                                              </m:sSub>
                                            </m:e>
                                          </m:d>
                                          <m:r>
                                            <m:rPr>
                                              <m:nor/>
                                            </m:rPr>
                                            <a:rPr lang="en-US" sz="1800" dirty="0"/>
                                            <m:t> </m:t>
                                          </m:r>
                                        </m:num>
                                        <m:den>
                                          <m:r>
                                            <a:rPr lang="en-US" sz="1800" i="1">
                                              <a:latin typeface="Cambria Math"/>
                                              <a:ea typeface="Cambria Math"/>
                                              <a:cs typeface="Times New Roman" panose="02020603050405020304" pitchFamily="18" charset="0"/>
                                            </a:rPr>
                                            <m:t>𝜎</m:t>
                                          </m:r>
                                        </m:den>
                                      </m:f>
                                    </m:e>
                                  </m:d>
                                </m:e>
                                <m:sup>
                                  <m:r>
                                    <a:rPr lang="en-US" sz="1800" i="1">
                                      <a:latin typeface="Cambria Math"/>
                                      <a:cs typeface="Times New Roman" panose="02020603050405020304" pitchFamily="18" charset="0"/>
                                    </a:rPr>
                                    <m:t>2</m:t>
                                  </m:r>
                                </m:sup>
                              </m:sSup>
                            </m:sup>
                          </m:sSup>
                        </m:e>
                      </m:nary>
                    </m:oMath>
                  </m:oMathPara>
                </a14:m>
                <a:endParaRPr lang="en-US" sz="180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447800"/>
                <a:ext cx="8229600" cy="4525963"/>
              </a:xfrm>
              <a:blipFill rotWithShape="1">
                <a:blip r:embed="rId2"/>
                <a:stretch>
                  <a:fillRect l="-444" t="-6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EA0169A8-E6B3-4D1D-A7FF-CD1BC5030C87}" type="slidenum">
              <a:rPr lang="en-US" altLang="en-US" smtClean="0"/>
              <a:pPr>
                <a:defRPr/>
              </a:pPr>
              <a:t>8</a:t>
            </a:fld>
            <a:endParaRPr lang="en-US" altLang="en-US" dirty="0"/>
          </a:p>
        </p:txBody>
      </p:sp>
    </p:spTree>
    <p:extLst>
      <p:ext uri="{BB962C8B-B14F-4D97-AF65-F5344CB8AC3E}">
        <p14:creationId xmlns:p14="http://schemas.microsoft.com/office/powerpoint/2010/main" val="34929158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74638"/>
            <a:ext cx="8229600" cy="792162"/>
          </a:xfrm>
        </p:spPr>
        <p:txBody>
          <a:bodyPr/>
          <a:lstStyle/>
          <a:p>
            <a:r>
              <a:rPr lang="en-US" altLang="en-US" sz="2800" dirty="0" smtClean="0"/>
              <a:t>Regression Model: Assumptions</a:t>
            </a:r>
            <a:endParaRPr lang="en-US" altLang="en-US" sz="2800" dirty="0"/>
          </a:p>
        </p:txBody>
      </p:sp>
      <p:pic>
        <p:nvPicPr>
          <p:cNvPr id="2457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143000"/>
            <a:ext cx="6264275"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1ABAC098-B10F-48F4-B6AB-08CC7DD84F80}" type="slidenum">
              <a:rPr lang="en-US" altLang="en-US" smtClean="0"/>
              <a:pPr>
                <a:defRPr/>
              </a:pPr>
              <a:t>9</a:t>
            </a:fld>
            <a:endParaRPr lang="en-US" altLang="en-US" dirty="0"/>
          </a:p>
        </p:txBody>
      </p:sp>
    </p:spTree>
    <p:extLst>
      <p:ext uri="{BB962C8B-B14F-4D97-AF65-F5344CB8AC3E}">
        <p14:creationId xmlns:p14="http://schemas.microsoft.com/office/powerpoint/2010/main" val="590208707"/>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13348</TotalTime>
  <Words>1541</Words>
  <Application>Microsoft Office PowerPoint</Application>
  <PresentationFormat>On-screen Show (4:3)</PresentationFormat>
  <Paragraphs>188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Default Design</vt:lpstr>
      <vt:lpstr>UNIT 9: Live Session</vt:lpstr>
      <vt:lpstr>PowerPoint Presentation</vt:lpstr>
      <vt:lpstr>Grades v. Study Hours  </vt:lpstr>
      <vt:lpstr>The "Best" Line is the Regression Line</vt:lpstr>
      <vt:lpstr>PowerPoint Presentation</vt:lpstr>
      <vt:lpstr>How to Estimate Regression Coefficients</vt:lpstr>
      <vt:lpstr>Derive the Intercept and Slope Coefficients in Regression Minimize the error sums of squares</vt:lpstr>
      <vt:lpstr>Derive the Intercept and Slope Coefficients in Regression Maximum Likelihood</vt:lpstr>
      <vt:lpstr>Regression Model: Assumptions</vt:lpstr>
      <vt:lpstr>Interpret the slope:Grades v. Study Hours  </vt:lpstr>
      <vt:lpstr>PowerPoint Presentation</vt:lpstr>
      <vt:lpstr>Movies Example: Regression Equation &amp; Predicted Value of y|x</vt:lpstr>
      <vt:lpstr>Sampling Distributions for Hypothesis Tests for β0 and β1 </vt:lpstr>
      <vt:lpstr>Significance Tests for Regression Coefficient Estimates</vt:lpstr>
      <vt:lpstr>PowerPoint Presentation</vt:lpstr>
      <vt:lpstr>Movies: Hypothesis Tests &amp; Confidence Interval for β_1, β_0</vt:lpstr>
      <vt:lpstr>PowerPoint Presentation</vt:lpstr>
      <vt:lpstr>Mother/Daughter: Hypothesis Tests &amp; CI for β_1, β_0</vt:lpstr>
      <vt:lpstr>Exercise 1: Crickets</vt:lpstr>
      <vt:lpstr>Exercise 2: Marathons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9.2</dc:title>
  <dc:creator>Salazar</dc:creator>
  <cp:lastModifiedBy>Martin Selzer</cp:lastModifiedBy>
  <cp:revision>215</cp:revision>
  <cp:lastPrinted>2020-12-22T16:26:11Z</cp:lastPrinted>
  <dcterms:created xsi:type="dcterms:W3CDTF">2007-05-11T15:07:45Z</dcterms:created>
  <dcterms:modified xsi:type="dcterms:W3CDTF">2020-12-25T13:35:14Z</dcterms:modified>
</cp:coreProperties>
</file>