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424" r:id="rId2"/>
    <p:sldId id="414" r:id="rId3"/>
    <p:sldId id="425" r:id="rId4"/>
    <p:sldId id="416" r:id="rId5"/>
    <p:sldId id="417" r:id="rId6"/>
    <p:sldId id="418" r:id="rId7"/>
    <p:sldId id="419" r:id="rId8"/>
    <p:sldId id="420" r:id="rId9"/>
    <p:sldId id="421" r:id="rId10"/>
    <p:sldId id="422" r:id="rId11"/>
    <p:sldId id="423" r:id="rId12"/>
    <p:sldId id="397" r:id="rId13"/>
    <p:sldId id="399" r:id="rId14"/>
    <p:sldId id="402" r:id="rId15"/>
    <p:sldId id="315" r:id="rId16"/>
    <p:sldId id="396" r:id="rId17"/>
    <p:sldId id="309" r:id="rId18"/>
    <p:sldId id="394" r:id="rId19"/>
    <p:sldId id="316" r:id="rId20"/>
    <p:sldId id="408" r:id="rId21"/>
    <p:sldId id="411" r:id="rId22"/>
    <p:sldId id="41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1" clrIdx="1"/>
  <p:cmAuthor id="2" name="Microsoft Office User" initials="Office [2]" lastIdx="1" clrIdx="2"/>
  <p:cmAuthor id="3" name="User" initials="U"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4590" autoAdjust="0"/>
  </p:normalViewPr>
  <p:slideViewPr>
    <p:cSldViewPr snapToGrid="0">
      <p:cViewPr varScale="1">
        <p:scale>
          <a:sx n="82" d="100"/>
          <a:sy n="82" d="100"/>
        </p:scale>
        <p:origin x="1260" y="50"/>
      </p:cViewPr>
      <p:guideLst>
        <p:guide orient="horz" pos="2160"/>
        <p:guide pos="2880"/>
      </p:guideLst>
    </p:cSldViewPr>
  </p:slideViewPr>
  <p:outlineViewPr>
    <p:cViewPr>
      <p:scale>
        <a:sx n="33" d="100"/>
        <a:sy n="33" d="100"/>
      </p:scale>
      <p:origin x="0" y="-108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12/11/2020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dirty="0"/>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C735E3-78E0-43F7-A8C5-EBE6262AD0BF}" type="slidenum">
              <a:rPr lang="en-US" smtClean="0"/>
              <a:t>7</a:t>
            </a:fld>
            <a:endParaRPr lang="en-US"/>
          </a:p>
        </p:txBody>
      </p:sp>
    </p:spTree>
    <p:extLst>
      <p:ext uri="{BB962C8B-B14F-4D97-AF65-F5344CB8AC3E}">
        <p14:creationId xmlns:p14="http://schemas.microsoft.com/office/powerpoint/2010/main" val="103081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dirty="0"/>
          </a:p>
        </p:txBody>
      </p:sp>
    </p:spTree>
    <p:extLst>
      <p:ext uri="{BB962C8B-B14F-4D97-AF65-F5344CB8AC3E}">
        <p14:creationId xmlns:p14="http://schemas.microsoft.com/office/powerpoint/2010/main" val="425174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dirty="0"/>
          </a:p>
        </p:txBody>
      </p:sp>
    </p:spTree>
    <p:extLst>
      <p:ext uri="{BB962C8B-B14F-4D97-AF65-F5344CB8AC3E}">
        <p14:creationId xmlns:p14="http://schemas.microsoft.com/office/powerpoint/2010/main" val="363545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dirty="0"/>
          </a:p>
        </p:txBody>
      </p:sp>
    </p:spTree>
    <p:extLst>
      <p:ext uri="{BB962C8B-B14F-4D97-AF65-F5344CB8AC3E}">
        <p14:creationId xmlns:p14="http://schemas.microsoft.com/office/powerpoint/2010/main" val="258821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dirty="0"/>
          </a:p>
        </p:txBody>
      </p:sp>
    </p:spTree>
    <p:extLst>
      <p:ext uri="{BB962C8B-B14F-4D97-AF65-F5344CB8AC3E}">
        <p14:creationId xmlns:p14="http://schemas.microsoft.com/office/powerpoint/2010/main" val="260371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dirty="0"/>
          </a:p>
        </p:txBody>
      </p:sp>
    </p:spTree>
    <p:extLst>
      <p:ext uri="{BB962C8B-B14F-4D97-AF65-F5344CB8AC3E}">
        <p14:creationId xmlns:p14="http://schemas.microsoft.com/office/powerpoint/2010/main" val="254148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dirty="0"/>
          </a:p>
        </p:txBody>
      </p:sp>
    </p:spTree>
    <p:extLst>
      <p:ext uri="{BB962C8B-B14F-4D97-AF65-F5344CB8AC3E}">
        <p14:creationId xmlns:p14="http://schemas.microsoft.com/office/powerpoint/2010/main" val="401348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dirty="0"/>
          </a:p>
        </p:txBody>
      </p:sp>
    </p:spTree>
    <p:extLst>
      <p:ext uri="{BB962C8B-B14F-4D97-AF65-F5344CB8AC3E}">
        <p14:creationId xmlns:p14="http://schemas.microsoft.com/office/powerpoint/2010/main" val="96861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dirty="0"/>
          </a:p>
        </p:txBody>
      </p:sp>
    </p:spTree>
    <p:extLst>
      <p:ext uri="{BB962C8B-B14F-4D97-AF65-F5344CB8AC3E}">
        <p14:creationId xmlns:p14="http://schemas.microsoft.com/office/powerpoint/2010/main" val="315883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dirty="0"/>
          </a:p>
        </p:txBody>
      </p:sp>
    </p:spTree>
    <p:extLst>
      <p:ext uri="{BB962C8B-B14F-4D97-AF65-F5344CB8AC3E}">
        <p14:creationId xmlns:p14="http://schemas.microsoft.com/office/powerpoint/2010/main" val="52279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solidFill>
                <a:srgbClr val="637052"/>
              </a:solidFill>
            </a:endParaRPr>
          </a:p>
        </p:txBody>
      </p:sp>
      <p:sp>
        <p:nvSpPr>
          <p:cNvPr id="7" name="Slide Number Placeholder 6"/>
          <p:cNvSpPr>
            <a:spLocks noGrp="1"/>
          </p:cNvSpPr>
          <p:nvPr>
            <p:ph type="sldNum" sz="quarter" idx="12"/>
          </p:nvPr>
        </p:nvSpPr>
        <p:spPr/>
        <p:txBody>
          <a:bodyPr/>
          <a:lstStyle/>
          <a:p>
            <a:pPr>
              <a:defRPr/>
            </a:pPr>
            <a:fld id="{59224478-803B-426A-9453-CAB0C9990173}" type="slidenum">
              <a:rPr lang="en-US" altLang="en-US" smtClean="0">
                <a:solidFill>
                  <a:srgbClr val="637052"/>
                </a:solidFill>
              </a:rPr>
              <a:pPr>
                <a:defRPr/>
              </a:pPr>
              <a:t>‹#›</a:t>
            </a:fld>
            <a:endParaRPr lang="en-US" altLang="en-US" dirty="0">
              <a:solidFill>
                <a:srgbClr val="637052"/>
              </a:solidFill>
            </a:endParaRPr>
          </a:p>
        </p:txBody>
      </p:sp>
    </p:spTree>
    <p:extLst>
      <p:ext uri="{BB962C8B-B14F-4D97-AF65-F5344CB8AC3E}">
        <p14:creationId xmlns:p14="http://schemas.microsoft.com/office/powerpoint/2010/main" val="346237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dirty="0"/>
          </a:p>
        </p:txBody>
      </p:sp>
    </p:spTree>
    <p:extLst>
      <p:ext uri="{BB962C8B-B14F-4D97-AF65-F5344CB8AC3E}">
        <p14:creationId xmlns:p14="http://schemas.microsoft.com/office/powerpoint/2010/main" val="5175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defRPr/>
            </a:pPr>
            <a:endParaRPr lang="en-US" dirty="0">
              <a:latin typeface="Arial" charset="0"/>
              <a:ea typeface="MS PGothic"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defRPr/>
            </a:pPr>
            <a:endParaRPr lang="en-US" dirty="0">
              <a:latin typeface="Arial" charset="0"/>
              <a:ea typeface="MS PGothic" pitchFamily="34" charset="-128"/>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dirty="0">
              <a:latin typeface="Arial" charset="0"/>
              <a:ea typeface="MS PGothic" pitchFamily="34" charset="-128"/>
            </a:endParaRPr>
          </a:p>
        </p:txBody>
      </p:sp>
    </p:spTree>
    <p:extLst>
      <p:ext uri="{BB962C8B-B14F-4D97-AF65-F5344CB8AC3E}">
        <p14:creationId xmlns:p14="http://schemas.microsoft.com/office/powerpoint/2010/main" val="3579523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27" y="545911"/>
            <a:ext cx="7857016" cy="904848"/>
          </a:xfrm>
        </p:spPr>
        <p:txBody>
          <a:bodyPr>
            <a:normAutofit fontScale="90000"/>
          </a:bodyPr>
          <a:lstStyle/>
          <a:p>
            <a:r>
              <a:rPr lang="en-US" sz="3600" b="1" dirty="0">
                <a:solidFill>
                  <a:srgbClr val="000000"/>
                </a:solidFill>
              </a:rPr>
              <a:t>Unit 2 </a:t>
            </a:r>
            <a:br>
              <a:rPr lang="en-US" sz="2400" b="1" dirty="0">
                <a:solidFill>
                  <a:srgbClr val="000000"/>
                </a:solidFill>
              </a:rPr>
            </a:br>
            <a:r>
              <a:rPr lang="en-US" sz="2400" b="1" dirty="0">
                <a:solidFill>
                  <a:srgbClr val="000000"/>
                </a:solidFill>
              </a:rPr>
              <a:t>For Live Session Assignment: Inference Using t-Distributions</a:t>
            </a:r>
          </a:p>
        </p:txBody>
      </p:sp>
      <p:sp>
        <p:nvSpPr>
          <p:cNvPr id="3" name="Content Placeholder 2"/>
          <p:cNvSpPr>
            <a:spLocks noGrp="1"/>
          </p:cNvSpPr>
          <p:nvPr>
            <p:ph idx="1"/>
          </p:nvPr>
        </p:nvSpPr>
        <p:spPr>
          <a:xfrm>
            <a:off x="313900" y="1913971"/>
            <a:ext cx="8379724" cy="3831736"/>
          </a:xfrm>
        </p:spPr>
        <p:txBody>
          <a:bodyPr>
            <a:normAutofit/>
          </a:bodyPr>
          <a:lstStyle/>
          <a:p>
            <a:pPr>
              <a:lnSpc>
                <a:spcPct val="110000"/>
              </a:lnSpc>
              <a:spcBef>
                <a:spcPts val="0"/>
              </a:spcBef>
              <a:spcAft>
                <a:spcPts val="0"/>
              </a:spcAft>
            </a:pPr>
            <a:r>
              <a:rPr lang="en-US" sz="2800" dirty="0"/>
              <a:t>Distribution of the sample average</a:t>
            </a:r>
          </a:p>
          <a:p>
            <a:pPr>
              <a:lnSpc>
                <a:spcPct val="110000"/>
              </a:lnSpc>
              <a:spcBef>
                <a:spcPts val="0"/>
              </a:spcBef>
              <a:spcAft>
                <a:spcPts val="0"/>
              </a:spcAft>
            </a:pPr>
            <a:r>
              <a:rPr lang="en-US" sz="2800" dirty="0"/>
              <a:t>Using t-distribution for one sample inference</a:t>
            </a:r>
          </a:p>
          <a:p>
            <a:pPr>
              <a:lnSpc>
                <a:spcPct val="110000"/>
              </a:lnSpc>
              <a:spcBef>
                <a:spcPts val="0"/>
              </a:spcBef>
              <a:spcAft>
                <a:spcPts val="0"/>
              </a:spcAft>
            </a:pPr>
            <a:r>
              <a:rPr lang="en-US" sz="2800" dirty="0"/>
              <a:t>Starting to explore t-distribution for two sample problems</a:t>
            </a:r>
          </a:p>
          <a:p>
            <a:pPr>
              <a:lnSpc>
                <a:spcPct val="110000"/>
              </a:lnSpc>
              <a:spcBef>
                <a:spcPts val="0"/>
              </a:spcBef>
              <a:spcAft>
                <a:spcPts val="0"/>
              </a:spcAft>
            </a:pPr>
            <a:r>
              <a:rPr lang="en-US" sz="2800" dirty="0"/>
              <a:t>Measuring uncertainty in randomized and observational studies</a:t>
            </a:r>
          </a:p>
          <a:p>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a:t>
            </a:fld>
            <a:endParaRPr lang="en-US" altLang="en-US" dirty="0"/>
          </a:p>
        </p:txBody>
      </p:sp>
    </p:spTree>
    <p:extLst>
      <p:ext uri="{BB962C8B-B14F-4D97-AF65-F5344CB8AC3E}">
        <p14:creationId xmlns:p14="http://schemas.microsoft.com/office/powerpoint/2010/main" val="26599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85825"/>
          </a:xfrm>
        </p:spPr>
        <p:txBody>
          <a:bodyPr>
            <a:normAutofit/>
          </a:bodyPr>
          <a:lstStyle/>
          <a:p>
            <a:r>
              <a:rPr lang="en-US" sz="2800" b="1" dirty="0">
                <a:solidFill>
                  <a:srgbClr val="000000"/>
                </a:solidFill>
              </a:rPr>
              <a:t>Two Sample Hypothesis Test</a:t>
            </a:r>
            <a:br>
              <a:rPr lang="en-US" sz="2800" b="1" dirty="0">
                <a:solidFill>
                  <a:srgbClr val="000000"/>
                </a:solidFill>
              </a:rPr>
            </a:br>
            <a:r>
              <a:rPr lang="en-US" sz="2400" b="1" dirty="0">
                <a:solidFill>
                  <a:srgbClr val="000000"/>
                </a:solidFill>
              </a:rPr>
              <a:t>(Section 2.9 Asynchronous Videos)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3543" y="1428750"/>
                <a:ext cx="8229600" cy="5429250"/>
              </a:xfrm>
            </p:spPr>
            <p:txBody>
              <a:bodyPr>
                <a:normAutofit fontScale="70000" lnSpcReduction="20000"/>
              </a:bodyPr>
              <a:lstStyle/>
              <a:p>
                <a:pPr marL="0" indent="0" algn="just">
                  <a:buNone/>
                </a:pPr>
                <a:r>
                  <a:rPr lang="en-US" sz="3400" dirty="0"/>
                  <a:t>Use a statistical test to evaluate if there is a difference in the population means between the two student groups based on the sample results.</a:t>
                </a:r>
              </a:p>
              <a:p>
                <a:pPr marL="0" indent="0" algn="just">
                  <a:buNone/>
                </a:pPr>
                <a:endParaRPr lang="en-US" sz="2300" dirty="0"/>
              </a:p>
              <a:p>
                <a:pPr algn="just"/>
                <a:r>
                  <a:rPr lang="en-US" sz="3600" dirty="0"/>
                  <a:t>H</a:t>
                </a:r>
                <a:r>
                  <a:rPr lang="en-US" sz="3600" baseline="-25000" dirty="0"/>
                  <a:t>o</a:t>
                </a:r>
                <a:r>
                  <a:rPr lang="en-US" sz="3600" dirty="0"/>
                  <a:t>: µ</a:t>
                </a:r>
                <a:r>
                  <a:rPr lang="en-US" sz="3600" baseline="-25000" dirty="0"/>
                  <a:t>1</a:t>
                </a:r>
                <a:r>
                  <a:rPr lang="en-US" sz="3600" dirty="0"/>
                  <a:t> - µ</a:t>
                </a:r>
                <a:r>
                  <a:rPr lang="en-US" sz="3600" baseline="-25000" dirty="0"/>
                  <a:t>2</a:t>
                </a:r>
                <a:r>
                  <a:rPr lang="en-US" sz="3600" dirty="0"/>
                  <a:t> = 0  vs. H</a:t>
                </a:r>
                <a:r>
                  <a:rPr lang="en-US" sz="3600" baseline="-25000" dirty="0"/>
                  <a:t>a</a:t>
                </a:r>
                <a:r>
                  <a:rPr lang="en-US" sz="3600" dirty="0"/>
                  <a:t>: µ</a:t>
                </a:r>
                <a:r>
                  <a:rPr lang="en-US" sz="3600" baseline="-25000" dirty="0"/>
                  <a:t>1</a:t>
                </a:r>
                <a:r>
                  <a:rPr lang="en-US" sz="3600" dirty="0"/>
                  <a:t> - µ</a:t>
                </a:r>
                <a:r>
                  <a:rPr lang="en-US" sz="3600" baseline="-25000" dirty="0"/>
                  <a:t>2</a:t>
                </a:r>
                <a:r>
                  <a:rPr lang="en-US" sz="3600" dirty="0"/>
                  <a:t> ≠ 0 </a:t>
                </a:r>
              </a:p>
              <a:p>
                <a:pPr algn="just"/>
                <a:r>
                  <a:rPr lang="en-US" sz="3600" dirty="0"/>
                  <a:t>Formula for the t-statistic</a:t>
                </a:r>
              </a:p>
              <a:p>
                <a:pPr marL="0" indent="0" algn="just">
                  <a:buNone/>
                </a:pPr>
                <a:r>
                  <a:rPr lang="en-US" sz="3600" dirty="0"/>
                  <a:t>    </a:t>
                </a:r>
                <a14:m>
                  <m:oMath xmlns:m="http://schemas.openxmlformats.org/officeDocument/2006/math">
                    <m:r>
                      <m:rPr>
                        <m:sty m:val="p"/>
                      </m:rPr>
                      <a:rPr lang="en-US" sz="3600" b="0" i="0" smtClean="0">
                        <a:latin typeface="Cambria Math"/>
                      </a:rPr>
                      <m:t>t</m:t>
                    </m:r>
                    <m:r>
                      <a:rPr lang="en-US" sz="3600" b="0" i="0" smtClean="0">
                        <a:latin typeface="Cambria Math"/>
                      </a:rPr>
                      <m:t>= </m:t>
                    </m:r>
                    <m:f>
                      <m:fPr>
                        <m:ctrlPr>
                          <a:rPr lang="en-US" sz="3600" i="1" smtClean="0">
                            <a:latin typeface="Cambria Math" panose="02040503050406030204" pitchFamily="18" charset="0"/>
                          </a:rPr>
                        </m:ctrlPr>
                      </m:fPr>
                      <m:num>
                        <m:sSub>
                          <m:sSubPr>
                            <m:ctrlPr>
                              <a:rPr lang="en-US" sz="360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b="0" i="1" smtClean="0">
                                    <a:latin typeface="Cambria Math"/>
                                  </a:rPr>
                                  <m:t>𝑥</m:t>
                                </m:r>
                              </m:e>
                            </m:acc>
                          </m:e>
                          <m:sub>
                            <m:r>
                              <a:rPr lang="en-US" sz="3600" b="0" i="1" smtClean="0">
                                <a:latin typeface="Cambria Math"/>
                              </a:rPr>
                              <m:t>1</m:t>
                            </m:r>
                          </m:sub>
                        </m:sSub>
                        <m:r>
                          <a:rPr lang="en-US" sz="3600" b="0" i="1" smtClean="0">
                            <a:latin typeface="Cambria Math"/>
                          </a:rPr>
                          <m:t>−</m:t>
                        </m:r>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b="0" i="1" smtClean="0">
                                    <a:latin typeface="Cambria Math"/>
                                  </a:rPr>
                                  <m:t>𝑥</m:t>
                                </m:r>
                              </m:e>
                            </m:acc>
                          </m:e>
                          <m:sub>
                            <m:r>
                              <a:rPr lang="en-US" sz="3600" b="0" i="1" smtClean="0">
                                <a:latin typeface="Cambria Math"/>
                              </a:rPr>
                              <m:t>2</m:t>
                            </m:r>
                          </m:sub>
                        </m:sSub>
                      </m:num>
                      <m:den>
                        <m:rad>
                          <m:radPr>
                            <m:degHide m:val="on"/>
                            <m:ctrlPr>
                              <a:rPr lang="en-US" sz="3600" i="1" smtClean="0">
                                <a:latin typeface="Cambria Math" panose="02040503050406030204" pitchFamily="18" charset="0"/>
                              </a:rPr>
                            </m:ctrlPr>
                          </m:radPr>
                          <m:deg/>
                          <m:e>
                            <m:f>
                              <m:fPr>
                                <m:ctrlPr>
                                  <a:rPr lang="en-US" sz="3600" i="1" smtClean="0">
                                    <a:latin typeface="Cambria Math" panose="02040503050406030204" pitchFamily="18" charset="0"/>
                                  </a:rPr>
                                </m:ctrlPr>
                              </m:fPr>
                              <m:num>
                                <m:sSup>
                                  <m:sSupPr>
                                    <m:ctrlPr>
                                      <a:rPr lang="en-US" sz="3600" i="1" smtClean="0">
                                        <a:latin typeface="Cambria Math" panose="02040503050406030204" pitchFamily="18" charset="0"/>
                                      </a:rPr>
                                    </m:ctrlPr>
                                  </m:sSupPr>
                                  <m:e>
                                    <m:sSub>
                                      <m:sSubPr>
                                        <m:ctrlPr>
                                          <a:rPr lang="en-US" sz="3600" i="1" smtClean="0">
                                            <a:latin typeface="Cambria Math" panose="02040503050406030204" pitchFamily="18" charset="0"/>
                                          </a:rPr>
                                        </m:ctrlPr>
                                      </m:sSubPr>
                                      <m:e>
                                        <m:r>
                                          <a:rPr lang="en-US" sz="3600" b="0" i="1" smtClean="0">
                                            <a:latin typeface="Cambria Math"/>
                                          </a:rPr>
                                          <m:t>𝑠</m:t>
                                        </m:r>
                                      </m:e>
                                      <m:sub>
                                        <m:r>
                                          <a:rPr lang="en-US" sz="3600" b="0" i="1" smtClean="0">
                                            <a:latin typeface="Cambria Math"/>
                                          </a:rPr>
                                          <m:t>1</m:t>
                                        </m:r>
                                      </m:sub>
                                    </m:sSub>
                                  </m:e>
                                  <m:sup>
                                    <m:r>
                                      <a:rPr lang="en-US" sz="3600" b="0" i="1" smtClean="0">
                                        <a:latin typeface="Cambria Math"/>
                                      </a:rPr>
                                      <m:t>2</m:t>
                                    </m:r>
                                  </m:sup>
                                </m:sSup>
                              </m:num>
                              <m:den>
                                <m:sSub>
                                  <m:sSubPr>
                                    <m:ctrlPr>
                                      <a:rPr lang="en-US" sz="3600" i="1" smtClean="0">
                                        <a:latin typeface="Cambria Math" panose="02040503050406030204" pitchFamily="18" charset="0"/>
                                      </a:rPr>
                                    </m:ctrlPr>
                                  </m:sSubPr>
                                  <m:e>
                                    <m:r>
                                      <a:rPr lang="en-US" sz="3600" b="0" i="1" smtClean="0">
                                        <a:latin typeface="Cambria Math"/>
                                      </a:rPr>
                                      <m:t>𝑛</m:t>
                                    </m:r>
                                  </m:e>
                                  <m:sub>
                                    <m:r>
                                      <a:rPr lang="en-US" sz="3600" b="0" i="1" smtClean="0">
                                        <a:latin typeface="Cambria Math"/>
                                      </a:rPr>
                                      <m:t>1</m:t>
                                    </m:r>
                                  </m:sub>
                                </m:sSub>
                              </m:den>
                            </m:f>
                            <m:r>
                              <a:rPr lang="en-US" sz="3600" b="0" i="1" smtClean="0">
                                <a:latin typeface="Cambria Math"/>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sSub>
                                      <m:sSubPr>
                                        <m:ctrlPr>
                                          <a:rPr lang="en-US" sz="3600" b="0" i="1" smtClean="0">
                                            <a:latin typeface="Cambria Math" panose="02040503050406030204" pitchFamily="18" charset="0"/>
                                          </a:rPr>
                                        </m:ctrlPr>
                                      </m:sSubPr>
                                      <m:e>
                                        <m:r>
                                          <a:rPr lang="en-US" sz="3600" b="0" i="1" smtClean="0">
                                            <a:latin typeface="Cambria Math"/>
                                          </a:rPr>
                                          <m:t>𝑠</m:t>
                                        </m:r>
                                      </m:e>
                                      <m:sub>
                                        <m:r>
                                          <a:rPr lang="en-US" sz="3600" b="0" i="1" smtClean="0">
                                            <a:latin typeface="Cambria Math"/>
                                          </a:rPr>
                                          <m:t>2</m:t>
                                        </m:r>
                                      </m:sub>
                                    </m:sSub>
                                  </m:e>
                                  <m:sup>
                                    <m:r>
                                      <a:rPr lang="en-US" sz="3600" b="0" i="1" smtClean="0">
                                        <a:latin typeface="Cambria Math"/>
                                      </a:rPr>
                                      <m:t>2</m:t>
                                    </m:r>
                                  </m:sup>
                                </m:sSup>
                              </m:num>
                              <m:den>
                                <m:sSub>
                                  <m:sSubPr>
                                    <m:ctrlPr>
                                      <a:rPr lang="en-US" sz="3600" b="0" i="1" smtClean="0">
                                        <a:latin typeface="Cambria Math" panose="02040503050406030204" pitchFamily="18" charset="0"/>
                                      </a:rPr>
                                    </m:ctrlPr>
                                  </m:sSubPr>
                                  <m:e>
                                    <m:r>
                                      <a:rPr lang="en-US" sz="3600" b="0" i="1" smtClean="0">
                                        <a:latin typeface="Cambria Math"/>
                                      </a:rPr>
                                      <m:t>𝑛</m:t>
                                    </m:r>
                                  </m:e>
                                  <m:sub>
                                    <m:r>
                                      <a:rPr lang="en-US" sz="3600" b="0" i="1" smtClean="0">
                                        <a:latin typeface="Cambria Math"/>
                                      </a:rPr>
                                      <m:t>2</m:t>
                                    </m:r>
                                  </m:sub>
                                </m:sSub>
                              </m:den>
                            </m:f>
                          </m:e>
                        </m:rad>
                      </m:den>
                    </m:f>
                    <m:r>
                      <a:rPr lang="en-US" sz="3600" b="0" i="0" smtClean="0">
                        <a:latin typeface="Cambria Math"/>
                      </a:rPr>
                      <m:t>=</m:t>
                    </m:r>
                    <m:f>
                      <m:fPr>
                        <m:ctrlPr>
                          <a:rPr lang="en-US" sz="3600" i="1">
                            <a:latin typeface="Cambria Math" panose="02040503050406030204" pitchFamily="18" charset="0"/>
                          </a:rPr>
                        </m:ctrlPr>
                      </m:fPr>
                      <m:num>
                        <m:r>
                          <a:rPr lang="en-US" sz="3600" b="0" i="1" smtClean="0">
                            <a:latin typeface="Cambria Math"/>
                          </a:rPr>
                          <m:t>5.810−5.588</m:t>
                        </m:r>
                      </m:num>
                      <m:den>
                        <m:rad>
                          <m:radPr>
                            <m:degHide m:val="on"/>
                            <m:ctrlPr>
                              <a:rPr lang="en-US" sz="3600" i="1">
                                <a:latin typeface="Cambria Math" panose="02040503050406030204" pitchFamily="18" charset="0"/>
                              </a:rPr>
                            </m:ctrlPr>
                          </m:radPr>
                          <m:deg/>
                          <m:e>
                            <m:f>
                              <m:fPr>
                                <m:ctrlPr>
                                  <a:rPr lang="en-US" sz="3600" i="1">
                                    <a:latin typeface="Cambria Math" panose="02040503050406030204" pitchFamily="18" charset="0"/>
                                  </a:rPr>
                                </m:ctrlPr>
                              </m:fPr>
                              <m:num>
                                <m:r>
                                  <a:rPr lang="en-US" sz="3600" b="0" i="1" smtClean="0">
                                    <a:latin typeface="Cambria Math"/>
                                  </a:rPr>
                                  <m:t>1.167</m:t>
                                </m:r>
                              </m:num>
                              <m:den>
                                <m:r>
                                  <a:rPr lang="en-US" sz="3600" b="0" i="1" smtClean="0">
                                    <a:latin typeface="Cambria Math"/>
                                  </a:rPr>
                                  <m:t>21</m:t>
                                </m:r>
                              </m:den>
                            </m:f>
                            <m:r>
                              <a:rPr lang="en-US" sz="3600" i="1">
                                <a:latin typeface="Cambria Math"/>
                              </a:rPr>
                              <m:t>+</m:t>
                            </m:r>
                            <m:f>
                              <m:fPr>
                                <m:ctrlPr>
                                  <a:rPr lang="en-US" sz="3600" i="1">
                                    <a:latin typeface="Cambria Math" panose="02040503050406030204" pitchFamily="18" charset="0"/>
                                  </a:rPr>
                                </m:ctrlPr>
                              </m:fPr>
                              <m:num>
                                <m:r>
                                  <a:rPr lang="en-US" sz="3600" b="0" i="1" smtClean="0">
                                    <a:latin typeface="Cambria Math"/>
                                  </a:rPr>
                                  <m:t>1.121</m:t>
                                </m:r>
                              </m:num>
                              <m:den>
                                <m:r>
                                  <a:rPr lang="en-US" sz="3600" b="0" i="1" smtClean="0">
                                    <a:latin typeface="Cambria Math"/>
                                  </a:rPr>
                                  <m:t>17</m:t>
                                </m:r>
                              </m:den>
                            </m:f>
                          </m:e>
                        </m:rad>
                      </m:den>
                    </m:f>
                    <m:r>
                      <a:rPr lang="en-US" sz="3600" b="0" i="0" smtClean="0">
                        <a:latin typeface="Cambria Math"/>
                      </a:rPr>
                      <m:t> =0.596</m:t>
                    </m:r>
                  </m:oMath>
                </a14:m>
                <a:r>
                  <a:rPr lang="en-US" sz="3600" b="0" dirty="0"/>
                  <a:t> </a:t>
                </a:r>
                <a:endParaRPr lang="en-US" sz="3600" dirty="0"/>
              </a:p>
              <a:p>
                <a:pPr marL="0" indent="0" algn="just">
                  <a:buNone/>
                </a:pPr>
                <a:endParaRPr lang="en-US" sz="1700" b="0" dirty="0"/>
              </a:p>
              <a:p>
                <a:pPr algn="just"/>
                <a:r>
                  <a:rPr lang="en-US" sz="3600" dirty="0"/>
                  <a:t>For </a:t>
                </a:r>
                <a14:m>
                  <m:oMath xmlns:m="http://schemas.openxmlformats.org/officeDocument/2006/math">
                    <m:r>
                      <a:rPr lang="en-US" sz="3600" b="0" i="1" smtClean="0">
                        <a:latin typeface="Cambria Math"/>
                      </a:rPr>
                      <m:t>28 </m:t>
                    </m:r>
                  </m:oMath>
                </a14:m>
                <a:r>
                  <a:rPr lang="en-US" sz="3600" dirty="0" err="1"/>
                  <a:t>d.f.</a:t>
                </a:r>
                <a:r>
                  <a:rPr lang="en-US" sz="3600" dirty="0"/>
                  <a:t> </a:t>
                </a:r>
                <a:r>
                  <a:rPr lang="en-US" sz="3600" dirty="0" err="1"/>
                  <a:t>prob</a:t>
                </a:r>
                <a:r>
                  <a:rPr lang="en-US" sz="3600" dirty="0"/>
                  <a:t>(t &gt; 0.596 and t &lt; -0.596 ) = 0.556</a:t>
                </a:r>
              </a:p>
              <a:p>
                <a:pPr algn="just"/>
                <a:endParaRPr lang="en-US" sz="1700" dirty="0"/>
              </a:p>
              <a:p>
                <a:pPr algn="just"/>
                <a:r>
                  <a:rPr lang="en-US" sz="3600" dirty="0"/>
                  <a:t>Since </a:t>
                </a:r>
                <a:r>
                  <a:rPr lang="en-US" sz="3600" dirty="0" err="1"/>
                  <a:t>prob</a:t>
                </a:r>
                <a:r>
                  <a:rPr lang="en-US" sz="3600" dirty="0"/>
                  <a:t>(t &gt; 0.596 and t &lt; 0.556 ) &gt; 0.05 conclude no difference in groups.</a:t>
                </a:r>
              </a:p>
              <a:p>
                <a:pPr marL="0" indent="0" algn="just">
                  <a:buNone/>
                </a:pPr>
                <a:endParaRPr lang="en-US" sz="1700" dirty="0"/>
              </a:p>
              <a:p>
                <a:pPr algn="just"/>
                <a:r>
                  <a:rPr lang="en-US" sz="3600" dirty="0" err="1"/>
                  <a:t>T</a:t>
                </a:r>
                <a:r>
                  <a:rPr lang="en-US" sz="3600" baseline="-25000" dirty="0" err="1"/>
                  <a:t>crit</a:t>
                </a:r>
                <a:r>
                  <a:rPr lang="en-US" sz="3600" dirty="0"/>
                  <a:t> = 2.042 for 28 </a:t>
                </a:r>
                <a:r>
                  <a:rPr lang="en-US" sz="3600" dirty="0" err="1"/>
                  <a:t>d.f.</a:t>
                </a:r>
                <a:r>
                  <a:rPr lang="en-US" sz="3600" dirty="0"/>
                  <a:t>  and since the T statistic based on the data is less conclude no difference in groups.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3543" y="1428750"/>
                <a:ext cx="8229600" cy="5429250"/>
              </a:xfrm>
              <a:blipFill rotWithShape="1">
                <a:blip r:embed="rId2"/>
                <a:stretch>
                  <a:fillRect l="-1111" t="-2132" r="-1259"/>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571" y="171450"/>
            <a:ext cx="2063029"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49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rPr>
              <a:t>For Session 2 Homework</a:t>
            </a:r>
            <a:br>
              <a:rPr lang="en-US" dirty="0">
                <a:solidFill>
                  <a:srgbClr val="000000"/>
                </a:solidFill>
              </a:rPr>
            </a:br>
            <a:r>
              <a:rPr lang="en-US" dirty="0">
                <a:solidFill>
                  <a:srgbClr val="000000"/>
                </a:solidFill>
              </a:rPr>
              <a:t>SAS Code: Session 2.sas</a:t>
            </a:r>
          </a:p>
        </p:txBody>
      </p:sp>
      <p:sp>
        <p:nvSpPr>
          <p:cNvPr id="3" name="Content Placeholder 2"/>
          <p:cNvSpPr>
            <a:spLocks noGrp="1"/>
          </p:cNvSpPr>
          <p:nvPr>
            <p:ph idx="1"/>
          </p:nvPr>
        </p:nvSpPr>
        <p:spPr/>
        <p:txBody>
          <a:bodyPr/>
          <a:lstStyle/>
          <a:p>
            <a:r>
              <a:rPr lang="en-US" dirty="0"/>
              <a:t>proc power with one sample means</a:t>
            </a:r>
          </a:p>
          <a:p>
            <a:r>
              <a:rPr lang="en-US" dirty="0"/>
              <a:t>proc power with two sample means</a:t>
            </a:r>
          </a:p>
        </p:txBody>
      </p:sp>
    </p:spTree>
    <p:extLst>
      <p:ext uri="{BB962C8B-B14F-4D97-AF65-F5344CB8AC3E}">
        <p14:creationId xmlns:p14="http://schemas.microsoft.com/office/powerpoint/2010/main" val="1093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solidFill>
                  <a:srgbClr val="C00000"/>
                </a:solidFill>
              </a:rPr>
              <a:t>Quick Quiz Question (QQQ 1)</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p:txBody>
          <a:bodyPr/>
          <a:lstStyle/>
          <a:p>
            <a:pPr>
              <a:defRPr/>
            </a:pPr>
            <a:fld id="{85BC5B7D-D6B0-4550-9BAF-D21F2647AC79}" type="slidenum">
              <a:rPr lang="en-US" altLang="en-US" smtClean="0"/>
              <a:pPr>
                <a:defRPr/>
              </a:pPr>
              <a:t>12</a:t>
            </a:fld>
            <a:endParaRPr lang="en-US" altLang="en-US" dirty="0"/>
          </a:p>
        </p:txBody>
      </p:sp>
      <p:pic>
        <p:nvPicPr>
          <p:cNvPr id="5" name="Picture 4">
            <a:extLst>
              <a:ext uri="{FF2B5EF4-FFF2-40B4-BE49-F238E27FC236}">
                <a16:creationId xmlns:a16="http://schemas.microsoft.com/office/drawing/2014/main" id="{BADABD98-5E5C-C04B-B5BA-8E069ECE85F0}"/>
              </a:ext>
            </a:extLst>
          </p:cNvPr>
          <p:cNvPicPr>
            <a:picLocks noChangeAspect="1"/>
          </p:cNvPicPr>
          <p:nvPr/>
        </p:nvPicPr>
        <p:blipFill>
          <a:blip r:embed="rId2"/>
          <a:stretch>
            <a:fillRect/>
          </a:stretch>
        </p:blipFill>
        <p:spPr>
          <a:xfrm>
            <a:off x="438150" y="2317750"/>
            <a:ext cx="8267700" cy="2222500"/>
          </a:xfrm>
          <a:prstGeom prst="rect">
            <a:avLst/>
          </a:prstGeom>
        </p:spPr>
      </p:pic>
    </p:spTree>
    <p:extLst>
      <p:ext uri="{BB962C8B-B14F-4D97-AF65-F5344CB8AC3E}">
        <p14:creationId xmlns:p14="http://schemas.microsoft.com/office/powerpoint/2010/main" val="31135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solidFill>
                  <a:srgbClr val="C00000"/>
                </a:solidFill>
              </a:rPr>
              <a:t>QQQ 2</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p:txBody>
          <a:bodyPr/>
          <a:lstStyle/>
          <a:p>
            <a:pPr>
              <a:defRPr/>
            </a:pPr>
            <a:fld id="{85BC5B7D-D6B0-4550-9BAF-D21F2647AC79}" type="slidenum">
              <a:rPr lang="en-US" altLang="en-US" smtClean="0"/>
              <a:pPr>
                <a:defRPr/>
              </a:pPr>
              <a:t>13</a:t>
            </a:fld>
            <a:endParaRPr lang="en-US" altLang="en-US" dirty="0"/>
          </a:p>
        </p:txBody>
      </p:sp>
      <p:pic>
        <p:nvPicPr>
          <p:cNvPr id="5" name="Picture 4">
            <a:extLst>
              <a:ext uri="{FF2B5EF4-FFF2-40B4-BE49-F238E27FC236}">
                <a16:creationId xmlns:a16="http://schemas.microsoft.com/office/drawing/2014/main" id="{11F55C13-2722-1144-8678-80EB52C4E775}"/>
              </a:ext>
            </a:extLst>
          </p:cNvPr>
          <p:cNvPicPr>
            <a:picLocks noChangeAspect="1"/>
          </p:cNvPicPr>
          <p:nvPr/>
        </p:nvPicPr>
        <p:blipFill>
          <a:blip r:embed="rId2"/>
          <a:stretch>
            <a:fillRect/>
          </a:stretch>
        </p:blipFill>
        <p:spPr>
          <a:xfrm>
            <a:off x="1195555" y="1374978"/>
            <a:ext cx="6752887" cy="5102022"/>
          </a:xfrm>
          <a:prstGeom prst="rect">
            <a:avLst/>
          </a:prstGeom>
        </p:spPr>
      </p:pic>
    </p:spTree>
    <p:extLst>
      <p:ext uri="{BB962C8B-B14F-4D97-AF65-F5344CB8AC3E}">
        <p14:creationId xmlns:p14="http://schemas.microsoft.com/office/powerpoint/2010/main" val="176727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solidFill>
                  <a:srgbClr val="C00000"/>
                </a:solidFill>
              </a:rPr>
              <a:t>QQQ 3</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p:txBody>
          <a:bodyPr/>
          <a:lstStyle/>
          <a:p>
            <a:pPr>
              <a:defRPr/>
            </a:pPr>
            <a:fld id="{85BC5B7D-D6B0-4550-9BAF-D21F2647AC79}" type="slidenum">
              <a:rPr lang="en-US" altLang="en-US" smtClean="0"/>
              <a:pPr>
                <a:defRPr/>
              </a:pPr>
              <a:t>14</a:t>
            </a:fld>
            <a:endParaRPr lang="en-US" altLang="en-US" dirty="0"/>
          </a:p>
        </p:txBody>
      </p:sp>
      <p:pic>
        <p:nvPicPr>
          <p:cNvPr id="5" name="Picture 4">
            <a:extLst>
              <a:ext uri="{FF2B5EF4-FFF2-40B4-BE49-F238E27FC236}">
                <a16:creationId xmlns:a16="http://schemas.microsoft.com/office/drawing/2014/main" id="{D59FA5CE-2A6C-974F-A94D-BA6060F693AC}"/>
              </a:ext>
            </a:extLst>
          </p:cNvPr>
          <p:cNvPicPr>
            <a:picLocks noChangeAspect="1"/>
          </p:cNvPicPr>
          <p:nvPr/>
        </p:nvPicPr>
        <p:blipFill>
          <a:blip r:embed="rId2"/>
          <a:stretch>
            <a:fillRect/>
          </a:stretch>
        </p:blipFill>
        <p:spPr>
          <a:xfrm>
            <a:off x="1071461" y="1638300"/>
            <a:ext cx="7001078" cy="4610099"/>
          </a:xfrm>
          <a:prstGeom prst="rect">
            <a:avLst/>
          </a:prstGeom>
        </p:spPr>
      </p:pic>
    </p:spTree>
    <p:extLst>
      <p:ext uri="{BB962C8B-B14F-4D97-AF65-F5344CB8AC3E}">
        <p14:creationId xmlns:p14="http://schemas.microsoft.com/office/powerpoint/2010/main" val="122126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Sample Hypothesis Testing: </a:t>
            </a:r>
            <a:br>
              <a:rPr lang="en-US" dirty="0"/>
            </a:br>
            <a:r>
              <a:rPr lang="en-US" dirty="0"/>
              <a:t>The 6 Steps</a:t>
            </a:r>
          </a:p>
        </p:txBody>
      </p:sp>
      <p:sp>
        <p:nvSpPr>
          <p:cNvPr id="3" name="Content Placeholder 2"/>
          <p:cNvSpPr>
            <a:spLocks noGrp="1"/>
          </p:cNvSpPr>
          <p:nvPr>
            <p:ph idx="1"/>
          </p:nvPr>
        </p:nvSpPr>
        <p:spPr>
          <a:xfrm>
            <a:off x="691514" y="1925744"/>
            <a:ext cx="7543802" cy="4023360"/>
          </a:xfrm>
        </p:spPr>
        <p:txBody>
          <a:bodyPr>
            <a:normAutofit fontScale="77500" lnSpcReduction="20000"/>
          </a:bodyPr>
          <a:lstStyle/>
          <a:p>
            <a:pPr marL="514350" indent="-514350">
              <a:buAutoNum type="arabicPeriod"/>
            </a:pPr>
            <a:r>
              <a:rPr lang="en-US" dirty="0"/>
              <a:t>Identify H</a:t>
            </a:r>
            <a:r>
              <a:rPr lang="en-US" baseline="-25000" dirty="0"/>
              <a:t>0</a:t>
            </a:r>
            <a:r>
              <a:rPr lang="en-US" dirty="0"/>
              <a:t> and H</a:t>
            </a:r>
            <a:r>
              <a:rPr lang="en-US" baseline="-25000" dirty="0"/>
              <a:t>a</a:t>
            </a:r>
            <a:r>
              <a:rPr lang="en-US" dirty="0"/>
              <a:t>.</a:t>
            </a:r>
          </a:p>
          <a:p>
            <a:pPr marL="514350" indent="-514350">
              <a:buAutoNum type="arabicPeriod"/>
            </a:pPr>
            <a:r>
              <a:rPr lang="en-US" dirty="0"/>
              <a:t>Find the Critical Value(s) and Draw and </a:t>
            </a:r>
            <a:r>
              <a:rPr lang="en-US" sz="2800" dirty="0"/>
              <a:t>Shade.</a:t>
            </a:r>
          </a:p>
          <a:p>
            <a:pPr marL="514350" indent="-514350">
              <a:buAutoNum type="arabicPeriod"/>
            </a:pPr>
            <a:r>
              <a:rPr lang="en-US" dirty="0"/>
              <a:t>Calculate the Test – Statistic. (The evidence.)</a:t>
            </a:r>
          </a:p>
          <a:p>
            <a:pPr marL="514350" indent="-514350">
              <a:buAutoNum type="arabicPeriod"/>
            </a:pPr>
            <a:r>
              <a:rPr lang="en-US" dirty="0"/>
              <a:t>Calculate the p-value.</a:t>
            </a:r>
          </a:p>
          <a:p>
            <a:pPr marL="514350" indent="-514350">
              <a:buAutoNum type="arabicPeriod"/>
            </a:pPr>
            <a:r>
              <a:rPr lang="en-US" dirty="0"/>
              <a:t>Make a decision… Reject H</a:t>
            </a:r>
            <a:r>
              <a:rPr lang="en-US" baseline="-25000" dirty="0"/>
              <a:t>0</a:t>
            </a:r>
            <a:r>
              <a:rPr lang="en-US" dirty="0"/>
              <a:t> or </a:t>
            </a:r>
            <a:r>
              <a:rPr lang="en-US" dirty="0" err="1"/>
              <a:t>or</a:t>
            </a:r>
            <a:r>
              <a:rPr lang="en-US" dirty="0"/>
              <a:t> not enough evidence to reject  H</a:t>
            </a:r>
            <a:r>
              <a:rPr lang="en-US" baseline="-25000" dirty="0"/>
              <a:t>0</a:t>
            </a:r>
            <a:r>
              <a:rPr lang="en-US" dirty="0"/>
              <a:t>. </a:t>
            </a:r>
          </a:p>
          <a:p>
            <a:pPr marL="514350" indent="-514350" algn="just">
              <a:buAutoNum type="arabicPeriod"/>
            </a:pPr>
            <a:r>
              <a:rPr lang="en-US" dirty="0"/>
              <a:t>Write a clear conclusion in the context of the problem. Use mostly non-statistical terms but always report the p-value. Add a confidence interval if appropriate.  End this conclusion with a statement about the scope. </a:t>
            </a:r>
          </a:p>
          <a:p>
            <a:endParaRPr lang="en-US" dirty="0"/>
          </a:p>
        </p:txBody>
      </p:sp>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359826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7424" y="2845676"/>
                <a:ext cx="8628434" cy="1450757"/>
              </a:xfrm>
            </p:spPr>
            <p:txBody>
              <a:bodyPr>
                <a:normAutofit fontScale="90000"/>
              </a:bodyPr>
              <a:lstStyle/>
              <a:p>
                <a:pPr algn="ctr"/>
                <a:r>
                  <a:rPr lang="en-US" dirty="0">
                    <a:solidFill>
                      <a:srgbClr val="C00000"/>
                    </a:solidFill>
                  </a:rPr>
                  <a:t>Question 1</a:t>
                </a:r>
                <a:br>
                  <a:rPr lang="en-US" dirty="0">
                    <a:solidFill>
                      <a:srgbClr val="C00000"/>
                    </a:solidFill>
                  </a:rPr>
                </a:br>
                <a:r>
                  <a:rPr lang="en-US" dirty="0">
                    <a:solidFill>
                      <a:srgbClr val="C00000"/>
                    </a:solidFill>
                  </a:rPr>
                  <a:t>(</a:t>
                </a:r>
                <a14:m>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rPr>
                      <m:t>≤</m:t>
                    </m:r>
                    <m:r>
                      <a:rPr lang="en-US" b="0" i="0" smtClean="0">
                        <a:solidFill>
                          <a:srgbClr val="C00000"/>
                        </a:solidFill>
                        <a:latin typeface="Cambria Math" panose="02040503050406030204" pitchFamily="18" charset="0"/>
                        <a:ea typeface="Cambria Math" panose="02040503050406030204" pitchFamily="18" charset="0"/>
                      </a:rPr>
                      <m:t>2</m:t>
                    </m:r>
                  </m:oMath>
                </a14:m>
                <a:r>
                  <a:rPr lang="en-US" dirty="0">
                    <a:solidFill>
                      <a:srgbClr val="C00000"/>
                    </a:solidFill>
                  </a:rPr>
                  <a:t> hours)</a:t>
                </a:r>
                <a:br>
                  <a:rPr lang="en-US" dirty="0">
                    <a:solidFill>
                      <a:srgbClr val="C00000"/>
                    </a:solidFill>
                  </a:rPr>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7424" y="2845676"/>
                <a:ext cx="8628434" cy="1450757"/>
              </a:xfrm>
              <a:blipFill rotWithShape="1">
                <a:blip r:embed="rId2"/>
                <a:stretch>
                  <a:fillRect t="-449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16</a:t>
            </a:fld>
            <a:endParaRPr lang="en-US" altLang="en-US" dirty="0"/>
          </a:p>
        </p:txBody>
      </p:sp>
    </p:spTree>
    <p:extLst>
      <p:ext uri="{BB962C8B-B14F-4D97-AF65-F5344CB8AC3E}">
        <p14:creationId xmlns:p14="http://schemas.microsoft.com/office/powerpoint/2010/main" val="60511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0" y="274638"/>
            <a:ext cx="9144000"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000" dirty="0">
                <a:solidFill>
                  <a:srgbClr val="C00000"/>
                </a:solidFill>
              </a:rPr>
              <a:t>Question 1: One Sample Confidence Interval</a:t>
            </a:r>
            <a:endParaRPr lang="en-US" altLang="en-US" sz="4000" dirty="0">
              <a:solidFill>
                <a:srgbClr val="C00000"/>
              </a:solidFill>
            </a:endParaRPr>
          </a:p>
        </p:txBody>
      </p:sp>
      <p:sp>
        <p:nvSpPr>
          <p:cNvPr id="23555" name="Rectangle 3"/>
          <p:cNvSpPr>
            <a:spLocks noGrp="1" noChangeArrowheads="1"/>
          </p:cNvSpPr>
          <p:nvPr>
            <p:ph idx="1"/>
          </p:nvPr>
        </p:nvSpPr>
        <p:spPr bwMode="auto">
          <a:xfrm>
            <a:off x="-116114" y="3917270"/>
            <a:ext cx="9144000" cy="27593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indent="0" algn="just">
              <a:buNone/>
            </a:pPr>
            <a:r>
              <a:rPr lang="en-US" altLang="en-US" sz="1950" dirty="0"/>
              <a:t>The following are ages of 7 randomly selected patrons at the Beach Comber in South Mission Beach at 7pm. We assume that the data come from a normal distribution and would like to </a:t>
            </a:r>
            <a:r>
              <a:rPr lang="en-US" altLang="en-US" sz="1950" b="1" i="1" dirty="0"/>
              <a:t>construct and interpret</a:t>
            </a:r>
            <a:r>
              <a:rPr lang="en-US" altLang="en-US" sz="1950" dirty="0"/>
              <a:t> a 95% confidence interval for the actual mean age of patrons at the Comber.  Assume we don’t know the population standard deviation and have estimated it to be 7.08 years. In addition, the t multiplier (t critical value) for this problem is 2.447. The other statistics needed to construct the interval will need to be derived from the data.  Manually construct a CI and explain your work.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558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32006" y="2241866"/>
                <a:ext cx="7543800" cy="1450757"/>
              </a:xfrm>
            </p:spPr>
            <p:txBody>
              <a:bodyPr/>
              <a:lstStyle/>
              <a:p>
                <a:pPr algn="ctr"/>
                <a:r>
                  <a:rPr lang="en-US" dirty="0">
                    <a:solidFill>
                      <a:srgbClr val="C00000"/>
                    </a:solidFill>
                  </a:rPr>
                  <a:t>Question 2</a:t>
                </a:r>
                <a:br>
                  <a:rPr lang="en-US" dirty="0">
                    <a:solidFill>
                      <a:srgbClr val="C00000"/>
                    </a:solidFill>
                  </a:rPr>
                </a:br>
                <a:r>
                  <a:rPr lang="en-US" dirty="0">
                    <a:solidFill>
                      <a:srgbClr val="C00000"/>
                    </a:solidFill>
                  </a:rPr>
                  <a:t>(</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rPr>
                      <m:t>≤</m:t>
                    </m:r>
                  </m:oMath>
                </a14:m>
                <a:r>
                  <a:rPr lang="en-US" dirty="0">
                    <a:solidFill>
                      <a:srgbClr val="C00000"/>
                    </a:solidFill>
                  </a:rPr>
                  <a:t>1 hour)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32006" y="2241866"/>
                <a:ext cx="7543800" cy="1450757"/>
              </a:xfrm>
              <a:blipFill rotWithShape="1">
                <a:blip r:embed="rId2"/>
                <a:stretch>
                  <a:fillRect t="-7983" b="-193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18</a:t>
            </a:fld>
            <a:endParaRPr lang="en-US" altLang="en-US" dirty="0"/>
          </a:p>
        </p:txBody>
      </p:sp>
    </p:spTree>
    <p:extLst>
      <p:ext uri="{BB962C8B-B14F-4D97-AF65-F5344CB8AC3E}">
        <p14:creationId xmlns:p14="http://schemas.microsoft.com/office/powerpoint/2010/main" val="68635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solidFill>
                  <a:srgbClr val="C00000"/>
                </a:solidFill>
              </a:rPr>
              <a:t>Question 2: One Sample t-test</a:t>
            </a:r>
            <a:endParaRPr lang="en-US" altLang="en-US" dirty="0">
              <a:solidFill>
                <a:srgbClr val="C00000"/>
              </a:solidFill>
            </a:endParaRPr>
          </a:p>
        </p:txBody>
      </p:sp>
      <p:sp>
        <p:nvSpPr>
          <p:cNvPr id="23555" name="Rectangle 3"/>
          <p:cNvSpPr>
            <a:spLocks noGrp="1" noChangeArrowheads="1"/>
          </p:cNvSpPr>
          <p:nvPr>
            <p:ph idx="1"/>
          </p:nvPr>
        </p:nvSpPr>
        <p:spPr bwMode="auto">
          <a:xfrm>
            <a:off x="-145143" y="3717653"/>
            <a:ext cx="9144000" cy="29298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indent="0" algn="just">
              <a:lnSpc>
                <a:spcPct val="90000"/>
              </a:lnSpc>
              <a:buNone/>
            </a:pPr>
            <a:r>
              <a:rPr lang="en-US" altLang="en-US"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one sample 2-sided t-test with alpha = .05 to test this claim.  Provide enough explanation to fully describe each step.  Recall that Step 2 is finding the critical value which is the same as the t multiplier in the corresponding 95% confidence interval.  Do the calculations manually and confirm them in SAS or R.</a:t>
            </a:r>
          </a:p>
          <a:p>
            <a:pPr indent="0">
              <a:lnSpc>
                <a:spcPct val="90000"/>
              </a:lnSpc>
              <a:buNone/>
            </a:pPr>
            <a:endParaRPr lang="en-US" altLang="en-US" dirty="0"/>
          </a:p>
          <a:p>
            <a:pPr algn="ctr">
              <a:lnSpc>
                <a:spcPct val="90000"/>
              </a:lnSpc>
              <a:buNone/>
            </a:pPr>
            <a:r>
              <a:rPr lang="en-US" altLang="en-US" sz="2400" dirty="0"/>
              <a:t>	</a:t>
            </a:r>
            <a:r>
              <a:rPr lang="en-US" altLang="en-US"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64929"/>
            <a:ext cx="7957892" cy="247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46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14" y="242248"/>
            <a:ext cx="8229600" cy="563562"/>
          </a:xfrm>
        </p:spPr>
        <p:txBody>
          <a:bodyPr>
            <a:normAutofit/>
          </a:bodyPr>
          <a:lstStyle/>
          <a:p>
            <a:r>
              <a:rPr lang="en-US" sz="2800" b="1" dirty="0">
                <a:solidFill>
                  <a:srgbClr val="000000"/>
                </a:solidFill>
              </a:rPr>
              <a:t>Central Limit Theorem and Sampling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90600"/>
                <a:ext cx="8763000" cy="5486400"/>
              </a:xfrm>
            </p:spPr>
            <p:txBody>
              <a:bodyPr>
                <a:normAutofit fontScale="62500" lnSpcReduction="20000"/>
              </a:bodyPr>
              <a:lstStyle/>
              <a:p>
                <a:r>
                  <a:rPr lang="en-US" sz="2900" b="1" dirty="0"/>
                  <a:t>CLT</a:t>
                </a:r>
                <a:r>
                  <a:rPr lang="en-US" sz="2900" dirty="0"/>
                  <a:t>:  If the sample size is sufficiently large, the sampling distribution of the sample mean is approximately normal.</a:t>
                </a:r>
              </a:p>
              <a:p>
                <a:r>
                  <a:rPr lang="en-US" sz="2900" b="1" dirty="0"/>
                  <a:t>Corollary 1</a:t>
                </a:r>
                <a:r>
                  <a:rPr lang="en-US" sz="2900" dirty="0"/>
                  <a:t>: The mean of sampling distribution </a:t>
                </a:r>
                <a14:m>
                  <m:oMath xmlns:m="http://schemas.openxmlformats.org/officeDocument/2006/math">
                    <m:sSub>
                      <m:sSubPr>
                        <m:ctrlPr>
                          <a:rPr lang="en-US" sz="2900" i="1" smtClean="0">
                            <a:latin typeface="Cambria Math" panose="02040503050406030204" pitchFamily="18" charset="0"/>
                          </a:rPr>
                        </m:ctrlPr>
                      </m:sSubPr>
                      <m:e>
                        <m:r>
                          <a:rPr lang="en-US" sz="2900" i="1" smtClean="0">
                            <a:latin typeface="Cambria Math"/>
                            <a:ea typeface="Cambria Math"/>
                          </a:rPr>
                          <m:t>𝜇</m:t>
                        </m:r>
                      </m:e>
                      <m:sub>
                        <m:acc>
                          <m:accPr>
                            <m:chr m:val="̅"/>
                            <m:ctrlPr>
                              <a:rPr lang="en-US" sz="2900" i="1" smtClean="0">
                                <a:latin typeface="Cambria Math" panose="02040503050406030204" pitchFamily="18" charset="0"/>
                                <a:ea typeface="Cambria Math"/>
                              </a:rPr>
                            </m:ctrlPr>
                          </m:accPr>
                          <m:e>
                            <m:r>
                              <a:rPr lang="en-US" sz="2900" b="0" i="1" smtClean="0">
                                <a:latin typeface="Cambria Math"/>
                                <a:ea typeface="Cambria Math"/>
                              </a:rPr>
                              <m:t>𝑋</m:t>
                            </m:r>
                          </m:e>
                        </m:acc>
                      </m:sub>
                    </m:sSub>
                  </m:oMath>
                </a14:m>
                <a:r>
                  <a:rPr lang="en-US" sz="2900" dirty="0"/>
                  <a:t>is equal to the mean of the population from which the sample came, </a:t>
                </a:r>
                <a:r>
                  <a:rPr lang="en-US" sz="2900" i="1" dirty="0"/>
                  <a:t>μ</a:t>
                </a:r>
                <a:r>
                  <a:rPr lang="en-US" sz="2900" dirty="0"/>
                  <a:t>.</a:t>
                </a:r>
              </a:p>
              <a:p>
                <a:r>
                  <a:rPr lang="en-US" sz="2900" b="1" dirty="0"/>
                  <a:t>Corollary 2</a:t>
                </a:r>
                <a:r>
                  <a:rPr lang="en-US" sz="2900" dirty="0"/>
                  <a:t>: The standard deviation of the mean, </a:t>
                </a:r>
                <a14:m>
                  <m:oMath xmlns:m="http://schemas.openxmlformats.org/officeDocument/2006/math">
                    <m:sSub>
                      <m:sSubPr>
                        <m:ctrlPr>
                          <a:rPr lang="en-US" sz="2900" i="1" smtClean="0">
                            <a:latin typeface="Cambria Math" panose="02040503050406030204" pitchFamily="18" charset="0"/>
                          </a:rPr>
                        </m:ctrlPr>
                      </m:sSubPr>
                      <m:e>
                        <m:r>
                          <a:rPr lang="en-US" sz="2900" i="1" smtClean="0">
                            <a:latin typeface="Cambria Math"/>
                            <a:ea typeface="Cambria Math"/>
                          </a:rPr>
                          <m:t>𝜎</m:t>
                        </m:r>
                      </m:e>
                      <m:sub>
                        <m:acc>
                          <m:accPr>
                            <m:chr m:val="̅"/>
                            <m:ctrlPr>
                              <a:rPr lang="en-US" sz="2900" i="1" smtClean="0">
                                <a:latin typeface="Cambria Math" panose="02040503050406030204" pitchFamily="18" charset="0"/>
                              </a:rPr>
                            </m:ctrlPr>
                          </m:accPr>
                          <m:e>
                            <m:r>
                              <a:rPr lang="en-US" sz="2900" b="0" i="1" smtClean="0">
                                <a:latin typeface="Cambria Math"/>
                              </a:rPr>
                              <m:t>𝑋</m:t>
                            </m:r>
                          </m:e>
                        </m:acc>
                      </m:sub>
                    </m:sSub>
                  </m:oMath>
                </a14:m>
                <a:r>
                  <a:rPr lang="en-US" sz="2900" dirty="0"/>
                  <a:t>, of the sampling distribution  is approximately equal to </a:t>
                </a:r>
                <a14:m>
                  <m:oMath xmlns:m="http://schemas.openxmlformats.org/officeDocument/2006/math">
                    <m:f>
                      <m:fPr>
                        <m:ctrlPr>
                          <a:rPr lang="en-US" sz="2900" i="1" smtClean="0">
                            <a:latin typeface="Cambria Math" panose="02040503050406030204" pitchFamily="18" charset="0"/>
                          </a:rPr>
                        </m:ctrlPr>
                      </m:fPr>
                      <m:num>
                        <m:r>
                          <a:rPr lang="en-US" sz="2900" i="1" smtClean="0">
                            <a:latin typeface="Cambria Math"/>
                            <a:ea typeface="Cambria Math"/>
                          </a:rPr>
                          <m:t>𝜎</m:t>
                        </m:r>
                      </m:num>
                      <m:den>
                        <m:rad>
                          <m:radPr>
                            <m:degHide m:val="on"/>
                            <m:ctrlPr>
                              <a:rPr lang="en-US" sz="2900" i="1" smtClean="0">
                                <a:latin typeface="Cambria Math" panose="02040503050406030204" pitchFamily="18" charset="0"/>
                              </a:rPr>
                            </m:ctrlPr>
                          </m:radPr>
                          <m:deg/>
                          <m:e>
                            <m:r>
                              <a:rPr lang="en-US" sz="2900" b="0" i="1" smtClean="0">
                                <a:latin typeface="Cambria Math"/>
                              </a:rPr>
                              <m:t>𝑛</m:t>
                            </m:r>
                          </m:e>
                        </m:rad>
                      </m:den>
                    </m:f>
                  </m:oMath>
                </a14:m>
                <a:r>
                  <a:rPr lang="en-US" sz="2900" dirty="0"/>
                  <a:t>   where </a:t>
                </a:r>
                <a:r>
                  <a:rPr lang="en-US" sz="2900" i="1" dirty="0">
                    <a:latin typeface="Times New Roman" panose="02020603050405020304" pitchFamily="18" charset="0"/>
                    <a:cs typeface="Times New Roman" panose="02020603050405020304" pitchFamily="18" charset="0"/>
                  </a:rPr>
                  <a:t>n</a:t>
                </a:r>
                <a:r>
                  <a:rPr lang="en-US" sz="2900" dirty="0"/>
                  <a:t> is the sample size and </a:t>
                </a:r>
                <a14:m>
                  <m:oMath xmlns:m="http://schemas.openxmlformats.org/officeDocument/2006/math">
                    <m:r>
                      <a:rPr lang="en-US" sz="2900" i="1" smtClean="0">
                        <a:latin typeface="Cambria Math"/>
                        <a:ea typeface="Cambria Math"/>
                      </a:rPr>
                      <m:t>𝜎</m:t>
                    </m:r>
                  </m:oMath>
                </a14:m>
                <a:r>
                  <a:rPr lang="en-US" sz="2900" dirty="0"/>
                  <a:t> is the population standard deviation.  Typically </a:t>
                </a:r>
                <a14:m>
                  <m:oMath xmlns:m="http://schemas.openxmlformats.org/officeDocument/2006/math">
                    <m:r>
                      <a:rPr lang="en-US" sz="2900" i="1" smtClean="0">
                        <a:latin typeface="Cambria Math"/>
                        <a:ea typeface="Cambria Math"/>
                      </a:rPr>
                      <m:t>𝜎</m:t>
                    </m:r>
                  </m:oMath>
                </a14:m>
                <a:r>
                  <a:rPr lang="en-US" sz="2900" dirty="0"/>
                  <a:t> is unknown and the sample standard deviation, s, is used.</a:t>
                </a:r>
              </a:p>
              <a:p>
                <a:r>
                  <a:rPr lang="en-US" sz="2900" b="1" dirty="0"/>
                  <a:t>Finite population correction factor</a:t>
                </a:r>
                <a:r>
                  <a:rPr lang="en-US" sz="2900" dirty="0"/>
                  <a:t> (</a:t>
                </a:r>
                <a:r>
                  <a:rPr lang="en-US" sz="2900" dirty="0" err="1"/>
                  <a:t>fpc</a:t>
                </a:r>
                <a:r>
                  <a:rPr lang="en-US" sz="2900" dirty="0"/>
                  <a:t>) for finite samples, include </a:t>
                </a:r>
                <a14:m>
                  <m:oMath xmlns:m="http://schemas.openxmlformats.org/officeDocument/2006/math">
                    <m:rad>
                      <m:radPr>
                        <m:degHide m:val="on"/>
                        <m:ctrlPr>
                          <a:rPr lang="en-US" sz="2900" i="1" smtClean="0">
                            <a:latin typeface="Cambria Math" panose="02040503050406030204" pitchFamily="18" charset="0"/>
                          </a:rPr>
                        </m:ctrlPr>
                      </m:radPr>
                      <m:deg/>
                      <m:e>
                        <m:r>
                          <a:rPr lang="en-US" sz="2900" i="1" smtClean="0">
                            <a:latin typeface="Cambria Math"/>
                          </a:rPr>
                          <m:t>1</m:t>
                        </m:r>
                        <m:r>
                          <a:rPr lang="en-US" sz="2900" b="0" i="1" smtClean="0">
                            <a:latin typeface="Cambria Math"/>
                          </a:rPr>
                          <m:t>−</m:t>
                        </m:r>
                        <m:f>
                          <m:fPr>
                            <m:ctrlPr>
                              <a:rPr lang="en-US" sz="2900" b="0" i="1" smtClean="0">
                                <a:latin typeface="Cambria Math" panose="02040503050406030204" pitchFamily="18" charset="0"/>
                              </a:rPr>
                            </m:ctrlPr>
                          </m:fPr>
                          <m:num>
                            <m:r>
                              <a:rPr lang="en-US" sz="2900" b="0" i="1" smtClean="0">
                                <a:latin typeface="Cambria Math"/>
                              </a:rPr>
                              <m:t>𝑛</m:t>
                            </m:r>
                          </m:num>
                          <m:den>
                            <m:r>
                              <a:rPr lang="en-US" sz="2900" b="0" i="1" smtClean="0">
                                <a:latin typeface="Cambria Math"/>
                              </a:rPr>
                              <m:t>𝑁</m:t>
                            </m:r>
                          </m:den>
                        </m:f>
                      </m:e>
                    </m:rad>
                  </m:oMath>
                </a14:m>
                <a:r>
                  <a:rPr lang="en-US" sz="2900" dirty="0"/>
                  <a:t> : </a:t>
                </a:r>
              </a:p>
              <a:p>
                <a:pPr marL="0" indent="0">
                  <a:buNone/>
                </a:pPr>
                <a14:m>
                  <m:oMath xmlns:m="http://schemas.openxmlformats.org/officeDocument/2006/math">
                    <m:sSub>
                      <m:sSubPr>
                        <m:ctrlPr>
                          <a:rPr lang="en-US" sz="2900" i="1" smtClean="0">
                            <a:latin typeface="Cambria Math" panose="02040503050406030204" pitchFamily="18" charset="0"/>
                          </a:rPr>
                        </m:ctrlPr>
                      </m:sSubPr>
                      <m:e>
                        <m:r>
                          <a:rPr lang="en-US" sz="2900" b="0" i="1" smtClean="0">
                            <a:latin typeface="Cambria Math"/>
                          </a:rPr>
                          <m:t>              </m:t>
                        </m:r>
                        <m:r>
                          <a:rPr lang="en-US" sz="2900" i="1" smtClean="0">
                            <a:latin typeface="Cambria Math"/>
                            <a:ea typeface="Cambria Math"/>
                          </a:rPr>
                          <m:t>𝜎</m:t>
                        </m:r>
                      </m:e>
                      <m:sub>
                        <m:acc>
                          <m:accPr>
                            <m:chr m:val="̅"/>
                            <m:ctrlPr>
                              <a:rPr lang="en-US" sz="2900" i="1" smtClean="0">
                                <a:latin typeface="Cambria Math" panose="02040503050406030204" pitchFamily="18" charset="0"/>
                              </a:rPr>
                            </m:ctrlPr>
                          </m:accPr>
                          <m:e>
                            <m:r>
                              <a:rPr lang="en-US" sz="2900" b="0" i="1" smtClean="0">
                                <a:latin typeface="Cambria Math"/>
                              </a:rPr>
                              <m:t>𝑋</m:t>
                            </m:r>
                          </m:e>
                        </m:acc>
                      </m:sub>
                    </m:sSub>
                    <m:r>
                      <a:rPr lang="en-US" sz="2900" b="0" i="1" smtClean="0">
                        <a:latin typeface="Cambria Math"/>
                      </a:rPr>
                      <m:t>=</m:t>
                    </m:r>
                    <m:rad>
                      <m:radPr>
                        <m:degHide m:val="on"/>
                        <m:ctrlPr>
                          <a:rPr lang="en-US" sz="2900" b="0" i="1" smtClean="0">
                            <a:latin typeface="Cambria Math" panose="02040503050406030204" pitchFamily="18" charset="0"/>
                          </a:rPr>
                        </m:ctrlPr>
                      </m:radPr>
                      <m:deg/>
                      <m:e>
                        <m:f>
                          <m:fPr>
                            <m:ctrlPr>
                              <a:rPr lang="en-US" sz="2900" b="0" i="1" smtClean="0">
                                <a:latin typeface="Cambria Math" panose="02040503050406030204" pitchFamily="18" charset="0"/>
                              </a:rPr>
                            </m:ctrlPr>
                          </m:fPr>
                          <m:num>
                            <m:sSup>
                              <m:sSupPr>
                                <m:ctrlPr>
                                  <a:rPr lang="en-US" sz="2900" i="1">
                                    <a:latin typeface="Cambria Math" panose="02040503050406030204" pitchFamily="18" charset="0"/>
                                  </a:rPr>
                                </m:ctrlPr>
                              </m:sSupPr>
                              <m:e>
                                <m:r>
                                  <a:rPr lang="en-US" sz="2900" b="0" i="1" smtClean="0">
                                    <a:latin typeface="Cambria Math"/>
                                  </a:rPr>
                                  <m:t>𝑠</m:t>
                                </m:r>
                              </m:e>
                              <m:sup>
                                <m:r>
                                  <a:rPr lang="en-US" sz="2900" i="1">
                                    <a:latin typeface="Cambria Math"/>
                                  </a:rPr>
                                  <m:t>2</m:t>
                                </m:r>
                              </m:sup>
                            </m:sSup>
                          </m:num>
                          <m:den>
                            <m:r>
                              <a:rPr lang="en-US" sz="2900" b="0" i="1" smtClean="0">
                                <a:latin typeface="Cambria Math"/>
                              </a:rPr>
                              <m:t>𝑛</m:t>
                            </m:r>
                          </m:den>
                        </m:f>
                        <m:r>
                          <a:rPr lang="en-US" sz="2900" i="1" smtClean="0">
                            <a:latin typeface="Cambria Math"/>
                          </a:rPr>
                          <m:t> </m:t>
                        </m:r>
                        <m:r>
                          <a:rPr lang="en-US" sz="2900" b="0" i="1" smtClean="0">
                            <a:latin typeface="Cambria Math"/>
                          </a:rPr>
                          <m:t>(1−</m:t>
                        </m:r>
                        <m:f>
                          <m:fPr>
                            <m:ctrlPr>
                              <a:rPr lang="en-US" sz="2900" b="0" i="1" smtClean="0">
                                <a:latin typeface="Cambria Math" panose="02040503050406030204" pitchFamily="18" charset="0"/>
                              </a:rPr>
                            </m:ctrlPr>
                          </m:fPr>
                          <m:num>
                            <m:r>
                              <a:rPr lang="en-US" sz="2900" b="0" i="1" smtClean="0">
                                <a:latin typeface="Cambria Math"/>
                              </a:rPr>
                              <m:t>𝑛</m:t>
                            </m:r>
                          </m:num>
                          <m:den>
                            <m:r>
                              <a:rPr lang="en-US" sz="2900" b="0" i="1" smtClean="0">
                                <a:latin typeface="Cambria Math"/>
                              </a:rPr>
                              <m:t>𝑁</m:t>
                            </m:r>
                          </m:den>
                        </m:f>
                      </m:e>
                    </m:rad>
                  </m:oMath>
                </a14:m>
                <a:r>
                  <a:rPr lang="en-US" sz="2900" dirty="0"/>
                  <a:t>)</a:t>
                </a:r>
              </a:p>
              <a:p>
                <a:pPr marL="0" indent="0">
                  <a:buNone/>
                </a:pPr>
                <a:r>
                  <a:rPr lang="en-US" sz="2900" dirty="0"/>
                  <a:t>            where:</a:t>
                </a:r>
              </a:p>
              <a:p>
                <a:pPr marL="0" indent="0">
                  <a:buNone/>
                </a:pPr>
                <a:r>
                  <a:rPr lang="en-US" sz="2900" dirty="0"/>
                  <a:t>             </a:t>
                </a:r>
                <a14:m>
                  <m:oMath xmlns:m="http://schemas.openxmlformats.org/officeDocument/2006/math">
                    <m:sSup>
                      <m:sSupPr>
                        <m:ctrlPr>
                          <a:rPr lang="en-US" sz="2900" i="1">
                            <a:latin typeface="Cambria Math" panose="02040503050406030204" pitchFamily="18" charset="0"/>
                          </a:rPr>
                        </m:ctrlPr>
                      </m:sSupPr>
                      <m:e>
                        <m:r>
                          <a:rPr lang="en-US" sz="2900" b="0" i="1" smtClean="0">
                            <a:latin typeface="Cambria Math"/>
                          </a:rPr>
                          <m:t>𝑠</m:t>
                        </m:r>
                      </m:e>
                      <m:sup>
                        <m:r>
                          <a:rPr lang="en-US" sz="2900" i="1">
                            <a:latin typeface="Cambria Math"/>
                          </a:rPr>
                          <m:t>2</m:t>
                        </m:r>
                      </m:sup>
                    </m:sSup>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b="0" i="1" smtClean="0">
                            <a:latin typeface="Cambria Math"/>
                          </a:rPr>
                          <m:t>1</m:t>
                        </m:r>
                      </m:num>
                      <m:den>
                        <m:r>
                          <a:rPr lang="en-US" sz="2900" b="0" i="1" smtClean="0">
                            <a:latin typeface="Cambria Math"/>
                          </a:rPr>
                          <m:t>𝑛</m:t>
                        </m:r>
                        <m:r>
                          <a:rPr lang="en-US" sz="2900" i="1">
                            <a:latin typeface="Cambria Math" panose="02040503050406030204" pitchFamily="18" charset="0"/>
                          </a:rPr>
                          <m:t>−1</m:t>
                        </m:r>
                      </m:den>
                    </m:f>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𝑖</m:t>
                        </m:r>
                        <m:r>
                          <a:rPr lang="en-US" sz="2900" i="1">
                            <a:latin typeface="Cambria Math" panose="02040503050406030204" pitchFamily="18" charset="0"/>
                          </a:rPr>
                          <m:t>=1</m:t>
                        </m:r>
                      </m:sub>
                      <m:sup>
                        <m:r>
                          <a:rPr lang="en-US" sz="2900" b="0" i="1" smtClean="0">
                            <a:latin typeface="Cambria Math"/>
                          </a:rPr>
                          <m:t>𝑛</m:t>
                        </m:r>
                      </m:sup>
                      <m:e>
                        <m:sSup>
                          <m:sSupPr>
                            <m:ctrlPr>
                              <a:rPr lang="en-US" sz="2900" i="1">
                                <a:latin typeface="Cambria Math" panose="02040503050406030204" pitchFamily="18" charset="0"/>
                              </a:rPr>
                            </m:ctrlPr>
                          </m:sSupPr>
                          <m:e>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b="0" i="1" smtClean="0">
                                    <a:latin typeface="Cambria Math"/>
                                  </a:rPr>
                                  <m:t>𝑋</m:t>
                                </m:r>
                              </m:e>
                              <m:sub>
                                <m:r>
                                  <a:rPr lang="en-US" sz="2900" i="1">
                                    <a:latin typeface="Cambria Math" panose="02040503050406030204" pitchFamily="18" charset="0"/>
                                  </a:rPr>
                                  <m:t>𝑖</m:t>
                                </m:r>
                              </m:sub>
                            </m:sSub>
                            <m:r>
                              <a:rPr lang="en-US" sz="2900" i="1">
                                <a:latin typeface="Cambria Math" panose="02040503050406030204" pitchFamily="18" charset="0"/>
                              </a:rPr>
                              <m:t>−</m:t>
                            </m:r>
                            <m:acc>
                              <m:accPr>
                                <m:chr m:val="̅"/>
                                <m:ctrlPr>
                                  <a:rPr lang="en-US" sz="2900" i="1">
                                    <a:latin typeface="Cambria Math" panose="02040503050406030204" pitchFamily="18" charset="0"/>
                                  </a:rPr>
                                </m:ctrlPr>
                              </m:accPr>
                              <m:e>
                                <m:r>
                                  <a:rPr lang="en-US" sz="2900" b="0" i="1" smtClean="0">
                                    <a:latin typeface="Cambria Math"/>
                                  </a:rPr>
                                  <m:t>𝑋</m:t>
                                </m:r>
                              </m:e>
                            </m:acc>
                            <m:r>
                              <a:rPr lang="en-US" sz="2900" i="1">
                                <a:latin typeface="Cambria Math" panose="02040503050406030204" pitchFamily="18" charset="0"/>
                              </a:rPr>
                              <m:t>)</m:t>
                            </m:r>
                          </m:e>
                          <m:sup>
                            <m:r>
                              <a:rPr lang="en-US" sz="2900" i="1">
                                <a:latin typeface="Cambria Math" panose="02040503050406030204" pitchFamily="18" charset="0"/>
                              </a:rPr>
                              <m:t>2</m:t>
                            </m:r>
                          </m:sup>
                        </m:sSup>
                      </m:e>
                    </m:nary>
                  </m:oMath>
                </a14:m>
                <a:endParaRPr lang="en-US" sz="2900" dirty="0"/>
              </a:p>
              <a:p>
                <a:pPr marL="0" indent="0">
                  <a:buNone/>
                </a:pPr>
                <a:endParaRPr lang="en-US" sz="2900" dirty="0"/>
              </a:p>
              <a:p>
                <a:r>
                  <a:rPr lang="en-US" sz="2900" b="1" dirty="0"/>
                  <a:t>Note</a:t>
                </a:r>
                <a:r>
                  <a:rPr lang="en-US" sz="2900" dirty="0"/>
                  <a:t> when the population is large relative to the sample sizes </a:t>
                </a:r>
                <a:r>
                  <a:rPr lang="en-US" sz="2900" i="1" dirty="0">
                    <a:latin typeface="Times New Roman" panose="02020603050405020304" pitchFamily="18" charset="0"/>
                    <a:cs typeface="Times New Roman" panose="02020603050405020304" pitchFamily="18" charset="0"/>
                  </a:rPr>
                  <a:t>n</a:t>
                </a:r>
                <a:r>
                  <a:rPr lang="en-US" sz="2900" dirty="0"/>
                  <a:t> the </a:t>
                </a:r>
                <a:r>
                  <a:rPr lang="en-US" sz="2900" dirty="0" err="1"/>
                  <a:t>fpc</a:t>
                </a:r>
                <a:r>
                  <a:rPr lang="en-US" sz="2900" dirty="0"/>
                  <a:t> is approximately equal to one. </a:t>
                </a:r>
              </a:p>
              <a:p>
                <a:r>
                  <a:rPr lang="en-US" sz="2900" b="1" dirty="0"/>
                  <a:t>Example Gettysburg Address Exercise</a:t>
                </a:r>
                <a:r>
                  <a:rPr lang="en-US" sz="2900" dirty="0"/>
                  <a:t>:       </a:t>
                </a:r>
                <a:r>
                  <a:rPr lang="en-US" sz="2600" dirty="0"/>
                  <a:t>http://www.rossmanchance.com/applets/OneSample.html?population=gettysburg</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90600"/>
                <a:ext cx="8763000" cy="5486400"/>
              </a:xfrm>
              <a:blipFill rotWithShape="1">
                <a:blip r:embed="rId2"/>
                <a:stretch>
                  <a:fillRect l="-417" t="-1444" r="-695"/>
                </a:stretch>
              </a:blipFill>
            </p:spPr>
            <p:txBody>
              <a:bodyPr/>
              <a:lstStyle/>
              <a:p>
                <a:r>
                  <a:rPr lang="en-US">
                    <a:noFill/>
                  </a:rPr>
                  <a:t> </a:t>
                </a:r>
              </a:p>
            </p:txBody>
          </p:sp>
        </mc:Fallback>
      </mc:AlternateContent>
    </p:spTree>
    <p:extLst>
      <p:ext uri="{BB962C8B-B14F-4D97-AF65-F5344CB8AC3E}">
        <p14:creationId xmlns:p14="http://schemas.microsoft.com/office/powerpoint/2010/main" val="44781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32006" y="2241866"/>
                <a:ext cx="7543800" cy="1450757"/>
              </a:xfrm>
            </p:spPr>
            <p:txBody>
              <a:bodyPr/>
              <a:lstStyle/>
              <a:p>
                <a:pPr algn="ctr"/>
                <a:r>
                  <a:rPr lang="en-US" dirty="0">
                    <a:solidFill>
                      <a:srgbClr val="C00000"/>
                    </a:solidFill>
                  </a:rPr>
                  <a:t>Question 3</a:t>
                </a:r>
                <a:br>
                  <a:rPr lang="en-US" dirty="0">
                    <a:solidFill>
                      <a:srgbClr val="C00000"/>
                    </a:solidFill>
                  </a:rPr>
                </a:br>
                <a:r>
                  <a:rPr lang="en-US" dirty="0">
                    <a:solidFill>
                      <a:srgbClr val="C00000"/>
                    </a:solidFill>
                  </a:rPr>
                  <a:t>(</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rPr>
                      <m:t>≤</m:t>
                    </m:r>
                    <m:r>
                      <a:rPr lang="en-US" b="0" i="0" smtClean="0">
                        <a:solidFill>
                          <a:srgbClr val="C00000"/>
                        </a:solidFill>
                        <a:latin typeface="Cambria Math" panose="02040503050406030204" pitchFamily="18" charset="0"/>
                        <a:ea typeface="Cambria Math" panose="02040503050406030204" pitchFamily="18" charset="0"/>
                      </a:rPr>
                      <m:t>2</m:t>
                    </m:r>
                  </m:oMath>
                </a14:m>
                <a:r>
                  <a:rPr lang="en-US" dirty="0">
                    <a:solidFill>
                      <a:srgbClr val="C00000"/>
                    </a:solidFill>
                  </a:rPr>
                  <a:t> hours)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32006" y="2241866"/>
                <a:ext cx="7543800" cy="1450757"/>
              </a:xfrm>
              <a:blipFill rotWithShape="1">
                <a:blip r:embed="rId2"/>
                <a:stretch>
                  <a:fillRect t="-7983" b="-193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354123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62A0-A325-2C4E-8FB2-6D4EBE8723A9}"/>
              </a:ext>
            </a:extLst>
          </p:cNvPr>
          <p:cNvSpPr>
            <a:spLocks noGrp="1"/>
          </p:cNvSpPr>
          <p:nvPr>
            <p:ph type="title"/>
          </p:nvPr>
        </p:nvSpPr>
        <p:spPr/>
        <p:txBody>
          <a:bodyPr/>
          <a:lstStyle/>
          <a:p>
            <a:r>
              <a:rPr lang="en-US" dirty="0">
                <a:solidFill>
                  <a:srgbClr val="C00000"/>
                </a:solidFill>
              </a:rPr>
              <a:t>Q 3: Also in the Homework  </a:t>
            </a:r>
          </a:p>
        </p:txBody>
      </p:sp>
      <p:sp>
        <p:nvSpPr>
          <p:cNvPr id="4" name="Slide Number Placeholder 3">
            <a:extLst>
              <a:ext uri="{FF2B5EF4-FFF2-40B4-BE49-F238E27FC236}">
                <a16:creationId xmlns:a16="http://schemas.microsoft.com/office/drawing/2014/main" id="{6D562A6A-2FAC-B041-B3E1-4592AF8A2115}"/>
              </a:ext>
            </a:extLst>
          </p:cNvPr>
          <p:cNvSpPr>
            <a:spLocks noGrp="1"/>
          </p:cNvSpPr>
          <p:nvPr>
            <p:ph type="sldNum" sz="quarter" idx="12"/>
          </p:nvPr>
        </p:nvSpPr>
        <p:spPr/>
        <p:txBody>
          <a:bodyPr/>
          <a:lstStyle/>
          <a:p>
            <a:pPr>
              <a:defRPr/>
            </a:pPr>
            <a:fld id="{85BC5B7D-D6B0-4550-9BAF-D21F2647AC79}" type="slidenum">
              <a:rPr lang="en-US" altLang="en-US" smtClean="0"/>
              <a:pPr>
                <a:defRPr/>
              </a:pPr>
              <a:t>21</a:t>
            </a:fld>
            <a:endParaRPr lang="en-US" altLang="en-US" dirty="0"/>
          </a:p>
        </p:txBody>
      </p:sp>
      <p:pic>
        <p:nvPicPr>
          <p:cNvPr id="6" name="Picture 5">
            <a:extLst>
              <a:ext uri="{FF2B5EF4-FFF2-40B4-BE49-F238E27FC236}">
                <a16:creationId xmlns:a16="http://schemas.microsoft.com/office/drawing/2014/main" id="{86D7A612-512A-0146-869B-B77F29EBDFCB}"/>
              </a:ext>
            </a:extLst>
          </p:cNvPr>
          <p:cNvPicPr>
            <a:picLocks noChangeAspect="1"/>
          </p:cNvPicPr>
          <p:nvPr/>
        </p:nvPicPr>
        <p:blipFill>
          <a:blip r:embed="rId2"/>
          <a:stretch>
            <a:fillRect/>
          </a:stretch>
        </p:blipFill>
        <p:spPr>
          <a:xfrm>
            <a:off x="1309062" y="1593638"/>
            <a:ext cx="6525876" cy="4435061"/>
          </a:xfrm>
          <a:prstGeom prst="rect">
            <a:avLst/>
          </a:prstGeom>
        </p:spPr>
      </p:pic>
    </p:spTree>
    <p:extLst>
      <p:ext uri="{BB962C8B-B14F-4D97-AF65-F5344CB8AC3E}">
        <p14:creationId xmlns:p14="http://schemas.microsoft.com/office/powerpoint/2010/main" val="2202824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E4EC-46EA-1749-AB11-71A4A37A96A9}"/>
              </a:ext>
            </a:extLst>
          </p:cNvPr>
          <p:cNvSpPr>
            <a:spLocks noGrp="1"/>
          </p:cNvSpPr>
          <p:nvPr>
            <p:ph type="title"/>
          </p:nvPr>
        </p:nvSpPr>
        <p:spPr/>
        <p:txBody>
          <a:bodyPr>
            <a:normAutofit fontScale="90000"/>
          </a:bodyPr>
          <a:lstStyle/>
          <a:p>
            <a:r>
              <a:rPr lang="en-US" dirty="0">
                <a:solidFill>
                  <a:srgbClr val="C00000"/>
                </a:solidFill>
              </a:rPr>
              <a:t>Question 4!  </a:t>
            </a:r>
            <a:br>
              <a:rPr lang="en-US" dirty="0">
                <a:solidFill>
                  <a:srgbClr val="C00000"/>
                </a:solidFill>
              </a:rPr>
            </a:br>
            <a:r>
              <a:rPr lang="en-US" dirty="0">
                <a:solidFill>
                  <a:srgbClr val="C00000"/>
                </a:solidFill>
              </a:rPr>
              <a:t>Takeaways and Questions!</a:t>
            </a:r>
          </a:p>
        </p:txBody>
      </p:sp>
      <p:sp>
        <p:nvSpPr>
          <p:cNvPr id="3" name="Content Placeholder 2">
            <a:extLst>
              <a:ext uri="{FF2B5EF4-FFF2-40B4-BE49-F238E27FC236}">
                <a16:creationId xmlns:a16="http://schemas.microsoft.com/office/drawing/2014/main" id="{B8259D69-3D9B-2143-8432-02FE8F471908}"/>
              </a:ext>
            </a:extLst>
          </p:cNvPr>
          <p:cNvSpPr>
            <a:spLocks noGrp="1"/>
          </p:cNvSpPr>
          <p:nvPr>
            <p:ph idx="1"/>
          </p:nvPr>
        </p:nvSpPr>
        <p:spPr/>
        <p:txBody>
          <a:bodyPr/>
          <a:lstStyle/>
          <a:p>
            <a:pPr marL="0" indent="0" algn="ctr">
              <a:buNone/>
            </a:pPr>
            <a:endParaRPr lang="en-US" sz="3200" dirty="0"/>
          </a:p>
          <a:p>
            <a:pPr algn="ctr"/>
            <a:r>
              <a:rPr lang="en-US" sz="3200" dirty="0"/>
              <a:t>Please provide at least 4 takeaways from this unit and any question you had in this unit.</a:t>
            </a:r>
          </a:p>
          <a:p>
            <a:pPr algn="ctr"/>
            <a:r>
              <a:rPr lang="en-US" sz="3200" dirty="0"/>
              <a:t>  </a:t>
            </a:r>
          </a:p>
          <a:p>
            <a:pPr algn="ctr"/>
            <a:r>
              <a:rPr lang="en-US" sz="3200" dirty="0"/>
              <a:t>These will be used to design live session!  </a:t>
            </a:r>
          </a:p>
        </p:txBody>
      </p:sp>
      <p:sp>
        <p:nvSpPr>
          <p:cNvPr id="4" name="Slide Number Placeholder 3">
            <a:extLst>
              <a:ext uri="{FF2B5EF4-FFF2-40B4-BE49-F238E27FC236}">
                <a16:creationId xmlns:a16="http://schemas.microsoft.com/office/drawing/2014/main" id="{1085F233-93D9-C04B-A185-3E3E309970C2}"/>
              </a:ext>
            </a:extLst>
          </p:cNvPr>
          <p:cNvSpPr>
            <a:spLocks noGrp="1"/>
          </p:cNvSpPr>
          <p:nvPr>
            <p:ph type="sldNum" sz="quarter" idx="12"/>
          </p:nvPr>
        </p:nvSpPr>
        <p:spPr/>
        <p:txBody>
          <a:bodyPr/>
          <a:lstStyle/>
          <a:p>
            <a:pPr>
              <a:defRPr/>
            </a:pPr>
            <a:fld id="{85BC5B7D-D6B0-4550-9BAF-D21F2647AC79}" type="slidenum">
              <a:rPr lang="en-US" altLang="en-US" smtClean="0"/>
              <a:pPr>
                <a:defRPr/>
              </a:pPr>
              <a:t>22</a:t>
            </a:fld>
            <a:endParaRPr lang="en-US" altLang="en-US" dirty="0"/>
          </a:p>
        </p:txBody>
      </p:sp>
    </p:spTree>
    <p:extLst>
      <p:ext uri="{BB962C8B-B14F-4D97-AF65-F5344CB8AC3E}">
        <p14:creationId xmlns:p14="http://schemas.microsoft.com/office/powerpoint/2010/main" val="402621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43" y="341194"/>
            <a:ext cx="7543800" cy="1105469"/>
          </a:xfrm>
        </p:spPr>
        <p:txBody>
          <a:bodyPr/>
          <a:lstStyle/>
          <a:p>
            <a:r>
              <a:rPr lang="en-US" b="1" dirty="0">
                <a:solidFill>
                  <a:srgbClr val="000000"/>
                </a:solidFill>
              </a:rPr>
              <a:t>Some Useful Excel Functions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850" y="1504950"/>
            <a:ext cx="62103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35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sz="2800" b="1" dirty="0">
                <a:solidFill>
                  <a:srgbClr val="000000"/>
                </a:solidFill>
              </a:rPr>
              <a:t>One Sample Confidence Interval</a:t>
            </a:r>
            <a:br>
              <a:rPr lang="en-US" sz="2800" b="1" dirty="0">
                <a:solidFill>
                  <a:srgbClr val="000000"/>
                </a:solidFill>
              </a:rPr>
            </a:br>
            <a:r>
              <a:rPr lang="en-US" sz="2800" b="1" dirty="0">
                <a:solidFill>
                  <a:srgbClr val="000000"/>
                </a:solidFill>
              </a:rPr>
              <a:t>(Section 2.5 Asynchronous Videos)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486400"/>
              </a:xfrm>
            </p:spPr>
            <p:txBody>
              <a:bodyPr>
                <a:normAutofit fontScale="47500" lnSpcReduction="20000"/>
              </a:bodyPr>
              <a:lstStyle/>
              <a:p>
                <a:pPr marL="0" indent="0">
                  <a:buNone/>
                </a:pPr>
                <a:r>
                  <a:rPr lang="en-US" sz="4600" dirty="0"/>
                  <a:t>Find a confidence interval estimate of the emotional intelligence (EI) of a random sample of children at a school for the gifted and talented.</a:t>
                </a:r>
              </a:p>
              <a:p>
                <a:endParaRPr lang="en-US" sz="5100" dirty="0"/>
              </a:p>
              <a:p>
                <a:r>
                  <a:rPr lang="en-US" sz="5100" dirty="0"/>
                  <a:t>From the sample, the researcher knows:</a:t>
                </a:r>
              </a:p>
              <a:p>
                <a:pPr lvl="1"/>
                <a:r>
                  <a:rPr lang="en-US" sz="5100" dirty="0"/>
                  <a:t>The sample mean </a:t>
                </a:r>
                <a14:m>
                  <m:oMath xmlns:m="http://schemas.openxmlformats.org/officeDocument/2006/math">
                    <m:acc>
                      <m:accPr>
                        <m:chr m:val="̅"/>
                        <m:ctrlPr>
                          <a:rPr lang="en-US" sz="5100" i="1" smtClean="0">
                            <a:latin typeface="Cambria Math" panose="02040503050406030204" pitchFamily="18" charset="0"/>
                          </a:rPr>
                        </m:ctrlPr>
                      </m:accPr>
                      <m:e>
                        <m:r>
                          <a:rPr lang="en-US" sz="5100" b="0" i="1" smtClean="0">
                            <a:latin typeface="Cambria Math"/>
                          </a:rPr>
                          <m:t>𝑥</m:t>
                        </m:r>
                      </m:e>
                    </m:acc>
                  </m:oMath>
                </a14:m>
                <a:r>
                  <a:rPr lang="en-US" sz="5100" dirty="0"/>
                  <a:t>= 130</a:t>
                </a:r>
              </a:p>
              <a:p>
                <a:pPr lvl="1"/>
                <a:r>
                  <a:rPr lang="en-US" sz="5100" dirty="0"/>
                  <a:t>The sample standard deviation </a:t>
                </a:r>
                <a:r>
                  <a:rPr lang="en-US" sz="5100" i="1" dirty="0"/>
                  <a:t>s</a:t>
                </a:r>
                <a:r>
                  <a:rPr lang="en-US" sz="5100" dirty="0"/>
                  <a:t> = 15</a:t>
                </a:r>
              </a:p>
              <a:p>
                <a:pPr lvl="1"/>
                <a:r>
                  <a:rPr lang="en-US" sz="5100" dirty="0"/>
                  <a:t>The sample size </a:t>
                </a:r>
                <a:r>
                  <a:rPr lang="en-US" sz="5100" i="1" dirty="0">
                    <a:latin typeface="Times New Roman" panose="02020603050405020304" pitchFamily="18" charset="0"/>
                    <a:cs typeface="Times New Roman" panose="02020603050405020304" pitchFamily="18" charset="0"/>
                  </a:rPr>
                  <a:t>n</a:t>
                </a:r>
                <a:r>
                  <a:rPr lang="en-US" sz="5100" i="1" dirty="0"/>
                  <a:t> </a:t>
                </a:r>
                <a:r>
                  <a:rPr lang="en-US" sz="5100" dirty="0"/>
                  <a:t>= 120</a:t>
                </a:r>
              </a:p>
              <a:p>
                <a:pPr lvl="1"/>
                <a:r>
                  <a:rPr lang="en-US" sz="5100" dirty="0" err="1"/>
                  <a:t>t</a:t>
                </a:r>
                <a:r>
                  <a:rPr lang="en-US" sz="5100" baseline="-25000" dirty="0" err="1"/>
                  <a:t>crit</a:t>
                </a:r>
                <a:r>
                  <a:rPr lang="en-US" sz="5100" baseline="-25000" dirty="0"/>
                  <a:t> </a:t>
                </a:r>
                <a:r>
                  <a:rPr lang="en-US" sz="5100" dirty="0"/>
                  <a:t>= 1.979 (From table with 119 degrees of freedom)</a:t>
                </a:r>
              </a:p>
              <a:p>
                <a:pPr lvl="1"/>
                <a:r>
                  <a:rPr lang="en-US" sz="5100" dirty="0"/>
                  <a:t>α = 0.05</a:t>
                </a:r>
              </a:p>
              <a:p>
                <a:pPr marL="514350" indent="-457200"/>
                <a:r>
                  <a:rPr lang="en-US" sz="5100" dirty="0"/>
                  <a:t>Formula:  </a:t>
                </a:r>
                <a14:m>
                  <m:oMath xmlns:m="http://schemas.openxmlformats.org/officeDocument/2006/math">
                    <m:acc>
                      <m:accPr>
                        <m:chr m:val="̅"/>
                        <m:ctrlPr>
                          <a:rPr lang="en-US" sz="5100" i="1" smtClean="0">
                            <a:latin typeface="Cambria Math" panose="02040503050406030204" pitchFamily="18" charset="0"/>
                          </a:rPr>
                        </m:ctrlPr>
                      </m:accPr>
                      <m:e>
                        <m:r>
                          <a:rPr lang="en-US" sz="5100" b="0" i="1" smtClean="0">
                            <a:latin typeface="Cambria Math"/>
                          </a:rPr>
                          <m:t>𝑋</m:t>
                        </m:r>
                      </m:e>
                    </m:acc>
                    <m:r>
                      <a:rPr lang="en-US" sz="5100" i="1">
                        <a:latin typeface="Cambria Math"/>
                      </a:rPr>
                      <m:t>±</m:t>
                    </m:r>
                    <m:r>
                      <m:rPr>
                        <m:sty m:val="p"/>
                      </m:rPr>
                      <a:rPr lang="en-US" sz="5100" i="1" smtClean="0">
                        <a:latin typeface="Cambria Math"/>
                      </a:rPr>
                      <m:t>t</m:t>
                    </m:r>
                  </m:oMath>
                </a14:m>
                <a:r>
                  <a:rPr lang="en-US" sz="5100" baseline="-25000" dirty="0"/>
                  <a:t>crit</a:t>
                </a:r>
                <a14:m>
                  <m:oMath xmlns:m="http://schemas.openxmlformats.org/officeDocument/2006/math">
                    <m:d>
                      <m:dPr>
                        <m:ctrlPr>
                          <a:rPr lang="en-US" sz="5100" i="1" baseline="-25000" dirty="0" smtClean="0">
                            <a:latin typeface="Cambria Math" panose="02040503050406030204" pitchFamily="18" charset="0"/>
                          </a:rPr>
                        </m:ctrlPr>
                      </m:dPr>
                      <m:e>
                        <m:f>
                          <m:fPr>
                            <m:ctrlPr>
                              <a:rPr lang="en-US" sz="5100" i="1" dirty="0" smtClean="0">
                                <a:latin typeface="Cambria Math" panose="02040503050406030204" pitchFamily="18" charset="0"/>
                              </a:rPr>
                            </m:ctrlPr>
                          </m:fPr>
                          <m:num>
                            <m:r>
                              <a:rPr lang="en-US" sz="5100" b="0" i="1" dirty="0" smtClean="0">
                                <a:latin typeface="Cambria Math"/>
                              </a:rPr>
                              <m:t>𝑠</m:t>
                            </m:r>
                          </m:num>
                          <m:den>
                            <m:rad>
                              <m:radPr>
                                <m:degHide m:val="on"/>
                                <m:ctrlPr>
                                  <a:rPr lang="en-US" sz="5100" i="1" dirty="0" smtClean="0">
                                    <a:latin typeface="Cambria Math" panose="02040503050406030204" pitchFamily="18" charset="0"/>
                                  </a:rPr>
                                </m:ctrlPr>
                              </m:radPr>
                              <m:deg/>
                              <m:e>
                                <m:r>
                                  <a:rPr lang="en-US" sz="5100" b="0" i="1" dirty="0" smtClean="0">
                                    <a:latin typeface="Cambria Math"/>
                                  </a:rPr>
                                  <m:t>𝑛</m:t>
                                </m:r>
                              </m:e>
                            </m:rad>
                          </m:den>
                        </m:f>
                      </m:e>
                    </m:d>
                  </m:oMath>
                </a14:m>
                <a:endParaRPr lang="en-US" sz="5100" baseline="-25000" dirty="0"/>
              </a:p>
              <a:p>
                <a:pPr marL="57150" indent="0">
                  <a:buNone/>
                </a:pPr>
                <a:endParaRPr lang="en-US" sz="5100" baseline="-25000" dirty="0"/>
              </a:p>
              <a:p>
                <a:pPr marL="514350" indent="-457200"/>
                <a14:m>
                  <m:oMath xmlns:m="http://schemas.openxmlformats.org/officeDocument/2006/math">
                    <m:acc>
                      <m:accPr>
                        <m:chr m:val="̅"/>
                        <m:ctrlPr>
                          <a:rPr lang="en-US" sz="5100" i="1" smtClean="0">
                            <a:latin typeface="Cambria Math" panose="02040503050406030204" pitchFamily="18" charset="0"/>
                          </a:rPr>
                        </m:ctrlPr>
                      </m:accPr>
                      <m:e>
                        <m:r>
                          <a:rPr lang="en-US" sz="5100" b="0" i="1" smtClean="0">
                            <a:latin typeface="Cambria Math"/>
                          </a:rPr>
                          <m:t>𝑥</m:t>
                        </m:r>
                      </m:e>
                    </m:acc>
                    <m:r>
                      <a:rPr lang="en-US" sz="5100" i="1">
                        <a:latin typeface="Cambria Math"/>
                      </a:rPr>
                      <m:t>±</m:t>
                    </m:r>
                    <m:r>
                      <a:rPr lang="en-US" sz="5100" b="0" i="1" smtClean="0">
                        <a:latin typeface="Cambria Math"/>
                      </a:rPr>
                      <m:t>1.979</m:t>
                    </m:r>
                    <m:d>
                      <m:dPr>
                        <m:ctrlPr>
                          <a:rPr lang="en-US" sz="5100" i="1" baseline="-25000" dirty="0" smtClean="0">
                            <a:latin typeface="Cambria Math" panose="02040503050406030204" pitchFamily="18" charset="0"/>
                          </a:rPr>
                        </m:ctrlPr>
                      </m:dPr>
                      <m:e>
                        <m:f>
                          <m:fPr>
                            <m:ctrlPr>
                              <a:rPr lang="en-US" sz="5100" i="1" dirty="0" smtClean="0">
                                <a:latin typeface="Cambria Math" panose="02040503050406030204" pitchFamily="18" charset="0"/>
                              </a:rPr>
                            </m:ctrlPr>
                          </m:fPr>
                          <m:num>
                            <m:r>
                              <a:rPr lang="en-US" sz="5100" b="0" i="1" dirty="0" smtClean="0">
                                <a:latin typeface="Cambria Math"/>
                              </a:rPr>
                              <m:t>15</m:t>
                            </m:r>
                          </m:num>
                          <m:den>
                            <m:rad>
                              <m:radPr>
                                <m:degHide m:val="on"/>
                                <m:ctrlPr>
                                  <a:rPr lang="en-US" sz="5100" i="1" dirty="0" smtClean="0">
                                    <a:latin typeface="Cambria Math" panose="02040503050406030204" pitchFamily="18" charset="0"/>
                                  </a:rPr>
                                </m:ctrlPr>
                              </m:radPr>
                              <m:deg/>
                              <m:e>
                                <m:r>
                                  <a:rPr lang="en-US" sz="5100" b="0" i="1" dirty="0" smtClean="0">
                                    <a:latin typeface="Cambria Math"/>
                                  </a:rPr>
                                  <m:t>120</m:t>
                                </m:r>
                              </m:e>
                            </m:rad>
                          </m:den>
                        </m:f>
                      </m:e>
                    </m:d>
                    <m:r>
                      <a:rPr lang="en-US" sz="5100" b="0" i="1" dirty="0" smtClean="0">
                        <a:latin typeface="Cambria Math"/>
                      </a:rPr>
                      <m:t>⇒</m:t>
                    </m:r>
                  </m:oMath>
                </a14:m>
                <a:r>
                  <a:rPr lang="en-US" sz="5100" dirty="0"/>
                  <a:t> </a:t>
                </a:r>
                <a14:m>
                  <m:oMath xmlns:m="http://schemas.openxmlformats.org/officeDocument/2006/math">
                    <m:r>
                      <a:rPr lang="en-US" sz="5100" i="1" smtClean="0">
                        <a:latin typeface="Cambria Math"/>
                      </a:rPr>
                      <m:t>1</m:t>
                    </m:r>
                    <m:r>
                      <a:rPr lang="en-US" sz="5100" b="0" i="1" smtClean="0">
                        <a:latin typeface="Cambria Math"/>
                      </a:rPr>
                      <m:t>30</m:t>
                    </m:r>
                    <m:r>
                      <a:rPr lang="en-US" sz="5100" i="1">
                        <a:latin typeface="Cambria Math"/>
                      </a:rPr>
                      <m:t>±</m:t>
                    </m:r>
                  </m:oMath>
                </a14:m>
                <a:r>
                  <a:rPr lang="en-US" sz="5100" dirty="0"/>
                  <a:t> </a:t>
                </a:r>
                <a:r>
                  <a:rPr lang="en-US" sz="5100" dirty="0">
                    <a:latin typeface="Cambria Math"/>
                  </a:rPr>
                  <a:t>2.71</a:t>
                </a:r>
                <a:r>
                  <a:rPr lang="en-US" sz="5100" dirty="0"/>
                  <a:t> </a:t>
                </a:r>
                <a14:m>
                  <m:oMath xmlns:m="http://schemas.openxmlformats.org/officeDocument/2006/math">
                    <m:r>
                      <a:rPr lang="en-US" sz="5100" b="0" i="1" dirty="0" smtClean="0">
                        <a:latin typeface="Cambria Math"/>
                      </a:rPr>
                      <m:t>⇒</m:t>
                    </m:r>
                  </m:oMath>
                </a14:m>
                <a:r>
                  <a:rPr lang="en-US" sz="5100" dirty="0"/>
                  <a:t> </a:t>
                </a:r>
                <a14:m>
                  <m:oMath xmlns:m="http://schemas.openxmlformats.org/officeDocument/2006/math">
                    <m:r>
                      <a:rPr lang="en-US" sz="5100" i="1" smtClean="0">
                        <a:latin typeface="Cambria Math"/>
                      </a:rPr>
                      <m:t>(</m:t>
                    </m:r>
                    <m:r>
                      <a:rPr lang="en-US" sz="5100" b="0" i="1" smtClean="0">
                        <a:latin typeface="Cambria Math"/>
                      </a:rPr>
                      <m:t>127.29,132.71)</m:t>
                    </m:r>
                  </m:oMath>
                </a14:m>
                <a:endParaRPr lang="en-US" sz="5100" dirty="0"/>
              </a:p>
              <a:p>
                <a:pPr marL="0" indent="0">
                  <a:buNone/>
                </a:pP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486400"/>
              </a:xfrm>
              <a:blipFill rotWithShape="1">
                <a:blip r:embed="rId2"/>
                <a:stretch>
                  <a:fillRect l="-1037" t="-1778" r="-1407"/>
                </a:stretch>
              </a:blipFill>
            </p:spPr>
            <p:txBody>
              <a:bodyPr/>
              <a:lstStyle/>
              <a:p>
                <a:r>
                  <a:rPr lang="en-US">
                    <a:noFill/>
                  </a:rPr>
                  <a:t> </a:t>
                </a:r>
              </a:p>
            </p:txBody>
          </p:sp>
        </mc:Fallback>
      </mc:AlternateContent>
    </p:spTree>
    <p:extLst>
      <p:ext uri="{BB962C8B-B14F-4D97-AF65-F5344CB8AC3E}">
        <p14:creationId xmlns:p14="http://schemas.microsoft.com/office/powerpoint/2010/main" val="163263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87" y="383275"/>
            <a:ext cx="8229600" cy="715962"/>
          </a:xfrm>
        </p:spPr>
        <p:txBody>
          <a:bodyPr>
            <a:noAutofit/>
          </a:bodyPr>
          <a:lstStyle/>
          <a:p>
            <a:r>
              <a:rPr lang="en-US" sz="2800" b="1" dirty="0">
                <a:solidFill>
                  <a:srgbClr val="000000"/>
                </a:solidFill>
              </a:rPr>
              <a:t>One Sample Hypothesis Test  (Two Sided)</a:t>
            </a:r>
            <a:br>
              <a:rPr lang="en-US" sz="2800" b="1" dirty="0">
                <a:solidFill>
                  <a:srgbClr val="000000"/>
                </a:solidFill>
              </a:rPr>
            </a:br>
            <a:r>
              <a:rPr lang="en-US" sz="2800" b="1" dirty="0">
                <a:solidFill>
                  <a:srgbClr val="000000"/>
                </a:solidFill>
              </a:rPr>
              <a:t>(Section 2.6 Asynchronous Videos)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4350" y="1394618"/>
                <a:ext cx="8343900" cy="4983163"/>
              </a:xfrm>
            </p:spPr>
            <p:txBody>
              <a:bodyPr>
                <a:normAutofit/>
              </a:bodyPr>
              <a:lstStyle/>
              <a:p>
                <a:pPr algn="just"/>
                <a:r>
                  <a:rPr lang="en-US" sz="2800" dirty="0"/>
                  <a:t>Quality control department at a potato chip factory is interested in knowing if their sodium content is as advertised at 75 mg.</a:t>
                </a:r>
              </a:p>
              <a:p>
                <a:r>
                  <a:rPr lang="en-US" sz="2800" dirty="0"/>
                  <a:t>H</a:t>
                </a:r>
                <a:r>
                  <a:rPr lang="en-US" sz="2800" baseline="-25000" dirty="0"/>
                  <a:t>o</a:t>
                </a:r>
                <a:r>
                  <a:rPr lang="en-US" sz="2800" dirty="0"/>
                  <a:t>: </a:t>
                </a:r>
                <a14:m>
                  <m:oMath xmlns:m="http://schemas.openxmlformats.org/officeDocument/2006/math">
                    <m:r>
                      <a:rPr lang="en-US" sz="2800">
                        <a:latin typeface="Cambria Math"/>
                      </a:rPr>
                      <m:t>𝜇</m:t>
                    </m:r>
                    <m:r>
                      <a:rPr lang="en-US" sz="2800">
                        <a:latin typeface="Cambria Math"/>
                      </a:rPr>
                      <m:t>=75    </m:t>
                    </m:r>
                    <m:r>
                      <m:rPr>
                        <m:sty m:val="p"/>
                      </m:rPr>
                      <a:rPr lang="en-US" sz="2800">
                        <a:latin typeface="Cambria Math"/>
                      </a:rPr>
                      <m:t>Ha</m:t>
                    </m:r>
                    <m:r>
                      <a:rPr lang="en-US" sz="2800">
                        <a:latin typeface="Cambria Math"/>
                      </a:rPr>
                      <m:t>: </m:t>
                    </m:r>
                    <m:r>
                      <a:rPr lang="en-US" sz="2800">
                        <a:latin typeface="Cambria Math"/>
                      </a:rPr>
                      <m:t>𝜇</m:t>
                    </m:r>
                    <m:r>
                      <a:rPr lang="en-US" sz="2800">
                        <a:latin typeface="Cambria Math"/>
                      </a:rPr>
                      <m:t>≠75 </m:t>
                    </m:r>
                  </m:oMath>
                </a14:m>
                <a:endParaRPr lang="en-US" sz="2800" dirty="0"/>
              </a:p>
              <a:p>
                <a:r>
                  <a:rPr lang="en-US" sz="2800" dirty="0"/>
                  <a:t>What is known from sample:</a:t>
                </a:r>
              </a:p>
              <a:p>
                <a:pPr marL="0" indent="0">
                  <a:buNone/>
                </a:pP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a:rPr>
                          <m:t>𝑥</m:t>
                        </m:r>
                      </m:e>
                    </m:acc>
                    <m:r>
                      <a:rPr lang="en-US" sz="2800" b="0" i="0" smtClean="0">
                        <a:latin typeface="Cambria Math"/>
                      </a:rPr>
                      <m:t>= </m:t>
                    </m:r>
                  </m:oMath>
                </a14:m>
                <a:r>
                  <a:rPr lang="en-US" sz="2800" dirty="0"/>
                  <a:t>76.1; </a:t>
                </a:r>
                <a:r>
                  <a:rPr lang="en-US" sz="2800" i="1" dirty="0">
                    <a:latin typeface="Times New Roman" panose="02020603050405020304" pitchFamily="18" charset="0"/>
                    <a:cs typeface="Times New Roman" panose="02020603050405020304" pitchFamily="18" charset="0"/>
                  </a:rPr>
                  <a:t>s</a:t>
                </a:r>
                <a:r>
                  <a:rPr lang="en-US" sz="2800" dirty="0"/>
                  <a:t> = 2.2878; </a:t>
                </a:r>
                <a:r>
                  <a:rPr lang="en-US" sz="2800" i="1" dirty="0">
                    <a:latin typeface="Times New Roman" panose="02020603050405020304" pitchFamily="18" charset="0"/>
                    <a:cs typeface="Times New Roman" panose="02020603050405020304" pitchFamily="18" charset="0"/>
                  </a:rPr>
                  <a:t>n</a:t>
                </a:r>
                <a:r>
                  <a:rPr lang="en-US" sz="2800" dirty="0"/>
                  <a:t> = 40; </a:t>
                </a:r>
              </a:p>
              <a:p>
                <a:pPr>
                  <a:buSzPct val="100000"/>
                </a:pPr>
                <a:r>
                  <a:rPr lang="en-US" sz="2800" dirty="0"/>
                  <a:t>Formula: </a:t>
                </a:r>
                <a14:m>
                  <m:oMath xmlns:m="http://schemas.openxmlformats.org/officeDocument/2006/math">
                    <m:r>
                      <a:rPr lang="en-US" sz="2800" b="0" i="1" smtClean="0">
                        <a:latin typeface="Cambria Math"/>
                      </a:rPr>
                      <m:t>𝑡</m:t>
                    </m:r>
                    <m:r>
                      <a:rPr lang="en-US" sz="2800" b="0" i="0" smtClean="0">
                        <a:latin typeface="Cambria Math"/>
                      </a:rPr>
                      <m:t>=</m:t>
                    </m:r>
                    <m:f>
                      <m:fPr>
                        <m:ctrlPr>
                          <a:rPr lang="en-US" sz="2800" i="1" smtClean="0">
                            <a:latin typeface="Cambria Math" panose="02040503050406030204" pitchFamily="18" charset="0"/>
                          </a:rPr>
                        </m:ctrlPr>
                      </m:fPr>
                      <m:num>
                        <m:acc>
                          <m:accPr>
                            <m:chr m:val="̅"/>
                            <m:ctrlPr>
                              <a:rPr lang="en-US" sz="2800" i="1" smtClean="0">
                                <a:latin typeface="Cambria Math" panose="02040503050406030204" pitchFamily="18" charset="0"/>
                              </a:rPr>
                            </m:ctrlPr>
                          </m:accPr>
                          <m:e>
                            <m:r>
                              <a:rPr lang="en-US" sz="2800" b="0" i="1" smtClean="0">
                                <a:latin typeface="Cambria Math"/>
                              </a:rPr>
                              <m:t>𝑥</m:t>
                            </m:r>
                          </m:e>
                        </m:acc>
                        <m:r>
                          <a:rPr lang="en-US" sz="2800" b="0" i="1" smtClean="0">
                            <a:latin typeface="Cambria Math"/>
                          </a:rPr>
                          <m:t>−</m:t>
                        </m:r>
                        <m:r>
                          <a:rPr lang="en-US" sz="2800" b="0" i="1" smtClean="0">
                            <a:latin typeface="Cambria Math"/>
                            <a:ea typeface="Cambria Math"/>
                          </a:rPr>
                          <m:t>𝜇</m:t>
                        </m:r>
                      </m:num>
                      <m:den>
                        <m:f>
                          <m:fPr>
                            <m:ctrlPr>
                              <a:rPr lang="en-US" sz="2800" i="1" smtClean="0">
                                <a:latin typeface="Cambria Math" panose="02040503050406030204" pitchFamily="18" charset="0"/>
                              </a:rPr>
                            </m:ctrlPr>
                          </m:fPr>
                          <m:num>
                            <m:r>
                              <a:rPr lang="en-US" sz="2800" b="0" i="1" smtClean="0">
                                <a:latin typeface="Cambria Math"/>
                              </a:rPr>
                              <m:t>𝑠</m:t>
                            </m:r>
                          </m:num>
                          <m:den>
                            <m:rad>
                              <m:radPr>
                                <m:degHide m:val="on"/>
                                <m:ctrlPr>
                                  <a:rPr lang="en-US" sz="2800" i="1" smtClean="0">
                                    <a:latin typeface="Cambria Math" panose="02040503050406030204" pitchFamily="18" charset="0"/>
                                  </a:rPr>
                                </m:ctrlPr>
                              </m:radPr>
                              <m:deg/>
                              <m:e>
                                <m:r>
                                  <a:rPr lang="en-US" sz="2800" b="0" i="1" smtClean="0">
                                    <a:latin typeface="Cambria Math"/>
                                  </a:rPr>
                                  <m:t>𝑛</m:t>
                                </m:r>
                              </m:e>
                            </m:rad>
                          </m:den>
                        </m:f>
                      </m:den>
                    </m:f>
                    <m:r>
                      <a:rPr lang="en-US" sz="2800" b="0" i="1" smtClean="0">
                        <a:latin typeface="Cambria Math"/>
                      </a:rPr>
                      <m:t>=</m:t>
                    </m:r>
                    <m:f>
                      <m:fPr>
                        <m:ctrlPr>
                          <a:rPr lang="en-US" sz="2800" b="0" i="1" smtClean="0">
                            <a:latin typeface="Cambria Math" panose="02040503050406030204" pitchFamily="18" charset="0"/>
                          </a:rPr>
                        </m:ctrlPr>
                      </m:fPr>
                      <m:num>
                        <m:r>
                          <a:rPr lang="en-US" sz="2800" b="0" i="1" smtClean="0">
                            <a:latin typeface="Cambria Math"/>
                          </a:rPr>
                          <m:t>76.1−75</m:t>
                        </m:r>
                      </m:num>
                      <m:den>
                        <m:f>
                          <m:fPr>
                            <m:ctrlPr>
                              <a:rPr lang="en-US" sz="2800" b="0" i="1" smtClean="0">
                                <a:latin typeface="Cambria Math" panose="02040503050406030204" pitchFamily="18" charset="0"/>
                              </a:rPr>
                            </m:ctrlPr>
                          </m:fPr>
                          <m:num>
                            <m:r>
                              <a:rPr lang="en-US" sz="2800" b="0" i="1" smtClean="0">
                                <a:latin typeface="Cambria Math"/>
                              </a:rPr>
                              <m:t>2.2878</m:t>
                            </m:r>
                          </m:num>
                          <m:den>
                            <m:rad>
                              <m:radPr>
                                <m:degHide m:val="on"/>
                                <m:ctrlPr>
                                  <a:rPr lang="en-US" sz="2800" b="0" i="1" smtClean="0">
                                    <a:latin typeface="Cambria Math" panose="02040503050406030204" pitchFamily="18" charset="0"/>
                                  </a:rPr>
                                </m:ctrlPr>
                              </m:radPr>
                              <m:deg/>
                              <m:e>
                                <m:r>
                                  <a:rPr lang="en-US" sz="2800" b="0" i="1" smtClean="0">
                                    <a:latin typeface="Cambria Math"/>
                                  </a:rPr>
                                  <m:t>40</m:t>
                                </m:r>
                              </m:e>
                            </m:rad>
                          </m:den>
                        </m:f>
                      </m:den>
                    </m:f>
                    <m:r>
                      <a:rPr lang="en-US" sz="2800" b="0" i="1" smtClean="0">
                        <a:latin typeface="Cambria Math"/>
                      </a:rPr>
                      <m:t>=3.04</m:t>
                    </m:r>
                  </m:oMath>
                </a14:m>
                <a:endParaRPr lang="en-US" sz="2800" dirty="0"/>
              </a:p>
              <a:p>
                <a:pPr>
                  <a:buSzPct val="100000"/>
                </a:pPr>
                <a:r>
                  <a:rPr lang="en-US" sz="2800" dirty="0" err="1"/>
                  <a:t>Prob</a:t>
                </a:r>
                <a:r>
                  <a:rPr lang="en-US" sz="2800" dirty="0"/>
                  <a:t>(</a:t>
                </a:r>
                <a:r>
                  <a:rPr lang="en-US" sz="2800" i="1" dirty="0"/>
                  <a:t>t</a:t>
                </a:r>
                <a:r>
                  <a:rPr lang="en-US" sz="2800" dirty="0"/>
                  <a:t> &gt; </a:t>
                </a:r>
                <a14:m>
                  <m:oMath xmlns:m="http://schemas.openxmlformats.org/officeDocument/2006/math">
                    <m:r>
                      <a:rPr lang="en-US" sz="2800" b="0" i="1" smtClean="0">
                        <a:latin typeface="Cambria Math"/>
                      </a:rPr>
                      <m:t>3.04</m:t>
                    </m:r>
                  </m:oMath>
                </a14:m>
                <a:r>
                  <a:rPr lang="en-US" sz="2800" dirty="0"/>
                  <a:t> and </a:t>
                </a:r>
                <a:r>
                  <a:rPr lang="en-US" sz="2800" i="1" dirty="0"/>
                  <a:t>t</a:t>
                </a:r>
                <a:r>
                  <a:rPr lang="en-US" sz="2800" dirty="0"/>
                  <a:t> &lt; -3.04) = 0.0024, Hence reject Ho</a:t>
                </a:r>
              </a:p>
              <a:p>
                <a:pPr>
                  <a:buSzPct val="100000"/>
                </a:pPr>
                <a:r>
                  <a:rPr lang="en-US" sz="2800" i="1" dirty="0" err="1"/>
                  <a:t>t</a:t>
                </a:r>
                <a:r>
                  <a:rPr lang="en-US" sz="2800" i="1" baseline="-25000" dirty="0" err="1"/>
                  <a:t>crit</a:t>
                </a:r>
                <a:r>
                  <a:rPr lang="en-US" sz="2800" dirty="0"/>
                  <a:t>=1.98, Hence, since 3.04 &gt; 1.98 reject H</a:t>
                </a:r>
                <a:r>
                  <a:rPr lang="en-US" sz="2800" baseline="-25000" dirty="0"/>
                  <a:t>o</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4350" y="1394618"/>
                <a:ext cx="8343900" cy="4983163"/>
              </a:xfrm>
              <a:blipFill rotWithShape="1">
                <a:blip r:embed="rId2"/>
                <a:stretch>
                  <a:fillRect l="-1242" t="-1102" r="-1534" b="-2081"/>
                </a:stretch>
              </a:blipFill>
            </p:spPr>
            <p:txBody>
              <a:bodyPr/>
              <a:lstStyle/>
              <a:p>
                <a:r>
                  <a:rPr lang="en-US">
                    <a:noFill/>
                  </a:rPr>
                  <a:t> </a:t>
                </a:r>
              </a:p>
            </p:txBody>
          </p:sp>
        </mc:Fallback>
      </mc:AlternateContent>
      <p:sp>
        <p:nvSpPr>
          <p:cNvPr id="4" name="Rounded Rectangle 3"/>
          <p:cNvSpPr/>
          <p:nvPr/>
        </p:nvSpPr>
        <p:spPr>
          <a:xfrm>
            <a:off x="6248400" y="3581400"/>
            <a:ext cx="182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t>Slightly different from McGee</a:t>
            </a:r>
          </a:p>
        </p:txBody>
      </p:sp>
      <p:cxnSp>
        <p:nvCxnSpPr>
          <p:cNvPr id="6" name="Straight Arrow Connector 5"/>
          <p:cNvCxnSpPr/>
          <p:nvPr/>
        </p:nvCxnSpPr>
        <p:spPr>
          <a:xfrm flipH="1">
            <a:off x="5638800" y="38862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16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2" y="122830"/>
            <a:ext cx="7543800" cy="686482"/>
          </a:xfrm>
        </p:spPr>
        <p:txBody>
          <a:bodyPr>
            <a:normAutofit fontScale="90000"/>
          </a:bodyPr>
          <a:lstStyle/>
          <a:p>
            <a:r>
              <a:rPr lang="en-US" sz="3100" b="1" dirty="0">
                <a:solidFill>
                  <a:srgbClr val="000000"/>
                </a:solidFill>
              </a:rPr>
              <a:t>Satterthwaite Formula for Degrees of Freedom</a:t>
            </a:r>
            <a:endParaRPr lang="en-US" b="1" dirty="0">
              <a:solidFill>
                <a:srgbClr val="000000"/>
              </a:solidFill>
            </a:endParaRPr>
          </a:p>
        </p:txBody>
      </p:sp>
      <p:sp>
        <p:nvSpPr>
          <p:cNvPr id="3" name="Content Placeholder 2"/>
          <p:cNvSpPr>
            <a:spLocks noGrp="1"/>
          </p:cNvSpPr>
          <p:nvPr>
            <p:ph idx="1"/>
          </p:nvPr>
        </p:nvSpPr>
        <p:spPr>
          <a:xfrm>
            <a:off x="609600" y="990600"/>
            <a:ext cx="8229600" cy="5105400"/>
          </a:xfrm>
        </p:spPr>
        <p:txBody>
          <a:bodyPr>
            <a:normAutofit lnSpcReduction="10000"/>
          </a:bodyPr>
          <a:lstStyle/>
          <a:p>
            <a:r>
              <a:rPr lang="en-US" sz="2800" dirty="0"/>
              <a:t>For Our Two-Sample Confidence Interval and T-test we use the approach of assuming unequal variances in the population and use the Satterthwaite formula for degrees of freedom to evaluate our t statistics.</a:t>
            </a:r>
          </a:p>
          <a:p>
            <a:r>
              <a:rPr lang="en-US" sz="2800" dirty="0"/>
              <a:t>The degrees of freedom formula is given by:</a:t>
            </a:r>
          </a:p>
          <a:p>
            <a:endParaRPr lang="en-US" sz="2800" dirty="0"/>
          </a:p>
          <a:p>
            <a:endParaRPr lang="en-US" sz="2800" dirty="0"/>
          </a:p>
          <a:p>
            <a:endParaRPr lang="en-US" sz="2800" dirty="0"/>
          </a:p>
          <a:p>
            <a:pPr algn="just"/>
            <a:r>
              <a:rPr lang="en-US" sz="2800" dirty="0"/>
              <a:t>The formula is a complex calculation.  SAS and R have options to calculate t values assuming unequal variances.</a:t>
            </a:r>
          </a:p>
          <a:p>
            <a:endParaRPr lang="en-US" sz="2800" dirty="0"/>
          </a:p>
          <a:p>
            <a:pPr marL="0" indent="0">
              <a:buNone/>
            </a:pPr>
            <a:endParaRPr lang="en-US"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02076"/>
            <a:ext cx="28289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42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514600"/>
            <a:ext cx="28289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r>
              <a:rPr lang="en-US" sz="2800" b="1" dirty="0">
                <a:solidFill>
                  <a:srgbClr val="000000"/>
                </a:solidFill>
              </a:rPr>
              <a:t>Two Sample Confidence Interval</a:t>
            </a:r>
            <a:br>
              <a:rPr lang="en-US" sz="2800" b="1" dirty="0">
                <a:solidFill>
                  <a:srgbClr val="000000"/>
                </a:solidFill>
              </a:rPr>
            </a:br>
            <a:r>
              <a:rPr lang="en-US" sz="2800" b="1" dirty="0">
                <a:solidFill>
                  <a:srgbClr val="000000"/>
                </a:solidFill>
              </a:rPr>
              <a:t>and Hypothesis Testing for Mean Differences </a:t>
            </a:r>
            <a:br>
              <a:rPr lang="en-US" sz="2800" b="1" dirty="0">
                <a:solidFill>
                  <a:srgbClr val="000000"/>
                </a:solidFill>
              </a:rPr>
            </a:br>
            <a:r>
              <a:rPr lang="en-US" sz="2800" b="1" dirty="0">
                <a:solidFill>
                  <a:srgbClr val="000000"/>
                </a:solidFill>
              </a:rPr>
              <a:t>Assumptions About Population Variances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endParaRPr lang="en-US" dirty="0"/>
              </a:p>
              <a:p>
                <a:r>
                  <a:rPr lang="en-US" b="1" u="sng" dirty="0">
                    <a:solidFill>
                      <a:srgbClr val="002060"/>
                    </a:solidFill>
                  </a:rPr>
                  <a:t>Formulas Unequal Variances (</a:t>
                </a:r>
                <a:r>
                  <a:rPr lang="en-US" b="1" dirty="0">
                    <a:solidFill>
                      <a:srgbClr val="002060"/>
                    </a:solidFill>
                  </a:rPr>
                  <a:t>Satterthwaite Approach)</a:t>
                </a:r>
                <a:endParaRPr lang="en-US" b="1" u="sng" dirty="0">
                  <a:solidFill>
                    <a:srgbClr val="002060"/>
                  </a:solidFill>
                </a:endParaRPr>
              </a:p>
              <a:p>
                <a:pPr marL="0" indent="0">
                  <a:buNone/>
                </a:pPr>
                <a:r>
                  <a:rPr lang="en-US" dirty="0"/>
                  <a:t>std. error =</a:t>
                </a:r>
                <a14:m>
                  <m:oMath xmlns:m="http://schemas.openxmlformats.org/officeDocument/2006/math">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𝑠</m:t>
                                    </m:r>
                                  </m:e>
                                  <m:sub>
                                    <m:r>
                                      <a:rPr lang="en-US" i="1">
                                        <a:latin typeface="Cambria Math"/>
                                        <a:ea typeface="Cambria Math"/>
                                      </a:rPr>
                                      <m:t>1</m:t>
                                    </m:r>
                                  </m:sub>
                                </m:sSub>
                              </m:e>
                              <m:sup>
                                <m:r>
                                  <a:rPr lang="en-US" i="1">
                                    <a:latin typeface="Cambria Math"/>
                                    <a:ea typeface="Cambria Math"/>
                                  </a:rPr>
                                  <m:t>2</m:t>
                                </m:r>
                              </m:sup>
                            </m:sSup>
                          </m:num>
                          <m:den>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1</m:t>
                                </m:r>
                              </m:sub>
                            </m:sSub>
                          </m:den>
                        </m:f>
                        <m:r>
                          <a:rPr lang="en-US" i="1">
                            <a:latin typeface="Cambria Math"/>
                            <a:ea typeface="Cambria Math"/>
                          </a:rPr>
                          <m:t>+</m:t>
                        </m:r>
                        <m:f>
                          <m:fPr>
                            <m:ctrlPr>
                              <a:rPr lang="en-US" i="1">
                                <a:latin typeface="Cambria Math" panose="02040503050406030204" pitchFamily="18" charset="0"/>
                                <a:ea typeface="Cambria Math"/>
                              </a:rPr>
                            </m:ctrlPr>
                          </m:fPr>
                          <m:num>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𝑠</m:t>
                                    </m:r>
                                  </m:e>
                                  <m:sub>
                                    <m:r>
                                      <a:rPr lang="en-US" i="1">
                                        <a:latin typeface="Cambria Math"/>
                                        <a:ea typeface="Cambria Math"/>
                                      </a:rPr>
                                      <m:t>2</m:t>
                                    </m:r>
                                  </m:sub>
                                </m:sSub>
                              </m:e>
                              <m:sup>
                                <m:r>
                                  <a:rPr lang="en-US" i="1">
                                    <a:latin typeface="Cambria Math"/>
                                    <a:ea typeface="Cambria Math"/>
                                  </a:rPr>
                                  <m:t>2</m:t>
                                </m:r>
                              </m:sup>
                            </m:sSup>
                          </m:num>
                          <m:den>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2</m:t>
                                </m:r>
                              </m:sub>
                            </m:sSub>
                          </m:den>
                        </m:f>
                      </m:e>
                    </m:rad>
                  </m:oMath>
                </a14:m>
                <a:endParaRPr lang="en-US" dirty="0"/>
              </a:p>
              <a:p>
                <a:pPr marL="0" indent="0">
                  <a:buNone/>
                </a:pPr>
                <a:r>
                  <a:rPr lang="en-US" dirty="0" err="1"/>
                  <a:t>d.f.</a:t>
                </a:r>
                <a:r>
                  <a:rPr lang="en-US" dirty="0"/>
                  <a:t> = Satterthwaite formula =&gt;</a:t>
                </a:r>
              </a:p>
              <a:p>
                <a:pPr marL="0" indent="0">
                  <a:buNone/>
                </a:pPr>
                <a:endParaRPr lang="en-US" dirty="0"/>
              </a:p>
              <a:p>
                <a:r>
                  <a:rPr lang="en-US" sz="3100" b="1" u="sng" dirty="0">
                    <a:solidFill>
                      <a:srgbClr val="002060"/>
                    </a:solidFill>
                  </a:rPr>
                  <a:t>Formulas Equal Variances (Pooled Estimate)</a:t>
                </a:r>
              </a:p>
              <a:p>
                <a:pPr marL="0" indent="0">
                  <a:buNone/>
                </a:pPr>
                <a:r>
                  <a:rPr lang="en-US" dirty="0"/>
                  <a:t>std. error =</a:t>
                </a:r>
                <a14:m>
                  <m:oMath xmlns:m="http://schemas.openxmlformats.org/officeDocument/2006/math">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𝑠</m:t>
                        </m:r>
                      </m:e>
                      <m:sub>
                        <m:r>
                          <a:rPr lang="en-US" i="1">
                            <a:latin typeface="Cambria Math"/>
                            <a:ea typeface="Cambria Math"/>
                          </a:rPr>
                          <m:t>𝑝</m:t>
                        </m:r>
                      </m:sub>
                    </m:sSub>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r>
                              <a:rPr lang="en-US" i="1">
                                <a:latin typeface="Cambria Math"/>
                                <a:ea typeface="Cambria Math"/>
                              </a:rPr>
                              <m:t>1</m:t>
                            </m:r>
                          </m:num>
                          <m:den>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1</m:t>
                                </m:r>
                              </m:sub>
                            </m:sSub>
                          </m:den>
                        </m:f>
                        <m:r>
                          <a:rPr lang="en-US" i="1">
                            <a:latin typeface="Cambria Math"/>
                            <a:ea typeface="Cambria Math"/>
                          </a:rPr>
                          <m:t>+</m:t>
                        </m:r>
                        <m:f>
                          <m:fPr>
                            <m:ctrlPr>
                              <a:rPr lang="en-US" i="1">
                                <a:latin typeface="Cambria Math" panose="02040503050406030204" pitchFamily="18" charset="0"/>
                                <a:ea typeface="Cambria Math"/>
                              </a:rPr>
                            </m:ctrlPr>
                          </m:fPr>
                          <m:num>
                            <m:r>
                              <a:rPr lang="en-US" i="1">
                                <a:latin typeface="Cambria Math"/>
                                <a:ea typeface="Cambria Math"/>
                              </a:rPr>
                              <m:t>1</m:t>
                            </m:r>
                          </m:num>
                          <m:den>
                            <m:sSub>
                              <m:sSubPr>
                                <m:ctrlPr>
                                  <a:rPr lang="en-US" i="1">
                                    <a:latin typeface="Cambria Math" panose="02040503050406030204" pitchFamily="18" charset="0"/>
                                    <a:ea typeface="Cambria Math"/>
                                  </a:rPr>
                                </m:ctrlPr>
                              </m:sSubPr>
                              <m:e>
                                <m:r>
                                  <a:rPr lang="en-US" i="1">
                                    <a:latin typeface="Cambria Math"/>
                                    <a:ea typeface="Cambria Math"/>
                                  </a:rPr>
                                  <m:t>𝑛</m:t>
                                </m:r>
                              </m:e>
                              <m:sub>
                                <m:r>
                                  <a:rPr lang="en-US" i="1">
                                    <a:latin typeface="Cambria Math"/>
                                    <a:ea typeface="Cambria Math"/>
                                  </a:rPr>
                                  <m:t>2</m:t>
                                </m:r>
                              </m:sub>
                            </m:sSub>
                          </m:den>
                        </m:f>
                      </m:e>
                    </m:rad>
                  </m:oMath>
                </a14:m>
                <a:endParaRPr lang="en-US" dirty="0">
                  <a:ea typeface="Cambria Math"/>
                </a:endParaRPr>
              </a:p>
              <a:p>
                <a:pPr marL="0" indent="0">
                  <a:buNone/>
                </a:pPr>
                <a:endParaRPr lang="en-US" dirty="0">
                  <a:ea typeface="Cambria Math"/>
                </a:endParaRPr>
              </a:p>
              <a:p>
                <a:pPr marL="0" indent="0">
                  <a:buNone/>
                </a:pPr>
                <a:endParaRPr lang="en-US" dirty="0">
                  <a:ea typeface="Cambria Math"/>
                </a:endParaRPr>
              </a:p>
              <a:p>
                <a:pPr marL="0" indent="0">
                  <a:buNone/>
                </a:pPr>
                <a:endParaRPr lang="en-US" dirty="0">
                  <a:ea typeface="Cambria Math"/>
                </a:endParaRPr>
              </a:p>
              <a:p>
                <a:pPr marL="0" indent="0">
                  <a:buNone/>
                </a:pPr>
                <a:r>
                  <a:rPr lang="en-US" dirty="0" err="1">
                    <a:ea typeface="Cambria Math"/>
                  </a:rPr>
                  <a:t>d.f.</a:t>
                </a:r>
                <a:r>
                  <a:rPr lang="en-US" dirty="0">
                    <a:ea typeface="Cambria Math"/>
                  </a:rPr>
                  <a:t> = </a:t>
                </a:r>
                <a14:m>
                  <m:oMath xmlns:m="http://schemas.openxmlformats.org/officeDocument/2006/math">
                    <m:sSub>
                      <m:sSubPr>
                        <m:ctrlPr>
                          <a:rPr lang="en-US"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1</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2</m:t>
                        </m:r>
                      </m:sub>
                    </m:sSub>
                    <m:r>
                      <a:rPr lang="en-US" b="0" i="1" smtClean="0">
                        <a:latin typeface="Cambria Math"/>
                        <a:ea typeface="Cambria Math"/>
                      </a:rPr>
                      <m:t>−2</m:t>
                    </m:r>
                  </m:oMath>
                </a14:m>
                <a:endParaRPr lang="en-US" dirty="0">
                  <a:ea typeface="Cambria Math"/>
                </a:endParaRPr>
              </a:p>
              <a:p>
                <a:pPr marL="0" indent="0">
                  <a:buNone/>
                </a:pPr>
                <a:endParaRPr lang="en-US" dirty="0">
                  <a:ea typeface="Cambria Math"/>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889" b="-135"/>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34" y="4659086"/>
            <a:ext cx="2714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7239000" y="2667000"/>
            <a:ext cx="1600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 prints out</a:t>
            </a:r>
          </a:p>
        </p:txBody>
      </p:sp>
      <p:sp>
        <p:nvSpPr>
          <p:cNvPr id="12" name="Rounded Rectangle 11"/>
          <p:cNvSpPr/>
          <p:nvPr/>
        </p:nvSpPr>
        <p:spPr>
          <a:xfrm>
            <a:off x="4038601" y="4729843"/>
            <a:ext cx="1600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 prints out</a:t>
            </a:r>
          </a:p>
        </p:txBody>
      </p:sp>
      <p:sp>
        <p:nvSpPr>
          <p:cNvPr id="11" name="Right Brace 10"/>
          <p:cNvSpPr/>
          <p:nvPr/>
        </p:nvSpPr>
        <p:spPr>
          <a:xfrm>
            <a:off x="6629401" y="2362200"/>
            <a:ext cx="6096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3401292" y="4049486"/>
            <a:ext cx="609600" cy="19703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03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sz="3100" dirty="0">
                <a:solidFill>
                  <a:srgbClr val="000000"/>
                </a:solidFill>
              </a:rPr>
              <a:t>Two Sample Confidence Interval</a:t>
            </a:r>
            <a:br>
              <a:rPr lang="en-US" sz="3100" dirty="0">
                <a:solidFill>
                  <a:srgbClr val="000000"/>
                </a:solidFill>
              </a:rPr>
            </a:br>
            <a:r>
              <a:rPr lang="en-US" sz="3200" dirty="0">
                <a:solidFill>
                  <a:srgbClr val="000000"/>
                </a:solidFill>
              </a:rPr>
              <a:t>(Section 2.9 Asynchronous Videos)</a:t>
            </a:r>
            <a:r>
              <a:rPr lang="en-US" sz="3100" dirty="0">
                <a:solidFill>
                  <a:srgbClr val="000000"/>
                </a:solidFill>
              </a:rPr>
              <a:t> </a:t>
            </a:r>
            <a:br>
              <a:rPr lang="en-US" dirty="0">
                <a:solidFill>
                  <a:srgbClr val="C00000"/>
                </a:solidFill>
              </a:rPr>
            </a:br>
            <a:endParaRPr lang="en-US" dirty="0"/>
          </a:p>
        </p:txBody>
      </p:sp>
      <p:sp>
        <p:nvSpPr>
          <p:cNvPr id="3" name="Content Placeholder 2"/>
          <p:cNvSpPr>
            <a:spLocks noGrp="1"/>
          </p:cNvSpPr>
          <p:nvPr>
            <p:ph idx="1"/>
          </p:nvPr>
        </p:nvSpPr>
        <p:spPr>
          <a:xfrm>
            <a:off x="457200" y="1371600"/>
            <a:ext cx="8229600" cy="4724400"/>
          </a:xfrm>
        </p:spPr>
        <p:txBody>
          <a:bodyPr>
            <a:normAutofit/>
          </a:bodyPr>
          <a:lstStyle/>
          <a:p>
            <a:pPr marL="0" indent="0" algn="just">
              <a:buNone/>
            </a:pPr>
            <a:r>
              <a:rPr lang="en-US" sz="2800" dirty="0"/>
              <a:t>Students are assigned to one of two groups.  One group views a statistics video disk and the other views the disk and does a lab.  They are then given a statistics test. Calculate a confidence interval using </a:t>
            </a:r>
            <a:r>
              <a:rPr lang="el-GR" sz="2800" dirty="0"/>
              <a:t>α</a:t>
            </a:r>
            <a:r>
              <a:rPr lang="en-US" sz="2800" dirty="0"/>
              <a:t> = 0.05 for the difference between the mean test scores of the two groups.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848100"/>
            <a:ext cx="3467099"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48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8403"/>
            <a:ext cx="6705600" cy="508144"/>
          </a:xfrm>
        </p:spPr>
        <p:txBody>
          <a:bodyPr>
            <a:normAutofit fontScale="90000"/>
          </a:bodyPr>
          <a:lstStyle/>
          <a:p>
            <a:r>
              <a:rPr lang="en-US" sz="2700" b="1" dirty="0">
                <a:solidFill>
                  <a:srgbClr val="000000"/>
                </a:solidFill>
              </a:rPr>
              <a:t>Two Sample Confidence Interval  - Continued</a:t>
            </a:r>
            <a:br>
              <a:rPr lang="en-US" sz="2800" b="1" dirty="0">
                <a:solidFill>
                  <a:srgbClr val="000000"/>
                </a:solidFill>
              </a:rPr>
            </a:br>
            <a:endParaRPr lang="en-US" sz="2800" b="1"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8229600" cy="5486400"/>
              </a:xfrm>
            </p:spPr>
            <p:txBody>
              <a:bodyPr>
                <a:normAutofit fontScale="77500" lnSpcReduction="20000"/>
              </a:bodyPr>
              <a:lstStyle/>
              <a:p>
                <a:r>
                  <a:rPr lang="en-US" dirty="0"/>
                  <a:t>Formula</a:t>
                </a:r>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a:rPr>
                                    <m:t>𝑥</m:t>
                                  </m:r>
                                </m:e>
                              </m:acc>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𝑥</m:t>
                                  </m:r>
                                </m:e>
                              </m:acc>
                            </m:e>
                            <m:sub>
                              <m:r>
                                <a:rPr lang="en-US" b="0" i="1" smtClean="0">
                                  <a:latin typeface="Cambria Math"/>
                                </a:rPr>
                                <m:t>2</m:t>
                              </m:r>
                            </m:sub>
                          </m:sSub>
                        </m:e>
                      </m:d>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28,</m:t>
                          </m:r>
                          <m:f>
                            <m:fPr>
                              <m:ctrlPr>
                                <a:rPr lang="en-US" b="0" i="1" smtClean="0">
                                  <a:latin typeface="Cambria Math" panose="02040503050406030204" pitchFamily="18" charset="0"/>
                                  <a:ea typeface="Cambria Math"/>
                                </a:rPr>
                              </m:ctrlPr>
                            </m:fPr>
                            <m:num>
                              <m:r>
                                <a:rPr lang="en-US" b="0" i="1" smtClean="0">
                                  <a:latin typeface="Cambria Math"/>
                                  <a:ea typeface="Cambria Math"/>
                                </a:rPr>
                                <m:t>𝛼</m:t>
                              </m:r>
                            </m:num>
                            <m:den>
                              <m:r>
                                <a:rPr lang="en-US" b="0" i="1" smtClean="0">
                                  <a:latin typeface="Cambria Math"/>
                                  <a:ea typeface="Cambria Math"/>
                                </a:rPr>
                                <m:t>2</m:t>
                              </m:r>
                            </m:den>
                          </m:f>
                        </m:sub>
                      </m:sSub>
                      <m:rad>
                        <m:radPr>
                          <m:degHide m:val="on"/>
                          <m:ctrlPr>
                            <a:rPr lang="en-US" i="1" smtClean="0">
                              <a:latin typeface="Cambria Math" panose="02040503050406030204" pitchFamily="18" charset="0"/>
                              <a:ea typeface="Cambria Math"/>
                            </a:rPr>
                          </m:ctrlPr>
                        </m:radPr>
                        <m:deg/>
                        <m:e>
                          <m:f>
                            <m:fPr>
                              <m:ctrlPr>
                                <a:rPr lang="en-US" i="1" smtClean="0">
                                  <a:latin typeface="Cambria Math" panose="02040503050406030204" pitchFamily="18" charset="0"/>
                                  <a:ea typeface="Cambria Math"/>
                                </a:rPr>
                              </m:ctrlPr>
                            </m:fPr>
                            <m:num>
                              <m:sSup>
                                <m:sSupPr>
                                  <m:ctrlPr>
                                    <a:rPr lang="en-US" i="1" smtClean="0">
                                      <a:latin typeface="Cambria Math" panose="02040503050406030204" pitchFamily="18" charset="0"/>
                                      <a:ea typeface="Cambria Math"/>
                                    </a:rPr>
                                  </m:ctrlPr>
                                </m:sSupPr>
                                <m:e>
                                  <m:sSub>
                                    <m:sSubPr>
                                      <m:ctrlPr>
                                        <a:rPr lang="en-US" i="1" smtClean="0">
                                          <a:latin typeface="Cambria Math" panose="02040503050406030204" pitchFamily="18" charset="0"/>
                                          <a:ea typeface="Cambria Math"/>
                                        </a:rPr>
                                      </m:ctrlPr>
                                    </m:sSubPr>
                                    <m:e>
                                      <m:r>
                                        <a:rPr lang="en-US" b="0" i="1" smtClean="0">
                                          <a:latin typeface="Cambria Math"/>
                                          <a:ea typeface="Cambria Math"/>
                                        </a:rPr>
                                        <m:t>𝑠</m:t>
                                      </m:r>
                                    </m:e>
                                    <m:sub>
                                      <m:r>
                                        <a:rPr lang="en-US" b="0" i="1" smtClean="0">
                                          <a:latin typeface="Cambria Math"/>
                                          <a:ea typeface="Cambria Math"/>
                                        </a:rPr>
                                        <m:t>1</m:t>
                                      </m:r>
                                    </m:sub>
                                  </m:sSub>
                                </m:e>
                                <m:sup>
                                  <m:r>
                                    <a:rPr lang="en-US" b="0" i="1" smtClean="0">
                                      <a:latin typeface="Cambria Math"/>
                                      <a:ea typeface="Cambria Math"/>
                                    </a:rPr>
                                    <m:t>2</m:t>
                                  </m:r>
                                </m:sup>
                              </m:sSup>
                            </m:num>
                            <m:den>
                              <m:sSub>
                                <m:sSubPr>
                                  <m:ctrlPr>
                                    <a:rPr lang="en-US"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1</m:t>
                                  </m:r>
                                </m:sub>
                              </m:sSub>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p>
                                <m:sSupPr>
                                  <m:ctrlPr>
                                    <a:rPr lang="en-US" b="0" i="1" smtClean="0">
                                      <a:latin typeface="Cambria Math" panose="02040503050406030204" pitchFamily="18" charset="0"/>
                                      <a:ea typeface="Cambria Math"/>
                                    </a:rPr>
                                  </m:ctrlPr>
                                </m:sSup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𝑠</m:t>
                                      </m:r>
                                    </m:e>
                                    <m:sub>
                                      <m:r>
                                        <a:rPr lang="en-US" b="0" i="1" smtClean="0">
                                          <a:latin typeface="Cambria Math"/>
                                          <a:ea typeface="Cambria Math"/>
                                        </a:rPr>
                                        <m:t>2</m:t>
                                      </m:r>
                                    </m:sub>
                                  </m:sSub>
                                </m:e>
                                <m:sup>
                                  <m:r>
                                    <a:rPr lang="en-US" b="0" i="1" smtClean="0">
                                      <a:latin typeface="Cambria Math"/>
                                      <a:ea typeface="Cambria Math"/>
                                    </a:rPr>
                                    <m:t>2</m:t>
                                  </m:r>
                                </m:sup>
                              </m:sSup>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2</m:t>
                                  </m:r>
                                </m:sub>
                              </m:sSub>
                            </m:den>
                          </m:f>
                        </m:e>
                      </m:rad>
                    </m:oMath>
                  </m:oMathPara>
                </a14:m>
                <a:endParaRPr lang="en-US" dirty="0"/>
              </a:p>
              <a:p>
                <a:r>
                  <a:rPr lang="en-US" dirty="0"/>
                  <a:t>Substitute Values</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b="0" i="1" smtClean="0">
                              <a:latin typeface="Cambria Math"/>
                            </a:rPr>
                            <m:t>0.222</m:t>
                          </m:r>
                        </m:e>
                      </m:d>
                      <m:r>
                        <a:rPr lang="en-US" i="1">
                          <a:latin typeface="Cambria Math"/>
                          <a:ea typeface="Cambria Math"/>
                        </a:rPr>
                        <m:t>±</m:t>
                      </m:r>
                      <m:r>
                        <a:rPr lang="en-US" b="0" i="1" smtClean="0">
                          <a:latin typeface="Cambria Math"/>
                          <a:ea typeface="Cambria Math"/>
                        </a:rPr>
                        <m:t>2.042</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sSup>
                                <m:sSupPr>
                                  <m:ctrlPr>
                                    <a:rPr lang="en-US" i="1">
                                      <a:latin typeface="Cambria Math" panose="02040503050406030204" pitchFamily="18" charset="0"/>
                                      <a:ea typeface="Cambria Math"/>
                                    </a:rPr>
                                  </m:ctrlPr>
                                </m:sSupPr>
                                <m:e>
                                  <m:r>
                                    <a:rPr lang="en-US" b="0" i="1" smtClean="0">
                                      <a:latin typeface="Cambria Math"/>
                                      <a:ea typeface="Cambria Math"/>
                                    </a:rPr>
                                    <m:t>1.167</m:t>
                                  </m:r>
                                </m:e>
                                <m:sup>
                                  <m:r>
                                    <a:rPr lang="en-US" i="1">
                                      <a:latin typeface="Cambria Math"/>
                                      <a:ea typeface="Cambria Math"/>
                                    </a:rPr>
                                    <m:t>2</m:t>
                                  </m:r>
                                </m:sup>
                              </m:sSup>
                            </m:num>
                            <m:den>
                              <m:r>
                                <a:rPr lang="en-US" b="0" i="1" smtClean="0">
                                  <a:latin typeface="Cambria Math"/>
                                  <a:ea typeface="Cambria Math"/>
                                </a:rPr>
                                <m:t>21</m:t>
                              </m:r>
                            </m:den>
                          </m:f>
                          <m:r>
                            <a:rPr lang="en-US" i="1">
                              <a:latin typeface="Cambria Math"/>
                              <a:ea typeface="Cambria Math"/>
                            </a:rPr>
                            <m:t>+</m:t>
                          </m:r>
                          <m:f>
                            <m:fPr>
                              <m:ctrlPr>
                                <a:rPr lang="en-US" i="1">
                                  <a:latin typeface="Cambria Math" panose="02040503050406030204" pitchFamily="18" charset="0"/>
                                  <a:ea typeface="Cambria Math"/>
                                </a:rPr>
                              </m:ctrlPr>
                            </m:fPr>
                            <m:num>
                              <m:sSup>
                                <m:sSupPr>
                                  <m:ctrlPr>
                                    <a:rPr lang="en-US" i="1">
                                      <a:latin typeface="Cambria Math" panose="02040503050406030204" pitchFamily="18" charset="0"/>
                                      <a:ea typeface="Cambria Math"/>
                                    </a:rPr>
                                  </m:ctrlPr>
                                </m:sSupPr>
                                <m:e>
                                  <m:r>
                                    <a:rPr lang="en-US" b="0" i="1" smtClean="0">
                                      <a:latin typeface="Cambria Math"/>
                                      <a:ea typeface="Cambria Math"/>
                                    </a:rPr>
                                    <m:t>1.121</m:t>
                                  </m:r>
                                </m:e>
                                <m:sup>
                                  <m:r>
                                    <a:rPr lang="en-US" i="1">
                                      <a:latin typeface="Cambria Math"/>
                                      <a:ea typeface="Cambria Math"/>
                                    </a:rPr>
                                    <m:t>2</m:t>
                                  </m:r>
                                </m:sup>
                              </m:sSup>
                            </m:num>
                            <m:den>
                              <m:r>
                                <a:rPr lang="en-US" b="0" i="1" smtClean="0">
                                  <a:latin typeface="Cambria Math"/>
                                  <a:ea typeface="Cambria Math"/>
                                </a:rPr>
                                <m:t>17</m:t>
                              </m:r>
                            </m:den>
                          </m:f>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a:rPr>
                            <m:t>0.222</m:t>
                          </m:r>
                        </m:e>
                      </m:d>
                      <m:r>
                        <a:rPr lang="en-US" i="1">
                          <a:latin typeface="Cambria Math"/>
                          <a:ea typeface="Cambria Math"/>
                        </a:rPr>
                        <m:t>±2.042</m:t>
                      </m:r>
                      <m:rad>
                        <m:radPr>
                          <m:degHide m:val="on"/>
                          <m:ctrlPr>
                            <a:rPr lang="en-US" i="1" smtClean="0">
                              <a:latin typeface="Cambria Math" panose="02040503050406030204" pitchFamily="18" charset="0"/>
                              <a:ea typeface="Cambria Math"/>
                            </a:rPr>
                          </m:ctrlPr>
                        </m:radPr>
                        <m:deg/>
                        <m:e>
                          <m:r>
                            <a:rPr lang="en-US" b="0" i="1" smtClean="0">
                              <a:latin typeface="Cambria Math"/>
                              <a:ea typeface="Cambria Math"/>
                            </a:rPr>
                            <m:t>0.139</m:t>
                          </m:r>
                        </m:e>
                      </m:rad>
                    </m:oMath>
                  </m:oMathPara>
                </a14:m>
                <a:endParaRPr lang="en-US" dirty="0"/>
              </a:p>
              <a:p>
                <a:pPr marL="0" indent="0" algn="ctr">
                  <a:buNone/>
                </a:pPr>
                <a:endParaRPr lang="en-US" sz="1500" dirty="0"/>
              </a:p>
              <a:p>
                <a:pPr marL="0" indent="0" algn="ctr">
                  <a:buNone/>
                </a:pPr>
                <a:r>
                  <a:rPr lang="en-US" dirty="0"/>
                  <a:t>CI = (-0.5393,0.9833)</a:t>
                </a:r>
              </a:p>
              <a:p>
                <a:pPr marL="0" indent="0" algn="ctr">
                  <a:lnSpc>
                    <a:spcPct val="120000"/>
                  </a:lnSpc>
                  <a:spcBef>
                    <a:spcPts val="0"/>
                  </a:spcBef>
                  <a:buNone/>
                </a:pPr>
                <a:endParaRPr lang="en-US" sz="2100" dirty="0"/>
              </a:p>
              <a:p>
                <a:r>
                  <a:rPr lang="en-US" dirty="0"/>
                  <a:t>Since CI contains zero based on the samples we conclude there is no difference in the means of the groups</a:t>
                </a:r>
              </a:p>
              <a:p>
                <a:pPr marL="0" indent="0" algn="ctr">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8229600" cy="5486400"/>
              </a:xfrm>
              <a:blipFill rotWithShape="1">
                <a:blip r:embed="rId2"/>
                <a:stretch>
                  <a:fillRect l="-1037" t="-2000"/>
                </a:stretch>
              </a:blipFill>
            </p:spPr>
            <p:txBody>
              <a:bodyPr/>
              <a:lstStyle/>
              <a:p>
                <a:r>
                  <a:rPr lang="en-US">
                    <a:noFill/>
                  </a:rPr>
                  <a:t> </a:t>
                </a:r>
              </a:p>
            </p:txBody>
          </p:sp>
        </mc:Fallback>
      </mc:AlternateContent>
      <p:sp>
        <p:nvSpPr>
          <p:cNvPr id="6" name="Rounded Rectangle 5"/>
          <p:cNvSpPr/>
          <p:nvPr/>
        </p:nvSpPr>
        <p:spPr>
          <a:xfrm>
            <a:off x="6890471" y="4038600"/>
            <a:ext cx="1828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t>Different from McGee</a:t>
            </a:r>
          </a:p>
        </p:txBody>
      </p:sp>
      <p:cxnSp>
        <p:nvCxnSpPr>
          <p:cNvPr id="7" name="Straight Arrow Connector 6"/>
          <p:cNvCxnSpPr/>
          <p:nvPr/>
        </p:nvCxnSpPr>
        <p:spPr>
          <a:xfrm flipH="1">
            <a:off x="6280871" y="43434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71" y="228600"/>
            <a:ext cx="2215429"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BDA3C65-7539-406F-A405-B7951F09C3E8}"/>
              </a:ext>
            </a:extLst>
          </p:cNvPr>
          <p:cNvSpPr txBox="1"/>
          <p:nvPr/>
        </p:nvSpPr>
        <p:spPr>
          <a:xfrm>
            <a:off x="7693385" y="1772816"/>
            <a:ext cx="1096347" cy="1200329"/>
          </a:xfrm>
          <a:prstGeom prst="rect">
            <a:avLst/>
          </a:prstGeom>
          <a:noFill/>
        </p:spPr>
        <p:txBody>
          <a:bodyPr wrap="square" rtlCol="0">
            <a:spAutoFit/>
          </a:bodyPr>
          <a:lstStyle/>
          <a:p>
            <a:r>
              <a:rPr lang="en-US" b="1" dirty="0">
                <a:solidFill>
                  <a:srgbClr val="FF0000"/>
                </a:solidFill>
              </a:rPr>
              <a:t>T degree freedom needs to be 36</a:t>
            </a:r>
          </a:p>
        </p:txBody>
      </p:sp>
      <p:sp>
        <p:nvSpPr>
          <p:cNvPr id="13" name="TextBox 12">
            <a:extLst>
              <a:ext uri="{FF2B5EF4-FFF2-40B4-BE49-F238E27FC236}">
                <a16:creationId xmlns:a16="http://schemas.microsoft.com/office/drawing/2014/main" id="{10E4D2C5-F7E2-437C-A240-808CD89220FF}"/>
              </a:ext>
            </a:extLst>
          </p:cNvPr>
          <p:cNvSpPr txBox="1"/>
          <p:nvPr/>
        </p:nvSpPr>
        <p:spPr>
          <a:xfrm>
            <a:off x="7693385" y="3321206"/>
            <a:ext cx="1404552" cy="369332"/>
          </a:xfrm>
          <a:prstGeom prst="rect">
            <a:avLst/>
          </a:prstGeom>
          <a:noFill/>
        </p:spPr>
        <p:txBody>
          <a:bodyPr wrap="none" rtlCol="0">
            <a:spAutoFit/>
          </a:bodyPr>
          <a:lstStyle/>
          <a:p>
            <a:r>
              <a:rPr lang="en-US" b="1" dirty="0">
                <a:solidFill>
                  <a:srgbClr val="FF0000"/>
                </a:solidFill>
              </a:rPr>
              <a:t>T </a:t>
            </a:r>
            <a:r>
              <a:rPr lang="en-US" b="1" dirty="0" err="1">
                <a:solidFill>
                  <a:srgbClr val="FF0000"/>
                </a:solidFill>
              </a:rPr>
              <a:t>crit</a:t>
            </a:r>
            <a:r>
              <a:rPr lang="en-US" b="1" dirty="0">
                <a:solidFill>
                  <a:srgbClr val="FF0000"/>
                </a:solidFill>
              </a:rPr>
              <a:t> = 2.028</a:t>
            </a:r>
          </a:p>
        </p:txBody>
      </p:sp>
    </p:spTree>
    <p:extLst>
      <p:ext uri="{BB962C8B-B14F-4D97-AF65-F5344CB8AC3E}">
        <p14:creationId xmlns:p14="http://schemas.microsoft.com/office/powerpoint/2010/main" val="61624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25155</TotalTime>
  <Words>1289</Words>
  <Application>Microsoft Office PowerPoint</Application>
  <PresentationFormat>On-screen Show (4:3)</PresentationFormat>
  <Paragraphs>129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Times New Roman</vt:lpstr>
      <vt:lpstr>Wingdings</vt:lpstr>
      <vt:lpstr>Office Theme</vt:lpstr>
      <vt:lpstr>Unit 2  For Live Session Assignment: Inference Using t-Distributions</vt:lpstr>
      <vt:lpstr>Central Limit Theorem and Sampling Distribution</vt:lpstr>
      <vt:lpstr>Some Useful Excel Functions</vt:lpstr>
      <vt:lpstr>One Sample Confidence Interval (Section 2.5 Asynchronous Videos)</vt:lpstr>
      <vt:lpstr>One Sample Hypothesis Test  (Two Sided) (Section 2.6 Asynchronous Videos)</vt:lpstr>
      <vt:lpstr>Satterthwaite Formula for Degrees of Freedom</vt:lpstr>
      <vt:lpstr>Two Sample Confidence Interval and Hypothesis Testing for Mean Differences  Assumptions About Population Variances</vt:lpstr>
      <vt:lpstr>Two Sample Confidence Interval (Section 2.9 Asynchronous Videos)  </vt:lpstr>
      <vt:lpstr>Two Sample Confidence Interval  - Continued </vt:lpstr>
      <vt:lpstr>Two Sample Hypothesis Test (Section 2.9 Asynchronous Videos)</vt:lpstr>
      <vt:lpstr>For Session 2 Homework SAS Code: Session 2.sas</vt:lpstr>
      <vt:lpstr>Quick Quiz Question (QQQ 1)</vt:lpstr>
      <vt:lpstr>QQQ 2</vt:lpstr>
      <vt:lpstr>QQQ 3</vt:lpstr>
      <vt:lpstr>1 Sample Hypothesis Testing:  The 6 Steps</vt:lpstr>
      <vt:lpstr>Question 1 (≤2 hours)  </vt:lpstr>
      <vt:lpstr>Question 1: One Sample Confidence Interval</vt:lpstr>
      <vt:lpstr>Question 2 (≤1 hour)</vt:lpstr>
      <vt:lpstr>Question 2: One Sample t-test</vt:lpstr>
      <vt:lpstr>Question 3 (≤2 hours)</vt:lpstr>
      <vt:lpstr>Q 3: Also in the Homework  </vt:lpstr>
      <vt:lpstr>Question 4!   Takeaways and Questions!</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Adeel Qureshi</cp:lastModifiedBy>
  <cp:revision>250</cp:revision>
  <dcterms:created xsi:type="dcterms:W3CDTF">2014-09-08T10:07:10Z</dcterms:created>
  <dcterms:modified xsi:type="dcterms:W3CDTF">2020-12-11T17:39:48Z</dcterms:modified>
</cp:coreProperties>
</file>