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08" r:id="rId2"/>
    <p:sldId id="409" r:id="rId3"/>
    <p:sldId id="365" r:id="rId4"/>
    <p:sldId id="385" r:id="rId5"/>
    <p:sldId id="310" r:id="rId6"/>
    <p:sldId id="315" r:id="rId7"/>
    <p:sldId id="316" r:id="rId8"/>
    <p:sldId id="317" r:id="rId9"/>
    <p:sldId id="318" r:id="rId10"/>
    <p:sldId id="319" r:id="rId11"/>
    <p:sldId id="379" r:id="rId12"/>
    <p:sldId id="341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86" r:id="rId22"/>
    <p:sldId id="334" r:id="rId23"/>
    <p:sldId id="356" r:id="rId24"/>
    <p:sldId id="387" r:id="rId25"/>
    <p:sldId id="374" r:id="rId26"/>
    <p:sldId id="375" r:id="rId27"/>
    <p:sldId id="388" r:id="rId28"/>
    <p:sldId id="389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10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761" autoAdjust="0"/>
  </p:normalViewPr>
  <p:slideViewPr>
    <p:cSldViewPr>
      <p:cViewPr>
        <p:scale>
          <a:sx n="80" d="100"/>
          <a:sy n="80" d="100"/>
        </p:scale>
        <p:origin x="-111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BD03C6-8072-4C6E-AC30-C9DD480A82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326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99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928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73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438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6994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02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8004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567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71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64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590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8756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125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483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100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6718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39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918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17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05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92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61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3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D03C6-8072-4C6E-AC30-C9DD480A821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6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80AA5-6AD3-41D0-B061-4C14C83CF5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4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F337-E51F-4495-A16F-8E88620707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38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D7047-E6C9-4D13-8E88-6C68142F2A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29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B9FA7-986C-48DA-BF93-3B4E21F4D2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8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C065C-504A-4EBA-9497-F28CD9AA92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54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1838-7871-4C13-9EE9-959BE7666B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64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A7295-6440-482E-9322-D575F36329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9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2ACB-D356-45ED-A64C-9D3E54E36A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18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A5F9-2267-4354-B01A-97318945E9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1236-8616-409E-A68E-6632DF5778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844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AFC0D-F5E2-4027-BB8E-BEBD5D7ADB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84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CB025-7744-4D75-8E83-3D5FA1BCDA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853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6867541-3D5E-4386-AD78-79707BDA7D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elzer@mail.smu.edu" TargetMode="External"/><Relationship Id="rId2" Type="http://schemas.openxmlformats.org/officeDocument/2006/relationships/hyperlink" Target="mailto:martin.selzer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12" Type="http://schemas.openxmlformats.org/officeDocument/2006/relationships/image" Target="../media/image38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openxmlformats.org/officeDocument/2006/relationships/image" Target="../media/image26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14.png"/><Relationship Id="rId21" Type="http://schemas.openxmlformats.org/officeDocument/2006/relationships/image" Target="../media/image530.png"/><Relationship Id="rId12" Type="http://schemas.openxmlformats.org/officeDocument/2006/relationships/image" Target="../media/image113.png"/><Relationship Id="rId7" Type="http://schemas.openxmlformats.org/officeDocument/2006/relationships/image" Target="../media/image108.png"/><Relationship Id="rId17" Type="http://schemas.openxmlformats.org/officeDocument/2006/relationships/image" Target="../media/image54.png"/><Relationship Id="rId16" Type="http://schemas.openxmlformats.org/officeDocument/2006/relationships/image" Target="../media/image107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2.png"/><Relationship Id="rId15" Type="http://schemas.openxmlformats.org/officeDocument/2006/relationships/image" Target="../media/image106.png"/><Relationship Id="rId10" Type="http://schemas.openxmlformats.org/officeDocument/2006/relationships/image" Target="../media/image111.png"/><Relationship Id="rId19" Type="http://schemas.openxmlformats.org/officeDocument/2006/relationships/image" Target="../media/image115.png"/><Relationship Id="rId1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11, January 19, 2021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u="sng" dirty="0" smtClean="0"/>
          </a:p>
          <a:p>
            <a:pPr marL="0" indent="0">
              <a:buNone/>
            </a:pPr>
            <a:r>
              <a:rPr lang="en-US" sz="2600" u="sng" dirty="0" smtClean="0"/>
              <a:t>Announcements</a:t>
            </a:r>
          </a:p>
          <a:p>
            <a:pPr marL="0" indent="0">
              <a:buNone/>
            </a:pPr>
            <a:endParaRPr lang="en-US" sz="1200" u="sng" dirty="0"/>
          </a:p>
          <a:p>
            <a:r>
              <a:rPr lang="en-US" sz="2600" dirty="0" smtClean="0"/>
              <a:t>Instructor:  Dr. Martin </a:t>
            </a:r>
            <a:r>
              <a:rPr lang="en-US" sz="2600" dirty="0" err="1" smtClean="0"/>
              <a:t>Selzer</a:t>
            </a:r>
            <a:endParaRPr lang="en-US" sz="2600" dirty="0" smtClean="0"/>
          </a:p>
          <a:p>
            <a:r>
              <a:rPr lang="en-US" sz="2600" dirty="0" smtClean="0"/>
              <a:t>Office </a:t>
            </a:r>
            <a:r>
              <a:rPr lang="en-US" sz="2600" dirty="0"/>
              <a:t>Hours (Schedule Appointment by Email) </a:t>
            </a:r>
            <a:endParaRPr lang="en-US" sz="2600" dirty="0" smtClean="0"/>
          </a:p>
          <a:p>
            <a:r>
              <a:rPr lang="en-US" sz="2600" dirty="0" smtClean="0"/>
              <a:t>Teaching Assistant is Michael Wang</a:t>
            </a:r>
          </a:p>
          <a:p>
            <a:r>
              <a:rPr lang="en-US" sz="2600" dirty="0" smtClean="0"/>
              <a:t>My email </a:t>
            </a:r>
            <a:r>
              <a:rPr lang="en-US" sz="2600" dirty="0" smtClean="0">
                <a:hlinkClick r:id="rId2"/>
              </a:rPr>
              <a:t>martin.selzer@gmail.com</a:t>
            </a:r>
            <a:r>
              <a:rPr lang="en-US" sz="2600" dirty="0" smtClean="0"/>
              <a:t> and </a:t>
            </a:r>
            <a:r>
              <a:rPr lang="en-US" sz="2600" dirty="0" smtClean="0">
                <a:hlinkClick r:id="rId3"/>
              </a:rPr>
              <a:t>mselzer@mail.smu.edu</a:t>
            </a:r>
            <a:endParaRPr lang="en-US" sz="2600" dirty="0" smtClean="0"/>
          </a:p>
          <a:p>
            <a:r>
              <a:rPr lang="en-US" sz="2600" dirty="0"/>
              <a:t>Remember, project is available in the files folder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0261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Residuals Analysis</a:t>
            </a:r>
            <a:br>
              <a:rPr lang="en-US" sz="2800" dirty="0" smtClean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2148" y="1219661"/>
                <a:ext cx="3689279" cy="540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48" y="1219661"/>
                <a:ext cx="3689279" cy="5403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87322" y="1760002"/>
            <a:ext cx="754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assumptions </a:t>
            </a:r>
            <a:r>
              <a:rPr lang="en-US" sz="2400" dirty="0" smtClean="0"/>
              <a:t>about the population are </a:t>
            </a:r>
            <a:r>
              <a:rPr lang="en-US" sz="2400" dirty="0"/>
              <a:t>met,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5360" y="2274828"/>
                <a:ext cx="2113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60" y="2274828"/>
                <a:ext cx="211327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4133" y="2831983"/>
                <a:ext cx="56970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Each error,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/>
                          </a:rPr>
                          <m:t> </m:t>
                        </m:r>
                        <m:r>
                          <a:rPr lang="en-US" sz="240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can </a:t>
                </a:r>
                <a:r>
                  <a:rPr lang="en-US" sz="2400" dirty="0"/>
                  <a:t>be </a:t>
                </a:r>
                <a:r>
                  <a:rPr lang="en-US" sz="2400" dirty="0" smtClean="0"/>
                  <a:t>estimated with the</a:t>
                </a:r>
              </a:p>
              <a:p>
                <a:r>
                  <a:rPr lang="en-US" sz="2400" dirty="0" smtClean="0"/>
                  <a:t> residual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the sample observation,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33" y="2831983"/>
                <a:ext cx="5697072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713" t="-5147" r="-74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C7D03AA-694D-43D7-BECC-C79ED5772EA5}"/>
                  </a:ext>
                </a:extLst>
              </p:cNvPr>
              <p:cNvSpPr txBox="1"/>
              <p:nvPr/>
            </p:nvSpPr>
            <p:spPr>
              <a:xfrm>
                <a:off x="2726196" y="3703135"/>
                <a:ext cx="3700500" cy="578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7D03AA-694D-43D7-BECC-C79ED577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196" y="3703135"/>
                <a:ext cx="3700500" cy="5784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182" y="4556223"/>
                <a:ext cx="4512318" cy="1543835"/>
              </a:xfrm>
              <a:noFill/>
              <a:ln w="25400">
                <a:solidFill>
                  <a:srgbClr val="002060"/>
                </a:solidFill>
              </a:ln>
            </p:spPr>
            <p:txBody>
              <a:bodyPr/>
              <a:lstStyle/>
              <a:p>
                <a:pPr marL="0" indent="0" algn="just">
                  <a:buFontTx/>
                  <a:buNone/>
                </a:pPr>
                <a:r>
                  <a:rPr lang="en-US" altLang="en-US" sz="2000" dirty="0" smtClean="0"/>
                  <a:t>Subtracting </a:t>
                </a:r>
                <a:r>
                  <a:rPr lang="en-US" altLang="en-US" sz="2000" dirty="0"/>
                  <a:t>the </a:t>
                </a:r>
                <a:r>
                  <a:rPr lang="en-US" altLang="en-US" sz="2000" dirty="0" smtClean="0"/>
                  <a:t>estimated mean from the response variable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often highlights </a:t>
                </a:r>
                <a:r>
                  <a:rPr lang="en-US" altLang="en-US" sz="2000" dirty="0"/>
                  <a:t>any non-linearity, non-constant variance, and/or outliers</a:t>
                </a:r>
                <a:r>
                  <a:rPr lang="en-US" altLang="en-US" sz="2400" dirty="0" smtClean="0"/>
                  <a:t>. 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1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182" y="4556223"/>
                <a:ext cx="4512318" cy="1543835"/>
              </a:xfrm>
              <a:blipFill rotWithShape="1">
                <a:blip r:embed="rId7"/>
                <a:stretch>
                  <a:fillRect l="-1075" t="-775" r="-1210"/>
                </a:stretch>
              </a:blipFill>
              <a:ln w="254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762500" y="4556223"/>
            <a:ext cx="415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Remember: </a:t>
            </a:r>
          </a:p>
          <a:p>
            <a:pPr algn="ctr"/>
            <a:r>
              <a:rPr lang="en-US" sz="2000" dirty="0"/>
              <a:t>Residual  = Observed - Expected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62600" y="5775546"/>
                <a:ext cx="2374561" cy="324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75546"/>
                <a:ext cx="2374561" cy="324512"/>
              </a:xfrm>
              <a:prstGeom prst="rect">
                <a:avLst/>
              </a:prstGeom>
              <a:blipFill rotWithShape="1">
                <a:blip r:embed="rId8"/>
                <a:stretch>
                  <a:fillRect l="-771" t="-16667" r="-35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0175EE23-C857-40B1-95CE-3F1A2140CDEB}"/>
                  </a:ext>
                </a:extLst>
              </p:cNvPr>
              <p:cNvSpPr txBox="1"/>
              <p:nvPr/>
            </p:nvSpPr>
            <p:spPr>
              <a:xfrm>
                <a:off x="5942231" y="5332849"/>
                <a:ext cx="1302857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75EE23-C857-40B1-95CE-3F1A214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231" y="5332849"/>
                <a:ext cx="1302857" cy="316112"/>
              </a:xfrm>
              <a:prstGeom prst="rect">
                <a:avLst/>
              </a:prstGeom>
              <a:blipFill rotWithShape="1">
                <a:blip r:embed="rId9"/>
                <a:stretch>
                  <a:fillRect l="-1878" t="-25000" r="-23474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82669" y="4556222"/>
            <a:ext cx="3912562" cy="16921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9" y="381000"/>
            <a:ext cx="8229600" cy="1143000"/>
          </a:xfrm>
        </p:spPr>
        <p:txBody>
          <a:bodyPr/>
          <a:lstStyle/>
          <a:p>
            <a:r>
              <a:rPr lang="en-US" sz="3600" dirty="0"/>
              <a:t>Log </a:t>
            </a:r>
            <a:r>
              <a:rPr lang="en-US" sz="3600" dirty="0" smtClean="0"/>
              <a:t>Transforms To Perform So Regression Assumptions Are Met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456179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Investigate Car Sales by Economic Growth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2" y="2514600"/>
            <a:ext cx="4419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62" y="2514600"/>
            <a:ext cx="4137891" cy="328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743" y="1676400"/>
            <a:ext cx="3641438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proc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sgplot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data=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reg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x=growth y=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/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clm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cli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lineattrs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=(color=red thickness=2);run;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64988" y="1692496"/>
            <a:ext cx="3641438" cy="584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proc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sgplot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data=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reg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x=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lnGrowt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y=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CarSales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/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clm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cli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lineattrs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20202"/>
                </a:solidFill>
                <a:effectLst/>
                <a:latin typeface="Consolas" pitchFamily="49" charset="0"/>
                <a:cs typeface="Arial" pitchFamily="34" charset="0"/>
              </a:rPr>
              <a:t>=(color=red thickness=2);run;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668" y="6079177"/>
            <a:ext cx="37695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Looks like </a:t>
            </a:r>
            <a:r>
              <a:rPr lang="en-US" sz="1600" dirty="0" err="1" smtClean="0">
                <a:solidFill>
                  <a:schemeClr val="tx1"/>
                </a:solidFill>
              </a:rPr>
              <a:t>Heteroskedasticity</a:t>
            </a:r>
            <a:r>
              <a:rPr lang="en-US" sz="1600" dirty="0" smtClean="0">
                <a:solidFill>
                  <a:schemeClr val="tx1"/>
                </a:solidFill>
              </a:rPr>
              <a:t> in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2050" idx="2"/>
          </p:cNvCxnSpPr>
          <p:nvPr/>
        </p:nvCxnSpPr>
        <p:spPr>
          <a:xfrm flipV="1">
            <a:off x="2432462" y="5829300"/>
            <a:ext cx="0" cy="24987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00913" y="6079177"/>
            <a:ext cx="37695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</a:t>
            </a:r>
            <a:r>
              <a:rPr lang="en-US" sz="1600" dirty="0" err="1" smtClean="0">
                <a:solidFill>
                  <a:schemeClr val="tx1"/>
                </a:solidFill>
              </a:rPr>
              <a:t>Heteroskedasticity</a:t>
            </a:r>
            <a:r>
              <a:rPr lang="en-US" sz="1600" dirty="0" smtClean="0">
                <a:solidFill>
                  <a:schemeClr val="tx1"/>
                </a:solidFill>
              </a:rPr>
              <a:t> in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6885707" y="5829300"/>
            <a:ext cx="0" cy="24987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1307" y="1323109"/>
            <a:ext cx="1828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Log X Model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2800" dirty="0" smtClean="0"/>
              <a:t>Model Results</a:t>
            </a:r>
            <a:br>
              <a:rPr lang="en-US" sz="2800" dirty="0" smtClean="0"/>
            </a:br>
            <a:r>
              <a:rPr lang="en-US" sz="2800" dirty="0" smtClean="0"/>
              <a:t>Car Sales by Economic Growth</a:t>
            </a:r>
            <a:br>
              <a:rPr lang="en-US" sz="2800" dirty="0" smtClean="0"/>
            </a:br>
            <a:r>
              <a:rPr lang="en-US" sz="2800" dirty="0" smtClean="0"/>
              <a:t>Using log of Growth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3" y="2293898"/>
            <a:ext cx="4884717" cy="3962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70" y="2293898"/>
            <a:ext cx="3869419" cy="396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4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Regression Coefficient log x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057400"/>
                <a:ext cx="8077200" cy="386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000" b="0" i="0" dirty="0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/>
                                      <a:ea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  <a:ea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ln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r>
                  <a:rPr lang="en-US" sz="2000" dirty="0" smtClean="0">
                    <a:latin typeface="Cambria Math"/>
                    <a:ea typeface="Cambria Math"/>
                  </a:rPr>
                  <a:t>Now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if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then</a:t>
                </a:r>
              </a:p>
              <a:p>
                <a:endParaRPr lang="en-US" sz="20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ln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i="1" dirty="0" smtClean="0">
                  <a:latin typeface="Cambria Math"/>
                  <a:ea typeface="Cambria Math"/>
                </a:endParaRPr>
              </a:p>
              <a:p>
                <a:endParaRPr lang="en-US" sz="2000" i="1" dirty="0">
                  <a:latin typeface="Cambria Math"/>
                  <a:ea typeface="Cambria Math"/>
                </a:endParaRPr>
              </a:p>
              <a:p>
                <a:r>
                  <a:rPr lang="en-US" sz="2000" dirty="0" smtClean="0">
                    <a:latin typeface="Cambria Math"/>
                    <a:ea typeface="Cambria Math"/>
                  </a:rPr>
                  <a:t>So, a doubling of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X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results in a change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ln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in Y.</a:t>
                </a:r>
              </a:p>
              <a:p>
                <a:endParaRPr lang="en-US" sz="2000" dirty="0">
                  <a:latin typeface="Cambria Math"/>
                  <a:ea typeface="Cambria Math"/>
                </a:endParaRPr>
              </a:p>
              <a:p>
                <a:r>
                  <a:rPr lang="en-US" sz="2000" dirty="0" smtClean="0">
                    <a:latin typeface="Cambria Math"/>
                    <a:ea typeface="Cambria Math"/>
                  </a:rPr>
                  <a:t>For the Car Sales data </a:t>
                </a:r>
                <a:r>
                  <a:rPr lang="en-US" sz="2000" dirty="0">
                    <a:latin typeface="Cambria Math"/>
                    <a:ea typeface="Cambria Math"/>
                  </a:rPr>
                  <a:t>a doubling of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growth </a:t>
                </a:r>
                <a:r>
                  <a:rPr lang="en-US" sz="2000" dirty="0">
                    <a:latin typeface="Cambria Math"/>
                    <a:ea typeface="Cambria Math"/>
                  </a:rPr>
                  <a:t>results in a change of</a:t>
                </a:r>
                <a:r>
                  <a:rPr lang="en-US" sz="2000" i="1" dirty="0">
                    <a:latin typeface="Cambria Math"/>
                    <a:ea typeface="Cambria Math"/>
                  </a:rPr>
                  <a:t>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1.38 in Car Sales.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077200" cy="3861635"/>
              </a:xfrm>
              <a:prstGeom prst="rect">
                <a:avLst/>
              </a:prstGeom>
              <a:blipFill rotWithShape="1">
                <a:blip r:embed="rId2"/>
                <a:stretch>
                  <a:fillRect l="-755" r="-453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1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Another Model - Insulation </a:t>
            </a:r>
            <a:r>
              <a:rPr lang="en-US" sz="3200" dirty="0"/>
              <a:t>and Voltage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1828800"/>
            <a:ext cx="44958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an industrial laboratory, under uniform conditions, </a:t>
            </a:r>
            <a:r>
              <a:rPr lang="en-US" dirty="0" smtClean="0"/>
              <a:t>76 batches </a:t>
            </a:r>
            <a:r>
              <a:rPr lang="en-US" dirty="0"/>
              <a:t>of electrical insulating fluid were subjected to constant voltages until the insulating property of the fluids broke down.  Seven different voltage levels, spaced 2 kilovolts apart from 26 to 38 kV were studied.  The measured responses were the times, in minutes, until breakdown.  </a:t>
            </a:r>
          </a:p>
        </p:txBody>
      </p:sp>
      <p:sp>
        <p:nvSpPr>
          <p:cNvPr id="8" name="AutoShape 2" descr="data:image/jpeg;base64,/9j/4AAQSkZJRgABAQAAAQABAAD/2wCEAAkGBw8PDA0NDQ8NDg0MDQ8MDQ4PDw8PDQ8OFBUWFhQRFBQYHSggGBolHBYVIjEhJSkrLi4wFx82ODMsNygtLisBCgoKDg0OGBAQGi0kHyQuLCwsLCwsLCwsLCsrLCwsLCwsLCwsLCwsLCwsLSwsLCwsLCwsLC4sLCwsLCwsLCwsLP/AABEIANUA7QMBEQACEQEDEQH/xAAcAAEAAgIDAQAAAAAAAAAAAAAABwgBBgMEBQL/xABPEAABAwICBQcEDAwFBAMAAAABAAIDBBEFBgcSITFhExQiQVFxgSMygpEIFRZCQ1VykpOhpOIXRFRkoqOxwdHS4eNSU2KywiQzg7M0Y5T/xAAbAQEAAQUBAAAAAAAAAAAAAAAABAEDBQYHAv/EADMRAQACAQIDBQYGAgMBAAAAAAABAgMEEQUhMQYSE0FRFBUiMlNxgZGhwdHhUmEWQrEj/9oADAMBAAIRAxEAPwCcUBAQEBAQEBAQEBAQEBBFunjN/M6AYfA61TiDSHkHbHSjY4+keiOGsg9bQ7m32zwpjZXXrKENp6i56T2geTl8QNp7WlBviAgICAgICAgICAgICAgICAgICAgICAgICAgIOtiVdHTU81TO4Mhp43TSOPUxoue88EFP84ZhlxPEaiuluOVfaNl9kcI2MYO4fXc9aD0tGWajhWKw1DiebS+Qq29RhcfOt2tNneBHWgtrG8Oa1zSHNcA5pG0EHaCEH0gICAgICAgICAgICAgICAgICAgICAgICAgIIQ9kJm+wZg0DtrtWetIO4b4oj9Tj6PaggtAQWP0C5t53h5w6Z16jDwBGSdr6U+b809Hu1UEqICAgICAgICAgICAgICAgICAgICAgICAgIPIzXj0WHYfUV03mwMu1vXJIdjGDvJAQU+xbEZaqpmqp3a01RI6WQ/6idw4DcB2BB6GT8vSYliENHGS0PJfLJa/Jwt85/wC4cSFE1urppMM5b+X6y9Vr3p2dTHsJloqyejmFpIJCwnqc33rxwIsfFXdPnpnxVy06TCkxtOztZOzDJhmI09dFc8k+0rB8JCdj2eIvbjZXlFwcPrY6iCKohcHwzxtljcNxY4XBQdhAQEBAQEBAQEBAQEBAQEBAQEBAQEBAQEFdNPmb+dVrcMgfenoHEz2Nw+r3EegLjvLuxBE6Cw+hvKvMsP51M21VXhryDe8cA2sZbqJvrHvHYuf9o+I+Pm8Gk/DX9ZSsNNo3l5enLK3LUzMUhbeWlAjqQBtdATsf6JPqJ7FK7M8Q7tp0155Tzr9/RTNTzQat2Rk7+x6zdrskwed3SiBnoiTtLL+UiHcTrDvd2IJrQEBAQEBAQEBAQEBAQEBAQEBAQEBAQEGq6Ss1twrC5qkEc4k8hSNPXM4GzrdYaLuPdxQVIkkc5znvJc5xLnOcSXOcdpJJ3lBt2jDK3tliTGyC9LS6s9T2OaD0YvSIt3ArFcY18aPTTaPmnlH8/g94696VmAOoLl8zMzvKc+KiFskb45GhzJGuY9p2hzXCxB8F7xZLY7xevWOakxuqznnLrsNxKekNzHfladx9/A7zT3ja08WldV4drK6vT1yx+P3Qb17s7POwXFJaOrgq6c6s1NIJGHqNt7TwIuDwKmvK4WWsaixChpq6A+TqYw+17lj9z4zxa4EeCD00GEGUBBhAQZQEBAQEBAQEBAQEBAQEBBhBVjTFm72zxVwidejodanprea51/KSj5RAHc1qDRmNLiGtBJcQAALkk7gAkztzkWd0b5YGGYZHE4DnM3l6o/8A2EbGdzRYd9z1rmXG+Ie16mdvlryj+U3HTuw2pYZcEGhaX8rc+w0zxNvVUAdMywu58XwkfHYLgdo4rY+zvEPZ8/hWn4bf++SzmpvG6ui6GiJf9j9m7kap+Ezu8lWEyUpO5lQB0mcA5o9bR2oLBIMoMIMoCAgICAgICAgICAgICAgICAgjrTZm72vwt1PC+1XiAdBHY9KOHdLJw2GwPa7ggrCgknQrlXndca6Zt6egcCwEdF9TvaPR87v1Vr3aHiHs+DwqT8Vv0jz/AIXcVN53WAXOkwQEGFWJ2neBWvStlf2uxNxjbalrNaentuab+UjHySR4OC6dwXX+16aJn5q8p/n8ULJXuy1CmqHxSRyxOLJIntkjeN7XtN2uHcQFl1tbzIOZ2YrhkFY0gSEclUsHwdQ0DXbwvscODgg2JAQEBAQEBAQEBAQEBAQEBAQEBBxVM7Io3yyODI42Oke52wNY0XJPggqJpAzO/FcUnrDcRX5KmYfeU7fNHedrjxcUHiYfRyVE8VPC0vlnkbFG0dbnGwXjJkrjpN7TyjmRG61WVMCjw+ggo47HkmeUfa3KSna9/ifqsuV8R1ltXntln8PsnUr3Y2dDOudKfCW05qGSyc5c9rWxamsA0C7iHEbNoUjhnCcmv73dnbb1UvkiryqLS1g8lg6aaAn/ADYX29bbhSsnZnW06bT9peYzVe/RZvwycgRV9I5x3NMrWu9TrFQMnCdZj52xy9xkrPm9pjw4BzSHNIuCCCCO0FY+1ZrO09XprekLLIxPDZYABy8flqVx6pmjzb9jhcePBZXg2vnSamJn5Z5S8ZK96FXpGFri1wLXNJa5pFiCNhBHUV0+JiY3hCSPoPzdzDE+azOtS4iWxOuejHUfBv4XvqnvHYgs0gICAgICAgICAgICAgICAgICAgh72QObuRpmYTA+01WBLVFp2tpweiz0nD1NPagr6gmPQVla5kxaduwXgo79u6SX/iDxctR7TcQ7tY01J5zzt9vKF/DTzlMy0hJV7054py2MinBu2ip2REdXKP8AKOPqcweC6N2b0/h6OLT1tMz+yJmneyOln1p6WXMJfW11NRx31qiVrCR71m97vBoJ8FY1OeuDDbLbyhWsbzstjRUrIYYoYmhscMbYo2jYAxosB9S5Lmy2y5LZLdZndPiNo2cytqoD025V5tWDEIW2grnHlbCwZVb3H0xd3eHLoXZ3iHj4PCtPxV/8/pEzU2ndGS2NZWt0S5t9tMKjdI69XSatPV385zgOhL6QF+8O7EG7ICAgICAgICAgICAgICAgICDoY7i0VFST1lQdWKnjMju023NHEmwHegp5mLGZa+tqK2oN5aiQvI6mN96wcALAdyDkyzgkmIV0FHFfWmeA51riOMbXvPAC6j6vU002G2W3SFa13nZavDaGOmp4aaBurFBG2KNvY0Dr4rlOoz2z5bZL9ZT4jaNnO5wAJJsACSewDerVK960VjzJVKzJiJq8Qq6om/L1EkjfkEnVHqsuuaXF4OGmP0iIQLTvO7zVfUTDoDwC7qjE5B5l6Snv/iNjI4eFhfiVqXanWd2ldPWevOUjBXnumhaMkiDysz4JHiFDPRy+bMzou62SDax47iB9YU7h+stpM9ctfLr9ni9e9GyqmJUMlNUS00zdWWCR0Ujf9TTbZw6wV1XFkrlpF6zynmhTG3JtOirNhwrFY5XuIpam1PVjqEZOyS3a02N+zW7V7UWwa4EAgggi4I2gjtQZQEBAQEBAQEBAQEBAQEBAQQF7IPN3KTx4PA7ydORNWEHzpiOhGfkg3PFw7EENIJ70JZW5tRHEZm2nrm+SuNrKYHZ847e4NWidpeIeJkjT0nlXr9/6SsNNo3SatUX2taR8U5pglfMDZ5hMEfbrykRg+GsT4LLcE0/ja3HHlHP8lvJO1ZVbXUEJyQQukeyNgLnyOaxjRvc5xsAPFUtaKxMz0gWvypgzaDDqWjba8EQEjgLB0p2yO8XErlPEtXOq1N8nlvy+ydSvdjZ6ygPYgIIb065W8zFoW7tWCsAHhHKf9p9Fbv2Y4hvWdNeenOv7wjZqf9kNLb0dZbQXm3n2G8ymdeqw5rY9p2yU26N3h5p7h2oJMQZQEBAQEBAQEBAQEBAQEGv56zKzC8MqK19i9rdSnYfhJ3bGN7r7TwBQVCrKl80sk0ri+WZ7pJHu3ue43JPig2HR3lk4nicUBB5vF5eqd1CJpHRv2uNh4nsWO4pro0entk8+kfd7pXvTstBGwNaGtAa1oDWtAsA0bAAuWXvN7Taespr6XlVE3sgcT1aWiowTeaV1Q8D/AAxjVaD4vPzVuPZPT72yZp+yPnnpCEFuqMkLQngHOsV509t4cPaJdu4zuuIx9TneiFge0Os8DS9yOtuX4ea7irvZYZc3TBAQEHWxCijqIJaeZuvFPG6KRva1wsfFX9PmtgyVyU6xKkxvGyquacDkw+uno5dpif0H2sJIjtY8d4/euraPU01OGuWvn/6gWjadnZyNmR+F4nT1rLljHak7B8JA7Y9vq2jiApKi31HUsmijmicHxTMbJG8bnMcLgjwKDlQEGUBAQEBAQEBAQEBAQVl045u5/iZpIXXpMOLohY9GSo3SP4280dx7UEbILLaK8re12GsMjbVVWGz1Fx0m3HQi9EH1krm/H+Ie1aju1n4a8o/eUzFTuw3NYFdEFcdM+J8vjk0YN2UccdMOzWA1n/W4jwXTOAafwdFXfrPNCyzvZoizS2szoqwDmODwh4tPVf8AVT3FiC8DUae5tvG65tx/We0aqYj5a8o/dMxV2q3BYNddDFMZpqUxNqJmRvqJGRQx3vLK9zg0BrRtO0jbuClafRZs8TNK8ojeZ8uTzNojq76ivQqAgjTTZlbnVEMQhbeooQeUsNr6Y7XfNO3uLltXZriHhZZ0955W6ff+1jNTeN0ArfEVP/sfM28rTyYRO68lNeakudroCenGPkk37ncEExoMoCAgICAgICAgICAg0jS5m72rwp5jdarq709ML7Wkjpy+iPrLUFVCdvEoN+0PZW59iPOJW3paAtlfcdGSb4Nn1Fx7h2rB8e4h7Lp+7Wfityj7ecruKnelYpc13TBBx1EzY43yPNmRsdI49jWi5/YruHHOS9aR5ypM7QqJidY6oqZ6h+x1RNJO4XvYvcXEX8V17FjjHStI6RER+SBM7vb0d4B7YYtTU7heFjuXqOzkWWJae/Y30lC4pq40umvk8+kfeXqle9OyzdfXQ00TpqiSOGJg6T3uDWjh/RcxxYMuov3aRMzKZMxEIjzhpl8+HCWf6TVyj644/wB7vUtw4f2ZrXa+pnef8Y/eVi+b0atoxbNiGY6aepkfM+IyVcj5CXOOo06u07ukWrK8YtTTaC8UjaOkfit4/itzWOXM00VAQfL2BwLXAFrgQQdoIO8FeqXmtotHWFNlYNIuWDhmJSwtB5vLeeldttyTj5l+1puPAHrXUuFa6NZp65PPpP3Qr17s7PIy/i8tDW09bAbS00jZAOpw98w8CLg96yTwuHgWKxVtHBWQG8VTG2RvaL72niDcHuQd9AQEBAQEBAQEBAQfL3BoLnEBrQSSTYADeSgqZpPzYcVxWWZpPNYbwUjdoHJNPn27XHb6h1INWpoHySMijaXySvbHG0b3PcbNA7yVS1orE2npAtNknLrMMw6GlbYyAcpUPHwk7gNY/sA4ALlvFddbWaib+Uco+ydSvdjZ7yxj2INQ0r4nzbAqwg2dUNFIztPKGzv0dZZzs/p/F1tZ8q8/yWss7VVlXSkNu+R85Q4RSVL4oeXxGqcGNL7iCGFo6N+txLiTYdg2rE8R4bOuvSt7bUjrHnMrlL91r2YMxVeIS8rWTPlIJ1GXtFGD1MYNjVN02kw6avdxV2eJtM9XlKSol/2PmH3lr6sjY1kdMw8XEuePqb61qXavPtix4/Wd1/BHOZTStGShAQEGmaVMre2OGP5Nt6ukvPT/AOJ1h04vSA9YCz3AOIey6ju2n4bcp/aVrLTvQrUV0hDTN7HvNvJzSYPO7yc956O582UDykY+UNo4tPagnxAQEBAQEBAQEBAQRZp5zfzOgGHQPtU4g0iSx6UdLucfSPR7g5BW9BLGgzK3KzvxWZvk6YmKlBGx0xHSfxDQbd54LVu0vEPCxRp6Tzt1+39r2Gm87pxWhJYgIIa9kFif/wACiaR8JVyDr6mRn/2Lduymn2pkzT58o/dGzz0hDrGFzg1oLnOIa0AXJJ3ADrW4TO3OUdveWtFOJVmq+ZoooTt1pweVI7RFv9dlhNZx/SaflE96fSP5XK4rSkvD9GeGYfTTzvYaueKCWTlKizmNc1pN2xjojd13PFa5btBqtVnpSvw1mY6fyveFWsK7rfkVYvQlh/I4HHIRZ1XPLUG++wPJt8LMv4rnnafN39Z3P8YiP3S8MfC35a4vCAgICruK66YsrcxxHnETbUtfrStsOiyb4Rn1hw+UexdJ4DxD2rT923zV5T9vKUPLXuy0ehq5IJop4XFksMjZY3je17TcFZxaW/yTmNmJ4bT1rLB0jNWZg+Dnbsez17uBCD3UBAQEBAQEBAQdXEq6Omp5qmdwZDTxulkceprRc+PBBT/OGYJMTxGorpbgzP8AJsvcRwjYxg7hbxuetB1MDwuWsq4KSAXkqJAxvYBvc48AASe5WdRmrgx2yX6RCsRvOy1mB4VFRUkFJALRU8YYO1x3ueeJJJPeuU6zVX1Oa2W3mnVrtGzvqK9CAgjjMmjZ+KYtLWVtRyVM1scUEUI1pnRtG3WcdjLuLtwO9bTpOPY9FpK4sVd7dZ36brFsU2tvLbMvZToMPaBSU8bH2sZSNed3e87f3LD6viup1U//AEty9I6LlaVr0e2sc9vDzxNyeDYk8bxRT27ywgftWS4RSL63FE+sPGT5ZVTAvsG0nYAuqIK22W6AU2H0dMPgKaKM/KDRrfXdcl4hm8bU5MnrMp9I2iIekob0ICAgIPCztl1mJYdPSOsJCOUgefeTt8093UeBKyXCtdOj1Fb+XSfs8ZK96NlV6mB8cj4pGlkkbnRvad7XNNiD4rqdbRaItHSUFJmgnN3M8R5hM61NiLgxpJ6MdVuYfS83v1VUWTQEBAQEBAQEBBB/shM37GYLA/adSeusd250UJ+p/wAxBBiCcdBmVuSgfiszbSVIMVKDvbAD0n2/1EWHAcVpXafiG9o01J6c7ff0ScNPOUsLT0gVAQEBAQEGqaU5tTAMQO7WibH857R+9ZngFO9rqf6W8vyyr7kjD+c4vh8G8Pqo3OHaxh13/otK6Fr83g6bJf0iUSsbzC1q5LM7808VAQEBAQEEHac8rclOzFIW+TqSIqqw2NnA6Lz8oC3e3it+7NcQ8XFOnvPOvT7f0iZqbTuiljy0hzSQ5pBBBsQRuIK2hZWy0XZsGK4VFM4jnUH/AE9WNx5VoFn9zhY99x1INvQEBBhBlAQEHkZrx6LDcPqK6bzYGEtbfbJIdjGDvNkFPsVxCWqqZqqd2vNUSOlkdt85xvYdgG4DqACD08kZdfiWIw0jbiMnlKh43sgb5x79wHEhQuIayukwWyz+H3eqV707LTU0DIo2RRtDI4mNjjYNjWsaLADwXKsuS2S83t1nmnRGzlVtUQEBAQEBBoemybVwCZv+bPTs/S1v+K2PsxXfW7+kSs5vlR1oJw7lcYfORdtHTSPB7JJLMH6Jeti7S5/D0fd/ymI/dZwxvZYFc7SxUVEBAQEBB0McwqKtpJ6ScXjnjLD2tPvXDiDY+ClaPVW02auWvk82rvGyqeN4XJR1c9JMLS08hjd2EdThwIsR3rq+DNXNjrkp0mN0GY2nZtWiLN3tXirDK7Vo6zVp6q5s1ov0JT8kn1FyuqLVBBlAQEBAQEFc9PmbudVzcMgdenw9xMxG0PqyLH5gJHe5yCKUFitD+VuY4dy8zbVVeGyvuOkyH4OP69Y9/Bc87R8Q9oz+FSfhr+speGm0bt+WuLwgICAgICAgjLT7NbCaZn+ZWtv3NjkP8FtXZSm+ovb0j91jP0hwaAMO1KGsqiNs9QImntZG2/7Xn1K52rzb5MeKJ6Rv+amCOUylRaikCAgICAgICqIn055W5SBmKwt8pTgRVQA2uhJs1/ok27jwW4dmOIbTOmvPXnX+EfNT/tCD1uqMs5oSzb7YYWKeZ16vDg2GS5u6SH4KTbv2DVPFvFBIyAgICAg1TSXmtuFYXNUAjnMnkKRp23mcNjrdjRdx7uKCpUkhc5znEuc4lznOJLnOO0kk7yg3HRVlb2xxJhkbekpNWeov5riD0IvSI28AViONa+NJppmPmnlH8rmOnelZQLmMzMzvKayqAgICAgICDwc7ZgdhtA+tbCJ2xSRtkZr6h1HuDdYGx23IWS4Voa6zP4U225T+jxe3djdC2kzP8OL01JFDDNCYZZJZRJqFpJaA3VIO333UFu/B+EW0FrzNomJ22RsmTvJH0YYxh9PhOH0YrKXnMjdZ0XKt5XlpXF2pq77i4FuC13jmj1WbU3y9ye7Hn/qF3FasREJAWsL4gICAgICAg4qumZLFJDK0PjlY6ORh2hzHCxB8CrmHLbFeL1naY5wpMbxsqxnXLz8NxGekdcsaeUgeffwO8x37QeLSuraDWV1eCuWPPr9/NBtXuzs59H2Z3YVilPWC/JX5GpaPf07yNcd4sHDi0KY8rd087JI2SxuD45GNkY9u1rmOFw4cCCg5EBAQYQVY0w5u9s8VcInXo6LWp6e3mvN/KS+kRbua1Bo0bC5zWtBc5xDWtAuS47AAFSZiI3kWh0eZZGGYZFA4DnEnl6pw65nDze5os3wPauY8a186vUzaPljlCbjr3YbMsQuCAgICAgICDwc+UXOMGxGIDWcaSV7B2vYNdoHi0LJ8Hy+Frcdv97fm8ZI3rKqq6mgpd0F5V15H4tM3oxa0NICNhktZ8ngCWjiT2LU+03Ee5T2anWev29F/DTfmmtaKlCAgICAgICAgj/THlbnuHmqibeqoA6Rth0nwb5GcbW1h3HtWy9nOIeBm8G8/Db9JWc1N43V3XQURYT2P+buXpH4VO681EDJTXO19MTtbtO3VcfU5o6kEvICAgjrTbm72vwt1NC61XiIdCyx6UcO6WThsOqD2uv1IKxIJN0I5W5zWOxGZt4KI2hvufUnd80be8tWudo+IeBg8Gs/Fb9I/tew03ndPa54liAgICAgICAg+ZGBzS13muBae47CveK3dvFvSVJVVw7Lc1Ri3tZF/3BUvgc6xsxjHEOeeAAJXWMuspi03j26bboMVmZ2WhwnD46WmhpYBqxU8bYmDrsBvPE7z3rlmq1F9Rltlv1mU2sbRs7ajvQgICAgICAgIMFViZid4FaNKOVva3EniNtqWqvPTW3NF+nH6JPqIXUOD6/2zTRafmjlP8/ihZKd2Xh5YxyXD6+mrofPp5A4tvYPYdj2HgWkjxWVW1wsHxKKrpYKuB2tDURtljPAjceI3HuQdxBxVVQyKN8srgyOJjpJHuNmtY0XJPggqJn/M78VxSesNxFfkqZh95Tt80d52uPFxQa8xtyBcNuQNY3sOJt1JIsJlnOmAUFDBRw1zNWFgDnchUgvkO17z0N5N1oPEOFcR1We2WadenOOiVS9Kxs9X8JmCflzPoan+RQf+P6//AA/WHrxasjSXgv5fH9FUfyKn/H9f/h+sK+LX1ZGknBfy+P6Of+VPcGv/AMP1g8Wvqz+EfBfy+L5k38qp7h1/0zxa+r6/CNg35fD82X+VPcOu+meLX1Z/CJg35fB6pP5U9w676Z4tfVn8IWD/ABhT/p/wVPcOu+meLX1ZGkDB/jCn9b/4J7i130zxa+rPu/wf4wpvnO/gnuLXfTk8Wvqz7vcI+MKX5x/gnuPXfTk8Wvq1jL2IYJS4nieInEKMyV0o5Hpf9uEhrn9Wwufe/BreKzGuwcQz6bFgjHO1Y5/7ny/KFus0i0zu2j3eYR8YUvz/AOiw3uTXfTlc8Svqe7zCPjCk+eqe5Nd9OTxK+rPu7wj4wpPpE9ya76cniV9T3dYR8YUn0gVPcuu+lJ4lfVn3c4R8YUf0oT3LrvpSeJX1PdxhPxjR/StVPc2u+lKviV9WfdxhPxjR/TNT3NrvpT+R4lfU92+E/GNF9MxU9z676VvyPEr6s+7bCfjGi+nZ/FPc+u+lb8jxK+p7tcK+MaH6eP8AinufXfSt+R4lfVn3aYV8Y0P/AOiP+Ke59d9K35HiV9Wr6R6zCcTw2SFuIUHOIfL0p5zEPKAHob9zhceo9SzHBcGu0eoibYrd2eU8v1/BbyTW0dVfVviKm32PWbbGTBp3bHF1RRXPvt8sQ/3AfKQTqgh32QObuRpmYTA60tWBLVEHa2nB6LPSI9TeKCvyAgICAgICAgICAgICAgICAgICAgICAgICAgIOzhtfJTVENTA4smp5GyxuHU5puPDgguFlLH48Sw+mrorATsBey9+TlGx7D3G/1IK15kwqWtrKitnqLy1MhkI5PY0e9YOluAsB3IPFky9q/C3/APH95B1JMK1ff39H+qDqyU1vffUg+DFx+pBjk+KDGogBl0HK2mv1/Ug5W0F/ffo/1QczcJv8J+j/AFQczcCv8L+h/VBysy5f4b9X95BzNyrf4f8AVfeQczcnX/GP1X3kHM3JF/xn9T99BytyFf8AGv1H30HK3R5f8b/UffQfY0c/nf2f76D6Gjb88+z/AH0H2NGX579n/uIPsaL/AM9+zf3EH1+Cz8++zf3ED8Fv579m/uIMfgt/Pfs39xA/Bd+e/Zv7iDjdoyt+O/Z/7iDido5t+OfZ/voOCTIFvxq//g++g2jJGJVeCxzwwTMmjne2TUkiIDHgEEt6XWNW/wAkIP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0"/>
            <a:ext cx="1926771" cy="173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3540" y="129539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First 19 Obs. Below </a:t>
            </a:r>
          </a:p>
          <a:p>
            <a:pPr algn="ctr"/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76 in Entire Sample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2218"/>
            <a:ext cx="1371600" cy="398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5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Insulation v. Voltage</a:t>
            </a:r>
          </a:p>
        </p:txBody>
      </p:sp>
      <p:pic>
        <p:nvPicPr>
          <p:cNvPr id="2050" name="Picture 2" descr="Scatterplot of time by voltag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301240"/>
            <a:ext cx="3860799" cy="3413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atter plot of residuals by voltage for tim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86000"/>
            <a:ext cx="3860799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8" y="1562725"/>
            <a:ext cx="83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Definite curvature, possibly non-constant variance as </a:t>
            </a:r>
            <a:r>
              <a:rPr lang="en-US" sz="2400" dirty="0" smtClean="0"/>
              <a:t>well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5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95" y="749260"/>
            <a:ext cx="4919299" cy="868680"/>
          </a:xfrm>
        </p:spPr>
        <p:txBody>
          <a:bodyPr>
            <a:normAutofit/>
          </a:bodyPr>
          <a:lstStyle/>
          <a:p>
            <a:r>
              <a:rPr lang="en-US" sz="3600" dirty="0"/>
              <a:t>Try a Log-Linear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pic>
        <p:nvPicPr>
          <p:cNvPr id="9218" name="Picture 2" descr="Scatterplot of logtime by voltage overlaid with the fit line, a 95% confidence band and lower and upper 95% prediction limi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4" y="3474661"/>
            <a:ext cx="3733800" cy="308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catter plot of residuals by voltage for logtim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33" y="3530237"/>
            <a:ext cx="3748312" cy="303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05641"/>
            <a:ext cx="3590925" cy="1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0545" y="292066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Linearity looks much </a:t>
            </a:r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7644" y="2643664"/>
            <a:ext cx="394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Variance looks more constant. What looks like smaller spread might just be fewer data points at those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2880" y="1805464"/>
                <a:ext cx="52578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𝒍𝒐𝒈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𝑰𝒏𝒔𝒖𝒍𝒂𝒕𝒊𝒐𝒏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𝑽𝒐𝒍𝒕𝒂𝒈𝒆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𝐕𝐨𝐥𝐭𝐚𝐠𝐞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805464"/>
                <a:ext cx="5257800" cy="838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/>
          <p:cNvSpPr/>
          <p:nvPr/>
        </p:nvSpPr>
        <p:spPr>
          <a:xfrm>
            <a:off x="250326" y="1206526"/>
            <a:ext cx="6683873" cy="3856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56" y="144236"/>
            <a:ext cx="8229600" cy="792162"/>
          </a:xfrm>
        </p:spPr>
        <p:txBody>
          <a:bodyPr/>
          <a:lstStyle/>
          <a:p>
            <a:r>
              <a:rPr lang="en-US" sz="2800" dirty="0"/>
              <a:t>Log Transforms: </a:t>
            </a:r>
            <a:r>
              <a:rPr lang="en-US" sz="2800" dirty="0" smtClean="0"/>
              <a:t>Log-Linear</a:t>
            </a:r>
            <a:br>
              <a:rPr lang="en-US" sz="2800" dirty="0" smtClean="0"/>
            </a:br>
            <a:r>
              <a:rPr lang="en-US" sz="2800" dirty="0" smtClean="0"/>
              <a:t>Transform Y to natural log of Y</a:t>
            </a:r>
            <a:r>
              <a:rPr lang="en-US" sz="2800" baseline="30000" dirty="0" smtClean="0"/>
              <a:t>1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4981" y="1447800"/>
                <a:ext cx="285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1447800"/>
                <a:ext cx="285341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981" y="1868563"/>
                <a:ext cx="346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1868563"/>
                <a:ext cx="3469861" cy="369332"/>
              </a:xfrm>
              <a:prstGeom prst="rect">
                <a:avLst/>
              </a:prstGeom>
              <a:blipFill>
                <a:blip r:embed="rId4"/>
                <a:stretch>
                  <a:fillRect l="-52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981" y="3190227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3190227"/>
                <a:ext cx="351282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99544" y="3191876"/>
                <a:ext cx="2612895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4" y="3191876"/>
                <a:ext cx="2612895" cy="382284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9544" y="3609946"/>
                <a:ext cx="1862818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4" y="3609946"/>
                <a:ext cx="1862818" cy="382284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99544" y="4044518"/>
                <a:ext cx="2160860" cy="38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4" y="4044518"/>
                <a:ext cx="2160860" cy="382284"/>
              </a:xfrm>
              <a:prstGeom prst="rect">
                <a:avLst/>
              </a:prstGeom>
              <a:blipFill>
                <a:blip r:embed="rId8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15412" y="4436166"/>
                <a:ext cx="818044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12" y="4436166"/>
                <a:ext cx="818044" cy="3822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1521" y="5238517"/>
                <a:ext cx="8610600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Interpretation: 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b="1" dirty="0"/>
                  <a:t> in Median(Y|X).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1" y="5238517"/>
                <a:ext cx="8610600" cy="719428"/>
              </a:xfrm>
              <a:prstGeom prst="rect">
                <a:avLst/>
              </a:prstGeom>
              <a:blipFill rotWithShape="1">
                <a:blip r:embed="rId10"/>
                <a:stretch>
                  <a:fillRect t="-3390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8736025-A36B-40F4-AC82-93557B548461}"/>
                  </a:ext>
                </a:extLst>
              </p:cNvPr>
              <p:cNvSpPr txBox="1"/>
              <p:nvPr/>
            </p:nvSpPr>
            <p:spPr>
              <a:xfrm>
                <a:off x="2869119" y="2756512"/>
                <a:ext cx="4387069" cy="382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/>
                  </a:rPr>
                  <a:t>  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𝑒𝑑𝑖𝑎𝑛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736025-A36B-40F4-AC82-93557B54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119" y="2756512"/>
                <a:ext cx="4387069" cy="382284"/>
              </a:xfrm>
              <a:prstGeom prst="rect">
                <a:avLst/>
              </a:prstGeom>
              <a:blipFill>
                <a:blip r:embed="rId12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45911DA2-9242-4D22-A65E-304B0583897E}"/>
                  </a:ext>
                </a:extLst>
              </p:cNvPr>
              <p:cNvSpPr txBox="1"/>
              <p:nvPr/>
            </p:nvSpPr>
            <p:spPr>
              <a:xfrm>
                <a:off x="464981" y="2756512"/>
                <a:ext cx="268079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911DA2-9242-4D22-A65E-304B0583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2756512"/>
                <a:ext cx="2680797" cy="382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810FB49-DC68-47D7-BF41-CDF2D1FFE3C6}"/>
              </a:ext>
            </a:extLst>
          </p:cNvPr>
          <p:cNvCxnSpPr>
            <a:cxnSpLocks/>
          </p:cNvCxnSpPr>
          <p:nvPr/>
        </p:nvCxnSpPr>
        <p:spPr>
          <a:xfrm flipV="1">
            <a:off x="4198354" y="4076974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DAA3F4F-A14C-4C24-A315-1030B12DC971}"/>
              </a:ext>
            </a:extLst>
          </p:cNvPr>
          <p:cNvCxnSpPr>
            <a:cxnSpLocks/>
          </p:cNvCxnSpPr>
          <p:nvPr/>
        </p:nvCxnSpPr>
        <p:spPr>
          <a:xfrm flipV="1">
            <a:off x="5209630" y="4087588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215ED5C7-3731-4D98-8882-E90EEC775DD1}"/>
              </a:ext>
            </a:extLst>
          </p:cNvPr>
          <p:cNvCxnSpPr>
            <a:cxnSpLocks/>
          </p:cNvCxnSpPr>
          <p:nvPr/>
        </p:nvCxnSpPr>
        <p:spPr>
          <a:xfrm flipV="1">
            <a:off x="4057325" y="3235710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D03E0E4-5F8D-495B-86A0-49A3EB1AFC1B}"/>
              </a:ext>
            </a:extLst>
          </p:cNvPr>
          <p:cNvCxnSpPr>
            <a:cxnSpLocks/>
          </p:cNvCxnSpPr>
          <p:nvPr/>
        </p:nvCxnSpPr>
        <p:spPr>
          <a:xfrm flipV="1">
            <a:off x="5316095" y="3219078"/>
            <a:ext cx="424890" cy="24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695EF85-851D-41E8-AAD7-5A2A63FEC09C}"/>
                  </a:ext>
                </a:extLst>
              </p:cNvPr>
              <p:cNvSpPr txBox="1"/>
              <p:nvPr/>
            </p:nvSpPr>
            <p:spPr>
              <a:xfrm>
                <a:off x="464981" y="2289326"/>
                <a:ext cx="3512819" cy="415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⁡(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l-GR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95EF85-851D-41E8-AAD7-5A2A63FE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2289326"/>
                <a:ext cx="3512819" cy="4157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C5937999-52E8-4968-BBF9-EC351AF00DF3}"/>
                  </a:ext>
                </a:extLst>
              </p:cNvPr>
              <p:cNvSpPr txBox="1"/>
              <p:nvPr/>
            </p:nvSpPr>
            <p:spPr>
              <a:xfrm>
                <a:off x="464981" y="3610990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37999-52E8-4968-BBF9-EC351AF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3610990"/>
                <a:ext cx="351282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4492FAE8-8316-4EB5-8404-A3FFE00E8FC7}"/>
                  </a:ext>
                </a:extLst>
              </p:cNvPr>
              <p:cNvSpPr txBox="1"/>
              <p:nvPr/>
            </p:nvSpPr>
            <p:spPr>
              <a:xfrm>
                <a:off x="464981" y="4031753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92FAE8-8316-4EB5-8404-A3FFE00E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4031753"/>
                <a:ext cx="3512820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DD8AE10-EE76-43D5-9687-30B4FF4D32CD}"/>
                  </a:ext>
                </a:extLst>
              </p:cNvPr>
              <p:cNvSpPr txBox="1"/>
              <p:nvPr/>
            </p:nvSpPr>
            <p:spPr>
              <a:xfrm>
                <a:off x="464981" y="4452519"/>
                <a:ext cx="3512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𝑒𝑑𝑖𝑎𝑛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D8AE10-EE76-43D5-9687-30B4FF4D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1" y="4452519"/>
                <a:ext cx="3512820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40CE049-9E48-455C-B074-AA4158F9EF10}"/>
                  </a:ext>
                </a:extLst>
              </p:cNvPr>
              <p:cNvSpPr txBox="1"/>
              <p:nvPr/>
            </p:nvSpPr>
            <p:spPr>
              <a:xfrm>
                <a:off x="250327" y="6009585"/>
                <a:ext cx="8207874" cy="47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ea typeface="Cambria Math"/>
                  </a:rPr>
                  <a:t>1. Note</a:t>
                </a:r>
                <a:r>
                  <a:rPr lang="en-US" sz="1200" dirty="0">
                    <a:ea typeface="Cambria Math"/>
                  </a:rPr>
                  <a:t>: We use a base of 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200" b="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b="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200" dirty="0"/>
                  <a:t> because the base on the log function was implied to be e. Note: e </a:t>
                </a:r>
                <a:r>
                  <a:rPr lang="en-US" sz="1200" dirty="0" smtClean="0"/>
                  <a:t>=~ </a:t>
                </a:r>
                <a:r>
                  <a:rPr lang="en-US" sz="1200" dirty="0"/>
                  <a:t>2.718</a:t>
                </a:r>
              </a:p>
              <a:p>
                <a:r>
                  <a:rPr lang="en-US" sz="1200" dirty="0" smtClean="0"/>
                  <a:t>    Other </a:t>
                </a:r>
                <a:r>
                  <a:rPr lang="en-US" sz="1200" dirty="0"/>
                  <a:t>bases could </a:t>
                </a:r>
                <a:r>
                  <a:rPr lang="en-US" sz="1200" dirty="0" smtClean="0"/>
                  <a:t>used as  well.</a:t>
                </a:r>
                <a:endParaRPr lang="en-US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0CE049-9E48-455C-B074-AA4158F9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27" y="6009585"/>
                <a:ext cx="8207874" cy="470385"/>
              </a:xfrm>
              <a:prstGeom prst="rect">
                <a:avLst/>
              </a:prstGeom>
              <a:blipFill rotWithShape="1"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7578337" y="457200"/>
            <a:ext cx="1260108" cy="4791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See p. 216 in the  Text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16094" y="1306875"/>
                <a:ext cx="3582307" cy="1345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u="sng" dirty="0" smtClean="0">
                    <a:solidFill>
                      <a:schemeClr val="tx1"/>
                    </a:solidFill>
                  </a:rPr>
                  <a:t>Note for Development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𝑀𝑒𝑑𝑖𝑎𝑛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u="sng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94" y="1306875"/>
                <a:ext cx="3582307" cy="13454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418110" y="1436132"/>
            <a:ext cx="127843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Fitted Model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" idx="1"/>
          </p:cNvCxnSpPr>
          <p:nvPr/>
        </p:nvCxnSpPr>
        <p:spPr>
          <a:xfrm flipH="1">
            <a:off x="3145778" y="1620798"/>
            <a:ext cx="2723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69119" y="2497203"/>
            <a:ext cx="2446976" cy="259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Breakout – Live Session Questions           25 </a:t>
            </a:r>
            <a:r>
              <a:rPr lang="en-US" sz="2400" dirty="0"/>
              <a:t>Mins  </a:t>
            </a:r>
            <a:r>
              <a:rPr lang="en-US" sz="2400" dirty="0" smtClean="0"/>
              <a:t>   </a:t>
            </a:r>
            <a:r>
              <a:rPr lang="en-US" sz="2400" dirty="0"/>
              <a:t>2</a:t>
            </a:r>
            <a:r>
              <a:rPr lang="en-US" sz="2400" dirty="0" smtClean="0"/>
              <a:t>5</a:t>
            </a:r>
          </a:p>
          <a:p>
            <a:r>
              <a:rPr lang="en-US" sz="2400" dirty="0"/>
              <a:t>Review Live Session </a:t>
            </a:r>
            <a:r>
              <a:rPr lang="en-US" sz="2400" dirty="0" smtClean="0"/>
              <a:t>Answers                   55 Mins     80</a:t>
            </a:r>
          </a:p>
          <a:p>
            <a:r>
              <a:rPr lang="en-US" sz="2400" dirty="0" smtClean="0"/>
              <a:t>Summary</a:t>
            </a:r>
            <a:r>
              <a:rPr lang="en-US" sz="2400" dirty="0"/>
              <a:t>, </a:t>
            </a:r>
            <a:r>
              <a:rPr lang="en-US" sz="2400" dirty="0" smtClean="0"/>
              <a:t>Questions                                  10  Mins    90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765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Interpretation: Log – </a:t>
            </a:r>
            <a:r>
              <a:rPr lang="en-US" sz="2800" dirty="0" smtClean="0"/>
              <a:t>Linear (see page 216 Text)</a:t>
            </a:r>
            <a:endParaRPr 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42937"/>
            <a:ext cx="3352800" cy="207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898" y="1012661"/>
            <a:ext cx="4627876" cy="20621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data suggest each 1 kV increase </a:t>
            </a:r>
            <a:r>
              <a:rPr lang="en-US" sz="1600" dirty="0" smtClean="0"/>
              <a:t>in </a:t>
            </a:r>
            <a:r>
              <a:rPr lang="en-US" sz="1600" dirty="0"/>
              <a:t>voltage is associated with a decrease in the median time to insulation breakdown by a factor of </a:t>
            </a:r>
            <a:r>
              <a:rPr lang="en-US" sz="1600" b="1" dirty="0"/>
              <a:t>e</a:t>
            </a:r>
            <a:r>
              <a:rPr lang="en-US" sz="1600" b="1" baseline="30000" dirty="0"/>
              <a:t>-0.507  = </a:t>
            </a:r>
            <a:r>
              <a:rPr lang="en-US" sz="1600" b="1" dirty="0"/>
              <a:t>0.6.</a:t>
            </a:r>
            <a:r>
              <a:rPr lang="en-US" sz="1600" dirty="0"/>
              <a:t> That is, the median y at each value of x is only </a:t>
            </a:r>
            <a:r>
              <a:rPr lang="en-US" sz="1600" b="1" dirty="0"/>
              <a:t>0.6</a:t>
            </a:r>
            <a:r>
              <a:rPr lang="en-US" sz="1600" dirty="0"/>
              <a:t> of the median y at 1 less unit of x. In other words, a one unit increase in Voltage is associated with a </a:t>
            </a:r>
            <a:r>
              <a:rPr lang="en-US" sz="1600" b="1" dirty="0"/>
              <a:t>40%</a:t>
            </a:r>
            <a:r>
              <a:rPr lang="en-US" sz="1600" dirty="0"/>
              <a:t> decrease in median time to breakdown. </a:t>
            </a:r>
            <a:r>
              <a:rPr lang="en-US" sz="1600" dirty="0" smtClean="0"/>
              <a:t>(y-0.6y </a:t>
            </a:r>
            <a:r>
              <a:rPr lang="en-US" sz="1600" dirty="0" smtClean="0"/>
              <a:t>= </a:t>
            </a:r>
            <a:r>
              <a:rPr lang="en-US" sz="1600" dirty="0" smtClean="0"/>
              <a:t>0.4y)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7064636" y="4595766"/>
            <a:ext cx="586740" cy="245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93588" y="4612656"/>
            <a:ext cx="533400" cy="228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759" y="5405432"/>
            <a:ext cx="54413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95% </a:t>
            </a:r>
            <a:r>
              <a:rPr lang="en-US" sz="1400" dirty="0" smtClean="0"/>
              <a:t>CI for </a:t>
            </a:r>
            <a:r>
              <a:rPr lang="en-US" sz="1400" dirty="0"/>
              <a:t>the multiplicative decrease in median time </a:t>
            </a:r>
            <a:r>
              <a:rPr lang="en-US" sz="1400" dirty="0" smtClean="0"/>
              <a:t>is:</a:t>
            </a:r>
          </a:p>
          <a:p>
            <a:r>
              <a:rPr lang="en-US" sz="1600" dirty="0" smtClean="0"/>
              <a:t>(</a:t>
            </a:r>
            <a:r>
              <a:rPr lang="en-US" sz="1600" dirty="0"/>
              <a:t>e</a:t>
            </a:r>
            <a:r>
              <a:rPr lang="en-US" sz="1600" baseline="30000" dirty="0"/>
              <a:t>-0.621</a:t>
            </a:r>
            <a:r>
              <a:rPr lang="en-US" sz="1600" dirty="0"/>
              <a:t>, e</a:t>
            </a:r>
            <a:r>
              <a:rPr lang="en-US" sz="1600" baseline="30000" dirty="0"/>
              <a:t>-0.393</a:t>
            </a:r>
            <a:r>
              <a:rPr lang="en-US" sz="1600" dirty="0"/>
              <a:t>) = (0.54, 0.68) ~ (-46%, -32%).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8ED31E57-8AA1-43C6-BFD6-C0ECFD82EC2B}"/>
                  </a:ext>
                </a:extLst>
              </p:cNvPr>
              <p:cNvSpPr txBox="1"/>
              <p:nvPr/>
            </p:nvSpPr>
            <p:spPr>
              <a:xfrm>
                <a:off x="381000" y="3237568"/>
                <a:ext cx="491563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A 95% </a:t>
                </a:r>
                <a:r>
                  <a:rPr lang="en-US" sz="1700" b="1" dirty="0"/>
                  <a:t>confidence interval</a:t>
                </a:r>
                <a:r>
                  <a:rPr lang="en-US" sz="17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7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7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sz="1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D31E57-8AA1-43C6-BFD6-C0ECFD82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37568"/>
                <a:ext cx="4915635" cy="615553"/>
              </a:xfrm>
              <a:prstGeom prst="rect">
                <a:avLst/>
              </a:prstGeom>
              <a:blipFill rotWithShape="1">
                <a:blip r:embed="rId4"/>
                <a:stretch>
                  <a:fillRect l="-868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2B2D772-9E0F-4FAE-AAD8-13E530F7F2E2}"/>
                  </a:ext>
                </a:extLst>
              </p:cNvPr>
              <p:cNvSpPr txBox="1"/>
              <p:nvPr/>
            </p:nvSpPr>
            <p:spPr>
              <a:xfrm>
                <a:off x="380999" y="4294813"/>
                <a:ext cx="4652775" cy="36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-0.507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smtClean="0"/>
                  <a:t>1.99* 0.0574</a:t>
                </a:r>
                <a:endParaRPr lang="en-US" sz="17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B2D772-9E0F-4FAE-AAD8-13E530F7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4294813"/>
                <a:ext cx="4652775" cy="363820"/>
              </a:xfrm>
              <a:prstGeom prst="rect">
                <a:avLst/>
              </a:prstGeom>
              <a:blipFill rotWithShape="1">
                <a:blip r:embed="rId5"/>
                <a:stretch>
                  <a:fillRect l="-785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56A730-1D0D-4F77-8254-5774362E43E8}"/>
              </a:ext>
            </a:extLst>
          </p:cNvPr>
          <p:cNvSpPr txBox="1"/>
          <p:nvPr/>
        </p:nvSpPr>
        <p:spPr>
          <a:xfrm>
            <a:off x="405898" y="4992494"/>
            <a:ext cx="28650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CI = (-</a:t>
            </a:r>
            <a:r>
              <a:rPr lang="en-US" sz="1700" dirty="0"/>
              <a:t>0.621, -0.393)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04656FC-D905-481B-9756-44F64616691C}"/>
                  </a:ext>
                </a:extLst>
              </p:cNvPr>
              <p:cNvSpPr txBox="1"/>
              <p:nvPr/>
            </p:nvSpPr>
            <p:spPr>
              <a:xfrm>
                <a:off x="365759" y="3853121"/>
                <a:ext cx="5308555" cy="385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7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.975, 76−2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4656FC-D905-481B-9756-44F646166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3853121"/>
                <a:ext cx="5308555" cy="385747"/>
              </a:xfrm>
              <a:prstGeom prst="rect">
                <a:avLst/>
              </a:prstGeom>
              <a:blipFill rotWithShape="1">
                <a:blip r:embed="rId6"/>
                <a:stretch>
                  <a:fillRect l="-115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9523138B-C915-4F5D-AABD-270E7E20D59D}"/>
                  </a:ext>
                </a:extLst>
              </p:cNvPr>
              <p:cNvSpPr txBox="1"/>
              <p:nvPr/>
            </p:nvSpPr>
            <p:spPr>
              <a:xfrm>
                <a:off x="381000" y="4545046"/>
                <a:ext cx="4652775" cy="36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-0.507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700" dirty="0"/>
                  <a:t> 0.1142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23138B-C915-4F5D-AABD-270E7E20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45046"/>
                <a:ext cx="4652775" cy="363820"/>
              </a:xfrm>
              <a:prstGeom prst="rect">
                <a:avLst/>
              </a:prstGeom>
              <a:blipFill rotWithShape="1">
                <a:blip r:embed="rId7"/>
                <a:stretch>
                  <a:fillRect l="-917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DFD6C45-995D-4698-83E9-00E36CD6F80B}"/>
              </a:ext>
            </a:extLst>
          </p:cNvPr>
          <p:cNvSpPr/>
          <p:nvPr/>
        </p:nvSpPr>
        <p:spPr>
          <a:xfrm>
            <a:off x="5281395" y="1581877"/>
            <a:ext cx="3661043" cy="83099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It is estimated that voltage explains about 51.36% of the variation in breakdown time of this insulation fluid.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4B9A120-79DD-4D93-9D2B-73EAF02F95AD}"/>
              </a:ext>
            </a:extLst>
          </p:cNvPr>
          <p:cNvCxnSpPr>
            <a:cxnSpLocks/>
          </p:cNvCxnSpPr>
          <p:nvPr/>
        </p:nvCxnSpPr>
        <p:spPr>
          <a:xfrm>
            <a:off x="8077200" y="2412874"/>
            <a:ext cx="0" cy="5450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91000" y="1524000"/>
            <a:ext cx="533400" cy="3005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5898" y="4294814"/>
            <a:ext cx="737102" cy="3039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23344" y="4280982"/>
            <a:ext cx="752374" cy="317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9" y="3173970"/>
            <a:ext cx="5196841" cy="29353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0814" y="304800"/>
            <a:ext cx="9113266" cy="685800"/>
          </a:xfrm>
        </p:spPr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Another Model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Vote counts for Bush vs. Buchanan </a:t>
            </a:r>
            <a:r>
              <a:rPr lang="en-US" sz="2400" dirty="0" smtClean="0"/>
              <a:t>in </a:t>
            </a:r>
            <a:r>
              <a:rPr lang="en-US" sz="2400" dirty="0" smtClean="0"/>
              <a:t>Florida counties </a:t>
            </a:r>
            <a:br>
              <a:rPr lang="en-US" sz="2400" dirty="0" smtClean="0"/>
            </a:br>
            <a:r>
              <a:rPr lang="en-US" altLang="en-US" sz="2400" dirty="0" smtClean="0"/>
              <a:t>Scatterplots</a:t>
            </a: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CCF16D-7848-4673-85E7-CF1CE3C4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6" y="1794734"/>
            <a:ext cx="4267200" cy="361546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8163D6-8EC2-4467-B162-256820CC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94734"/>
            <a:ext cx="4334128" cy="361546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143000" y="5638800"/>
            <a:ext cx="7086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Angry Democratic voters in Palm Beach County complained that a confusing "butterfly" lay-out ballot caused them to accidently vote for the Reform Party candidate Pat Buchanan instead of Gore.  Analyze using regression methods.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019300"/>
            <a:ext cx="149926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Palm Beach County</a:t>
            </a:r>
            <a:endParaRPr lang="en-US" sz="1000" b="1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2033646"/>
            <a:ext cx="1499260" cy="328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Palm Beach County</a:t>
            </a:r>
          </a:p>
          <a:p>
            <a:pPr algn="ctr"/>
            <a:r>
              <a:rPr lang="en-US" sz="1000" b="1" i="1" dirty="0" smtClean="0">
                <a:solidFill>
                  <a:schemeClr val="tx1"/>
                </a:solidFill>
              </a:rPr>
              <a:t>Bush 152,846</a:t>
            </a:r>
            <a:endParaRPr lang="en-US" sz="1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Residual </a:t>
            </a:r>
            <a:r>
              <a:rPr lang="en-US" altLang="en-US" sz="2800" dirty="0" smtClean="0"/>
              <a:t>Analysis</a:t>
            </a:r>
            <a:br>
              <a:rPr lang="en-US" altLang="en-US" sz="2800" dirty="0" smtClean="0"/>
            </a:br>
            <a:r>
              <a:rPr lang="en-US" altLang="en-US" sz="2800" dirty="0" smtClean="0"/>
              <a:t>Transformation to log of Bush votes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47665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Curvature means non-random cloud: non-constant variance, non-linearity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EFB5A5-69AD-4C28-A976-3FADAFD2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12670"/>
            <a:ext cx="4260569" cy="340233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02930F-9BBB-4B01-A8E4-BFD6AB8C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0" y="2312670"/>
            <a:ext cx="4209134" cy="340233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Residuals Analysis</a:t>
            </a:r>
            <a:br>
              <a:rPr lang="en-US" sz="2800" dirty="0" smtClean="0"/>
            </a:br>
            <a:r>
              <a:rPr lang="en-US" altLang="en-US" sz="2400" dirty="0"/>
              <a:t>Transformation to log of </a:t>
            </a:r>
            <a:r>
              <a:rPr lang="en-US" altLang="en-US" sz="2400" dirty="0" smtClean="0"/>
              <a:t>Buchanan and log of Bush </a:t>
            </a:r>
            <a:r>
              <a:rPr lang="en-US" altLang="en-US" sz="2400" dirty="0"/>
              <a:t>votes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8099" y="1488154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</a:t>
            </a:r>
            <a:r>
              <a:rPr lang="en-US" dirty="0" smtClean="0"/>
              <a:t>scatter, linear trend, </a:t>
            </a:r>
            <a:r>
              <a:rPr lang="en-US" dirty="0"/>
              <a:t>no curvature</a:t>
            </a:r>
          </a:p>
          <a:p>
            <a:r>
              <a:rPr lang="en-US" dirty="0" smtClean="0"/>
              <a:t>Equal </a:t>
            </a:r>
            <a:r>
              <a:rPr lang="en-US" dirty="0"/>
              <a:t>SD.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039" y="165686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Residuals are normally distributed.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68" y="1949819"/>
            <a:ext cx="294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DC46D48-2D85-4C17-92D8-12D84272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0" y="2514600"/>
            <a:ext cx="2729829" cy="3048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A57D2D8-2843-41C9-BF31-C7128D90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74" y="2514600"/>
            <a:ext cx="2777849" cy="30480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EF75E2D-D52B-4FC3-B910-4C882E8D5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9" y="2514600"/>
            <a:ext cx="2756419" cy="3048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3620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Regression Results – log-log model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72" y="1447800"/>
            <a:ext cx="499308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9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C308FA-3DD8-4270-8D68-AA6D5BEC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578290"/>
            <a:ext cx="3143949" cy="536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D395F2-113E-4086-8F5C-2C02B0E6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992" y="2286000"/>
            <a:ext cx="3096208" cy="568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18095F-1D21-4B5F-A1E1-6550646A0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9" y="1312990"/>
            <a:ext cx="5106955" cy="50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13535E-F3CD-431E-BBD8-7E0674E2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1" y="1447800"/>
            <a:ext cx="5208565" cy="5167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3224" y="1676400"/>
            <a:ext cx="1676400" cy="1559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11424" y="1676400"/>
            <a:ext cx="2528082" cy="509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47360" y="1447799"/>
            <a:ext cx="3429000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These are studentized residuals, which are essentially the residual divided by the standard deviation of the </a:t>
            </a:r>
            <a:r>
              <a:rPr lang="en-US" sz="1600" dirty="0" smtClean="0"/>
              <a:t>observations given 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.  </a:t>
            </a:r>
            <a:r>
              <a:rPr lang="en-US" sz="1600" dirty="0"/>
              <a:t>We know that the residuals are assumed to be normally distributed; thus, for now, it is enough to know that observations with a studentized residual greater than 2 or less than -2 may be flagged as extreme values.  Below is the formula for the studentized residual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7025" b="-1"/>
          <a:stretch/>
        </p:blipFill>
        <p:spPr>
          <a:xfrm>
            <a:off x="6172199" y="4976262"/>
            <a:ext cx="1968601" cy="82659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35752" y="5802857"/>
            <a:ext cx="3252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Here, h</a:t>
            </a:r>
            <a:r>
              <a:rPr lang="en-US" sz="1400" baseline="-25000" dirty="0"/>
              <a:t>ii</a:t>
            </a:r>
            <a:r>
              <a:rPr lang="en-US" sz="1400" dirty="0"/>
              <a:t> is the “leverage” of the i</a:t>
            </a:r>
            <a:r>
              <a:rPr lang="en-US" sz="1400" baseline="30000" dirty="0"/>
              <a:t>th</a:t>
            </a:r>
            <a:r>
              <a:rPr lang="en-US" sz="1400" dirty="0"/>
              <a:t>  observation. We will discuss “leverage” later.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360" y="4976261"/>
            <a:ext cx="3429000" cy="156525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Bush – Buchanan Convert from Log Prediction</a:t>
            </a:r>
            <a:endParaRPr lang="en-US" sz="28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9" y="2133600"/>
            <a:ext cx="818014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505200" y="3810001"/>
            <a:ext cx="2221179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16280" y="3918259"/>
            <a:ext cx="762000" cy="597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1549" y="5029200"/>
            <a:ext cx="7010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actual value for Buchanan is 3,407 which is outside the 95% confidence limit for the prediction from the regression.  This is highly unlikely, so conclude something irregular was going on.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56749" y="3244334"/>
                <a:ext cx="430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749" y="3244334"/>
                <a:ext cx="43050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736275" y="1400905"/>
            <a:ext cx="1045525" cy="45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Conf. Int.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Prediction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86599" y="1400904"/>
            <a:ext cx="1045525" cy="45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Conf. Int. 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6174106" y="1443321"/>
            <a:ext cx="246062" cy="1121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7471646" y="1466736"/>
            <a:ext cx="275432" cy="1045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6EFD57B9-73DC-4240-969C-30D2D428E1BB}"/>
                  </a:ext>
                </a:extLst>
              </p:cNvPr>
              <p:cNvSpPr/>
              <p:nvPr/>
            </p:nvSpPr>
            <p:spPr>
              <a:xfrm>
                <a:off x="357759" y="4203378"/>
                <a:ext cx="3821815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FD57B9-73DC-4240-969C-30D2D428E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4203378"/>
                <a:ext cx="3821815" cy="678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-59184"/>
            <a:ext cx="8229600" cy="866658"/>
          </a:xfrm>
        </p:spPr>
        <p:txBody>
          <a:bodyPr/>
          <a:lstStyle/>
          <a:p>
            <a:r>
              <a:rPr lang="en-US" altLang="en-US" sz="2400" dirty="0"/>
              <a:t>Interpretation Log-Log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2499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31D16548-B31F-4C3F-AFAC-00F5D0247533}"/>
              </a:ext>
            </a:extLst>
          </p:cNvPr>
          <p:cNvCxnSpPr/>
          <p:nvPr/>
        </p:nvCxnSpPr>
        <p:spPr>
          <a:xfrm flipV="1">
            <a:off x="4506260" y="2133600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63FDFC-F864-470D-B61F-97271561E060}"/>
              </a:ext>
            </a:extLst>
          </p:cNvPr>
          <p:cNvCxnSpPr/>
          <p:nvPr/>
        </p:nvCxnSpPr>
        <p:spPr>
          <a:xfrm flipV="1">
            <a:off x="4495800" y="2569130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A586ADD-1E3C-44B2-8B27-DE6215277E30}"/>
              </a:ext>
            </a:extLst>
          </p:cNvPr>
          <p:cNvCxnSpPr/>
          <p:nvPr/>
        </p:nvCxnSpPr>
        <p:spPr>
          <a:xfrm flipV="1">
            <a:off x="3731427" y="4336929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8BECFDA-194C-4344-B625-C0276B682475}"/>
              </a:ext>
            </a:extLst>
          </p:cNvPr>
          <p:cNvCxnSpPr/>
          <p:nvPr/>
        </p:nvCxnSpPr>
        <p:spPr>
          <a:xfrm flipV="1">
            <a:off x="3505200" y="4366222"/>
            <a:ext cx="304800" cy="28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863D0BEC-9B75-498C-A08D-D5A783709A15}"/>
                  </a:ext>
                </a:extLst>
              </p:cNvPr>
              <p:cNvSpPr txBox="1"/>
              <p:nvPr/>
            </p:nvSpPr>
            <p:spPr>
              <a:xfrm>
                <a:off x="381544" y="1430983"/>
                <a:ext cx="3900876" cy="444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𝑀𝑒𝑑𝑖𝑎𝑛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3D0BEC-9B75-498C-A08D-D5A78370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44" y="1430983"/>
                <a:ext cx="3900876" cy="44493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9D558DF8-7F6F-4C2C-964C-1E5E29E30FD3}"/>
                  </a:ext>
                </a:extLst>
              </p:cNvPr>
              <p:cNvSpPr txBox="1"/>
              <p:nvPr/>
            </p:nvSpPr>
            <p:spPr>
              <a:xfrm>
                <a:off x="480941" y="1087309"/>
                <a:ext cx="41642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𝑀𝑒𝑑𝑖𝑎𝑛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D558DF8-7F6F-4C2C-964C-1E5E29E3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1" y="1087309"/>
                <a:ext cx="4164282" cy="312650"/>
              </a:xfrm>
              <a:prstGeom prst="rect">
                <a:avLst/>
              </a:prstGeom>
              <a:blipFill rotWithShape="1">
                <a:blip r:embed="rId14"/>
                <a:stretch>
                  <a:fillRect l="-14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AB02C380-F646-4FEB-959E-0A62B8EBAC9C}"/>
                  </a:ext>
                </a:extLst>
              </p:cNvPr>
              <p:cNvSpPr txBox="1"/>
              <p:nvPr/>
            </p:nvSpPr>
            <p:spPr>
              <a:xfrm>
                <a:off x="506677" y="798104"/>
                <a:ext cx="352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B02C380-F646-4FEB-959E-0A62B8EB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7" y="798104"/>
                <a:ext cx="3523977" cy="276999"/>
              </a:xfrm>
              <a:prstGeom prst="rect">
                <a:avLst/>
              </a:prstGeom>
              <a:blipFill rotWithShape="1">
                <a:blip r:embed="rId15"/>
                <a:stretch>
                  <a:fillRect l="-8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DF135200-D665-49D3-929B-64B5DB5DF4DA}"/>
                  </a:ext>
                </a:extLst>
              </p:cNvPr>
              <p:cNvSpPr txBox="1"/>
              <p:nvPr/>
            </p:nvSpPr>
            <p:spPr>
              <a:xfrm>
                <a:off x="4832802" y="1052068"/>
                <a:ext cx="2651431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F135200-D665-49D3-929B-64B5DB5D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02" y="1052068"/>
                <a:ext cx="2651431" cy="243143"/>
              </a:xfrm>
              <a:prstGeom prst="rect">
                <a:avLst/>
              </a:prstGeom>
              <a:blipFill rotWithShape="1">
                <a:blip r:embed="rId16"/>
                <a:stretch>
                  <a:fillRect l="-4138" t="-17949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11E00E77-B7A9-49E3-8E29-9B739AA085A8}"/>
                  </a:ext>
                </a:extLst>
              </p:cNvPr>
              <p:cNvSpPr/>
              <p:nvPr/>
            </p:nvSpPr>
            <p:spPr>
              <a:xfrm>
                <a:off x="357759" y="1703707"/>
                <a:ext cx="3739935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𝑀𝑒𝑑𝑖𝑎𝑛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E00E77-B7A9-49E3-8E29-9B739AA08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1703707"/>
                <a:ext cx="3739935" cy="388311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CEBF9D02-B79A-454E-B91A-D0EE1F3E4EE9}"/>
                  </a:ext>
                </a:extLst>
              </p:cNvPr>
              <p:cNvSpPr/>
              <p:nvPr/>
            </p:nvSpPr>
            <p:spPr>
              <a:xfrm>
                <a:off x="3983178" y="1653448"/>
                <a:ext cx="4350678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𝑀𝑒𝑑𝑖𝑎𝑛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BF9D02-B79A-454E-B91A-D0EE1F3E4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78" y="1653448"/>
                <a:ext cx="4350678" cy="388311"/>
              </a:xfrm>
              <a:prstGeom prst="rect">
                <a:avLst/>
              </a:prstGeom>
              <a:blipFill rotWithShape="1">
                <a:blip r:embed="rId17"/>
                <a:stretch>
                  <a:fillRect l="-1120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FEC1DC11-20D7-43AC-94F3-59613702B597}"/>
                  </a:ext>
                </a:extLst>
              </p:cNvPr>
              <p:cNvSpPr/>
              <p:nvPr/>
            </p:nvSpPr>
            <p:spPr>
              <a:xfrm>
                <a:off x="357759" y="2092069"/>
                <a:ext cx="5575116" cy="716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C1DC11-20D7-43AC-94F3-59613702B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2092069"/>
                <a:ext cx="5575116" cy="716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7E9CFC50-AA91-4631-910B-98C0464593C0}"/>
                  </a:ext>
                </a:extLst>
              </p:cNvPr>
              <p:cNvSpPr/>
              <p:nvPr/>
            </p:nvSpPr>
            <p:spPr>
              <a:xfrm>
                <a:off x="357759" y="2808663"/>
                <a:ext cx="5848396" cy="716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9CFC50-AA91-4631-910B-98C046459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2808663"/>
                <a:ext cx="5848396" cy="7161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BC7F763C-3239-4D8E-854E-BFEE76A2E3C2}"/>
                  </a:ext>
                </a:extLst>
              </p:cNvPr>
              <p:cNvSpPr/>
              <p:nvPr/>
            </p:nvSpPr>
            <p:spPr>
              <a:xfrm>
                <a:off x="357759" y="3524872"/>
                <a:ext cx="4238724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7F763C-3239-4D8E-854E-BFEE76A2E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3524872"/>
                <a:ext cx="4238724" cy="678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79B115F2-D045-4F3B-8824-D1D53E2942FF}"/>
                  </a:ext>
                </a:extLst>
              </p:cNvPr>
              <p:cNvSpPr/>
              <p:nvPr/>
            </p:nvSpPr>
            <p:spPr>
              <a:xfrm>
                <a:off x="357759" y="4881884"/>
                <a:ext cx="464204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115F2-D045-4F3B-8824-D1D53E294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4881884"/>
                <a:ext cx="4642040" cy="678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939FA465-D6AD-454C-A0B8-0556922F1EDD}"/>
                  </a:ext>
                </a:extLst>
              </p:cNvPr>
              <p:cNvSpPr/>
              <p:nvPr/>
            </p:nvSpPr>
            <p:spPr>
              <a:xfrm>
                <a:off x="357759" y="5560392"/>
                <a:ext cx="2886110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9FA465-D6AD-454C-A0B8-0556922F1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9" y="5560392"/>
                <a:ext cx="2886110" cy="678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C198E7B6-F857-4EF7-93C2-8F9A847CAC29}"/>
                  </a:ext>
                </a:extLst>
              </p:cNvPr>
              <p:cNvSpPr/>
              <p:nvPr/>
            </p:nvSpPr>
            <p:spPr>
              <a:xfrm>
                <a:off x="4784766" y="1282038"/>
                <a:ext cx="2176493" cy="317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 for any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98E7B6-F857-4EF7-93C2-8F9A847CA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66" y="1282038"/>
                <a:ext cx="2176493" cy="317331"/>
              </a:xfrm>
              <a:prstGeom prst="rect">
                <a:avLst/>
              </a:prstGeom>
              <a:blipFill rotWithShape="1">
                <a:blip r:embed="rId20"/>
                <a:stretch>
                  <a:fillRect l="-84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1544" y="677538"/>
            <a:ext cx="7878097" cy="58187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7737" y="749104"/>
            <a:ext cx="2036836" cy="374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Note for Derivation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4766" y="868052"/>
            <a:ext cx="2699467" cy="7511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9555" y="5400748"/>
                <a:ext cx="4636201" cy="1332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b="1" dirty="0"/>
                  <a:t>Interpretation: 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charset="0"/>
                            <a:ea typeface="Cambria Math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b="1" dirty="0"/>
                  <a:t> multiplicative increase in the median of </a:t>
                </a:r>
                <a:r>
                  <a:rPr lang="en-US" sz="1600" b="1" dirty="0" smtClean="0"/>
                  <a:t> Y (This </a:t>
                </a:r>
                <a:r>
                  <a:rPr lang="en-US" sz="1600" b="1" dirty="0"/>
                  <a:t>will be the case regardless of the base on the log </a:t>
                </a:r>
                <a:r>
                  <a:rPr lang="en-US" sz="1600" b="1" dirty="0" smtClean="0"/>
                  <a:t>function). For the election model this would be 2</a:t>
                </a:r>
                <a:r>
                  <a:rPr lang="en-US" sz="1600" b="1" baseline="30000" dirty="0" smtClean="0"/>
                  <a:t>0.758</a:t>
                </a:r>
                <a:r>
                  <a:rPr lang="en-US" sz="1600" b="1" dirty="0" smtClean="0"/>
                  <a:t> = 1.69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55" y="5400748"/>
                <a:ext cx="4636201" cy="1332673"/>
              </a:xfrm>
              <a:prstGeom prst="rect">
                <a:avLst/>
              </a:prstGeom>
              <a:blipFill rotWithShape="1">
                <a:blip r:embed="rId21"/>
                <a:stretch>
                  <a:fillRect l="-524" t="-905" r="-655" b="-452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 of Interpretation of Log Models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2829" y="2895600"/>
                <a:ext cx="8610600" cy="12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Log-Linear Model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b="1" dirty="0"/>
                  <a:t>Interpretation: 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1" dirty="0"/>
                  <a:t> in median of Y|X.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9" y="2895600"/>
                <a:ext cx="8610600" cy="1214115"/>
              </a:xfrm>
              <a:prstGeom prst="rect">
                <a:avLst/>
              </a:prstGeom>
              <a:blipFill rotWithShape="1">
                <a:blip r:embed="rId2"/>
                <a:stretch>
                  <a:fillRect l="-1062" t="-3518" r="-212" b="-1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48" y="1447800"/>
                <a:ext cx="8610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Linear-Log Model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b="1" dirty="0"/>
                  <a:t>Interpretation: A doubling of X results in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  <m:sub>
                        <m:r>
                          <a:rPr lang="en-US" sz="2400" b="1" i="1" dirty="0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Log(2) unit change in the </a:t>
                </a:r>
                <a:r>
                  <a:rPr lang="en-US" sz="2400" b="1" i="1" dirty="0"/>
                  <a:t>mean</a:t>
                </a:r>
                <a:r>
                  <a:rPr lang="en-US" sz="2400" b="1" dirty="0"/>
                  <a:t> of Y|X. 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8" y="1447800"/>
                <a:ext cx="86106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33" t="-357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767" y="4495800"/>
                <a:ext cx="8229600" cy="12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Log-Log Model</a:t>
                </a:r>
                <a:r>
                  <a:rPr lang="en-US" sz="2400" b="1" dirty="0"/>
                  <a:t>:</a:t>
                </a:r>
              </a:p>
              <a:p>
                <a:r>
                  <a:rPr lang="en-US" sz="2400" b="1" dirty="0"/>
                  <a:t>Interpretation: 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charset="0"/>
                            <a:ea typeface="Cambria Math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b="1" dirty="0"/>
                  <a:t> multiplicative change in the median of Y|X.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7" y="4495800"/>
                <a:ext cx="8229600" cy="1214115"/>
              </a:xfrm>
              <a:prstGeom prst="rect">
                <a:avLst/>
              </a:prstGeom>
              <a:blipFill rotWithShape="1">
                <a:blip r:embed="rId4"/>
                <a:stretch>
                  <a:fillRect l="-1111" t="-3518" b="-10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2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UNIT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7467600" cy="1752600"/>
          </a:xfrm>
        </p:spPr>
        <p:txBody>
          <a:bodyPr/>
          <a:lstStyle/>
          <a:p>
            <a:r>
              <a:rPr lang="en-US" dirty="0"/>
              <a:t>Residuals </a:t>
            </a:r>
            <a:r>
              <a:rPr lang="en-US" dirty="0" smtClean="0"/>
              <a:t>and  </a:t>
            </a:r>
            <a:r>
              <a:rPr lang="en-US" dirty="0"/>
              <a:t>Model </a:t>
            </a:r>
            <a:r>
              <a:rPr lang="en-US" dirty="0" smtClean="0"/>
              <a:t>Assessment</a:t>
            </a:r>
          </a:p>
          <a:p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Simple </a:t>
            </a:r>
            <a:r>
              <a:rPr lang="en-US" dirty="0"/>
              <a:t>Linear Regression </a:t>
            </a:r>
            <a:r>
              <a:rPr lang="en-US" dirty="0" smtClean="0"/>
              <a:t>Coefficient </a:t>
            </a:r>
            <a:r>
              <a:rPr lang="en-US" dirty="0"/>
              <a:t>Interpretation after 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357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 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0A84E7-9BA6-CC48-94BA-75A063AE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509838"/>
            <a:ext cx="7562850" cy="18383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43000" y="3581400"/>
            <a:ext cx="1905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Quiz Question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286A70-A498-7542-8688-EDCBA643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2227331"/>
            <a:ext cx="7553325" cy="2943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63894" y="3886200"/>
            <a:ext cx="1905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Quiz Question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6667AF-DE38-8C4F-BB2C-51713249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24" y="2016431"/>
            <a:ext cx="6861952" cy="344382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447800" y="3529409"/>
            <a:ext cx="1905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Quick Quiz Question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8763B8B-CAAE-5145-B20E-5533B567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381250"/>
            <a:ext cx="7581900" cy="27051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90600" y="37338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0" y="152400"/>
            <a:ext cx="8229600" cy="6096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Exercise 1: Meat </a:t>
            </a:r>
            <a:r>
              <a:rPr lang="en-US" sz="2800" dirty="0">
                <a:solidFill>
                  <a:srgbClr val="C00000"/>
                </a:solidFill>
              </a:rPr>
              <a:t>Processing and 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A certain kind of meat processing may begin once the pH in postmortem muscle of a steer carcass decreases to 6.0 from a pH at time of slaughter of around 7.0 to 7.2.  It is not practical to monitor the pH decline for each animal. So, an </a:t>
            </a:r>
            <a:r>
              <a:rPr lang="en-US" sz="1400" dirty="0" smtClean="0"/>
              <a:t>value of the </a:t>
            </a:r>
            <a:r>
              <a:rPr lang="en-US" sz="1400" dirty="0"/>
              <a:t>time after slaughter at which the pH reaches 6.0.  To </a:t>
            </a:r>
            <a:r>
              <a:rPr lang="en-US" sz="1400" dirty="0" smtClean="0"/>
              <a:t>find </a:t>
            </a:r>
            <a:r>
              <a:rPr lang="en-US" sz="1400" dirty="0"/>
              <a:t>this time, 10 steer carcasses were assigned to be measured for pH at one of five times after slaughter. </a:t>
            </a:r>
            <a:endParaRPr lang="en-US" sz="1400" dirty="0" smtClean="0"/>
          </a:p>
          <a:p>
            <a:pPr marL="0" indent="0" algn="just">
              <a:buNone/>
            </a:pPr>
            <a:endParaRPr lang="en-US" sz="800" dirty="0" smtClean="0"/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Conduct a complete regression analysis of the meat processing data to develop a model to evaluate at what time the pH level reaches 6.0.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Evaluate residuals and make any necessary transformations (There is a transformation that improves the curvature in the plot of residuals). 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Interpret the change in the time prediction with a doubling of pH level (see page 217 in the text).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Manually calculate the confidence interval for the regression slope &amp; confirm with program output.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Report confidence intervals for pH from your model for a time value you calculated in question 1 above and manually confirm the interval reported by the program output. </a:t>
            </a: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Prepare a clear write-up arguing why the model you have developed should be used.</a:t>
            </a:r>
            <a:endParaRPr lang="en-US" sz="1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61" y="4343400"/>
            <a:ext cx="3657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Exercise 1.2: No </a:t>
            </a:r>
            <a:r>
              <a:rPr lang="en-US" sz="3600" dirty="0">
                <a:solidFill>
                  <a:srgbClr val="C00000"/>
                </a:solidFill>
              </a:rPr>
              <a:t>Transforms: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9998" y="1295400"/>
                <a:ext cx="2734403" cy="546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98" y="1295400"/>
                <a:ext cx="2734403" cy="5465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05000" y="5580544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Curvature </a:t>
            </a:r>
            <a:r>
              <a:rPr lang="en-US" sz="2800" dirty="0" smtClean="0"/>
              <a:t>likely, so let's transform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EF63AD-D9C0-4769-92D4-F2A1087A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31" y="1981200"/>
            <a:ext cx="4332021" cy="3389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07FECA-459F-4761-BA70-A11B8C2F8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209800"/>
            <a:ext cx="4102608" cy="31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106"/>
            <a:ext cx="8229600" cy="780494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Exercise 1.1, 1.2 (: Log </a:t>
            </a:r>
            <a:r>
              <a:rPr lang="en-US" sz="2800" dirty="0">
                <a:solidFill>
                  <a:srgbClr val="C00000"/>
                </a:solidFill>
              </a:rPr>
              <a:t>Transforms: </a:t>
            </a:r>
            <a:r>
              <a:rPr lang="en-US" sz="2800" dirty="0" smtClean="0">
                <a:solidFill>
                  <a:srgbClr val="C00000"/>
                </a:solidFill>
              </a:rPr>
              <a:t>Linear-Log)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7819" y="990600"/>
                <a:ext cx="3124381" cy="546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19" y="990600"/>
                <a:ext cx="3124381" cy="5465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72200" y="443606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cloud of </a:t>
            </a:r>
            <a:r>
              <a:rPr lang="en-US" dirty="0" smtClean="0"/>
              <a:t>residuals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FCCE58-3721-4BA7-BF84-F48A1D8DA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5" y="1672818"/>
            <a:ext cx="3320383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FEA1A5-2493-4456-A553-06B152F4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08" y="1663927"/>
            <a:ext cx="3320383" cy="2523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9F27209-9E1A-4671-BED1-A0683FFAD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191" y="4411118"/>
            <a:ext cx="3505200" cy="20270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43606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Linearity much </a:t>
            </a: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76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Exercise 1.3: Interpretation</a:t>
            </a:r>
            <a:r>
              <a:rPr lang="en-US" sz="3600" dirty="0">
                <a:solidFill>
                  <a:srgbClr val="C00000"/>
                </a:solidFill>
              </a:rPr>
              <a:t>: Linear – 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2600" y="1800862"/>
            <a:ext cx="2871328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92222" y="2427487"/>
            <a:ext cx="838200" cy="3113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59516" y="5443656"/>
                <a:ext cx="46527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A 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𝐿𝑜𝑔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(or </a:t>
                </a:r>
                <a:r>
                  <a:rPr lang="en-US" sz="1600" dirty="0"/>
                  <a:t>for the change in mean pH for each doubling of time) is:</a:t>
                </a:r>
              </a:p>
              <a:p>
                <a:r>
                  <a:rPr lang="en-US" sz="1600" dirty="0"/>
                  <a:t>[-0.805log(2), -0.646log(2)]  = (-0.558, -0.448).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" y="5443656"/>
                <a:ext cx="465277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786" t="-2206" r="-157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8ED31E57-8AA1-43C6-BFD6-C0ECFD82EC2B}"/>
                  </a:ext>
                </a:extLst>
              </p:cNvPr>
              <p:cNvSpPr txBox="1"/>
              <p:nvPr/>
            </p:nvSpPr>
            <p:spPr>
              <a:xfrm>
                <a:off x="359517" y="3434363"/>
                <a:ext cx="743096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A 95%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7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7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sz="1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𝑚𝑢𝑙𝑡𝑖𝑝𝑙𝑖𝑒𝑟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D31E57-8AA1-43C6-BFD6-C0ECFD82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7" y="3434363"/>
                <a:ext cx="7430969" cy="615553"/>
              </a:xfrm>
              <a:prstGeom prst="rect">
                <a:avLst/>
              </a:prstGeom>
              <a:blipFill rotWithShape="1">
                <a:blip r:embed="rId4"/>
                <a:stretch>
                  <a:fillRect l="-57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2B2D772-9E0F-4FAE-AAD8-13E530F7F2E2}"/>
                  </a:ext>
                </a:extLst>
              </p:cNvPr>
              <p:cNvSpPr txBox="1"/>
              <p:nvPr/>
            </p:nvSpPr>
            <p:spPr>
              <a:xfrm>
                <a:off x="359517" y="4375655"/>
                <a:ext cx="4652775" cy="36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-0.7257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smtClean="0"/>
                  <a:t>2.31* 0.03443</a:t>
                </a:r>
                <a:endParaRPr lang="en-US" sz="17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B2D772-9E0F-4FAE-AAD8-13E530F7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7" y="4375655"/>
                <a:ext cx="4652775" cy="363820"/>
              </a:xfrm>
              <a:prstGeom prst="rect">
                <a:avLst/>
              </a:prstGeom>
              <a:blipFill rotWithShape="1">
                <a:blip r:embed="rId5"/>
                <a:stretch>
                  <a:fillRect l="-917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56A730-1D0D-4F77-8254-5774362E43E8}"/>
              </a:ext>
            </a:extLst>
          </p:cNvPr>
          <p:cNvSpPr txBox="1"/>
          <p:nvPr/>
        </p:nvSpPr>
        <p:spPr>
          <a:xfrm>
            <a:off x="369413" y="5089713"/>
            <a:ext cx="28650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(-0.8052, -0.6462)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F04656FC-D905-481B-9756-44F64616691C}"/>
                  </a:ext>
                </a:extLst>
              </p:cNvPr>
              <p:cNvSpPr txBox="1"/>
              <p:nvPr/>
            </p:nvSpPr>
            <p:spPr>
              <a:xfrm>
                <a:off x="369413" y="3984630"/>
                <a:ext cx="5308555" cy="385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7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.975, 10−2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7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4656FC-D905-481B-9756-44F646166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3" y="3984630"/>
                <a:ext cx="5308555" cy="385747"/>
              </a:xfrm>
              <a:prstGeom prst="rect">
                <a:avLst/>
              </a:prstGeom>
              <a:blipFill rotWithShape="1">
                <a:blip r:embed="rId6"/>
                <a:stretch>
                  <a:fillRect l="-230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9523138B-C915-4F5D-AABD-270E7E20D59D}"/>
                  </a:ext>
                </a:extLst>
              </p:cNvPr>
              <p:cNvSpPr txBox="1"/>
              <p:nvPr/>
            </p:nvSpPr>
            <p:spPr>
              <a:xfrm>
                <a:off x="369413" y="4725894"/>
                <a:ext cx="4652775" cy="36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-0.7257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700" dirty="0"/>
                  <a:t> 0.0795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23138B-C915-4F5D-AABD-270E7E20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3" y="4725894"/>
                <a:ext cx="4652775" cy="363820"/>
              </a:xfrm>
              <a:prstGeom prst="rect">
                <a:avLst/>
              </a:prstGeom>
              <a:blipFill rotWithShape="1">
                <a:blip r:embed="rId7"/>
                <a:stretch>
                  <a:fillRect l="-917" t="-50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0E5CBF4-0A5D-4E46-B790-A8C512CED3B3}"/>
              </a:ext>
            </a:extLst>
          </p:cNvPr>
          <p:cNvSpPr/>
          <p:nvPr/>
        </p:nvSpPr>
        <p:spPr>
          <a:xfrm>
            <a:off x="4856716" y="1290319"/>
            <a:ext cx="3763354" cy="83099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It is estimated that time explains about </a:t>
            </a:r>
            <a:r>
              <a:rPr lang="en-US" sz="1600" dirty="0" smtClean="0"/>
              <a:t>98.23% of </a:t>
            </a:r>
            <a:r>
              <a:rPr lang="en-US" sz="1600" dirty="0"/>
              <a:t>the variation in pH of steer carcasses.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6E8A09E-4DCD-42F9-811B-1A196CFEB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5398" y="2531916"/>
            <a:ext cx="3505200" cy="23758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66506" y="4565000"/>
            <a:ext cx="655579" cy="228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57408" y="4443205"/>
            <a:ext cx="809739" cy="228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6112" y="4793720"/>
            <a:ext cx="793088" cy="2361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87718" y="4557564"/>
            <a:ext cx="678788" cy="2361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229600" y="2121316"/>
            <a:ext cx="0" cy="4678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5759" y="3173970"/>
            <a:ext cx="4656429" cy="33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50E5CBF4-0A5D-4E46-B790-A8C512CED3B3}"/>
                  </a:ext>
                </a:extLst>
              </p:cNvPr>
              <p:cNvSpPr/>
              <p:nvPr/>
            </p:nvSpPr>
            <p:spPr>
              <a:xfrm>
                <a:off x="369413" y="1277641"/>
                <a:ext cx="4322172" cy="1723549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u="sng" dirty="0" smtClean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u="sng" dirty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  <m:sub>
                        <m:r>
                          <a:rPr lang="en-US" sz="1600" b="1" i="1" u="sng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u="sng" dirty="0" smtClean="0"/>
                  <a:t> estimate</a:t>
                </a:r>
              </a:p>
              <a:p>
                <a:pPr algn="ctr"/>
                <a:endParaRPr lang="en-US" sz="1000" b="1" u="sng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𝝁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  <m:t>𝒀</m:t>
                        </m:r>
                      </m:e>
                      <m:e>
                        <m:func>
                          <m:funcPr>
                            <m:ctrlPr>
                              <a:rPr lang="en-US" sz="1600" b="1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𝟐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6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𝝁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  <m:t>𝒀</m:t>
                        </m:r>
                      </m:e>
                      <m:e>
                        <m:func>
                          <m:funcPr>
                            <m:ctrlPr>
                              <a:rPr lang="en-US" sz="1600" b="1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sz="1600" b="1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b="1" dirty="0" smtClean="0"/>
                  <a:t> </a:t>
                </a:r>
              </a:p>
              <a:p>
                <a:pPr algn="just"/>
                <a:endParaRPr lang="en-US" sz="1600" b="1" dirty="0" smtClean="0"/>
              </a:p>
              <a:p>
                <a:pPr algn="just"/>
                <a:r>
                  <a:rPr lang="en-US" sz="1600" dirty="0"/>
                  <a:t>The data suggest that the predicted mean pH changes by (-0.7257)log(2) = -0.503 for each doubling of time.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50E5CBF4-0A5D-4E46-B790-A8C512CED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3" y="1277641"/>
                <a:ext cx="4322172" cy="1723549"/>
              </a:xfrm>
              <a:prstGeom prst="rect">
                <a:avLst/>
              </a:prstGeom>
              <a:blipFill rotWithShape="1">
                <a:blip r:embed="rId9"/>
                <a:stretch>
                  <a:fillRect l="-703" t="-704" r="-563" b="-352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5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C00000"/>
                </a:solidFill>
              </a:rPr>
              <a:t>Exercise 1.4,1.5: More on confidence Intervals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055724"/>
              </p:ext>
            </p:extLst>
          </p:nvPr>
        </p:nvGraphicFramePr>
        <p:xfrm>
          <a:off x="228600" y="1066800"/>
          <a:ext cx="5791199" cy="1181475"/>
        </p:xfrm>
        <a:graphic>
          <a:graphicData uri="http://schemas.openxmlformats.org/drawingml/2006/table">
            <a:tbl>
              <a:tblPr firstRow="1" firstCol="1" bandRow="1"/>
              <a:tblGrid>
                <a:gridCol w="677916"/>
                <a:gridCol w="617484"/>
                <a:gridCol w="272094"/>
                <a:gridCol w="766754"/>
                <a:gridCol w="692821"/>
                <a:gridCol w="554496"/>
                <a:gridCol w="530646"/>
                <a:gridCol w="839494"/>
                <a:gridCol w="839494"/>
              </a:tblGrid>
              <a:tr h="188658">
                <a:tc gridSpan="9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Parameter Estimates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354"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Label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DF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Parameter</a:t>
                      </a:r>
                      <a:b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Estimate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Standard</a:t>
                      </a:r>
                      <a:b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Error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t Value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 &gt; |t|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95% Confidence Limits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658"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Intercept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Intercept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6.98363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0.04853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143.90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&lt;.0001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6.87171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7.09554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131"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logTime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-0.72566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0.03443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-21.08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&lt;.0001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-0.80505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-0.64627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97474"/>
              </p:ext>
            </p:extLst>
          </p:nvPr>
        </p:nvGraphicFramePr>
        <p:xfrm>
          <a:off x="6324600" y="1219200"/>
          <a:ext cx="2667000" cy="620046"/>
        </p:xfrm>
        <a:graphic>
          <a:graphicData uri="http://schemas.openxmlformats.org/drawingml/2006/table">
            <a:tbl>
              <a:tblPr firstRow="1" firstCol="1" bandRow="1"/>
              <a:tblGrid>
                <a:gridCol w="1068757"/>
                <a:gridCol w="506654"/>
                <a:gridCol w="645277"/>
                <a:gridCol w="446312"/>
              </a:tblGrid>
              <a:tr h="0"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Root MSE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lbany AM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0.08226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R-Square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lbany AM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0.9823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Dependent Mean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lbany AM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6.12000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Adj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 R-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Sq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lbany AM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0.9801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726"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Coeff Var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lbany AMT"/>
                        <a:ea typeface="Times New Roman"/>
                        <a:cs typeface="Times New Roman"/>
                      </a:endParaRP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1.34411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2700" marR="12700" marT="12700" marB="1270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514600"/>
            <a:ext cx="3657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Regression Slope CI </a:t>
            </a:r>
            <a:r>
              <a:rPr lang="en-US" sz="1200" b="1" u="sng" dirty="0" err="1" smtClean="0">
                <a:solidFill>
                  <a:schemeClr val="tx1"/>
                </a:solidFill>
              </a:rPr>
              <a:t>df</a:t>
            </a:r>
            <a:r>
              <a:rPr lang="en-US" sz="1200" b="1" u="sng" dirty="0" smtClean="0">
                <a:solidFill>
                  <a:schemeClr val="tx1"/>
                </a:solidFill>
              </a:rPr>
              <a:t> for t = 8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LB = -0.72566 – 0.03443(2.306) = -0.80505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UB </a:t>
            </a:r>
            <a:r>
              <a:rPr lang="en-US" sz="1200" b="1" dirty="0">
                <a:solidFill>
                  <a:schemeClr val="tx1"/>
                </a:solidFill>
              </a:rPr>
              <a:t>= -0.72566 </a:t>
            </a:r>
            <a:r>
              <a:rPr lang="en-US" sz="1200" b="1" dirty="0" smtClean="0">
                <a:solidFill>
                  <a:schemeClr val="tx1"/>
                </a:solidFill>
              </a:rPr>
              <a:t>+ </a:t>
            </a:r>
            <a:r>
              <a:rPr lang="en-US" sz="1200" b="1" dirty="0">
                <a:solidFill>
                  <a:schemeClr val="tx1"/>
                </a:solidFill>
              </a:rPr>
              <a:t>0.03443(2.306) = </a:t>
            </a:r>
            <a:r>
              <a:rPr lang="en-US" sz="1200" b="1" dirty="0" smtClean="0">
                <a:solidFill>
                  <a:schemeClr val="tx1"/>
                </a:solidFill>
              </a:rPr>
              <a:t>-0.64627 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5258118" cy="289274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91200" y="3428999"/>
                <a:ext cx="3124200" cy="2892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u="sng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95% CL Predict</a:t>
                </a:r>
              </a:p>
              <a:p>
                <a:pPr algn="ctr"/>
                <a:endParaRPr lang="en-US" sz="1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𝑺𝑬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2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12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̅</m:t>
                          </m:r>
                          <m:r>
                            <m:rPr>
                              <m:nor/>
                            </m:rPr>
                            <a:rPr lang="en-US" sz="1200" b="1" i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12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2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Xi</m:t>
                          </m:r>
                        </m:e>
                      </m:d>
                      <m:r>
                        <a:rPr lang="en-US" sz="1200" b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acc>
                      <m:rad>
                        <m:radPr>
                          <m:degHide m:val="on"/>
                          <m:ctrlPr>
                            <a:rPr lang="el-GR" sz="12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l-GR" sz="1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12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200" b="1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</m:acc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𝟎𝟖𝟐𝟔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𝟏𝟎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;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𝟖𝟖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;</m:t>
                    </m:r>
                    <m:acc>
                      <m:accPr>
                        <m:chr m:val="̅"/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acc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1200" b="1" dirty="0" smtClean="0">
                    <a:solidFill>
                      <a:schemeClr val="tx1"/>
                    </a:solidFill>
                    <a:ea typeface="Cambria Math"/>
                  </a:rPr>
                  <a:t>; </a:t>
                </a:r>
              </a:p>
              <a:p>
                <a:pPr algn="ctr"/>
                <a:endParaRPr lang="en-US" sz="1200" b="1" dirty="0">
                  <a:solidFill>
                    <a:schemeClr val="tx1"/>
                  </a:solidFill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/>
                      </a:rPr>
                      <m:t>𝑺𝑬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2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̅</m:t>
                        </m:r>
                        <m:r>
                          <m:rPr>
                            <m:nor/>
                          </m:rPr>
                          <a:rPr lang="en-US" sz="1200" b="1" i="1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2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2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Xi</m:t>
                        </m:r>
                      </m:e>
                    </m:d>
                    <m:r>
                      <a:rPr lang="en-US" sz="1200" b="1" i="0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b="1" i="0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200" b="1" i="0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200" b="1" i="0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𝟎𝟖𝟔</m:t>
                    </m:r>
                  </m:oMath>
                </a14:m>
                <a:r>
                  <a:rPr lang="en-US" sz="1200" b="1" dirty="0" smtClean="0">
                    <a:solidFill>
                      <a:schemeClr val="tx1"/>
                    </a:solidFill>
                    <a:ea typeface="Cambria Math"/>
                  </a:rPr>
                  <a:t>4</a:t>
                </a:r>
              </a:p>
              <a:p>
                <a:pPr algn="ctr"/>
                <a:endParaRPr lang="en-US" sz="1200" b="1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ea typeface="Cambria Math"/>
                  </a:rPr>
                  <a:t>LB = 6 - 0.0864(2.306) = 5.80</a:t>
                </a:r>
              </a:p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  <a:ea typeface="Cambria Math"/>
                  </a:rPr>
                  <a:t>UB </a:t>
                </a:r>
                <a:r>
                  <a:rPr lang="en-US" sz="1200" b="1" dirty="0">
                    <a:solidFill>
                      <a:schemeClr val="tx1"/>
                    </a:solidFill>
                    <a:ea typeface="Cambria Math"/>
                  </a:rPr>
                  <a:t>= </a:t>
                </a:r>
                <a:r>
                  <a:rPr lang="en-US" sz="1200" b="1" dirty="0" smtClean="0">
                    <a:solidFill>
                      <a:schemeClr val="tx1"/>
                    </a:solidFill>
                    <a:ea typeface="Cambria Math"/>
                  </a:rPr>
                  <a:t>6 + 0.0864(2.306</a:t>
                </a:r>
                <a:r>
                  <a:rPr lang="en-US" sz="1200" b="1" dirty="0">
                    <a:solidFill>
                      <a:schemeClr val="tx1"/>
                    </a:solidFill>
                    <a:ea typeface="Cambria Math"/>
                  </a:rPr>
                  <a:t>) = </a:t>
                </a:r>
                <a:r>
                  <a:rPr lang="en-US" sz="1200" b="1" dirty="0" smtClean="0">
                    <a:solidFill>
                      <a:schemeClr val="tx1"/>
                    </a:solidFill>
                    <a:ea typeface="Cambria Math"/>
                  </a:rPr>
                  <a:t>6.19</a:t>
                </a:r>
                <a:endParaRPr lang="en-US" sz="1200" dirty="0">
                  <a:solidFill>
                    <a:schemeClr val="tx1"/>
                  </a:solidFill>
                  <a:ea typeface="Cambria Math"/>
                </a:endParaRPr>
              </a:p>
              <a:p>
                <a:pPr algn="ctr"/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428999"/>
                <a:ext cx="3124200" cy="28927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810000" y="6106999"/>
            <a:ext cx="1066800" cy="214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2200" y="5410200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172200" y="1295400"/>
            <a:ext cx="0" cy="34290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129540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Summary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066800"/>
                <a:ext cx="76200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457200"/>
                <a:r>
                  <a:rPr lang="en-US" dirty="0" smtClean="0"/>
                  <a:t>Assumptions Regression Modeling</a:t>
                </a:r>
              </a:p>
              <a:p>
                <a:pPr marL="914400" lvl="1" indent="-457200"/>
                <a:r>
                  <a:rPr lang="en-US" dirty="0" smtClean="0"/>
                  <a:t>Normality of error terms</a:t>
                </a:r>
              </a:p>
              <a:p>
                <a:pPr marL="914400" lvl="1" indent="-457200"/>
                <a:r>
                  <a:rPr lang="en-US" dirty="0" err="1" smtClean="0"/>
                  <a:t>Homoskedasticity</a:t>
                </a:r>
                <a:endParaRPr lang="en-US" dirty="0" smtClean="0"/>
              </a:p>
              <a:p>
                <a:pPr marL="914400" lvl="1" indent="-457200"/>
                <a:r>
                  <a:rPr lang="en-US" dirty="0" smtClean="0"/>
                  <a:t>Influence of Outliers</a:t>
                </a:r>
              </a:p>
              <a:p>
                <a:pPr marL="514350" indent="-457200"/>
                <a:r>
                  <a:rPr lang="en-US" dirty="0" smtClean="0"/>
                  <a:t>Taking logs of variables may help meeting model assumptions for better coefficient estimates</a:t>
                </a:r>
              </a:p>
              <a:p>
                <a:pPr marL="914400" lvl="1" indent="-457200"/>
                <a:r>
                  <a:rPr lang="en-US" dirty="0" smtClean="0"/>
                  <a:t>log X model</a:t>
                </a:r>
              </a:p>
              <a:p>
                <a:pPr marL="914400" lvl="1" indent="-457200"/>
                <a:r>
                  <a:rPr lang="en-US" dirty="0" smtClean="0"/>
                  <a:t>log Y model</a:t>
                </a:r>
              </a:p>
              <a:p>
                <a:pPr marL="914400" lvl="1" indent="-457200"/>
                <a:r>
                  <a:rPr lang="en-US" dirty="0" smtClean="0"/>
                  <a:t>log X, log Y model</a:t>
                </a:r>
              </a:p>
              <a:p>
                <a:pPr marL="514350" indent="-457200"/>
                <a:r>
                  <a:rPr lang="en-US" dirty="0" smtClean="0"/>
                  <a:t>Interpretation of log models for change in X</a:t>
                </a:r>
              </a:p>
              <a:p>
                <a:pPr marL="914400" lvl="1" indent="-457200"/>
                <a:r>
                  <a:rPr lang="en-US" dirty="0"/>
                  <a:t>log X </a:t>
                </a:r>
                <a:r>
                  <a:rPr lang="en-US" dirty="0" smtClean="0"/>
                  <a:t>model: A doubling of X results in</a:t>
                </a:r>
                <a:r>
                  <a:rPr lang="el-GR" dirty="0"/>
                  <a:t>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log2 change in Y</a:t>
                </a:r>
                <a:endParaRPr lang="en-US" baseline="-25000" dirty="0"/>
              </a:p>
              <a:p>
                <a:pPr marL="914400" lvl="1" indent="-457200"/>
                <a:r>
                  <a:rPr lang="en-US" dirty="0"/>
                  <a:t>log Y </a:t>
                </a:r>
                <a:r>
                  <a:rPr lang="en-US" dirty="0" smtClean="0"/>
                  <a:t>model:</a:t>
                </a:r>
                <a:r>
                  <a:rPr lang="en-US" b="1" dirty="0" smtClean="0"/>
                  <a:t> </a:t>
                </a:r>
                <a:r>
                  <a:rPr lang="en-US" dirty="0"/>
                  <a:t>A one unit increase in X is associated with a multiplicative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in </a:t>
                </a:r>
                <a:r>
                  <a:rPr lang="en-US" dirty="0" smtClean="0"/>
                  <a:t>the Median of Y. </a:t>
                </a:r>
                <a:endParaRPr lang="en-US" dirty="0"/>
              </a:p>
              <a:p>
                <a:pPr marL="914400" lvl="1" indent="-457200"/>
                <a:r>
                  <a:rPr lang="en-US" dirty="0" smtClean="0"/>
                  <a:t>log </a:t>
                </a:r>
                <a:r>
                  <a:rPr lang="en-US" dirty="0"/>
                  <a:t>X, log Y </a:t>
                </a:r>
                <a:r>
                  <a:rPr lang="en-US" dirty="0" smtClean="0"/>
                  <a:t>model:  </a:t>
                </a:r>
                <a:r>
                  <a:rPr lang="en-US" dirty="0"/>
                  <a:t>A doubling of X is associated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charset="0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multiplicative increase in the median of  Y </a:t>
                </a:r>
                <a:endParaRPr lang="en-US" dirty="0" smtClean="0"/>
              </a:p>
              <a:p>
                <a:pPr marL="514350" indent="-457200"/>
                <a:r>
                  <a:rPr lang="en-US" dirty="0" smtClean="0"/>
                  <a:t>In models with log Y be sure to take </a:t>
                </a:r>
                <a:r>
                  <a:rPr lang="en-US" dirty="0" err="1" smtClean="0"/>
                  <a:t>antilogs</a:t>
                </a:r>
                <a:r>
                  <a:rPr lang="en-US" dirty="0" smtClean="0"/>
                  <a:t> when reporting results</a:t>
                </a:r>
                <a:endParaRPr lang="en-US" dirty="0"/>
              </a:p>
              <a:p>
                <a:pPr marL="51435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066800"/>
                <a:ext cx="7620000" cy="5334000"/>
              </a:xfrm>
              <a:blipFill rotWithShape="1">
                <a:blip r:embed="rId2"/>
                <a:stretch>
                  <a:fillRect l="-160" t="-1829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20638"/>
            <a:ext cx="9448800" cy="685800"/>
          </a:xfrm>
        </p:spPr>
        <p:txBody>
          <a:bodyPr/>
          <a:lstStyle/>
          <a:p>
            <a:r>
              <a:rPr lang="en-US" altLang="en-US" sz="2800" dirty="0"/>
              <a:t>Assumptions for 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en-US" altLang="en-US" sz="1800" dirty="0"/>
              <a:t>Linearity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A straight line may be inadequate.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Outliers may bias estimates.</a:t>
            </a:r>
          </a:p>
          <a:p>
            <a:r>
              <a:rPr lang="en-US" altLang="en-US" sz="1800" dirty="0"/>
              <a:t>Constant Variance (Equal Spread)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Estimates (Betas) are still </a:t>
            </a:r>
            <a:r>
              <a:rPr lang="en-US" altLang="en-US" sz="1800" dirty="0" smtClean="0">
                <a:ea typeface="ＭＳ Ｐゴシック" pitchFamily="34" charset="-128"/>
              </a:rPr>
              <a:t>unbiased if assumption is violated.</a:t>
            </a:r>
            <a:endParaRPr lang="en-US" altLang="en-US" sz="1800" dirty="0">
              <a:ea typeface="ＭＳ Ｐゴシック" pitchFamily="34" charset="-128"/>
            </a:endParaRP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Standard Errors are inaccurate, thus rendering tests and confidence intervals to be misleading.</a:t>
            </a:r>
          </a:p>
          <a:p>
            <a:r>
              <a:rPr lang="en-US" altLang="en-US" sz="1800" dirty="0"/>
              <a:t>Normality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Both the estimates and their standard errors are robust to non-normal distributions.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Similar to hypothesis testing, problems arise with long tails (outliers) and small sample sizes. 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Violations will affect prediction intervals more than confidence intervals. </a:t>
            </a:r>
          </a:p>
          <a:p>
            <a:r>
              <a:rPr lang="en-US" altLang="en-US" sz="1800" dirty="0"/>
              <a:t>Independence</a:t>
            </a:r>
          </a:p>
          <a:p>
            <a:pPr lvl="1"/>
            <a:r>
              <a:rPr lang="en-US" altLang="en-US" sz="1800" dirty="0">
                <a:ea typeface="ＭＳ Ｐゴシック" pitchFamily="34" charset="-128"/>
              </a:rPr>
              <a:t>Lack of independence causes no bias in the estimates, although seriously affects standard errors.  Need for more sophisticated </a:t>
            </a:r>
            <a:r>
              <a:rPr lang="en-US" altLang="en-US" sz="1800" dirty="0" smtClean="0">
                <a:ea typeface="ＭＳ Ｐゴシック" pitchFamily="34" charset="-128"/>
              </a:rPr>
              <a:t>models discussed NEXT SEMESTER in MSDS 6372.</a:t>
            </a:r>
            <a:endParaRPr lang="en-US" altLang="en-US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81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354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912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91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Assessment (Graphical)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828800"/>
            <a:ext cx="54102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18494</TotalTime>
  <Words>2967</Words>
  <Application>Microsoft Office PowerPoint</Application>
  <PresentationFormat>On-screen Show (4:3)</PresentationFormat>
  <Paragraphs>293</Paragraphs>
  <Slides>39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Welcome to MSDS 6371  Statistical Foundations  Live Session 11, January 19, 2021</vt:lpstr>
      <vt:lpstr>Agenda Session 11</vt:lpstr>
      <vt:lpstr>UNIT 11</vt:lpstr>
      <vt:lpstr>Assumptions for Simple Linear Regression</vt:lpstr>
      <vt:lpstr>Model Assessment (Graphical)</vt:lpstr>
      <vt:lpstr>Model Assessment (Graphical)</vt:lpstr>
      <vt:lpstr>Model Assessment (Graphical)</vt:lpstr>
      <vt:lpstr>Model Assessment (Graphical)</vt:lpstr>
      <vt:lpstr>Model Assessment (Graphical)</vt:lpstr>
      <vt:lpstr>Model Assessment (Graphical)</vt:lpstr>
      <vt:lpstr>Residuals Analysis </vt:lpstr>
      <vt:lpstr>Log Transforms To Perform So Regression Assumptions Are Met</vt:lpstr>
      <vt:lpstr>Investigate Car Sales by Economic Growth</vt:lpstr>
      <vt:lpstr>Model Results Car Sales by Economic Growth Using log of Growth</vt:lpstr>
      <vt:lpstr>Interpretation of Regression Coefficient log x model</vt:lpstr>
      <vt:lpstr>Another Model - Insulation and Voltage Data</vt:lpstr>
      <vt:lpstr>Insulation v. Voltage</vt:lpstr>
      <vt:lpstr>Try a Log-Linear Model</vt:lpstr>
      <vt:lpstr>Log Transforms: Log-Linear Transform Y to natural log of Y1</vt:lpstr>
      <vt:lpstr>Interpretation: Log – Linear (see page 216 Text)</vt:lpstr>
      <vt:lpstr> Another Model  Vote counts for Bush vs. Buchanan in Florida counties  Scatterplots</vt:lpstr>
      <vt:lpstr>Residual Analysis Transformation to log of Bush votes</vt:lpstr>
      <vt:lpstr>Residuals Analysis Transformation to log of Buchanan and log of Bush votes</vt:lpstr>
      <vt:lpstr>Regression Results – log-log model</vt:lpstr>
      <vt:lpstr>The Regression Panel</vt:lpstr>
      <vt:lpstr>The Regression Panel</vt:lpstr>
      <vt:lpstr>Bush – Buchanan Convert from Log Prediction</vt:lpstr>
      <vt:lpstr>Interpretation Log-Log Model</vt:lpstr>
      <vt:lpstr>Summary of Interpretation of Log Models</vt:lpstr>
      <vt:lpstr>Quick Quiz Question 1</vt:lpstr>
      <vt:lpstr>Quick Quiz Question 2</vt:lpstr>
      <vt:lpstr>Quick Quiz Question 3</vt:lpstr>
      <vt:lpstr>Quick Quiz Question 4</vt:lpstr>
      <vt:lpstr>Exercise 1: Meat Processing and pH</vt:lpstr>
      <vt:lpstr>Exercise 1.2: No Transforms: Linear</vt:lpstr>
      <vt:lpstr>Exercise 1.1, 1.2 (: Log Transforms: Linear-Log)</vt:lpstr>
      <vt:lpstr>Exercise 1.3: Interpretation: Linear – Log</vt:lpstr>
      <vt:lpstr>Exercise 1.4,1.5: More on confidence Intervals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Martin Selzer</cp:lastModifiedBy>
  <cp:revision>302</cp:revision>
  <cp:lastPrinted>2020-11-10T15:02:56Z</cp:lastPrinted>
  <dcterms:created xsi:type="dcterms:W3CDTF">2007-05-11T15:07:45Z</dcterms:created>
  <dcterms:modified xsi:type="dcterms:W3CDTF">2021-01-20T02:07:32Z</dcterms:modified>
</cp:coreProperties>
</file>