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5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B152-D9E7-42BC-A826-92AD9ADD495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elzer@mail.smu.edu" TargetMode="External"/><Relationship Id="rId2" Type="http://schemas.openxmlformats.org/officeDocument/2006/relationships/hyperlink" Target="mailto:martin.selzer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3200" b="1" dirty="0">
                <a:solidFill>
                  <a:srgbClr val="C00000"/>
                </a:solidFill>
              </a:rPr>
              <a:t>Welcome to MSDS </a:t>
            </a:r>
            <a:r>
              <a:rPr lang="en-US" sz="3200" b="1" dirty="0" smtClean="0">
                <a:solidFill>
                  <a:srgbClr val="C00000"/>
                </a:solidFill>
              </a:rPr>
              <a:t>6371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Statistical Foundations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Live Session </a:t>
            </a:r>
            <a:r>
              <a:rPr lang="en-US" sz="3200" b="1" dirty="0" smtClean="0">
                <a:solidFill>
                  <a:srgbClr val="C00000"/>
                </a:solidFill>
              </a:rPr>
              <a:t>11, January </a:t>
            </a:r>
            <a:r>
              <a:rPr lang="en-US" sz="3200" b="1" dirty="0" smtClean="0">
                <a:solidFill>
                  <a:srgbClr val="C00000"/>
                </a:solidFill>
              </a:rPr>
              <a:t>19, </a:t>
            </a:r>
            <a:r>
              <a:rPr lang="en-US" sz="3200" b="1" dirty="0" smtClean="0">
                <a:solidFill>
                  <a:srgbClr val="C00000"/>
                </a:solidFill>
              </a:rPr>
              <a:t>2021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Announcements</a:t>
            </a:r>
            <a:endParaRPr lang="en-US" u="sng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Instructor:  Dr. Martin </a:t>
            </a:r>
            <a:r>
              <a:rPr lang="en-US" dirty="0" err="1" smtClean="0"/>
              <a:t>Selzer</a:t>
            </a:r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Hours (Schedule Appointment by Email) </a:t>
            </a:r>
            <a:endParaRPr lang="en-US" dirty="0" smtClean="0"/>
          </a:p>
          <a:p>
            <a:r>
              <a:rPr lang="en-US" dirty="0" smtClean="0"/>
              <a:t>Teaching Assistant is Michael Wang</a:t>
            </a:r>
          </a:p>
          <a:p>
            <a:r>
              <a:rPr lang="en-US" dirty="0" smtClean="0"/>
              <a:t>My email </a:t>
            </a:r>
            <a:r>
              <a:rPr lang="en-US" dirty="0" smtClean="0">
                <a:hlinkClick r:id="rId2"/>
              </a:rPr>
              <a:t>martin.selzer@gmail.com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mselzer@mail.smu.edu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 </a:t>
            </a:r>
            <a:r>
              <a:rPr lang="en-US" dirty="0" smtClean="0">
                <a:solidFill>
                  <a:srgbClr val="C00000"/>
                </a:solidFill>
              </a:rPr>
              <a:t>Session </a:t>
            </a:r>
            <a:r>
              <a:rPr lang="en-US" dirty="0" smtClean="0">
                <a:solidFill>
                  <a:srgbClr val="C00000"/>
                </a:solidFill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Breakout – Live Session Questions           25 </a:t>
            </a:r>
            <a:r>
              <a:rPr lang="en-US" sz="2800" dirty="0"/>
              <a:t>Mins  </a:t>
            </a:r>
            <a:r>
              <a:rPr lang="en-US" sz="2800" dirty="0" smtClean="0"/>
              <a:t>   35</a:t>
            </a:r>
          </a:p>
          <a:p>
            <a:r>
              <a:rPr lang="en-US" sz="2800" dirty="0"/>
              <a:t>Review Live Session </a:t>
            </a:r>
            <a:r>
              <a:rPr lang="en-US" sz="2800" dirty="0" smtClean="0"/>
              <a:t>Answers                     55 Mins     80</a:t>
            </a:r>
          </a:p>
          <a:p>
            <a:r>
              <a:rPr lang="en-US" sz="2800" dirty="0" smtClean="0"/>
              <a:t>Summary</a:t>
            </a:r>
            <a:r>
              <a:rPr lang="en-US" sz="2800" dirty="0"/>
              <a:t>, </a:t>
            </a:r>
            <a:r>
              <a:rPr lang="en-US" sz="2800" dirty="0" smtClean="0"/>
              <a:t>Questions                                   10  Mins    90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Summary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066800"/>
                <a:ext cx="76200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pPr marL="514350" indent="-457200"/>
                <a:r>
                  <a:rPr lang="en-US" dirty="0" smtClean="0"/>
                  <a:t>Assumptions Regression Modeling</a:t>
                </a:r>
              </a:p>
              <a:p>
                <a:pPr marL="914400" lvl="1" indent="-457200"/>
                <a:r>
                  <a:rPr lang="en-US" dirty="0" smtClean="0"/>
                  <a:t>Normality of error terms</a:t>
                </a:r>
              </a:p>
              <a:p>
                <a:pPr marL="914400" lvl="1" indent="-457200"/>
                <a:r>
                  <a:rPr lang="en-US" dirty="0" err="1" smtClean="0"/>
                  <a:t>Homoskedasticity</a:t>
                </a:r>
                <a:endParaRPr lang="en-US" dirty="0" smtClean="0"/>
              </a:p>
              <a:p>
                <a:pPr marL="914400" lvl="1" indent="-457200"/>
                <a:r>
                  <a:rPr lang="en-US" dirty="0" smtClean="0"/>
                  <a:t>Influence of Outliers</a:t>
                </a:r>
              </a:p>
              <a:p>
                <a:pPr marL="514350" indent="-457200"/>
                <a:r>
                  <a:rPr lang="en-US" dirty="0" smtClean="0"/>
                  <a:t>Taking logs of variables may help meeting model assumptions for better coefficient estimates</a:t>
                </a:r>
              </a:p>
              <a:p>
                <a:pPr marL="914400" lvl="1" indent="-457200"/>
                <a:r>
                  <a:rPr lang="en-US" dirty="0" smtClean="0"/>
                  <a:t>log X model</a:t>
                </a:r>
              </a:p>
              <a:p>
                <a:pPr marL="914400" lvl="1" indent="-457200"/>
                <a:r>
                  <a:rPr lang="en-US" dirty="0" smtClean="0"/>
                  <a:t>log Y model</a:t>
                </a:r>
              </a:p>
              <a:p>
                <a:pPr marL="914400" lvl="1" indent="-457200"/>
                <a:r>
                  <a:rPr lang="en-US" dirty="0" smtClean="0"/>
                  <a:t>log X, log Y model</a:t>
                </a:r>
              </a:p>
              <a:p>
                <a:pPr marL="514350" indent="-457200"/>
                <a:r>
                  <a:rPr lang="en-US" dirty="0" smtClean="0"/>
                  <a:t>Interpretation of log models for change in X</a:t>
                </a:r>
              </a:p>
              <a:p>
                <a:pPr marL="914400" lvl="1" indent="-457200"/>
                <a:r>
                  <a:rPr lang="en-US" dirty="0"/>
                  <a:t>log X </a:t>
                </a:r>
                <a:r>
                  <a:rPr lang="en-US" dirty="0" smtClean="0"/>
                  <a:t>model: A doubling of X results in</a:t>
                </a:r>
                <a:r>
                  <a:rPr lang="el-GR" dirty="0"/>
                  <a:t>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log2 change in Y</a:t>
                </a:r>
                <a:endParaRPr lang="en-US" baseline="-25000" dirty="0"/>
              </a:p>
              <a:p>
                <a:pPr marL="914400" lvl="1" indent="-457200"/>
                <a:r>
                  <a:rPr lang="en-US" dirty="0"/>
                  <a:t>log Y </a:t>
                </a:r>
                <a:r>
                  <a:rPr lang="en-US" dirty="0" smtClean="0"/>
                  <a:t>model:</a:t>
                </a:r>
                <a:r>
                  <a:rPr lang="en-US" b="1" dirty="0" smtClean="0"/>
                  <a:t> </a:t>
                </a:r>
                <a:r>
                  <a:rPr lang="en-US" dirty="0"/>
                  <a:t>A one unit increase in X is associated with a multiplicative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in </a:t>
                </a:r>
                <a:r>
                  <a:rPr lang="en-US" dirty="0" smtClean="0"/>
                  <a:t>the Median of Y. </a:t>
                </a:r>
                <a:endParaRPr lang="en-US" dirty="0"/>
              </a:p>
              <a:p>
                <a:pPr marL="914400" lvl="1" indent="-457200"/>
                <a:r>
                  <a:rPr lang="en-US" dirty="0" smtClean="0"/>
                  <a:t>log </a:t>
                </a:r>
                <a:r>
                  <a:rPr lang="en-US" dirty="0"/>
                  <a:t>X, log Y </a:t>
                </a:r>
                <a:r>
                  <a:rPr lang="en-US" dirty="0" smtClean="0"/>
                  <a:t>model:  </a:t>
                </a:r>
                <a:r>
                  <a:rPr lang="en-US" dirty="0"/>
                  <a:t>A doubling of X is associated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charset="0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multiplicative increase in the median of  Y </a:t>
                </a:r>
                <a:endParaRPr lang="en-US" dirty="0" smtClean="0"/>
              </a:p>
              <a:p>
                <a:pPr marL="514350" indent="-457200"/>
                <a:r>
                  <a:rPr lang="en-US" dirty="0" smtClean="0"/>
                  <a:t>In models with log Y be sure to take </a:t>
                </a:r>
                <a:r>
                  <a:rPr lang="en-US" dirty="0" err="1" smtClean="0"/>
                  <a:t>antilogs</a:t>
                </a:r>
                <a:r>
                  <a:rPr lang="en-US" dirty="0" smtClean="0"/>
                  <a:t> when reporting results</a:t>
                </a:r>
                <a:endParaRPr lang="en-US" dirty="0"/>
              </a:p>
              <a:p>
                <a:pPr marL="51435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066800"/>
                <a:ext cx="7620000" cy="5334000"/>
              </a:xfrm>
              <a:blipFill rotWithShape="1">
                <a:blip r:embed="rId2"/>
                <a:stretch>
                  <a:fillRect l="-160" t="-1829" r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1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187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Welcome to MSDS 6371  Statistical Foundations  Live Session 11, January 19, 2021</vt:lpstr>
      <vt:lpstr>Agenda Session 11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MSDS 6371  Statistical Foundations  Live Session 8, 2020</dc:title>
  <dc:creator>Martin Selzer</dc:creator>
  <cp:lastModifiedBy>Martin Selzer</cp:lastModifiedBy>
  <cp:revision>15</cp:revision>
  <dcterms:created xsi:type="dcterms:W3CDTF">2020-11-05T12:21:03Z</dcterms:created>
  <dcterms:modified xsi:type="dcterms:W3CDTF">2021-01-12T18:45:56Z</dcterms:modified>
</cp:coreProperties>
</file>