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6" r:id="rId2"/>
    <p:sldId id="265" r:id="rId3"/>
    <p:sldId id="257" r:id="rId4"/>
    <p:sldId id="258" r:id="rId5"/>
    <p:sldId id="259" r:id="rId6"/>
    <p:sldId id="260" r:id="rId7"/>
    <p:sldId id="263" r:id="rId8"/>
    <p:sldId id="261" r:id="rId9"/>
    <p:sldId id="264"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1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49581F-0F64-4A59-B590-9744280CDB51}" type="datetimeFigureOut">
              <a:rPr lang="en-US" smtClean="0"/>
              <a:t>11/3/2020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9CFF00-5E9E-45F8-9278-4937DBFCC65C}" type="slidenum">
              <a:rPr lang="en-US" smtClean="0"/>
              <a:t>‹#›</a:t>
            </a:fld>
            <a:endParaRPr lang="en-US"/>
          </a:p>
        </p:txBody>
      </p:sp>
    </p:spTree>
    <p:extLst>
      <p:ext uri="{BB962C8B-B14F-4D97-AF65-F5344CB8AC3E}">
        <p14:creationId xmlns:p14="http://schemas.microsoft.com/office/powerpoint/2010/main" val="5422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9CFF00-5E9E-45F8-9278-4937DBFCC65C}" type="slidenum">
              <a:rPr lang="en-US" smtClean="0"/>
              <a:t>5</a:t>
            </a:fld>
            <a:endParaRPr lang="en-US"/>
          </a:p>
        </p:txBody>
      </p:sp>
    </p:spTree>
    <p:extLst>
      <p:ext uri="{BB962C8B-B14F-4D97-AF65-F5344CB8AC3E}">
        <p14:creationId xmlns:p14="http://schemas.microsoft.com/office/powerpoint/2010/main" val="295571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E32AD-9AF3-4101-B38C-45B71FAEDE25}" type="slidenum">
              <a:rPr lang="en-US" smtClean="0"/>
              <a:t>8</a:t>
            </a:fld>
            <a:endParaRPr lang="en-US" dirty="0"/>
          </a:p>
        </p:txBody>
      </p:sp>
    </p:spTree>
    <p:extLst>
      <p:ext uri="{BB962C8B-B14F-4D97-AF65-F5344CB8AC3E}">
        <p14:creationId xmlns:p14="http://schemas.microsoft.com/office/powerpoint/2010/main" val="48507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4C1DC4-EAB2-4A93-8D56-F5B89F52FEE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CD274-BA77-4EAA-B0A0-A0D287EB4807}" type="slidenum">
              <a:rPr lang="en-US" smtClean="0"/>
              <a:t>‹#›</a:t>
            </a:fld>
            <a:endParaRPr lang="en-US"/>
          </a:p>
        </p:txBody>
      </p:sp>
    </p:spTree>
    <p:extLst>
      <p:ext uri="{BB962C8B-B14F-4D97-AF65-F5344CB8AC3E}">
        <p14:creationId xmlns:p14="http://schemas.microsoft.com/office/powerpoint/2010/main" val="121370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4C1DC4-EAB2-4A93-8D56-F5B89F52FEE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CD274-BA77-4EAA-B0A0-A0D287EB4807}" type="slidenum">
              <a:rPr lang="en-US" smtClean="0"/>
              <a:t>‹#›</a:t>
            </a:fld>
            <a:endParaRPr lang="en-US"/>
          </a:p>
        </p:txBody>
      </p:sp>
    </p:spTree>
    <p:extLst>
      <p:ext uri="{BB962C8B-B14F-4D97-AF65-F5344CB8AC3E}">
        <p14:creationId xmlns:p14="http://schemas.microsoft.com/office/powerpoint/2010/main" val="383544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4C1DC4-EAB2-4A93-8D56-F5B89F52FEE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CD274-BA77-4EAA-B0A0-A0D287EB4807}" type="slidenum">
              <a:rPr lang="en-US" smtClean="0"/>
              <a:t>‹#›</a:t>
            </a:fld>
            <a:endParaRPr lang="en-US"/>
          </a:p>
        </p:txBody>
      </p:sp>
    </p:spTree>
    <p:extLst>
      <p:ext uri="{BB962C8B-B14F-4D97-AF65-F5344CB8AC3E}">
        <p14:creationId xmlns:p14="http://schemas.microsoft.com/office/powerpoint/2010/main" val="220506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4C1DC4-EAB2-4A93-8D56-F5B89F52FEE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CD274-BA77-4EAA-B0A0-A0D287EB4807}" type="slidenum">
              <a:rPr lang="en-US" smtClean="0"/>
              <a:t>‹#›</a:t>
            </a:fld>
            <a:endParaRPr lang="en-US"/>
          </a:p>
        </p:txBody>
      </p:sp>
    </p:spTree>
    <p:extLst>
      <p:ext uri="{BB962C8B-B14F-4D97-AF65-F5344CB8AC3E}">
        <p14:creationId xmlns:p14="http://schemas.microsoft.com/office/powerpoint/2010/main" val="198124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4C1DC4-EAB2-4A93-8D56-F5B89F52FEE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CD274-BA77-4EAA-B0A0-A0D287EB4807}" type="slidenum">
              <a:rPr lang="en-US" smtClean="0"/>
              <a:t>‹#›</a:t>
            </a:fld>
            <a:endParaRPr lang="en-US"/>
          </a:p>
        </p:txBody>
      </p:sp>
    </p:spTree>
    <p:extLst>
      <p:ext uri="{BB962C8B-B14F-4D97-AF65-F5344CB8AC3E}">
        <p14:creationId xmlns:p14="http://schemas.microsoft.com/office/powerpoint/2010/main" val="142250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4C1DC4-EAB2-4A93-8D56-F5B89F52FEE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CD274-BA77-4EAA-B0A0-A0D287EB4807}" type="slidenum">
              <a:rPr lang="en-US" smtClean="0"/>
              <a:t>‹#›</a:t>
            </a:fld>
            <a:endParaRPr lang="en-US"/>
          </a:p>
        </p:txBody>
      </p:sp>
    </p:spTree>
    <p:extLst>
      <p:ext uri="{BB962C8B-B14F-4D97-AF65-F5344CB8AC3E}">
        <p14:creationId xmlns:p14="http://schemas.microsoft.com/office/powerpoint/2010/main" val="179071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4C1DC4-EAB2-4A93-8D56-F5B89F52FEEC}" type="datetimeFigureOut">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ECD274-BA77-4EAA-B0A0-A0D287EB4807}" type="slidenum">
              <a:rPr lang="en-US" smtClean="0"/>
              <a:t>‹#›</a:t>
            </a:fld>
            <a:endParaRPr lang="en-US"/>
          </a:p>
        </p:txBody>
      </p:sp>
    </p:spTree>
    <p:extLst>
      <p:ext uri="{BB962C8B-B14F-4D97-AF65-F5344CB8AC3E}">
        <p14:creationId xmlns:p14="http://schemas.microsoft.com/office/powerpoint/2010/main" val="230829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4C1DC4-EAB2-4A93-8D56-F5B89F52FEEC}"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ECD274-BA77-4EAA-B0A0-A0D287EB4807}" type="slidenum">
              <a:rPr lang="en-US" smtClean="0"/>
              <a:t>‹#›</a:t>
            </a:fld>
            <a:endParaRPr lang="en-US"/>
          </a:p>
        </p:txBody>
      </p:sp>
    </p:spTree>
    <p:extLst>
      <p:ext uri="{BB962C8B-B14F-4D97-AF65-F5344CB8AC3E}">
        <p14:creationId xmlns:p14="http://schemas.microsoft.com/office/powerpoint/2010/main" val="3076226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C1DC4-EAB2-4A93-8D56-F5B89F52FEEC}" type="datetimeFigureOut">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ECD274-BA77-4EAA-B0A0-A0D287EB4807}" type="slidenum">
              <a:rPr lang="en-US" smtClean="0"/>
              <a:t>‹#›</a:t>
            </a:fld>
            <a:endParaRPr lang="en-US"/>
          </a:p>
        </p:txBody>
      </p:sp>
    </p:spTree>
    <p:extLst>
      <p:ext uri="{BB962C8B-B14F-4D97-AF65-F5344CB8AC3E}">
        <p14:creationId xmlns:p14="http://schemas.microsoft.com/office/powerpoint/2010/main" val="44600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4C1DC4-EAB2-4A93-8D56-F5B89F52FEE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CD274-BA77-4EAA-B0A0-A0D287EB4807}" type="slidenum">
              <a:rPr lang="en-US" smtClean="0"/>
              <a:t>‹#›</a:t>
            </a:fld>
            <a:endParaRPr lang="en-US"/>
          </a:p>
        </p:txBody>
      </p:sp>
    </p:spTree>
    <p:extLst>
      <p:ext uri="{BB962C8B-B14F-4D97-AF65-F5344CB8AC3E}">
        <p14:creationId xmlns:p14="http://schemas.microsoft.com/office/powerpoint/2010/main" val="152632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4C1DC4-EAB2-4A93-8D56-F5B89F52FEE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CD274-BA77-4EAA-B0A0-A0D287EB4807}" type="slidenum">
              <a:rPr lang="en-US" smtClean="0"/>
              <a:t>‹#›</a:t>
            </a:fld>
            <a:endParaRPr lang="en-US"/>
          </a:p>
        </p:txBody>
      </p:sp>
    </p:spTree>
    <p:extLst>
      <p:ext uri="{BB962C8B-B14F-4D97-AF65-F5344CB8AC3E}">
        <p14:creationId xmlns:p14="http://schemas.microsoft.com/office/powerpoint/2010/main" val="1139323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C1DC4-EAB2-4A93-8D56-F5B89F52FEEC}" type="datetimeFigureOut">
              <a:rPr lang="en-US" smtClean="0"/>
              <a:t>11/3/2020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CD274-BA77-4EAA-B0A0-A0D287EB4807}" type="slidenum">
              <a:rPr lang="en-US" smtClean="0"/>
              <a:t>‹#›</a:t>
            </a:fld>
            <a:endParaRPr lang="en-US"/>
          </a:p>
        </p:txBody>
      </p:sp>
    </p:spTree>
    <p:extLst>
      <p:ext uri="{BB962C8B-B14F-4D97-AF65-F5344CB8AC3E}">
        <p14:creationId xmlns:p14="http://schemas.microsoft.com/office/powerpoint/2010/main" val="1165897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E5CDBF-CA05-B94C-A90A-7CD156AA9F7C}"/>
              </a:ext>
            </a:extLst>
          </p:cNvPr>
          <p:cNvSpPr>
            <a:spLocks noGrp="1"/>
          </p:cNvSpPr>
          <p:nvPr>
            <p:ph type="title"/>
          </p:nvPr>
        </p:nvSpPr>
        <p:spPr/>
        <p:txBody>
          <a:bodyPr/>
          <a:lstStyle/>
          <a:p>
            <a:r>
              <a:rPr lang="en-US" dirty="0"/>
              <a:t>Philosophy</a:t>
            </a:r>
          </a:p>
        </p:txBody>
      </p:sp>
      <p:sp>
        <p:nvSpPr>
          <p:cNvPr id="3" name="Content Placeholder 2">
            <a:extLst>
              <a:ext uri="{FF2B5EF4-FFF2-40B4-BE49-F238E27FC236}">
                <a16:creationId xmlns="" xmlns:a16="http://schemas.microsoft.com/office/drawing/2014/main" id="{8BAF0FC9-3134-0F4C-B707-A2C723352008}"/>
              </a:ext>
            </a:extLst>
          </p:cNvPr>
          <p:cNvSpPr>
            <a:spLocks noGrp="1"/>
          </p:cNvSpPr>
          <p:nvPr>
            <p:ph idx="1"/>
          </p:nvPr>
        </p:nvSpPr>
        <p:spPr>
          <a:xfrm>
            <a:off x="200025" y="1556426"/>
            <a:ext cx="8658225" cy="5194570"/>
          </a:xfrm>
        </p:spPr>
        <p:txBody>
          <a:bodyPr>
            <a:normAutofit fontScale="62500" lnSpcReduction="20000"/>
          </a:bodyPr>
          <a:lstStyle/>
          <a:p>
            <a:r>
              <a:rPr lang="en-US" dirty="0"/>
              <a:t>On the following slide(s) you will see activities and the estimated / expected time that the student should spend on that activity. </a:t>
            </a:r>
          </a:p>
          <a:p>
            <a:r>
              <a:rPr lang="en-US" dirty="0"/>
              <a:t>It is important to note that the goal of the activities is to become familiar with the methods, ideas and implementation involved in that activity so that we can efficiently iron out all the details in live session.  </a:t>
            </a:r>
          </a:p>
          <a:p>
            <a:r>
              <a:rPr lang="en-US" dirty="0"/>
              <a:t>Analogy: You are building the pieces of puzzle in the For Live Session Activity and we are putting them together to see the big picture in live session. </a:t>
            </a:r>
          </a:p>
          <a:p>
            <a:r>
              <a:rPr lang="en-US" dirty="0"/>
              <a:t>It is </a:t>
            </a:r>
            <a:r>
              <a:rPr lang="en-US" b="1" i="1" u="sng" dirty="0"/>
              <a:t>not</a:t>
            </a:r>
            <a:r>
              <a:rPr lang="en-US" dirty="0"/>
              <a:t> expected that the student have all the correct answers.  The expectation is that each student spend the allotted time (indicated next to the activity) on each activity so that we can discuss the details in live session.  </a:t>
            </a:r>
          </a:p>
          <a:p>
            <a:r>
              <a:rPr lang="en-US" dirty="0"/>
              <a:t>If you max out the indicated time without finishing the activity and you don’t have more time to finish, simply write up what you have learned by that time and record any questions you might have and we will address those in live session!  </a:t>
            </a:r>
          </a:p>
          <a:p>
            <a:r>
              <a:rPr lang="en-US" dirty="0"/>
              <a:t>We want to develop the questions before live session so that we can use the live session time to effectively answer them!  </a:t>
            </a:r>
          </a:p>
          <a:p>
            <a:pPr marL="971550" lvl="1" indent="-514350">
              <a:buAutoNum type="arabicPeriod"/>
            </a:pPr>
            <a:endParaRPr lang="en-US" dirty="0"/>
          </a:p>
        </p:txBody>
      </p:sp>
    </p:spTree>
    <p:extLst>
      <p:ext uri="{BB962C8B-B14F-4D97-AF65-F5344CB8AC3E}">
        <p14:creationId xmlns:p14="http://schemas.microsoft.com/office/powerpoint/2010/main" val="1036872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576CAF-641E-A545-AB1E-A0BE7A1FF036}"/>
              </a:ext>
            </a:extLst>
          </p:cNvPr>
          <p:cNvSpPr>
            <a:spLocks noGrp="1"/>
          </p:cNvSpPr>
          <p:nvPr>
            <p:ph type="title"/>
          </p:nvPr>
        </p:nvSpPr>
        <p:spPr/>
        <p:txBody>
          <a:bodyPr>
            <a:normAutofit fontScale="90000"/>
          </a:bodyPr>
          <a:lstStyle/>
          <a:p>
            <a:r>
              <a:rPr lang="en-US" b="1" dirty="0">
                <a:solidFill>
                  <a:srgbClr val="C00000"/>
                </a:solidFill>
                <a:latin typeface="+mn-lt"/>
              </a:rPr>
              <a:t>Question 5: </a:t>
            </a:r>
            <a:r>
              <a:rPr lang="en-US" dirty="0"/>
              <a:t/>
            </a:r>
            <a:br>
              <a:rPr lang="en-US" dirty="0"/>
            </a:br>
            <a:r>
              <a:rPr lang="en-US" dirty="0"/>
              <a:t>Takeaways and Questions!</a:t>
            </a:r>
          </a:p>
        </p:txBody>
      </p:sp>
      <p:sp>
        <p:nvSpPr>
          <p:cNvPr id="3" name="Content Placeholder 2">
            <a:extLst>
              <a:ext uri="{FF2B5EF4-FFF2-40B4-BE49-F238E27FC236}">
                <a16:creationId xmlns="" xmlns:a16="http://schemas.microsoft.com/office/drawing/2014/main" id="{1E3CA146-5F00-F544-97FC-4BDA5AA35C64}"/>
              </a:ext>
            </a:extLst>
          </p:cNvPr>
          <p:cNvSpPr>
            <a:spLocks noGrp="1"/>
          </p:cNvSpPr>
          <p:nvPr>
            <p:ph idx="1"/>
          </p:nvPr>
        </p:nvSpPr>
        <p:spPr>
          <a:xfrm>
            <a:off x="628649" y="1825625"/>
            <a:ext cx="8038695" cy="4351338"/>
          </a:xfrm>
        </p:spPr>
        <p:txBody>
          <a:bodyPr>
            <a:normAutofit fontScale="92500" lnSpcReduction="20000"/>
          </a:bodyPr>
          <a:lstStyle/>
          <a:p>
            <a:pPr marL="0" indent="0" algn="just">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lgn="just">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3310810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solidFill>
                  <a:srgbClr val="C00000"/>
                </a:solidFill>
              </a:rPr>
              <a:t>Calculating Standard Deviation</a:t>
            </a:r>
            <a:endParaRPr lang="en-US"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724400"/>
              </a:xfrm>
            </p:spPr>
            <p:txBody>
              <a:bodyPr>
                <a:normAutofit fontScale="77500" lnSpcReduction="20000"/>
              </a:bodyPr>
              <a:lstStyle/>
              <a:p>
                <a:r>
                  <a:rPr lang="en-US" dirty="0" smtClean="0"/>
                  <a:t>Two functions in Excel</a:t>
                </a:r>
              </a:p>
              <a:p>
                <a:r>
                  <a:rPr lang="en-US" dirty="0" err="1" smtClean="0"/>
                  <a:t>stdev.p</a:t>
                </a:r>
                <a:r>
                  <a:rPr lang="en-US" dirty="0" smtClean="0"/>
                  <a:t>  (population) </a:t>
                </a:r>
                <a:r>
                  <a:rPr lang="en-US" dirty="0"/>
                  <a:t>(</a:t>
                </a:r>
                <a:r>
                  <a:rPr lang="en-US" i="1" dirty="0">
                    <a:latin typeface="Times New Roman" panose="02020603050405020304" pitchFamily="18" charset="0"/>
                    <a:cs typeface="Times New Roman" panose="02020603050405020304" pitchFamily="18" charset="0"/>
                  </a:rPr>
                  <a:t>X</a:t>
                </a:r>
                <a:r>
                  <a:rPr lang="en-US" baseline="-25000" dirty="0"/>
                  <a:t>i</a:t>
                </a:r>
                <a:r>
                  <a:rPr lang="en-US" dirty="0"/>
                  <a:t> from </a:t>
                </a:r>
                <a:r>
                  <a:rPr lang="en-US" dirty="0" smtClean="0"/>
                  <a:t>population)</a:t>
                </a:r>
              </a:p>
              <a:p>
                <a:pPr marL="0" indent="0">
                  <a:buNone/>
                </a:pPr>
                <a:endParaRPr lang="en-US" sz="1900" dirty="0" smtClean="0"/>
              </a:p>
              <a:p>
                <a:pPr marL="0" indent="0">
                  <a:buNone/>
                </a:pPr>
                <a:r>
                  <a:rPr lang="en-US" dirty="0"/>
                  <a:t> </a:t>
                </a:r>
                <a:r>
                  <a:rPr lang="en-US" dirty="0" smtClean="0"/>
                  <a:t>  </a:t>
                </a:r>
                <a14:m>
                  <m:oMath xmlns:m="http://schemas.openxmlformats.org/officeDocument/2006/math">
                    <m:r>
                      <m:rPr>
                        <m:sty m:val="p"/>
                      </m:rPr>
                      <a:rPr lang="el-GR" i="1" smtClean="0">
                        <a:latin typeface="Cambria Math"/>
                        <a:ea typeface="Cambria Math"/>
                      </a:rPr>
                      <m:t>σ</m:t>
                    </m:r>
                    <m:r>
                      <a:rPr lang="en-US" b="0" i="1" smtClean="0">
                        <a:latin typeface="Cambria Math"/>
                        <a:ea typeface="Cambria Math"/>
                      </a:rPr>
                      <m:t>=</m:t>
                    </m:r>
                    <m:rad>
                      <m:radPr>
                        <m:degHide m:val="on"/>
                        <m:ctrlPr>
                          <a:rPr lang="en-US" i="1" smtClean="0">
                            <a:latin typeface="Cambria Math"/>
                          </a:rPr>
                        </m:ctrlPr>
                      </m:radPr>
                      <m:deg/>
                      <m:e>
                        <m:f>
                          <m:fPr>
                            <m:ctrlPr>
                              <a:rPr lang="en-US" i="1" smtClean="0">
                                <a:latin typeface="Cambria Math"/>
                              </a:rPr>
                            </m:ctrlPr>
                          </m:fPr>
                          <m:num>
                            <m:nary>
                              <m:naryPr>
                                <m:chr m:val="∑"/>
                                <m:ctrlPr>
                                  <a:rPr lang="en-US"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p>
                                  <m:sSupPr>
                                    <m:ctrlPr>
                                      <a:rPr lang="en-US" i="1" smtClean="0">
                                        <a:latin typeface="Cambria Math"/>
                                      </a:rPr>
                                    </m:ctrlPr>
                                  </m:sSupPr>
                                  <m:e>
                                    <m:d>
                                      <m:dPr>
                                        <m:ctrlPr>
                                          <a:rPr lang="en-US" i="1" smtClean="0">
                                            <a:latin typeface="Cambria Math"/>
                                          </a:rPr>
                                        </m:ctrlPr>
                                      </m:dPr>
                                      <m:e>
                                        <m:sSub>
                                          <m:sSubPr>
                                            <m:ctrlPr>
                                              <a:rPr lang="en-US" i="1" smtClean="0">
                                                <a:latin typeface="Cambria Math"/>
                                              </a:rPr>
                                            </m:ctrlPr>
                                          </m:sSubPr>
                                          <m:e>
                                            <m:r>
                                              <a:rPr lang="en-US" b="0" i="1" smtClean="0">
                                                <a:latin typeface="Cambria Math"/>
                                              </a:rPr>
                                              <m:t>𝑋</m:t>
                                            </m:r>
                                          </m:e>
                                          <m:sub>
                                            <m:r>
                                              <a:rPr lang="en-US" b="0" i="1" smtClean="0">
                                                <a:latin typeface="Cambria Math"/>
                                              </a:rPr>
                                              <m:t>𝑖</m:t>
                                            </m:r>
                                          </m:sub>
                                        </m:sSub>
                                        <m:r>
                                          <a:rPr lang="en-US" b="0" i="1" smtClean="0">
                                            <a:latin typeface="Cambria Math"/>
                                          </a:rPr>
                                          <m:t>−</m:t>
                                        </m:r>
                                        <m:sSub>
                                          <m:sSubPr>
                                            <m:ctrlPr>
                                              <a:rPr lang="en-US" b="0" i="1" smtClean="0">
                                                <a:latin typeface="Cambria Math"/>
                                              </a:rPr>
                                            </m:ctrlPr>
                                          </m:sSubPr>
                                          <m:e>
                                            <m:acc>
                                              <m:accPr>
                                                <m:chr m:val="̅"/>
                                                <m:ctrlPr>
                                                  <a:rPr lang="en-US" b="0" i="1" smtClean="0">
                                                    <a:latin typeface="Cambria Math"/>
                                                    <a:ea typeface="Cambria Math"/>
                                                  </a:rPr>
                                                </m:ctrlPr>
                                              </m:accPr>
                                              <m:e>
                                                <m:r>
                                                  <a:rPr lang="en-US" b="0" i="1" smtClean="0">
                                                    <a:latin typeface="Cambria Math"/>
                                                    <a:ea typeface="Cambria Math"/>
                                                  </a:rPr>
                                                  <m:t>𝑋</m:t>
                                                </m:r>
                                              </m:e>
                                            </m:acc>
                                          </m:e>
                                          <m:sub>
                                            <m:r>
                                              <a:rPr lang="en-US" b="0" i="1" smtClean="0">
                                                <a:latin typeface="Cambria Math"/>
                                              </a:rPr>
                                              <m:t>𝑖</m:t>
                                            </m:r>
                                          </m:sub>
                                        </m:sSub>
                                      </m:e>
                                    </m:d>
                                  </m:e>
                                  <m:sup>
                                    <m:r>
                                      <a:rPr lang="en-US" b="0" i="1" smtClean="0">
                                        <a:latin typeface="Cambria Math"/>
                                      </a:rPr>
                                      <m:t>2</m:t>
                                    </m:r>
                                  </m:sup>
                                </m:sSup>
                              </m:e>
                            </m:nary>
                          </m:num>
                          <m:den>
                            <m:r>
                              <a:rPr lang="en-US" b="0" i="1" smtClean="0">
                                <a:latin typeface="Cambria Math"/>
                              </a:rPr>
                              <m:t>𝑁</m:t>
                            </m:r>
                          </m:den>
                        </m:f>
                      </m:e>
                    </m:rad>
                  </m:oMath>
                </a14:m>
                <a:endParaRPr lang="en-US" dirty="0" smtClean="0"/>
              </a:p>
              <a:p>
                <a:pPr marL="0" indent="0">
                  <a:buNone/>
                </a:pPr>
                <a:endParaRPr lang="en-US" sz="1900" dirty="0"/>
              </a:p>
              <a:p>
                <a:r>
                  <a:rPr lang="en-US" dirty="0" err="1" smtClean="0"/>
                  <a:t>stdev.s</a:t>
                </a:r>
                <a:r>
                  <a:rPr lang="en-US" dirty="0" smtClean="0"/>
                  <a:t> (sample) (</a:t>
                </a:r>
                <a:r>
                  <a:rPr lang="en-US" i="1" dirty="0">
                    <a:latin typeface="Times New Roman" panose="02020603050405020304" pitchFamily="18" charset="0"/>
                    <a:cs typeface="Times New Roman" panose="02020603050405020304" pitchFamily="18" charset="0"/>
                  </a:rPr>
                  <a:t>X</a:t>
                </a:r>
                <a:r>
                  <a:rPr lang="en-US" baseline="-25000" dirty="0"/>
                  <a:t>i</a:t>
                </a:r>
                <a:r>
                  <a:rPr lang="en-US" dirty="0" smtClean="0"/>
                  <a:t> from sample)</a:t>
                </a:r>
              </a:p>
              <a:p>
                <a:pPr marL="0" indent="0">
                  <a:buNone/>
                </a:pPr>
                <a:endParaRPr lang="en-US" sz="1700" dirty="0" smtClean="0"/>
              </a:p>
              <a:p>
                <a14:m>
                  <m:oMath xmlns:m="http://schemas.openxmlformats.org/officeDocument/2006/math">
                    <m:r>
                      <m:rPr>
                        <m:sty m:val="p"/>
                      </m:rPr>
                      <a:rPr lang="el-GR" i="1">
                        <a:latin typeface="Cambria Math"/>
                        <a:ea typeface="Cambria Math"/>
                      </a:rPr>
                      <m:t>σ</m:t>
                    </m:r>
                    <m:r>
                      <a:rPr lang="en-US" i="1">
                        <a:latin typeface="Cambria Math"/>
                        <a:ea typeface="Cambria Math"/>
                      </a:rPr>
                      <m:t>=</m:t>
                    </m:r>
                    <m:rad>
                      <m:radPr>
                        <m:degHide m:val="on"/>
                        <m:ctrlPr>
                          <a:rPr lang="en-US" i="1">
                            <a:latin typeface="Cambria Math"/>
                          </a:rPr>
                        </m:ctrlPr>
                      </m:radPr>
                      <m:deg/>
                      <m:e>
                        <m:f>
                          <m:fPr>
                            <m:ctrlPr>
                              <a:rPr lang="en-US" i="1">
                                <a:latin typeface="Cambria Math"/>
                              </a:rPr>
                            </m:ctrlPr>
                          </m:fPr>
                          <m:num>
                            <m:nary>
                              <m:naryPr>
                                <m:chr m:val="∑"/>
                                <m:ctrlPr>
                                  <a:rPr lang="en-US" i="1">
                                    <a:latin typeface="Cambria Math"/>
                                  </a:rPr>
                                </m:ctrlPr>
                              </m:naryPr>
                              <m:sub>
                                <m:r>
                                  <m:rPr>
                                    <m:brk m:alnAt="23"/>
                                  </m:rPr>
                                  <a:rPr lang="en-US" i="1">
                                    <a:latin typeface="Cambria Math"/>
                                  </a:rPr>
                                  <m:t>𝑖</m:t>
                                </m:r>
                                <m:r>
                                  <a:rPr lang="en-US" i="1">
                                    <a:latin typeface="Cambria Math"/>
                                  </a:rPr>
                                  <m:t>=1</m:t>
                                </m:r>
                              </m:sub>
                              <m:sup>
                                <m:r>
                                  <a:rPr lang="en-US" b="0" i="1" smtClean="0">
                                    <a:latin typeface="Cambria Math"/>
                                  </a:rPr>
                                  <m:t>𝑛</m:t>
                                </m:r>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𝑋</m:t>
                                            </m:r>
                                          </m:e>
                                          <m:sub>
                                            <m:r>
                                              <a:rPr lang="en-US" i="1">
                                                <a:latin typeface="Cambria Math"/>
                                              </a:rPr>
                                              <m:t>𝑖</m:t>
                                            </m:r>
                                          </m:sub>
                                        </m:sSub>
                                        <m:r>
                                          <a:rPr lang="en-US" i="1">
                                            <a:latin typeface="Cambria Math"/>
                                          </a:rPr>
                                          <m:t>−</m:t>
                                        </m:r>
                                        <m:sSub>
                                          <m:sSubPr>
                                            <m:ctrlPr>
                                              <a:rPr lang="en-US" i="1">
                                                <a:latin typeface="Cambria Math"/>
                                              </a:rPr>
                                            </m:ctrlPr>
                                          </m:sSubPr>
                                          <m:e>
                                            <m:acc>
                                              <m:accPr>
                                                <m:chr m:val="̅"/>
                                                <m:ctrlPr>
                                                  <a:rPr lang="en-US" i="1">
                                                    <a:latin typeface="Cambria Math"/>
                                                    <a:ea typeface="Cambria Math"/>
                                                  </a:rPr>
                                                </m:ctrlPr>
                                              </m:accPr>
                                              <m:e>
                                                <m:r>
                                                  <a:rPr lang="en-US" i="1">
                                                    <a:latin typeface="Cambria Math"/>
                                                    <a:ea typeface="Cambria Math"/>
                                                  </a:rPr>
                                                  <m:t>𝑋</m:t>
                                                </m:r>
                                              </m:e>
                                            </m:acc>
                                          </m:e>
                                          <m:sub>
                                            <m:r>
                                              <a:rPr lang="en-US" i="1">
                                                <a:latin typeface="Cambria Math"/>
                                              </a:rPr>
                                              <m:t>𝑖</m:t>
                                            </m:r>
                                          </m:sub>
                                        </m:sSub>
                                      </m:e>
                                    </m:d>
                                  </m:e>
                                  <m:sup>
                                    <m:r>
                                      <a:rPr lang="en-US" i="1">
                                        <a:latin typeface="Cambria Math"/>
                                      </a:rPr>
                                      <m:t>2</m:t>
                                    </m:r>
                                  </m:sup>
                                </m:sSup>
                              </m:e>
                            </m:nary>
                          </m:num>
                          <m:den>
                            <m:r>
                              <a:rPr lang="en-US" b="0" i="1" smtClean="0">
                                <a:latin typeface="Cambria Math"/>
                              </a:rPr>
                              <m:t>𝑛</m:t>
                            </m:r>
                            <m:r>
                              <a:rPr lang="en-US" b="0" i="1" smtClean="0">
                                <a:latin typeface="Cambria Math"/>
                              </a:rPr>
                              <m:t>−1</m:t>
                            </m:r>
                          </m:den>
                        </m:f>
                      </m:e>
                    </m:rad>
                  </m:oMath>
                </a14:m>
                <a:endParaRPr lang="en-US" dirty="0" smtClean="0"/>
              </a:p>
              <a:p>
                <a:endParaRPr lang="en-US" sz="1700" dirty="0"/>
              </a:p>
              <a:p>
                <a:pPr algn="just"/>
                <a:r>
                  <a:rPr lang="en-US" dirty="0" smtClean="0"/>
                  <a:t>See page 21 of text.  Since formulas most often reference samples, </a:t>
                </a:r>
                <a:r>
                  <a:rPr lang="en-US" dirty="0" err="1" smtClean="0"/>
                  <a:t>stdev.s</a:t>
                </a:r>
                <a:r>
                  <a:rPr lang="en-US" dirty="0" smtClean="0"/>
                  <a:t> is frequently used. But be on the lookout, because sometimes researchers will use </a:t>
                </a:r>
                <a:r>
                  <a:rPr lang="en-US" dirty="0" err="1" smtClean="0"/>
                  <a:t>stdev.p</a:t>
                </a:r>
                <a:r>
                  <a:rPr lang="en-US" dirty="0" smtClean="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724400"/>
              </a:xfrm>
              <a:blipFill rotWithShape="1">
                <a:blip r:embed="rId2"/>
                <a:stretch>
                  <a:fillRect l="-1037" t="-2323" r="-1185" b="-2839"/>
                </a:stretch>
              </a:blipFill>
            </p:spPr>
            <p:txBody>
              <a:bodyPr/>
              <a:lstStyle/>
              <a:p>
                <a:r>
                  <a:rPr lang="en-US">
                    <a:noFill/>
                  </a:rPr>
                  <a:t> </a:t>
                </a:r>
              </a:p>
            </p:txBody>
          </p:sp>
        </mc:Fallback>
      </mc:AlternateContent>
    </p:spTree>
    <p:extLst>
      <p:ext uri="{BB962C8B-B14F-4D97-AF65-F5344CB8AC3E}">
        <p14:creationId xmlns:p14="http://schemas.microsoft.com/office/powerpoint/2010/main" val="748123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09BA8D-FEE6-0F4F-838D-3867CCBEF53B}"/>
              </a:ext>
            </a:extLst>
          </p:cNvPr>
          <p:cNvSpPr>
            <a:spLocks noGrp="1"/>
          </p:cNvSpPr>
          <p:nvPr>
            <p:ph type="title"/>
          </p:nvPr>
        </p:nvSpPr>
        <p:spPr/>
        <p:txBody>
          <a:bodyPr/>
          <a:lstStyle/>
          <a:p>
            <a:r>
              <a:rPr lang="en-US" b="1" dirty="0">
                <a:solidFill>
                  <a:srgbClr val="C00000"/>
                </a:solidFill>
              </a:rPr>
              <a:t>Question 1: A Solution</a:t>
            </a:r>
          </a:p>
        </p:txBody>
      </p:sp>
      <p:pic>
        <p:nvPicPr>
          <p:cNvPr id="4" name="Picture 3">
            <a:extLst>
              <a:ext uri="{FF2B5EF4-FFF2-40B4-BE49-F238E27FC236}">
                <a16:creationId xmlns="" xmlns:a16="http://schemas.microsoft.com/office/drawing/2014/main" id="{11532744-9ED4-B044-804C-0DC10588B95F}"/>
              </a:ext>
            </a:extLst>
          </p:cNvPr>
          <p:cNvPicPr>
            <a:picLocks noChangeAspect="1"/>
          </p:cNvPicPr>
          <p:nvPr/>
        </p:nvPicPr>
        <p:blipFill>
          <a:blip r:embed="rId2"/>
          <a:stretch>
            <a:fillRect/>
          </a:stretch>
        </p:blipFill>
        <p:spPr>
          <a:xfrm>
            <a:off x="304800" y="1492676"/>
            <a:ext cx="8305800" cy="3279913"/>
          </a:xfrm>
          <a:prstGeom prst="rect">
            <a:avLst/>
          </a:prstGeom>
        </p:spPr>
      </p:pic>
    </p:spTree>
    <p:extLst>
      <p:ext uri="{BB962C8B-B14F-4D97-AF65-F5344CB8AC3E}">
        <p14:creationId xmlns:p14="http://schemas.microsoft.com/office/powerpoint/2010/main" val="2662157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C5D582-C761-2D41-A5E5-8C6DD7813843}"/>
              </a:ext>
            </a:extLst>
          </p:cNvPr>
          <p:cNvSpPr>
            <a:spLocks noGrp="1"/>
          </p:cNvSpPr>
          <p:nvPr>
            <p:ph type="title"/>
          </p:nvPr>
        </p:nvSpPr>
        <p:spPr>
          <a:xfrm>
            <a:off x="822960" y="286606"/>
            <a:ext cx="7543800" cy="1114177"/>
          </a:xfrm>
        </p:spPr>
        <p:txBody>
          <a:bodyPr/>
          <a:lstStyle/>
          <a:p>
            <a:r>
              <a:rPr lang="en-US" b="1" dirty="0">
                <a:solidFill>
                  <a:srgbClr val="C00000"/>
                </a:solidFill>
              </a:rPr>
              <a:t>Question 2: A Solution</a:t>
            </a:r>
          </a:p>
        </p:txBody>
      </p:sp>
      <p:pic>
        <p:nvPicPr>
          <p:cNvPr id="4" name="Picture 3">
            <a:extLst>
              <a:ext uri="{FF2B5EF4-FFF2-40B4-BE49-F238E27FC236}">
                <a16:creationId xmlns="" xmlns:a16="http://schemas.microsoft.com/office/drawing/2014/main" id="{63EFCCC6-7CC7-9C44-8C26-AD03A5751BC3}"/>
              </a:ext>
            </a:extLst>
          </p:cNvPr>
          <p:cNvPicPr>
            <a:picLocks noChangeAspect="1"/>
          </p:cNvPicPr>
          <p:nvPr/>
        </p:nvPicPr>
        <p:blipFill>
          <a:blip r:embed="rId2"/>
          <a:stretch>
            <a:fillRect/>
          </a:stretch>
        </p:blipFill>
        <p:spPr>
          <a:xfrm>
            <a:off x="76200" y="1551877"/>
            <a:ext cx="8763000" cy="4707558"/>
          </a:xfrm>
          <a:prstGeom prst="rect">
            <a:avLst/>
          </a:prstGeom>
        </p:spPr>
      </p:pic>
      <p:pic>
        <p:nvPicPr>
          <p:cNvPr id="5" name="Picture 4">
            <a:extLst>
              <a:ext uri="{FF2B5EF4-FFF2-40B4-BE49-F238E27FC236}">
                <a16:creationId xmlns="" xmlns:a16="http://schemas.microsoft.com/office/drawing/2014/main" id="{08639A70-7FA9-4746-8F14-551177EE8364}"/>
              </a:ext>
            </a:extLst>
          </p:cNvPr>
          <p:cNvPicPr>
            <a:picLocks noChangeAspect="1"/>
          </p:cNvPicPr>
          <p:nvPr/>
        </p:nvPicPr>
        <p:blipFill>
          <a:blip r:embed="rId3"/>
          <a:stretch>
            <a:fillRect/>
          </a:stretch>
        </p:blipFill>
        <p:spPr>
          <a:xfrm>
            <a:off x="7449617" y="286605"/>
            <a:ext cx="1361874" cy="1795197"/>
          </a:xfrm>
          <a:prstGeom prst="rect">
            <a:avLst/>
          </a:prstGeom>
        </p:spPr>
      </p:pic>
    </p:spTree>
    <p:extLst>
      <p:ext uri="{BB962C8B-B14F-4D97-AF65-F5344CB8AC3E}">
        <p14:creationId xmlns:p14="http://schemas.microsoft.com/office/powerpoint/2010/main" val="2597654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37EA7EF-A0F2-AA41-B9AF-3CE7BF782CFA}"/>
              </a:ext>
            </a:extLst>
          </p:cNvPr>
          <p:cNvPicPr>
            <a:picLocks noChangeAspect="1"/>
          </p:cNvPicPr>
          <p:nvPr/>
        </p:nvPicPr>
        <p:blipFill>
          <a:blip r:embed="rId3"/>
          <a:stretch>
            <a:fillRect/>
          </a:stretch>
        </p:blipFill>
        <p:spPr>
          <a:xfrm>
            <a:off x="247650" y="3657600"/>
            <a:ext cx="8633298" cy="2667000"/>
          </a:xfrm>
          <a:prstGeom prst="rect">
            <a:avLst/>
          </a:prstGeom>
        </p:spPr>
      </p:pic>
      <p:sp>
        <p:nvSpPr>
          <p:cNvPr id="2" name="Title 1">
            <a:extLst>
              <a:ext uri="{FF2B5EF4-FFF2-40B4-BE49-F238E27FC236}">
                <a16:creationId xmlns="" xmlns:a16="http://schemas.microsoft.com/office/drawing/2014/main" id="{90576866-BE91-304E-AD1D-94AE5CF1351C}"/>
              </a:ext>
            </a:extLst>
          </p:cNvPr>
          <p:cNvSpPr>
            <a:spLocks noGrp="1"/>
          </p:cNvSpPr>
          <p:nvPr>
            <p:ph type="title"/>
          </p:nvPr>
        </p:nvSpPr>
        <p:spPr/>
        <p:txBody>
          <a:bodyPr/>
          <a:lstStyle/>
          <a:p>
            <a:r>
              <a:rPr lang="en-US" b="1" dirty="0">
                <a:solidFill>
                  <a:srgbClr val="C00000"/>
                </a:solidFill>
              </a:rPr>
              <a:t>Question </a:t>
            </a:r>
            <a:r>
              <a:rPr lang="en-US" b="1" dirty="0" smtClean="0">
                <a:solidFill>
                  <a:srgbClr val="C00000"/>
                </a:solidFill>
              </a:rPr>
              <a:t>3A: Solution</a:t>
            </a:r>
            <a:endParaRPr lang="en-US" b="1" dirty="0">
              <a:solidFill>
                <a:srgbClr val="C00000"/>
              </a:solidFill>
            </a:endParaRPr>
          </a:p>
        </p:txBody>
      </p:sp>
      <p:sp>
        <p:nvSpPr>
          <p:cNvPr id="3" name="Content Placeholder 2">
            <a:extLst>
              <a:ext uri="{FF2B5EF4-FFF2-40B4-BE49-F238E27FC236}">
                <a16:creationId xmlns="" xmlns:a16="http://schemas.microsoft.com/office/drawing/2014/main" id="{4742CA7B-F13C-1D46-842B-EDDA4026961A}"/>
              </a:ext>
            </a:extLst>
          </p:cNvPr>
          <p:cNvSpPr>
            <a:spLocks noGrp="1"/>
          </p:cNvSpPr>
          <p:nvPr>
            <p:ph idx="1"/>
          </p:nvPr>
        </p:nvSpPr>
        <p:spPr>
          <a:xfrm>
            <a:off x="77821" y="1656307"/>
            <a:ext cx="8784077" cy="3202094"/>
          </a:xfrm>
        </p:spPr>
        <p:txBody>
          <a:bodyPr>
            <a:normAutofit/>
          </a:bodyPr>
          <a:lstStyle/>
          <a:p>
            <a:pPr marL="0" lvl="0" indent="0" algn="just">
              <a:buNone/>
            </a:pPr>
            <a:r>
              <a:rPr lang="en-US" sz="2000" dirty="0" smtClean="0"/>
              <a:t>Suppose we have developed a new fertilizer that is supposed to help corn yields.  This fertilizer is so potent that a small vial of it sprayed over an entire field is a sufficient dose.  We find that the new fertilizer results in an average yield of 60 more bushels over the old fertilizer with a p-value of 0.0001.  Write up a scope of inference under the following study designs that generated this data.</a:t>
            </a:r>
          </a:p>
          <a:p>
            <a:endParaRPr lang="en-US" dirty="0"/>
          </a:p>
        </p:txBody>
      </p:sp>
      <p:pic>
        <p:nvPicPr>
          <p:cNvPr id="5" name="Content Placeholder 3">
            <a:extLst>
              <a:ext uri="{FF2B5EF4-FFF2-40B4-BE49-F238E27FC236}">
                <a16:creationId xmlns="" xmlns:a16="http://schemas.microsoft.com/office/drawing/2014/main" id="{50171339-4735-0B4D-9842-43625CBB01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5726" y="97277"/>
            <a:ext cx="1586172" cy="1559030"/>
          </a:xfrm>
          <a:prstGeom prst="rect">
            <a:avLst/>
          </a:prstGeom>
        </p:spPr>
      </p:pic>
    </p:spTree>
    <p:extLst>
      <p:ext uri="{BB962C8B-B14F-4D97-AF65-F5344CB8AC3E}">
        <p14:creationId xmlns:p14="http://schemas.microsoft.com/office/powerpoint/2010/main" val="3862872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576866-BE91-304E-AD1D-94AE5CF1351C}"/>
              </a:ext>
            </a:extLst>
          </p:cNvPr>
          <p:cNvSpPr>
            <a:spLocks noGrp="1"/>
          </p:cNvSpPr>
          <p:nvPr>
            <p:ph type="title"/>
          </p:nvPr>
        </p:nvSpPr>
        <p:spPr/>
        <p:txBody>
          <a:bodyPr/>
          <a:lstStyle/>
          <a:p>
            <a:r>
              <a:rPr lang="en-US" b="1" dirty="0">
                <a:solidFill>
                  <a:srgbClr val="C00000"/>
                </a:solidFill>
              </a:rPr>
              <a:t>Question </a:t>
            </a:r>
            <a:r>
              <a:rPr lang="en-US" b="1" dirty="0" smtClean="0">
                <a:solidFill>
                  <a:srgbClr val="C00000"/>
                </a:solidFill>
              </a:rPr>
              <a:t>3B: Solution</a:t>
            </a:r>
            <a:endParaRPr lang="en-US" dirty="0">
              <a:solidFill>
                <a:srgbClr val="C00000"/>
              </a:solidFill>
            </a:endParaRPr>
          </a:p>
        </p:txBody>
      </p:sp>
      <p:sp>
        <p:nvSpPr>
          <p:cNvPr id="3" name="Content Placeholder 2">
            <a:extLst>
              <a:ext uri="{FF2B5EF4-FFF2-40B4-BE49-F238E27FC236}">
                <a16:creationId xmlns="" xmlns:a16="http://schemas.microsoft.com/office/drawing/2014/main" id="{4742CA7B-F13C-1D46-842B-EDDA4026961A}"/>
              </a:ext>
            </a:extLst>
          </p:cNvPr>
          <p:cNvSpPr>
            <a:spLocks noGrp="1"/>
          </p:cNvSpPr>
          <p:nvPr>
            <p:ph idx="1"/>
          </p:nvPr>
        </p:nvSpPr>
        <p:spPr>
          <a:xfrm>
            <a:off x="327498" y="1656307"/>
            <a:ext cx="8534400" cy="4023360"/>
          </a:xfrm>
        </p:spPr>
        <p:txBody>
          <a:bodyPr>
            <a:normAutofit/>
          </a:bodyPr>
          <a:lstStyle/>
          <a:p>
            <a:pPr marL="0" lvl="0" indent="0" algn="just">
              <a:buNone/>
            </a:pPr>
            <a:r>
              <a:rPr lang="en-US" sz="2000" dirty="0" smtClean="0"/>
              <a:t>Suppose </a:t>
            </a:r>
            <a:r>
              <a:rPr lang="en-US" sz="2000" dirty="0"/>
              <a:t>we have developed a new fertilizer that is supposed to help corn yields.  This fertilizer is so potent that a small vial of it sprayed over an entire field is a sufficient dose.  We find that the new fertilizer results in an average yield of 60 more bushels over the old fertilizer with a p-value of 0.0001.  Write up a scope of inference under the following study designs that generated this data.</a:t>
            </a:r>
          </a:p>
          <a:p>
            <a:endParaRPr lang="en-US" dirty="0"/>
          </a:p>
        </p:txBody>
      </p:sp>
      <p:pic>
        <p:nvPicPr>
          <p:cNvPr id="4" name="Picture 3">
            <a:extLst>
              <a:ext uri="{FF2B5EF4-FFF2-40B4-BE49-F238E27FC236}">
                <a16:creationId xmlns="" xmlns:a16="http://schemas.microsoft.com/office/drawing/2014/main" id="{D195B62D-49E7-B44A-8106-4900545F2152}"/>
              </a:ext>
            </a:extLst>
          </p:cNvPr>
          <p:cNvPicPr>
            <a:picLocks noChangeAspect="1"/>
          </p:cNvPicPr>
          <p:nvPr/>
        </p:nvPicPr>
        <p:blipFill>
          <a:blip r:embed="rId2"/>
          <a:stretch>
            <a:fillRect/>
          </a:stretch>
        </p:blipFill>
        <p:spPr>
          <a:xfrm>
            <a:off x="477982" y="3330449"/>
            <a:ext cx="7902264" cy="2973858"/>
          </a:xfrm>
          <a:prstGeom prst="rect">
            <a:avLst/>
          </a:prstGeom>
        </p:spPr>
      </p:pic>
      <p:pic>
        <p:nvPicPr>
          <p:cNvPr id="5" name="Content Placeholder 3">
            <a:extLst>
              <a:ext uri="{FF2B5EF4-FFF2-40B4-BE49-F238E27FC236}">
                <a16:creationId xmlns="" xmlns:a16="http://schemas.microsoft.com/office/drawing/2014/main" id="{B7244D6A-0D67-C944-A5D4-0C1782FA7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726" y="97277"/>
            <a:ext cx="1586172" cy="1559030"/>
          </a:xfrm>
          <a:prstGeom prst="rect">
            <a:avLst/>
          </a:prstGeom>
        </p:spPr>
      </p:pic>
    </p:spTree>
    <p:extLst>
      <p:ext uri="{BB962C8B-B14F-4D97-AF65-F5344CB8AC3E}">
        <p14:creationId xmlns:p14="http://schemas.microsoft.com/office/powerpoint/2010/main" val="475504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A14B84-89C6-5649-AD53-740FFA319CE5}"/>
              </a:ext>
            </a:extLst>
          </p:cNvPr>
          <p:cNvSpPr>
            <a:spLocks noGrp="1"/>
          </p:cNvSpPr>
          <p:nvPr>
            <p:ph type="title"/>
          </p:nvPr>
        </p:nvSpPr>
        <p:spPr/>
        <p:txBody>
          <a:bodyPr/>
          <a:lstStyle/>
          <a:p>
            <a:r>
              <a:rPr lang="en-US" b="1" dirty="0">
                <a:solidFill>
                  <a:srgbClr val="C00000"/>
                </a:solidFill>
              </a:rPr>
              <a:t>Question / Activity 4 (2-3 hours)</a:t>
            </a:r>
          </a:p>
        </p:txBody>
      </p:sp>
      <p:sp>
        <p:nvSpPr>
          <p:cNvPr id="3" name="Content Placeholder 2">
            <a:extLst>
              <a:ext uri="{FF2B5EF4-FFF2-40B4-BE49-F238E27FC236}">
                <a16:creationId xmlns="" xmlns:a16="http://schemas.microsoft.com/office/drawing/2014/main" id="{F8605C0C-FC83-BC4C-ADE5-2B8C1868F479}"/>
              </a:ext>
            </a:extLst>
          </p:cNvPr>
          <p:cNvSpPr>
            <a:spLocks noGrp="1"/>
          </p:cNvSpPr>
          <p:nvPr>
            <p:ph idx="1"/>
          </p:nvPr>
        </p:nvSpPr>
        <p:spPr>
          <a:xfrm>
            <a:off x="304800" y="1447800"/>
            <a:ext cx="8501974" cy="4803775"/>
          </a:xfrm>
        </p:spPr>
        <p:txBody>
          <a:bodyPr>
            <a:normAutofit fontScale="77500" lnSpcReduction="20000"/>
          </a:bodyPr>
          <a:lstStyle/>
          <a:p>
            <a:pPr marL="0" indent="0" algn="just">
              <a:buNone/>
            </a:pPr>
            <a:r>
              <a:rPr lang="en-US" dirty="0"/>
              <a:t>With respect the Creativity Study you read in the Statistical Sleuth, use the code </a:t>
            </a:r>
            <a:r>
              <a:rPr lang="en-US"/>
              <a:t>provided (session1.sas) to </a:t>
            </a:r>
            <a:r>
              <a:rPr lang="en-US" dirty="0"/>
              <a:t>conduct a permutation test to test for a difference in mean score between those motivated intrinsically and extrinsically. </a:t>
            </a:r>
            <a:r>
              <a:rPr lang="en-US" dirty="0" smtClean="0"/>
              <a:t>See Section 1.3 and 1.4 of the text to review the permutation test.</a:t>
            </a:r>
          </a:p>
          <a:p>
            <a:pPr algn="just"/>
            <a:r>
              <a:rPr lang="en-US" dirty="0" smtClean="0"/>
              <a:t>What is the difference in means between the groups in the samples?</a:t>
            </a:r>
          </a:p>
          <a:p>
            <a:pPr algn="just"/>
            <a:r>
              <a:rPr lang="en-US" dirty="0" smtClean="0"/>
              <a:t>How many iterations did the program run – note the macro variable setting at the top of the program?  </a:t>
            </a:r>
          </a:p>
          <a:p>
            <a:pPr algn="just"/>
            <a:r>
              <a:rPr lang="en-US" dirty="0" smtClean="0"/>
              <a:t>Explain how the last table output is generated and interpret the result.</a:t>
            </a:r>
          </a:p>
          <a:p>
            <a:pPr algn="just"/>
            <a:r>
              <a:rPr lang="en-US" dirty="0" smtClean="0"/>
              <a:t>Why can you get different results by running the program again and/or changing the number of iterations?  Try it and see what happens.</a:t>
            </a:r>
            <a:endParaRPr lang="en-US" dirty="0"/>
          </a:p>
        </p:txBody>
      </p:sp>
    </p:spTree>
    <p:extLst>
      <p:ext uri="{BB962C8B-B14F-4D97-AF65-F5344CB8AC3E}">
        <p14:creationId xmlns:p14="http://schemas.microsoft.com/office/powerpoint/2010/main" val="483486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Question / Activity 4 </a:t>
            </a:r>
            <a:r>
              <a:rPr lang="en-US" sz="2800" dirty="0" smtClean="0">
                <a:solidFill>
                  <a:srgbClr val="C00000"/>
                </a:solidFill>
              </a:rPr>
              <a:t/>
            </a:r>
            <a:br>
              <a:rPr lang="en-US" sz="2800" dirty="0" smtClean="0">
                <a:solidFill>
                  <a:srgbClr val="C00000"/>
                </a:solidFill>
              </a:rPr>
            </a:br>
            <a:r>
              <a:rPr lang="en-US" sz="2800" b="1" dirty="0" smtClean="0">
                <a:solidFill>
                  <a:srgbClr val="C00000"/>
                </a:solidFill>
              </a:rPr>
              <a:t>Creativity </a:t>
            </a:r>
            <a:r>
              <a:rPr lang="en-US" sz="2800" b="1" dirty="0">
                <a:solidFill>
                  <a:srgbClr val="C00000"/>
                </a:solidFill>
              </a:rPr>
              <a:t>Study: </a:t>
            </a:r>
            <a:br>
              <a:rPr lang="en-US" sz="2800" b="1" dirty="0">
                <a:solidFill>
                  <a:srgbClr val="C00000"/>
                </a:solidFill>
              </a:rPr>
            </a:br>
            <a:r>
              <a:rPr lang="en-US" sz="2800" b="1" dirty="0">
                <a:solidFill>
                  <a:srgbClr val="C00000"/>
                </a:solidFill>
              </a:rPr>
              <a:t>Testing the Hypothesis</a:t>
            </a:r>
          </a:p>
        </p:txBody>
      </p:sp>
      <p:pic>
        <p:nvPicPr>
          <p:cNvPr id="5"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22171" r="16775"/>
          <a:stretch/>
        </p:blipFill>
        <p:spPr>
          <a:xfrm>
            <a:off x="2364946" y="1714120"/>
            <a:ext cx="2527240" cy="4139295"/>
          </a:xfrm>
          <a:prstGeom prst="rect">
            <a:avLst/>
          </a:prstGeom>
        </p:spPr>
      </p:pic>
      <p:sp>
        <p:nvSpPr>
          <p:cNvPr id="6" name="Right Arrow 5"/>
          <p:cNvSpPr/>
          <p:nvPr/>
        </p:nvSpPr>
        <p:spPr>
          <a:xfrm>
            <a:off x="5101615" y="2745945"/>
            <a:ext cx="2090985" cy="362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7192601" y="2013334"/>
            <a:ext cx="1475267" cy="1200329"/>
          </a:xfrm>
          <a:prstGeom prst="rect">
            <a:avLst/>
          </a:prstGeom>
          <a:noFill/>
          <a:ln>
            <a:solidFill>
              <a:schemeClr val="accent1"/>
            </a:solidFill>
          </a:ln>
        </p:spPr>
        <p:txBody>
          <a:bodyPr wrap="square" rtlCol="0">
            <a:spAutoFit/>
          </a:bodyPr>
          <a:lstStyle/>
          <a:p>
            <a:pPr algn="ctr"/>
            <a:r>
              <a:rPr lang="en-US" dirty="0"/>
              <a:t>1000 different groupings (relabelings)*</a:t>
            </a:r>
          </a:p>
        </p:txBody>
      </p:sp>
      <p:sp>
        <p:nvSpPr>
          <p:cNvPr id="8" name="TextBox 7"/>
          <p:cNvSpPr txBox="1"/>
          <p:nvPr/>
        </p:nvSpPr>
        <p:spPr>
          <a:xfrm>
            <a:off x="183851" y="1714547"/>
            <a:ext cx="1366944" cy="1200329"/>
          </a:xfrm>
          <a:prstGeom prst="rect">
            <a:avLst/>
          </a:prstGeom>
          <a:noFill/>
          <a:ln>
            <a:solidFill>
              <a:schemeClr val="accent1"/>
            </a:solidFill>
          </a:ln>
        </p:spPr>
        <p:txBody>
          <a:bodyPr wrap="square" rtlCol="0">
            <a:spAutoFit/>
          </a:bodyPr>
          <a:lstStyle/>
          <a:p>
            <a:r>
              <a:rPr lang="en-US" dirty="0"/>
              <a:t>Number of random regroupings:</a:t>
            </a:r>
          </a:p>
          <a:p>
            <a:r>
              <a:rPr lang="en-US" dirty="0"/>
              <a:t>1.6 x 10</a:t>
            </a:r>
            <a:r>
              <a:rPr lang="en-US" baseline="30000" dirty="0"/>
              <a:t>13</a:t>
            </a:r>
          </a:p>
        </p:txBody>
      </p:sp>
      <p:sp>
        <p:nvSpPr>
          <p:cNvPr id="9" name="TextBox 8"/>
          <p:cNvSpPr txBox="1"/>
          <p:nvPr/>
        </p:nvSpPr>
        <p:spPr>
          <a:xfrm>
            <a:off x="183851" y="3118436"/>
            <a:ext cx="1953862" cy="1477328"/>
          </a:xfrm>
          <a:prstGeom prst="rect">
            <a:avLst/>
          </a:prstGeom>
          <a:noFill/>
          <a:ln>
            <a:solidFill>
              <a:schemeClr val="accent1"/>
            </a:solidFill>
          </a:ln>
        </p:spPr>
        <p:txBody>
          <a:bodyPr wrap="square" rtlCol="0">
            <a:spAutoFit/>
          </a:bodyPr>
          <a:lstStyle/>
          <a:p>
            <a:pPr algn="just"/>
            <a:r>
              <a:rPr lang="en-US" dirty="0"/>
              <a:t>Half a year with a computer that can perform a million calculations per second!</a:t>
            </a:r>
            <a:endParaRPr lang="en-US" baseline="30000" dirty="0"/>
          </a:p>
        </p:txBody>
      </p:sp>
      <mc:AlternateContent xmlns:mc="http://schemas.openxmlformats.org/markup-compatibility/2006" xmlns:a14="http://schemas.microsoft.com/office/drawing/2010/main">
        <mc:Choice Requires="a14">
          <p:sp>
            <p:nvSpPr>
              <p:cNvPr id="10" name="TextBox 9"/>
              <p:cNvSpPr txBox="1"/>
              <p:nvPr/>
            </p:nvSpPr>
            <p:spPr>
              <a:xfrm>
                <a:off x="5063516" y="1828667"/>
                <a:ext cx="1953202" cy="646331"/>
              </a:xfrm>
              <a:prstGeom prst="rect">
                <a:avLst/>
              </a:prstGeom>
              <a:noFill/>
              <a:ln>
                <a:solidFill>
                  <a:schemeClr val="accent1"/>
                </a:solidFill>
              </a:ln>
            </p:spPr>
            <p:txBody>
              <a:bodyPr wrap="square" rtlCol="0">
                <a:spAutoFit/>
              </a:bodyPr>
              <a:lstStyle/>
              <a:p>
                <a14:m>
                  <m:oMath xmlns:m="http://schemas.openxmlformats.org/officeDocument/2006/math">
                    <m:sSub>
                      <m:sSubPr>
                        <m:ctrlPr>
                          <a:rPr lang="en-US" i="1" smtClean="0">
                            <a:latin typeface="Cambria Math"/>
                          </a:rPr>
                        </m:ctrlPr>
                      </m:sSubPr>
                      <m:e>
                        <m:r>
                          <a:rPr lang="en-US" b="0" i="1" smtClean="0">
                            <a:latin typeface="Cambria Math" charset="0"/>
                          </a:rPr>
                          <m:t>𝐻</m:t>
                        </m:r>
                      </m:e>
                      <m:sub>
                        <m:r>
                          <a:rPr lang="en-US" b="0" i="1" smtClean="0">
                            <a:latin typeface="Cambria Math" charset="0"/>
                          </a:rPr>
                          <m:t>0: </m:t>
                        </m:r>
                      </m:sub>
                    </m:sSub>
                    <m:sSub>
                      <m:sSubPr>
                        <m:ctrlPr>
                          <a:rPr lang="en-US" i="1" smtClean="0">
                            <a:latin typeface="Cambria Math"/>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r>
                  <a:rPr lang="en-US" dirty="0"/>
                  <a:t> - </a:t>
                </a:r>
                <a14:m>
                  <m:oMath xmlns:m="http://schemas.openxmlformats.org/officeDocument/2006/math">
                    <m:sSub>
                      <m:sSubPr>
                        <m:ctrlPr>
                          <a:rPr lang="en-US" i="1">
                            <a:latin typeface="Cambria Math"/>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i="1">
                            <a:latin typeface="Cambria Math" charset="0"/>
                            <a:ea typeface="Cambria Math" charset="0"/>
                            <a:cs typeface="Cambria Math" charset="0"/>
                          </a:rPr>
                          <m:t> </m:t>
                        </m:r>
                      </m:sub>
                    </m:sSub>
                    <m:r>
                      <a:rPr lang="en-US" i="1">
                        <a:latin typeface="Cambria Math" charset="0"/>
                        <a:ea typeface="Cambria Math" charset="0"/>
                        <a:cs typeface="Cambria Math" charset="0"/>
                      </a:rPr>
                      <m:t>=0</m:t>
                    </m:r>
                  </m:oMath>
                </a14:m>
                <a:endParaRPr lang="en-US" dirty="0">
                  <a:ea typeface="Cambria Math" charset="0"/>
                  <a:cs typeface="Cambria Math" charset="0"/>
                </a:endParaRPr>
              </a:p>
              <a:p>
                <a14:m>
                  <m:oMath xmlns:m="http://schemas.openxmlformats.org/officeDocument/2006/math">
                    <m:sSub>
                      <m:sSubPr>
                        <m:ctrlPr>
                          <a:rPr lang="en-US" i="1">
                            <a:latin typeface="Cambria Math"/>
                          </a:rPr>
                        </m:ctrlPr>
                      </m:sSubPr>
                      <m:e>
                        <m:r>
                          <a:rPr lang="en-US" i="1">
                            <a:latin typeface="Cambria Math" charset="0"/>
                          </a:rPr>
                          <m:t>𝐻</m:t>
                        </m:r>
                      </m:e>
                      <m:sub>
                        <m:r>
                          <a:rPr lang="en-US" b="0" i="1" smtClean="0">
                            <a:latin typeface="Cambria Math" charset="0"/>
                          </a:rPr>
                          <m:t>𝐴</m:t>
                        </m:r>
                        <m:r>
                          <a:rPr lang="en-US" i="1">
                            <a:latin typeface="Cambria Math" charset="0"/>
                          </a:rPr>
                          <m:t>: </m:t>
                        </m:r>
                      </m:sub>
                    </m:sSub>
                    <m:sSub>
                      <m:sSubPr>
                        <m:ctrlPr>
                          <a:rPr lang="en-US" i="1">
                            <a:latin typeface="Cambria Math"/>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r>
                  <a:rPr lang="en-US" dirty="0"/>
                  <a:t> - </a:t>
                </a:r>
                <a14:m>
                  <m:oMath xmlns:m="http://schemas.openxmlformats.org/officeDocument/2006/math">
                    <m:sSub>
                      <m:sSubPr>
                        <m:ctrlPr>
                          <a:rPr lang="en-US" i="1">
                            <a:latin typeface="Cambria Math"/>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i="1">
                            <a:latin typeface="Cambria Math" charset="0"/>
                            <a:ea typeface="Cambria Math" charset="0"/>
                            <a:cs typeface="Cambria Math" charset="0"/>
                          </a:rPr>
                          <m:t> </m:t>
                        </m:r>
                      </m:sub>
                    </m:sSub>
                    <m:r>
                      <a:rPr lang="en-US" i="1" dirty="0">
                        <a:latin typeface="Cambria Math" charset="0"/>
                        <a:ea typeface="Cambria Math" charset="0"/>
                        <a:cs typeface="Cambria Math" charset="0"/>
                      </a:rPr>
                      <m:t>≠</m:t>
                    </m:r>
                    <m:r>
                      <a:rPr lang="en-US" i="1">
                        <a:latin typeface="Cambria Math" charset="0"/>
                        <a:ea typeface="Cambria Math" charset="0"/>
                        <a:cs typeface="Cambria Math" charset="0"/>
                      </a:rPr>
                      <m:t>0</m:t>
                    </m:r>
                  </m:oMath>
                </a14:m>
                <a:endParaRPr lang="en-US" dirty="0">
                  <a:ea typeface="Cambria Math" charset="0"/>
                  <a:cs typeface="Cambria Math"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063516" y="1828667"/>
                <a:ext cx="1953202" cy="646331"/>
              </a:xfrm>
              <a:prstGeom prst="rect">
                <a:avLst/>
              </a:prstGeom>
              <a:blipFill rotWithShape="1">
                <a:blip r:embed="rId4"/>
                <a:stretch>
                  <a:fillRect t="-3704" b="-12963"/>
                </a:stretch>
              </a:blipFill>
              <a:ln>
                <a:solidFill>
                  <a:schemeClr val="accent1"/>
                </a:solidFill>
              </a:ln>
            </p:spPr>
            <p:txBody>
              <a:bodyPr/>
              <a:lstStyle/>
              <a:p>
                <a:r>
                  <a:rPr lang="en-US">
                    <a:noFill/>
                  </a:rPr>
                  <a:t> </a:t>
                </a:r>
              </a:p>
            </p:txBody>
          </p:sp>
        </mc:Fallback>
      </mc:AlternateContent>
      <p:grpSp>
        <p:nvGrpSpPr>
          <p:cNvPr id="13" name="Group 12">
            <a:extLst>
              <a:ext uri="{FF2B5EF4-FFF2-40B4-BE49-F238E27FC236}">
                <a16:creationId xmlns="" xmlns:a16="http://schemas.microsoft.com/office/drawing/2014/main" id="{52BF822C-D6FB-45F3-B3DF-23802330BC94}"/>
              </a:ext>
            </a:extLst>
          </p:cNvPr>
          <p:cNvGrpSpPr/>
          <p:nvPr/>
        </p:nvGrpSpPr>
        <p:grpSpPr>
          <a:xfrm>
            <a:off x="5371007" y="3293192"/>
            <a:ext cx="3428553" cy="2571415"/>
            <a:chOff x="4758102" y="1849580"/>
            <a:chExt cx="3428553" cy="2571415"/>
          </a:xfrm>
        </p:grpSpPr>
        <p:pic>
          <p:nvPicPr>
            <p:cNvPr id="16" name="Picture 15">
              <a:extLst>
                <a:ext uri="{FF2B5EF4-FFF2-40B4-BE49-F238E27FC236}">
                  <a16:creationId xmlns="" xmlns:a16="http://schemas.microsoft.com/office/drawing/2014/main" id="{AF4A7C36-01C1-473E-A672-195FBCB239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8102" y="1849580"/>
              <a:ext cx="3428553" cy="2571415"/>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 xmlns:a16="http://schemas.microsoft.com/office/drawing/2014/main" id="{7F0634E9-FCF6-4801-8A6F-EB6E2AFBAF94}"/>
                    </a:ext>
                  </a:extLst>
                </p:cNvPr>
                <p:cNvSpPr txBox="1"/>
                <p:nvPr/>
              </p:nvSpPr>
              <p:spPr>
                <a:xfrm>
                  <a:off x="7021832" y="2488902"/>
                  <a:ext cx="735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acc>
                              <m:accPr>
                                <m:chr m:val="̅"/>
                                <m:ctrlPr>
                                  <a:rPr lang="en-US" i="1" smtClean="0">
                                    <a:latin typeface="Cambria Math"/>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i="1">
                                <a:latin typeface="Cambria Math"/>
                              </a:rPr>
                            </m:ctrlPr>
                          </m:sSubPr>
                          <m:e>
                            <m:acc>
                              <m:accPr>
                                <m:chr m:val="̅"/>
                                <m:ctrlPr>
                                  <a:rPr lang="en-US" i="1" smtClean="0">
                                    <a:latin typeface="Cambria Math"/>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𝐸</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021832" y="2488902"/>
                  <a:ext cx="735842" cy="276999"/>
                </a:xfrm>
                <a:prstGeom prst="rect">
                  <a:avLst/>
                </a:prstGeom>
                <a:blipFill rotWithShape="0">
                  <a:blip r:embed="rId6"/>
                  <a:stretch>
                    <a:fillRect l="-7438" t="-4348" r="-28926" b="-15217"/>
                  </a:stretch>
                </a:blipFill>
              </p:spPr>
              <p:txBody>
                <a:bodyPr/>
                <a:lstStyle/>
                <a:p>
                  <a:r>
                    <a:rPr lang="en-US">
                      <a:noFill/>
                    </a:rPr>
                    <a:t> </a:t>
                  </a:r>
                </a:p>
              </p:txBody>
            </p:sp>
          </mc:Fallback>
        </mc:AlternateContent>
      </p:grpSp>
      <p:sp>
        <p:nvSpPr>
          <p:cNvPr id="21" name="TextBox 20">
            <a:extLst>
              <a:ext uri="{FF2B5EF4-FFF2-40B4-BE49-F238E27FC236}">
                <a16:creationId xmlns="" xmlns:a16="http://schemas.microsoft.com/office/drawing/2014/main" id="{056C724E-99FC-49BF-8B9F-0EE6A34B2012}"/>
              </a:ext>
            </a:extLst>
          </p:cNvPr>
          <p:cNvSpPr txBox="1"/>
          <p:nvPr/>
        </p:nvSpPr>
        <p:spPr>
          <a:xfrm>
            <a:off x="131732" y="5911102"/>
            <a:ext cx="8880535" cy="461665"/>
          </a:xfrm>
          <a:prstGeom prst="rect">
            <a:avLst/>
          </a:prstGeom>
          <a:noFill/>
        </p:spPr>
        <p:txBody>
          <a:bodyPr wrap="square" rtlCol="0">
            <a:spAutoFit/>
          </a:bodyPr>
          <a:lstStyle/>
          <a:p>
            <a:r>
              <a:rPr lang="en-US" sz="1200" dirty="0"/>
              <a:t>*Everyone has the </a:t>
            </a:r>
            <a:r>
              <a:rPr lang="en-US" sz="1200" b="1" dirty="0"/>
              <a:t>same score</a:t>
            </a:r>
            <a:r>
              <a:rPr lang="en-US" sz="1200" dirty="0"/>
              <a:t> with each grouping. What group each person is artificially put in changes with each regrouping. If the treatments had the same effect, then each participant would have the same score regardless of grouping. </a:t>
            </a:r>
          </a:p>
        </p:txBody>
      </p:sp>
    </p:spTree>
    <p:extLst>
      <p:ext uri="{BB962C8B-B14F-4D97-AF65-F5344CB8AC3E}">
        <p14:creationId xmlns:p14="http://schemas.microsoft.com/office/powerpoint/2010/main" val="331984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15962"/>
          </a:xfrm>
        </p:spPr>
        <p:txBody>
          <a:bodyPr>
            <a:normAutofit/>
          </a:bodyPr>
          <a:lstStyle/>
          <a:p>
            <a:r>
              <a:rPr lang="en-US" sz="2800" b="1" dirty="0" smtClean="0">
                <a:solidFill>
                  <a:srgbClr val="C00000"/>
                </a:solidFill>
              </a:rPr>
              <a:t>Question / Activity 4 (2-3 hours)</a:t>
            </a:r>
            <a:endParaRPr lang="en-US" sz="2800" b="1" dirty="0"/>
          </a:p>
        </p:txBody>
      </p:sp>
      <p:sp>
        <p:nvSpPr>
          <p:cNvPr id="3" name="Content Placeholder 2"/>
          <p:cNvSpPr>
            <a:spLocks noGrp="1"/>
          </p:cNvSpPr>
          <p:nvPr>
            <p:ph idx="1"/>
          </p:nvPr>
        </p:nvSpPr>
        <p:spPr>
          <a:xfrm>
            <a:off x="533400" y="762000"/>
            <a:ext cx="8229600" cy="5791200"/>
          </a:xfrm>
        </p:spPr>
        <p:txBody>
          <a:bodyPr>
            <a:normAutofit fontScale="40000" lnSpcReduction="20000"/>
          </a:bodyPr>
          <a:lstStyle/>
          <a:p>
            <a:pPr algn="just"/>
            <a:r>
              <a:rPr lang="en-US" sz="4200" dirty="0" smtClean="0"/>
              <a:t>What is the difference in means between the groups in the samples?</a:t>
            </a:r>
          </a:p>
          <a:p>
            <a:pPr marL="0" indent="0" algn="just">
              <a:buNone/>
            </a:pPr>
            <a:endParaRPr lang="en-US" sz="4200" dirty="0" smtClean="0"/>
          </a:p>
          <a:p>
            <a:pPr marL="0" indent="0">
              <a:buNone/>
            </a:pPr>
            <a:r>
              <a:rPr lang="en-US" sz="4200" dirty="0" smtClean="0">
                <a:solidFill>
                  <a:srgbClr val="FF0000"/>
                </a:solidFill>
              </a:rPr>
              <a:t>Display 1.7 – see p. 12 of the text and the first output table</a:t>
            </a:r>
          </a:p>
          <a:p>
            <a:pPr marL="0" indent="0" algn="just">
              <a:buNone/>
            </a:pPr>
            <a:endParaRPr lang="en-US" sz="4200" dirty="0" smtClean="0">
              <a:solidFill>
                <a:srgbClr val="FF0000"/>
              </a:solidFill>
            </a:endParaRPr>
          </a:p>
          <a:p>
            <a:pPr algn="just"/>
            <a:r>
              <a:rPr lang="en-US" sz="4200" dirty="0" smtClean="0"/>
              <a:t>How many iterations did the program run – note the macro variable setting at the top of the program?  </a:t>
            </a:r>
          </a:p>
          <a:p>
            <a:pPr algn="just"/>
            <a:endParaRPr lang="en-US" sz="4200" dirty="0" smtClean="0"/>
          </a:p>
          <a:p>
            <a:pPr marL="0" indent="0" algn="just">
              <a:buNone/>
            </a:pPr>
            <a:r>
              <a:rPr lang="en-US" sz="4200" dirty="0" smtClean="0">
                <a:solidFill>
                  <a:srgbClr val="FF0000"/>
                </a:solidFill>
              </a:rPr>
              <a:t>1000 iterations were run.  This can be changed by changing the macro variable.</a:t>
            </a:r>
          </a:p>
          <a:p>
            <a:pPr marL="0" indent="0" algn="just">
              <a:buNone/>
            </a:pPr>
            <a:endParaRPr lang="en-US" sz="4200" dirty="0" smtClean="0">
              <a:solidFill>
                <a:srgbClr val="FF0000"/>
              </a:solidFill>
            </a:endParaRPr>
          </a:p>
          <a:p>
            <a:pPr algn="just"/>
            <a:r>
              <a:rPr lang="en-US" sz="4200" dirty="0" smtClean="0"/>
              <a:t>Explain how the last table output is generated and interpret the result.</a:t>
            </a:r>
          </a:p>
          <a:p>
            <a:pPr algn="just"/>
            <a:endParaRPr lang="en-US" sz="4200" dirty="0" smtClean="0"/>
          </a:p>
          <a:p>
            <a:pPr marL="0" indent="0" algn="just">
              <a:buNone/>
            </a:pPr>
            <a:r>
              <a:rPr lang="en-US" sz="4200" dirty="0" smtClean="0">
                <a:solidFill>
                  <a:srgbClr val="FF0000"/>
                </a:solidFill>
              </a:rPr>
              <a:t>The program randomly assigns subjects in both groups to each of the groups and then calculates a mean difference for the groups.  This process is done 1000 times to generate a distribution for the difference in sample averages.  The number of times the absolute mean difference from the original data is greater than that generated randomly is </a:t>
            </a:r>
            <a:r>
              <a:rPr lang="en-US" sz="4200" dirty="0" smtClean="0">
                <a:solidFill>
                  <a:srgbClr val="FF0000"/>
                </a:solidFill>
              </a:rPr>
              <a:t>divided by </a:t>
            </a:r>
            <a:r>
              <a:rPr lang="en-US" sz="4200" dirty="0" smtClean="0">
                <a:solidFill>
                  <a:srgbClr val="FF0000"/>
                </a:solidFill>
              </a:rPr>
              <a:t>the number of iterations to give a test statistic.  Since the test statistic is small we conclude there is an average difference in the scores in the population groups.</a:t>
            </a:r>
          </a:p>
          <a:p>
            <a:pPr marL="0" indent="0" algn="just">
              <a:buNone/>
            </a:pPr>
            <a:endParaRPr lang="en-US" sz="4200" dirty="0" smtClean="0">
              <a:solidFill>
                <a:srgbClr val="FF0000"/>
              </a:solidFill>
            </a:endParaRPr>
          </a:p>
          <a:p>
            <a:pPr algn="just"/>
            <a:r>
              <a:rPr lang="en-US" sz="4200" dirty="0" smtClean="0"/>
              <a:t>Why can you get different results by running the program again and/or changing the number of iterations?  Try it and see what happens.</a:t>
            </a:r>
          </a:p>
          <a:p>
            <a:pPr algn="just"/>
            <a:endParaRPr lang="en-US" sz="4200" dirty="0" smtClean="0"/>
          </a:p>
          <a:p>
            <a:pPr marL="0" indent="0" algn="just">
              <a:buNone/>
            </a:pPr>
            <a:r>
              <a:rPr lang="en-US" sz="4200" dirty="0" smtClean="0">
                <a:solidFill>
                  <a:srgbClr val="FF0000"/>
                </a:solidFill>
              </a:rPr>
              <a:t>This is because the assignment to groups at each iteration is random so that assignment to groups changes at each iteration and the mean difference varies.  Also, we are not running all possible permutations.</a:t>
            </a:r>
          </a:p>
          <a:p>
            <a:endParaRPr lang="en-US" dirty="0"/>
          </a:p>
        </p:txBody>
      </p:sp>
    </p:spTree>
    <p:extLst>
      <p:ext uri="{BB962C8B-B14F-4D97-AF65-F5344CB8AC3E}">
        <p14:creationId xmlns:p14="http://schemas.microsoft.com/office/powerpoint/2010/main" val="475671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1129</Words>
  <Application>Microsoft Office PowerPoint</Application>
  <PresentationFormat>On-screen Show (4:3)</PresentationFormat>
  <Paragraphs>61</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Philosophy</vt:lpstr>
      <vt:lpstr>Calculating Standard Deviation</vt:lpstr>
      <vt:lpstr>Question 1: A Solution</vt:lpstr>
      <vt:lpstr>Question 2: A Solution</vt:lpstr>
      <vt:lpstr>Question 3A: Solution</vt:lpstr>
      <vt:lpstr>Question 3B: Solution</vt:lpstr>
      <vt:lpstr>Question / Activity 4 (2-3 hours)</vt:lpstr>
      <vt:lpstr>Question / Activity 4  Creativity Study:  Testing the Hypothesis</vt:lpstr>
      <vt:lpstr>Question / Activity 4 (2-3 hours)</vt:lpstr>
      <vt:lpstr>Question 5:  Takeaways and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1: A Solution</dc:title>
  <dc:creator>Martin Selzer</dc:creator>
  <cp:lastModifiedBy>Martin Selzer</cp:lastModifiedBy>
  <cp:revision>15</cp:revision>
  <dcterms:created xsi:type="dcterms:W3CDTF">2020-10-23T14:54:21Z</dcterms:created>
  <dcterms:modified xsi:type="dcterms:W3CDTF">2020-11-03T20:27:05Z</dcterms:modified>
</cp:coreProperties>
</file>