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7" r:id="rId3"/>
    <p:sldId id="308" r:id="rId4"/>
    <p:sldId id="309" r:id="rId5"/>
    <p:sldId id="310" r:id="rId6"/>
    <p:sldId id="311" r:id="rId7"/>
    <p:sldId id="312" r:id="rId8"/>
    <p:sldId id="313" r:id="rId9"/>
    <p:sldId id="314" r:id="rId10"/>
    <p:sldId id="315" r:id="rId11"/>
    <p:sldId id="316" r:id="rId12"/>
    <p:sldId id="331" r:id="rId13"/>
    <p:sldId id="319" r:id="rId14"/>
    <p:sldId id="320" r:id="rId15"/>
    <p:sldId id="1039" r:id="rId16"/>
    <p:sldId id="1050" r:id="rId17"/>
    <p:sldId id="1041" r:id="rId18"/>
    <p:sldId id="1051" r:id="rId19"/>
    <p:sldId id="1052" r:id="rId20"/>
    <p:sldId id="1053" r:id="rId21"/>
    <p:sldId id="1049" r:id="rId22"/>
    <p:sldId id="1046" r:id="rId23"/>
    <p:sldId id="1047" r:id="rId24"/>
    <p:sldId id="1048" r:id="rId25"/>
    <p:sldId id="405" r:id="rId26"/>
    <p:sldId id="399" r:id="rId27"/>
    <p:sldId id="104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2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582" autoAdjust="0"/>
    <p:restoredTop sz="94656" autoAdjust="0"/>
  </p:normalViewPr>
  <p:slideViewPr>
    <p:cSldViewPr>
      <p:cViewPr>
        <p:scale>
          <a:sx n="66" d="100"/>
          <a:sy n="66" d="100"/>
        </p:scale>
        <p:origin x="-72" y="-108"/>
      </p:cViewPr>
      <p:guideLst>
        <p:guide orient="horz" pos="2160"/>
        <p:guide pos="2880"/>
      </p:guideLst>
    </p:cSldViewPr>
  </p:slideViewPr>
  <p:notesTextViewPr>
    <p:cViewPr>
      <p:scale>
        <a:sx n="1" d="1"/>
        <a:sy n="1" d="1"/>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6D62B-FD6F-3940-8CC3-A67695C1B369}" type="datetimeFigureOut">
              <a:rPr lang="en-US" smtClean="0"/>
              <a:t>11/30/2020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0A8F9-7870-D34F-948F-F61234FEDB70}" type="slidenum">
              <a:rPr lang="en-US" smtClean="0"/>
              <a:t>‹#›</a:t>
            </a:fld>
            <a:endParaRPr lang="en-US" dirty="0"/>
          </a:p>
        </p:txBody>
      </p:sp>
    </p:spTree>
    <p:extLst>
      <p:ext uri="{BB962C8B-B14F-4D97-AF65-F5344CB8AC3E}">
        <p14:creationId xmlns:p14="http://schemas.microsoft.com/office/powerpoint/2010/main" val="43518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A9FA0-69E6-4594-9381-C66AA28E1B1E}" type="slidenum">
              <a:rPr lang="en-US" smtClean="0"/>
              <a:t>15</a:t>
            </a:fld>
            <a:endParaRPr lang="en-US" dirty="0"/>
          </a:p>
        </p:txBody>
      </p:sp>
    </p:spTree>
    <p:extLst>
      <p:ext uri="{BB962C8B-B14F-4D97-AF65-F5344CB8AC3E}">
        <p14:creationId xmlns:p14="http://schemas.microsoft.com/office/powerpoint/2010/main" val="136226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0A8F9-7870-D34F-948F-F61234FEDB70}" type="slidenum">
              <a:rPr lang="en-US" smtClean="0"/>
              <a:t>17</a:t>
            </a:fld>
            <a:endParaRPr lang="en-US" dirty="0"/>
          </a:p>
        </p:txBody>
      </p:sp>
    </p:spTree>
    <p:extLst>
      <p:ext uri="{BB962C8B-B14F-4D97-AF65-F5344CB8AC3E}">
        <p14:creationId xmlns:p14="http://schemas.microsoft.com/office/powerpoint/2010/main" val="265873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ED26A8-C8D6-4EE3-AEE9-4B1493A5CE05}"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64819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0408-A154-4E1B-A9A5-647D56480766}"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89120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90DF9D-1936-4495-9B1B-FCDBE1735168}"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52967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EC16F-7DE0-46E2-9CEF-633DB6FD259D}"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207982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5CF93-9B81-4C22-8F10-11CCD303F879}"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76000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1967CE-736B-48F0-BEE9-7AAF55E6C780}"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72184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2DBC4-5786-422F-B8F9-62507F486DB5}" type="datetime1">
              <a:rPr lang="en-US" smtClean="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103471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3F7B9-86B0-48C6-BDEC-FA1A9AC89725}" type="datetime1">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207287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5269C-6264-4C62-B3EB-53BF71492EB3}" type="datetime1">
              <a:rPr lang="en-US" smtClean="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293748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8F662-FD24-422B-8ECA-61D49B551559}"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375327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36EA6-B2B1-40F7-98A5-3D5176F248D8}"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EF539-8703-4C8E-B6C9-296342A7E4EA}" type="slidenum">
              <a:rPr lang="en-US" smtClean="0"/>
              <a:t>‹#›</a:t>
            </a:fld>
            <a:endParaRPr lang="en-US" dirty="0"/>
          </a:p>
        </p:txBody>
      </p:sp>
    </p:spTree>
    <p:extLst>
      <p:ext uri="{BB962C8B-B14F-4D97-AF65-F5344CB8AC3E}">
        <p14:creationId xmlns:p14="http://schemas.microsoft.com/office/powerpoint/2010/main" val="143087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1A0A4-E54B-4F19-9539-4D8E17F18FAC}" type="datetime1">
              <a:rPr lang="en-US" smtClean="0"/>
              <a:t>11/30/2020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EF539-8703-4C8E-B6C9-296342A7E4EA}" type="slidenum">
              <a:rPr lang="en-US" smtClean="0"/>
              <a:t>‹#›</a:t>
            </a:fld>
            <a:endParaRPr lang="en-US" dirty="0"/>
          </a:p>
        </p:txBody>
      </p:sp>
    </p:spTree>
    <p:extLst>
      <p:ext uri="{BB962C8B-B14F-4D97-AF65-F5344CB8AC3E}">
        <p14:creationId xmlns:p14="http://schemas.microsoft.com/office/powerpoint/2010/main" val="169909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31.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0.png"/><Relationship Id="rId7" Type="http://schemas.openxmlformats.org/officeDocument/2006/relationships/image" Target="../media/image40.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00.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351.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jpeg"/></Relationships>
</file>

<file path=ppt/slides/_rels/slide16.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241.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r>
              <a:rPr lang="en-US" b="1" dirty="0"/>
              <a:t>UNIT 6 Live Session</a:t>
            </a:r>
          </a:p>
        </p:txBody>
      </p:sp>
      <p:sp>
        <p:nvSpPr>
          <p:cNvPr id="3" name="Subtitle 2"/>
          <p:cNvSpPr>
            <a:spLocks noGrp="1"/>
          </p:cNvSpPr>
          <p:nvPr>
            <p:ph type="subTitle" idx="1"/>
          </p:nvPr>
        </p:nvSpPr>
        <p:spPr>
          <a:xfrm>
            <a:off x="1524000" y="2743200"/>
            <a:ext cx="6400800" cy="1752600"/>
          </a:xfrm>
        </p:spPr>
        <p:txBody>
          <a:bodyPr/>
          <a:lstStyle/>
          <a:p>
            <a:r>
              <a:rPr lang="en-US" b="1" dirty="0">
                <a:solidFill>
                  <a:schemeClr val="tx1"/>
                </a:solidFill>
              </a:rPr>
              <a:t>Contrasts</a:t>
            </a:r>
          </a:p>
          <a:p>
            <a:r>
              <a:rPr lang="en-US" b="1" dirty="0">
                <a:solidFill>
                  <a:schemeClr val="tx1"/>
                </a:solidFill>
              </a:rPr>
              <a:t>Multiple Comparison</a:t>
            </a:r>
          </a:p>
        </p:txBody>
      </p:sp>
      <p:sp>
        <p:nvSpPr>
          <p:cNvPr id="4" name="Slide Number Placeholder 3"/>
          <p:cNvSpPr>
            <a:spLocks noGrp="1"/>
          </p:cNvSpPr>
          <p:nvPr>
            <p:ph type="sldNum" sz="quarter" idx="12"/>
          </p:nvPr>
        </p:nvSpPr>
        <p:spPr/>
        <p:txBody>
          <a:bodyPr/>
          <a:lstStyle/>
          <a:p>
            <a:fld id="{EAAEF539-8703-4C8E-B6C9-296342A7E4EA}" type="slidenum">
              <a:rPr lang="en-US" smtClean="0"/>
              <a:t>1</a:t>
            </a:fld>
            <a:endParaRPr lang="en-US" dirty="0"/>
          </a:p>
        </p:txBody>
      </p:sp>
    </p:spTree>
    <p:extLst>
      <p:ext uri="{BB962C8B-B14F-4D97-AF65-F5344CB8AC3E}">
        <p14:creationId xmlns:p14="http://schemas.microsoft.com/office/powerpoint/2010/main" val="3738622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2591446"/>
            <a:ext cx="3792260" cy="62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3285095"/>
            <a:ext cx="4286250" cy="979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 y="1905646"/>
            <a:ext cx="40073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257800" y="1998642"/>
                <a:ext cx="3563476" cy="369332"/>
              </a:xfrm>
              <a:prstGeom prst="rect">
                <a:avLst/>
              </a:prstGeom>
              <a:noFill/>
            </p:spPr>
            <p:txBody>
              <a:bodyPr wrap="none" rtlCol="0">
                <a:spAutoFit/>
              </a:bodyPr>
              <a:lstStyle/>
              <a:p>
                <a:r>
                  <a:rPr lang="en-US" dirty="0">
                    <a:solidFill>
                      <a:prstClr val="black"/>
                    </a:solidFill>
                  </a:rPr>
                  <a:t>(Constraint: </a:t>
                </a:r>
                <a14:m>
                  <m:oMath xmlns:m="http://schemas.openxmlformats.org/officeDocument/2006/math">
                    <m:sSub>
                      <m:sSubPr>
                        <m:ctrlPr>
                          <a:rPr lang="en-US" i="1" smtClean="0">
                            <a:solidFill>
                              <a:prstClr val="black"/>
                            </a:solidFill>
                            <a:latin typeface="Cambria Math"/>
                          </a:rPr>
                        </m:ctrlPr>
                      </m:sSubPr>
                      <m:e>
                        <m:r>
                          <a:rPr lang="en-US" i="1">
                            <a:solidFill>
                              <a:prstClr val="black"/>
                            </a:solidFill>
                            <a:latin typeface="Cambria Math"/>
                          </a:rPr>
                          <m:t>𝐶</m:t>
                        </m:r>
                      </m:e>
                      <m:sub>
                        <m:r>
                          <a:rPr lang="en-US" i="1" smtClean="0">
                            <a:solidFill>
                              <a:prstClr val="black"/>
                            </a:solidFill>
                            <a:latin typeface="Cambria Math" charset="0"/>
                          </a:rPr>
                          <m:t>1</m:t>
                        </m:r>
                      </m:sub>
                    </m:sSub>
                    <m:r>
                      <a:rPr lang="en-US" i="1" smtClean="0">
                        <a:solidFill>
                          <a:prstClr val="black"/>
                        </a:solidFill>
                        <a:latin typeface="Cambria Math" charset="0"/>
                      </a:rPr>
                      <m:t>+</m:t>
                    </m:r>
                    <m:sSub>
                      <m:sSubPr>
                        <m:ctrlPr>
                          <a:rPr lang="en-US" i="1">
                            <a:solidFill>
                              <a:prstClr val="black"/>
                            </a:solidFill>
                            <a:latin typeface="Cambria Math"/>
                          </a:rPr>
                        </m:ctrlPr>
                      </m:sSubPr>
                      <m:e>
                        <m:r>
                          <a:rPr lang="en-US" i="1">
                            <a:solidFill>
                              <a:prstClr val="black"/>
                            </a:solidFill>
                            <a:latin typeface="Cambria Math"/>
                          </a:rPr>
                          <m:t>𝐶</m:t>
                        </m:r>
                      </m:e>
                      <m:sub>
                        <m:r>
                          <a:rPr lang="en-US" i="1" smtClean="0">
                            <a:solidFill>
                              <a:prstClr val="black"/>
                            </a:solidFill>
                            <a:latin typeface="Cambria Math" charset="0"/>
                          </a:rPr>
                          <m:t>2</m:t>
                        </m:r>
                      </m:sub>
                    </m:sSub>
                    <m:r>
                      <a:rPr lang="en-US" i="1" smtClean="0">
                        <a:solidFill>
                          <a:prstClr val="black"/>
                        </a:solidFill>
                        <a:latin typeface="Cambria Math" charset="0"/>
                      </a:rPr>
                      <m:t>+ </m:t>
                    </m:r>
                    <m:r>
                      <a:rPr lang="en-US" i="1" smtClean="0">
                        <a:solidFill>
                          <a:prstClr val="black"/>
                        </a:solidFill>
                        <a:latin typeface="Cambria Math" charset="0"/>
                        <a:ea typeface="Cambria Math" charset="0"/>
                        <a:cs typeface="Cambria Math" charset="0"/>
                      </a:rPr>
                      <m:t>⋯+</m:t>
                    </m:r>
                    <m:sSub>
                      <m:sSubPr>
                        <m:ctrlPr>
                          <a:rPr lang="en-US" i="1">
                            <a:solidFill>
                              <a:prstClr val="black"/>
                            </a:solidFill>
                            <a:latin typeface="Cambria Math"/>
                          </a:rPr>
                        </m:ctrlPr>
                      </m:sSubPr>
                      <m:e>
                        <m:r>
                          <a:rPr lang="en-US" i="1">
                            <a:solidFill>
                              <a:prstClr val="black"/>
                            </a:solidFill>
                            <a:latin typeface="Cambria Math"/>
                          </a:rPr>
                          <m:t>𝐶</m:t>
                        </m:r>
                      </m:e>
                      <m:sub>
                        <m:r>
                          <a:rPr lang="en-US" i="1" smtClean="0">
                            <a:solidFill>
                              <a:prstClr val="black"/>
                            </a:solidFill>
                            <a:latin typeface="Cambria Math" charset="0"/>
                          </a:rPr>
                          <m:t>𝐼</m:t>
                        </m:r>
                      </m:sub>
                    </m:sSub>
                    <m:r>
                      <a:rPr lang="en-US" i="1" smtClean="0">
                        <a:solidFill>
                          <a:prstClr val="black"/>
                        </a:solidFill>
                        <a:latin typeface="Cambria Math"/>
                      </a:rPr>
                      <m:t>=0</m:t>
                    </m:r>
                  </m:oMath>
                </a14:m>
                <a:r>
                  <a:rPr lang="en-US" dirty="0">
                    <a:solidFill>
                      <a:prstClr val="black"/>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5257800" y="1998642"/>
                <a:ext cx="3563476" cy="369332"/>
              </a:xfrm>
              <a:prstGeom prst="rect">
                <a:avLst/>
              </a:prstGeom>
              <a:blipFill rotWithShape="0">
                <a:blip r:embed="rId5"/>
                <a:stretch>
                  <a:fillRect l="-1541" t="-98333" r="-514"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4242107"/>
                <a:ext cx="6170472" cy="390748"/>
              </a:xfrm>
              <a:prstGeom prst="rect">
                <a:avLst/>
              </a:prstGeom>
              <a:noFill/>
            </p:spPr>
            <p:txBody>
              <a:bodyPr wrap="none" rtlCol="0">
                <a:spAutoFit/>
              </a:bodyPr>
              <a:lstStyle/>
              <a:p>
                <a:r>
                  <a:rPr lang="en-US" dirty="0">
                    <a:solidFill>
                      <a:prstClr val="black"/>
                    </a:solidFill>
                    <a:ea typeface="Cambria Math"/>
                  </a:rPr>
                  <a:t>Example: </a:t>
                </a:r>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b="1" i="1" smtClean="0">
                        <a:solidFill>
                          <a:srgbClr val="FF0000"/>
                        </a:solidFill>
                        <a:latin typeface="Cambria Math"/>
                        <a:ea typeface="Cambria Math"/>
                      </a:rPr>
                      <m:t>+</m:t>
                    </m:r>
                    <m:r>
                      <a:rPr lang="en-US" b="1" i="1" smtClean="0">
                        <a:solidFill>
                          <a:srgbClr val="FF0000"/>
                        </a:solidFill>
                        <a:latin typeface="Cambria Math"/>
                        <a:ea typeface="Cambria Math"/>
                      </a:rPr>
                      <m:t>𝟎</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b="1" i="1" smtClean="0">
                        <a:solidFill>
                          <a:srgbClr val="FF0000"/>
                        </a:solidFill>
                        <a:latin typeface="Cambria Math"/>
                        <a:ea typeface="Cambria Math"/>
                      </a:rPr>
                      <m:t>−</m:t>
                    </m:r>
                    <m:r>
                      <a:rPr lang="en-US" b="1" i="1" smtClean="0">
                        <a:solidFill>
                          <a:srgbClr val="FF000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76400" y="4242107"/>
                <a:ext cx="6170472" cy="390748"/>
              </a:xfrm>
              <a:prstGeom prst="rect">
                <a:avLst/>
              </a:prstGeom>
              <a:blipFill rotWithShape="0">
                <a:blip r:embed="rId6"/>
                <a:stretch>
                  <a:fillRect l="-791" t="-7813" b="-2031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b="1" dirty="0">
                <a:latin typeface="+mn-lt"/>
              </a:rPr>
              <a:t>Linear Combinations &amp; Contrasts</a:t>
            </a:r>
          </a:p>
        </p:txBody>
      </p:sp>
      <p:sp>
        <p:nvSpPr>
          <p:cNvPr id="5" name="TextBox 4"/>
          <p:cNvSpPr txBox="1"/>
          <p:nvPr/>
        </p:nvSpPr>
        <p:spPr>
          <a:xfrm>
            <a:off x="5257800" y="3590121"/>
            <a:ext cx="2998321" cy="369332"/>
          </a:xfrm>
          <a:prstGeom prst="rect">
            <a:avLst/>
          </a:prstGeom>
          <a:noFill/>
        </p:spPr>
        <p:txBody>
          <a:bodyPr wrap="none" rtlCol="0">
            <a:spAutoFit/>
          </a:bodyPr>
          <a:lstStyle/>
          <a:p>
            <a:r>
              <a:rPr lang="en-US" b="1" u="sng" dirty="0">
                <a:solidFill>
                  <a:srgbClr val="7030A0"/>
                </a:solidFill>
              </a:rPr>
              <a:t>(this requires independence)</a:t>
            </a:r>
          </a:p>
        </p:txBody>
      </p:sp>
      <mc:AlternateContent xmlns:mc="http://schemas.openxmlformats.org/markup-compatibility/2006">
        <mc:Choice xmlns:a14="http://schemas.microsoft.com/office/drawing/2010/main" Requires="a14">
          <p:sp>
            <p:nvSpPr>
              <p:cNvPr id="6" name="TextBox 5"/>
              <p:cNvSpPr txBox="1"/>
              <p:nvPr/>
            </p:nvSpPr>
            <p:spPr>
              <a:xfrm>
                <a:off x="1083479" y="4703910"/>
                <a:ext cx="6572633" cy="1359090"/>
              </a:xfrm>
              <a:prstGeom prst="rect">
                <a:avLst/>
              </a:prstGeom>
              <a:noFill/>
            </p:spPr>
            <p:txBody>
              <a:bodyPr wrap="none" rtlCol="0">
                <a:spAutoFit/>
              </a:bodyPr>
              <a:lstStyle/>
              <a:p>
                <a:r>
                  <a:rPr lang="en-US" dirty="0">
                    <a:solidFill>
                      <a:prstClr val="black"/>
                    </a:solidFill>
                  </a:rPr>
                  <a:t>The test statistic t:</a:t>
                </a:r>
              </a:p>
              <a:p>
                <a:pPr marL="285750" indent="-285750">
                  <a:buFont typeface="Arial" panose="020B0604020202020204" pitchFamily="34" charset="0"/>
                  <a:buChar char="•"/>
                </a:pPr>
                <a:r>
                  <a:rPr lang="en-US" dirty="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𝑡</m:t>
                    </m:r>
                    <m:r>
                      <a:rPr lang="en-US" b="0" i="1" smtClean="0">
                        <a:solidFill>
                          <a:prstClr val="black"/>
                        </a:solidFill>
                        <a:latin typeface="Cambria Math" panose="02040503050406030204" pitchFamily="18" charset="0"/>
                      </a:rPr>
                      <m:t>=</m:t>
                    </m:r>
                    <m:f>
                      <m:fPr>
                        <m:ctrlPr>
                          <a:rPr lang="en-US" i="1" smtClean="0">
                            <a:solidFill>
                              <a:prstClr val="black"/>
                            </a:solidFill>
                            <a:latin typeface="Cambria Math"/>
                          </a:rPr>
                        </m:ctrlPr>
                      </m:fPr>
                      <m:num>
                        <m:r>
                          <m:rPr>
                            <m:nor/>
                          </m:rPr>
                          <a:rPr lang="en-US" dirty="0">
                            <a:solidFill>
                              <a:prstClr val="black"/>
                            </a:solidFill>
                          </a:rPr>
                          <m:t>g</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oMath>
                </a14:m>
                <a:endParaRPr lang="en-US" dirty="0">
                  <a:solidFill>
                    <a:prstClr val="black"/>
                  </a:solidFill>
                </a:endParaRPr>
              </a:p>
              <a:p>
                <a:pPr marL="285750" indent="-285750">
                  <a:buFont typeface="Arial" panose="020B0604020202020204" pitchFamily="34" charset="0"/>
                  <a:buChar char="•"/>
                </a:pPr>
                <a:r>
                  <a:rPr lang="en-US" dirty="0" smtClean="0">
                    <a:solidFill>
                      <a:prstClr val="black"/>
                    </a:solidFill>
                  </a:rPr>
                  <a:t>The </a:t>
                </a:r>
                <a:r>
                  <a:rPr lang="en-US" dirty="0">
                    <a:solidFill>
                      <a:prstClr val="black"/>
                    </a:solidFill>
                  </a:rPr>
                  <a:t>test statistic has an approximate t-distribution </a:t>
                </a:r>
                <a:r>
                  <a:rPr lang="en-US" dirty="0" smtClean="0">
                    <a:solidFill>
                      <a:prstClr val="black"/>
                    </a:solidFill>
                  </a:rPr>
                  <a:t>with </a:t>
                </a:r>
                <a:r>
                  <a:rPr lang="en-US" dirty="0" err="1" smtClean="0">
                    <a:solidFill>
                      <a:prstClr val="black"/>
                    </a:solidFill>
                  </a:rPr>
                  <a:t>df</a:t>
                </a:r>
                <a:r>
                  <a:rPr lang="en-US" dirty="0" smtClean="0">
                    <a:solidFill>
                      <a:prstClr val="black"/>
                    </a:solidFill>
                  </a:rPr>
                  <a:t> </a:t>
                </a:r>
                <a:r>
                  <a:rPr lang="en-US" dirty="0">
                    <a:solidFill>
                      <a:prstClr val="black"/>
                    </a:solidFill>
                  </a:rPr>
                  <a:t>=</a:t>
                </a:r>
                <a14:m>
                  <m:oMath xmlns:m="http://schemas.openxmlformats.org/officeDocument/2006/math">
                    <m:r>
                      <a:rPr lang="en-US">
                        <a:solidFill>
                          <a:prstClr val="black"/>
                        </a:solidFill>
                        <a:latin typeface="Cambria Math" charset="0"/>
                      </a:rPr>
                      <m:t> </m:t>
                    </m:r>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endParaRPr lang="en-US" dirty="0">
                  <a:solidFill>
                    <a:prstClr val="black"/>
                  </a:solidFill>
                </a:endParaRPr>
              </a:p>
              <a:p>
                <a:pPr marL="285750" indent="-285750">
                  <a:buFont typeface="Arial" panose="020B0604020202020204" pitchFamily="34" charset="0"/>
                  <a:buChar char="•"/>
                </a:pPr>
                <a:r>
                  <a:rPr lang="en-US" dirty="0">
                    <a:solidFill>
                      <a:prstClr val="black"/>
                    </a:solidFill>
                  </a:rPr>
                  <a:t>In this case, </a:t>
                </a:r>
                <a14:m>
                  <m:oMath xmlns:m="http://schemas.openxmlformats.org/officeDocument/2006/math">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r>
                  <a:rPr lang="en-US" dirty="0">
                    <a:solidFill>
                      <a:prstClr val="black"/>
                    </a:solidFill>
                  </a:rPr>
                  <a:t> =#data points - #groups =70-5= 65</a:t>
                </a:r>
              </a:p>
            </p:txBody>
          </p:sp>
        </mc:Choice>
        <mc:Fallback>
          <p:sp>
            <p:nvSpPr>
              <p:cNvPr id="6" name="TextBox 5"/>
              <p:cNvSpPr txBox="1">
                <a:spLocks noRot="1" noChangeAspect="1" noMove="1" noResize="1" noEditPoints="1" noAdjustHandles="1" noChangeArrowheads="1" noChangeShapeType="1" noTextEdit="1"/>
              </p:cNvSpPr>
              <p:nvPr/>
            </p:nvSpPr>
            <p:spPr>
              <a:xfrm>
                <a:off x="1083479" y="4703910"/>
                <a:ext cx="6572633" cy="1359090"/>
              </a:xfrm>
              <a:prstGeom prst="rect">
                <a:avLst/>
              </a:prstGeom>
              <a:blipFill rotWithShape="1">
                <a:blip r:embed="rId7"/>
                <a:stretch>
                  <a:fillRect l="-835" t="-2242" b="-6278"/>
                </a:stretch>
              </a:blipFill>
            </p:spPr>
            <p:txBody>
              <a:bodyPr/>
              <a:lstStyle/>
              <a:p>
                <a:r>
                  <a:rPr lang="en-US">
                    <a:noFill/>
                  </a:rPr>
                  <a:t> </a:t>
                </a:r>
              </a:p>
            </p:txBody>
          </p:sp>
        </mc:Fallback>
      </mc:AlternateContent>
      <p:sp>
        <p:nvSpPr>
          <p:cNvPr id="2" name="Rounded Rectangle 1"/>
          <p:cNvSpPr/>
          <p:nvPr/>
        </p:nvSpPr>
        <p:spPr>
          <a:xfrm>
            <a:off x="5000951" y="2947745"/>
            <a:ext cx="3533449" cy="337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err="1">
                <a:latin typeface="Times New Roman" panose="02020603050405020304" pitchFamily="18" charset="0"/>
                <a:cs typeface="Times New Roman" panose="02020603050405020304" pitchFamily="18" charset="0"/>
              </a:rPr>
              <a:t>s</a:t>
            </a:r>
            <a:r>
              <a:rPr lang="en-US" sz="1600" i="1" baseline="-25000" dirty="0" err="1" smtClean="0">
                <a:latin typeface="Times New Roman" panose="02020603050405020304" pitchFamily="18" charset="0"/>
                <a:cs typeface="Times New Roman" panose="02020603050405020304" pitchFamily="18" charset="0"/>
              </a:rPr>
              <a:t>p</a:t>
            </a:r>
            <a:r>
              <a:rPr lang="en-US" sz="1600" dirty="0" smtClean="0"/>
              <a:t> = </a:t>
            </a:r>
            <a:r>
              <a:rPr lang="en-US" sz="1600" dirty="0" err="1" smtClean="0"/>
              <a:t>sqrt</a:t>
            </a:r>
            <a:r>
              <a:rPr lang="en-US" sz="1600" dirty="0" smtClean="0"/>
              <a:t>(Mean Square Error (Within ) )</a:t>
            </a:r>
            <a:endParaRPr lang="en-US" sz="1600" dirty="0"/>
          </a:p>
        </p:txBody>
      </p:sp>
      <p:cxnSp>
        <p:nvCxnSpPr>
          <p:cNvPr id="9" name="Straight Arrow Connector 8"/>
          <p:cNvCxnSpPr>
            <a:stCxn id="2" idx="1"/>
          </p:cNvCxnSpPr>
          <p:nvPr/>
        </p:nvCxnSpPr>
        <p:spPr>
          <a:xfrm flipH="1">
            <a:off x="2209801" y="3116420"/>
            <a:ext cx="2791150" cy="658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EAAEF539-8703-4C8E-B6C9-296342A7E4EA}" type="slidenum">
              <a:rPr lang="en-US" smtClean="0"/>
              <a:t>10</a:t>
            </a:fld>
            <a:endParaRPr lang="en-US" dirty="0"/>
          </a:p>
        </p:txBody>
      </p:sp>
    </p:spTree>
    <p:extLst>
      <p:ext uri="{BB962C8B-B14F-4D97-AF65-F5344CB8AC3E}">
        <p14:creationId xmlns:p14="http://schemas.microsoft.com/office/powerpoint/2010/main" val="517555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0529"/>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449011" y="3721786"/>
                <a:ext cx="5187702" cy="369332"/>
              </a:xfrm>
              <a:prstGeom prst="rect">
                <a:avLst/>
              </a:prstGeom>
              <a:noFill/>
            </p:spPr>
            <p:txBody>
              <a:bodyPr wrap="none" rtlCol="0">
                <a:spAutoFit/>
              </a:bodyPr>
              <a:lstStyle/>
              <a:p>
                <a14:m>
                  <m:oMath xmlns:m="http://schemas.openxmlformats.org/officeDocument/2006/math">
                    <m:r>
                      <m:rPr>
                        <m:sty m:val="p"/>
                      </m:rPr>
                      <a:rPr lang="en-US" smtClean="0">
                        <a:solidFill>
                          <a:prstClr val="black"/>
                        </a:solidFill>
                        <a:latin typeface="Cambria Math"/>
                      </a:rPr>
                      <m:t>g</m:t>
                    </m:r>
                    <m:r>
                      <a:rPr lang="en-US" smtClean="0">
                        <a:solidFill>
                          <a:prstClr val="black"/>
                        </a:solidFill>
                        <a:latin typeface="Cambria Math"/>
                      </a:rPr>
                      <m:t>=</m:t>
                    </m:r>
                    <m:d>
                      <m:dPr>
                        <m:ctrlPr>
                          <a:rPr lang="en-US" i="1" smtClean="0">
                            <a:solidFill>
                              <a:prstClr val="black"/>
                            </a:solidFill>
                            <a:latin typeface="Cambria Math"/>
                          </a:rPr>
                        </m:ctrlPr>
                      </m:dPr>
                      <m:e>
                        <m:r>
                          <a:rPr lang="en-US" b="1" i="1">
                            <a:solidFill>
                              <a:srgbClr val="00B0F0"/>
                            </a:solidFill>
                            <a:latin typeface="Cambria Math"/>
                            <a:ea typeface="Cambria Math"/>
                          </a:rPr>
                          <m:t>𝟏</m:t>
                        </m:r>
                      </m:e>
                    </m:d>
                    <m:r>
                      <a:rPr lang="en-US" smtClean="0">
                        <a:solidFill>
                          <a:prstClr val="black"/>
                        </a:solidFill>
                        <a:latin typeface="Cambria Math"/>
                      </a:rPr>
                      <m:t>4.4</m:t>
                    </m:r>
                    <m:r>
                      <a:rPr lang="en-US" b="1" smtClean="0">
                        <a:solidFill>
                          <a:srgbClr val="00B0F0"/>
                        </a:solidFill>
                        <a:latin typeface="Cambria Math"/>
                      </a:rPr>
                      <m:t>−</m:t>
                    </m:r>
                    <m:d>
                      <m:dPr>
                        <m:ctrlPr>
                          <a:rPr lang="en-US" i="1" smtClean="0">
                            <a:solidFill>
                              <a:prstClr val="black"/>
                            </a:solidFill>
                            <a:latin typeface="Cambria Math"/>
                          </a:rPr>
                        </m:ctrlPr>
                      </m:dPr>
                      <m:e>
                        <m:r>
                          <a:rPr lang="en-US" b="1" i="1">
                            <a:solidFill>
                              <a:srgbClr val="00B0F0"/>
                            </a:solidFill>
                            <a:latin typeface="Cambria Math"/>
                            <a:ea typeface="Cambria Math"/>
                          </a:rPr>
                          <m:t>𝟏</m:t>
                        </m:r>
                      </m:e>
                    </m:d>
                    <m:r>
                      <a:rPr lang="en-US" smtClean="0">
                        <a:solidFill>
                          <a:prstClr val="black"/>
                        </a:solidFill>
                        <a:latin typeface="Cambria Math"/>
                      </a:rPr>
                      <m:t>5.9</m:t>
                    </m:r>
                  </m:oMath>
                </a14:m>
                <a:r>
                  <a:rPr lang="en-US" dirty="0">
                    <a:solidFill>
                      <a:prstClr val="black"/>
                    </a:solidFill>
                  </a:rPr>
                  <a:t> +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)4.1 + (</a:t>
                </a:r>
                <a:r>
                  <a:rPr lang="en-US" b="1" dirty="0">
                    <a:solidFill>
                      <a:srgbClr val="00B0F0"/>
                    </a:solidFill>
                  </a:rPr>
                  <a:t>0</a:t>
                </a:r>
                <a:r>
                  <a:rPr lang="en-US" dirty="0">
                    <a:solidFill>
                      <a:prstClr val="black"/>
                    </a:solidFill>
                  </a:rPr>
                  <a:t>)4.9 </a:t>
                </a:r>
                <a:r>
                  <a:rPr lang="en-US" b="1" dirty="0">
                    <a:solidFill>
                      <a:srgbClr val="00B0F0"/>
                    </a:solidFill>
                  </a:rPr>
                  <a:t>–</a:t>
                </a:r>
                <a:r>
                  <a:rPr lang="en-US" dirty="0">
                    <a:solidFill>
                      <a:prstClr val="black"/>
                    </a:solidFill>
                  </a:rPr>
                  <a:t>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)5.3 =  - 2.8</a:t>
                </a:r>
              </a:p>
            </p:txBody>
          </p:sp>
        </mc:Choice>
        <mc:Fallback xmlns="">
          <p:sp>
            <p:nvSpPr>
              <p:cNvPr id="4" name="TextBox 3"/>
              <p:cNvSpPr txBox="1">
                <a:spLocks noRot="1" noChangeAspect="1" noMove="1" noResize="1" noEditPoints="1" noAdjustHandles="1" noChangeArrowheads="1" noChangeShapeType="1" noTextEdit="1"/>
              </p:cNvSpPr>
              <p:nvPr/>
            </p:nvSpPr>
            <p:spPr>
              <a:xfrm>
                <a:off x="449011" y="3721786"/>
                <a:ext cx="518770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49011" y="3059148"/>
                <a:ext cx="5305427" cy="694229"/>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1" i="1" smtClean="0">
                        <a:solidFill>
                          <a:srgbClr val="00B0F0"/>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𝟎</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b="1" i="1" smtClean="0">
                        <a:solidFill>
                          <a:srgbClr val="00B0F0"/>
                        </a:solidFill>
                        <a:latin typeface="Cambria Math"/>
                        <a:ea typeface="Cambria Math"/>
                      </a:rPr>
                      <m:t>−</m:t>
                    </m:r>
                    <m:r>
                      <a:rPr lang="en-US" b="1" i="1" smtClean="0">
                        <a:solidFill>
                          <a:srgbClr val="00B0F0"/>
                        </a:solidFill>
                        <a:latin typeface="Cambria Math"/>
                        <a:ea typeface="Cambria Math"/>
                      </a:rPr>
                      <m:t>𝟏</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smtClean="0">
                        <a:solidFill>
                          <a:prstClr val="black"/>
                        </a:solidFill>
                        <a:latin typeface="Cambria Math" charset="0"/>
                        <a:ea typeface="Cambria Math"/>
                      </a:rPr>
                      <m:t> </m:t>
                    </m:r>
                    <m:r>
                      <a:rPr lang="en-US" i="1">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a:ea typeface="Cambria Math"/>
                          </a:rPr>
                        </m:ctrlPr>
                      </m:sSubPr>
                      <m:e>
                        <m:acc>
                          <m:accPr>
                            <m:chr m:val="̅"/>
                            <m:ctrlPr>
                              <a:rPr lang="en-US" i="1" smtClean="0">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b="1" i="1">
                        <a:solidFill>
                          <a:srgbClr val="00B0F0"/>
                        </a:solidFill>
                        <a:latin typeface="Cambria Math" panose="02040503050406030204" pitchFamily="18" charset="0"/>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a:ea typeface="Cambria Math"/>
                          </a:rPr>
                        </m:ctrlPr>
                      </m:sSubPr>
                      <m:e>
                        <m:acc>
                          <m:accPr>
                            <m:chr m:val="̅"/>
                            <m:ctrlPr>
                              <a:rPr lang="en-US" i="1">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a:ea typeface="Cambria Math"/>
                          </a:rPr>
                        </m:ctrlPr>
                      </m:sSubPr>
                      <m:e>
                        <m:acc>
                          <m:accPr>
                            <m:chr m:val="̅"/>
                            <m:ctrlPr>
                              <a:rPr lang="en-US" i="1">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smtClean="0">
                        <a:solidFill>
                          <a:srgbClr val="00B0F0"/>
                        </a:solidFill>
                        <a:latin typeface="Cambria Math"/>
                        <a:ea typeface="Cambria Math"/>
                      </a:rPr>
                      <m:t>𝟎</m:t>
                    </m:r>
                    <m:sSub>
                      <m:sSubPr>
                        <m:ctrlPr>
                          <a:rPr lang="en-US" i="1">
                            <a:solidFill>
                              <a:prstClr val="black"/>
                            </a:solidFill>
                            <a:latin typeface="Cambria Math"/>
                            <a:ea typeface="Cambria Math"/>
                          </a:rPr>
                        </m:ctrlPr>
                      </m:sSubPr>
                      <m:e>
                        <m:acc>
                          <m:accPr>
                            <m:chr m:val="̅"/>
                            <m:ctrlPr>
                              <a:rPr lang="en-US" i="1" smtClean="0">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b="1" i="1" smtClean="0">
                        <a:solidFill>
                          <a:srgbClr val="00B0F0"/>
                        </a:solidFill>
                        <a:latin typeface="Cambria Math"/>
                        <a:ea typeface="Cambria Math"/>
                      </a:rPr>
                      <m:t>−</m:t>
                    </m:r>
                    <m:r>
                      <a:rPr lang="en-US" b="1" i="1" smtClean="0">
                        <a:solidFill>
                          <a:srgbClr val="00B0F0"/>
                        </a:solidFill>
                        <a:latin typeface="Cambria Math"/>
                        <a:ea typeface="Cambria Math"/>
                      </a:rPr>
                      <m:t>𝟏</m:t>
                    </m:r>
                    <m:sSub>
                      <m:sSubPr>
                        <m:ctrlPr>
                          <a:rPr lang="en-US" i="1">
                            <a:solidFill>
                              <a:prstClr val="black"/>
                            </a:solidFill>
                            <a:latin typeface="Cambria Math"/>
                            <a:ea typeface="Cambria Math"/>
                          </a:rPr>
                        </m:ctrlPr>
                      </m:sSubPr>
                      <m:e>
                        <m:acc>
                          <m:accPr>
                            <m:chr m:val="̅"/>
                            <m:ctrlPr>
                              <a:rPr lang="en-US" i="1">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9011" y="3059148"/>
                <a:ext cx="5305427" cy="694229"/>
              </a:xfrm>
              <a:prstGeom prst="rect">
                <a:avLst/>
              </a:prstGeom>
              <a:blipFill>
                <a:blip r:embed="rId5"/>
                <a:stretch>
                  <a:fillRect l="-1034"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9633" y="2399999"/>
                <a:ext cx="4001800"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smtClean="0">
                          <a:solidFill>
                            <a:prstClr val="black"/>
                          </a:solidFill>
                          <a:latin typeface="Cambria Math" charset="0"/>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smtClean="0">
                              <a:solidFill>
                                <a:prstClr val="black"/>
                              </a:solidFill>
                              <a:latin typeface="Cambria Math" charset="0"/>
                              <a:ea typeface="Cambria Math"/>
                            </a:rPr>
                            <m:t> </m:t>
                          </m:r>
                        </m:sub>
                      </m:sSub>
                      <m:r>
                        <a:rPr lang="en-US" i="1" smtClean="0">
                          <a:solidFill>
                            <a:prstClr val="black"/>
                          </a:solidFill>
                          <a:latin typeface="Cambria Math" charset="0"/>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smtClean="0">
                          <a:solidFill>
                            <a:prstClr val="black"/>
                          </a:solidFill>
                          <a:latin typeface="Cambria Math" charset="0"/>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panose="02040503050406030204" pitchFamily="18" charset="0"/>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smtClean="0">
                          <a:solidFill>
                            <a:prstClr val="black"/>
                          </a:solidFill>
                          <a:latin typeface="Cambria Math" charset="0"/>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a:ea typeface="Cambria Math"/>
                            </a:rPr>
                          </m:ctrlPr>
                        </m:sSubPr>
                        <m:e>
                          <m:r>
                            <a:rPr lang="en-US" i="1" smtClean="0">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9633" y="2399999"/>
                <a:ext cx="4001800" cy="689163"/>
              </a:xfrm>
              <a:prstGeom prst="rect">
                <a:avLst/>
              </a:prstGeom>
              <a:blipFill rotWithShape="0">
                <a:blip r:embed="rId6"/>
                <a:stretch>
                  <a:fillRect b="-2655"/>
                </a:stretch>
              </a:blipFill>
            </p:spPr>
            <p:txBody>
              <a:bodyPr/>
              <a:lstStyle/>
              <a:p>
                <a:r>
                  <a:rPr lang="en-US">
                    <a:noFill/>
                  </a:rPr>
                  <a:t> </a:t>
                </a:r>
              </a:p>
            </p:txBody>
          </p:sp>
        </mc:Fallback>
      </mc:AlternateContent>
      <p:sp>
        <p:nvSpPr>
          <p:cNvPr id="20" name="Title 5"/>
          <p:cNvSpPr>
            <a:spLocks noGrp="1"/>
          </p:cNvSpPr>
          <p:nvPr>
            <p:ph type="title"/>
          </p:nvPr>
        </p:nvSpPr>
        <p:spPr>
          <a:xfrm>
            <a:off x="876300" y="381000"/>
            <a:ext cx="7543800" cy="932596"/>
          </a:xfrm>
        </p:spPr>
        <p:txBody>
          <a:bodyPr>
            <a:normAutofit fontScale="90000"/>
          </a:bodyPr>
          <a:lstStyle/>
          <a:p>
            <a:r>
              <a:rPr lang="en-US" sz="3200" b="1" dirty="0">
                <a:latin typeface="+mn-lt"/>
              </a:rPr>
              <a:t>Handicap &amp; Capability </a:t>
            </a:r>
            <a:r>
              <a:rPr lang="en-US" sz="3200" b="1" dirty="0" smtClean="0">
                <a:latin typeface="+mn-lt"/>
              </a:rPr>
              <a:t>Study: A Contrast</a:t>
            </a:r>
            <a:br>
              <a:rPr lang="en-US" sz="3200" b="1" dirty="0" smtClean="0">
                <a:latin typeface="+mn-lt"/>
              </a:rPr>
            </a:br>
            <a:r>
              <a:rPr lang="en-US" sz="3200" b="1" dirty="0" smtClean="0">
                <a:latin typeface="+mn-lt"/>
              </a:rPr>
              <a:t>Amp and Hear vs. Crutch and Wheel Groups</a:t>
            </a:r>
            <a:endParaRPr lang="en-US" sz="3200" b="1" dirty="0">
              <a:latin typeface="+mn-lt"/>
            </a:endParaRPr>
          </a:p>
        </p:txBody>
      </p: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4023"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a:cxnSpLocks/>
          </p:cNvCxnSpPr>
          <p:nvPr/>
        </p:nvCxnSpPr>
        <p:spPr>
          <a:xfrm flipH="1">
            <a:off x="1405426" y="5534442"/>
            <a:ext cx="5733722" cy="45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139148" y="5296958"/>
            <a:ext cx="58166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7509690" y="4534037"/>
            <a:ext cx="58166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3" name="Straight Arrow Connector 22"/>
          <p:cNvCxnSpPr>
            <a:cxnSpLocks/>
          </p:cNvCxnSpPr>
          <p:nvPr/>
        </p:nvCxnSpPr>
        <p:spPr>
          <a:xfrm flipH="1">
            <a:off x="1447800" y="4585734"/>
            <a:ext cx="6121984" cy="704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9011" y="1750529"/>
            <a:ext cx="5342189" cy="400110"/>
          </a:xfrm>
          <a:prstGeom prst="rect">
            <a:avLst/>
          </a:prstGeom>
          <a:noFill/>
        </p:spPr>
        <p:txBody>
          <a:bodyPr wrap="square" rtlCol="0">
            <a:spAutoFit/>
          </a:bodyPr>
          <a:lstStyle/>
          <a:p>
            <a:r>
              <a:rPr lang="en-US" sz="2000" b="1" dirty="0"/>
              <a:t>Calculate mean difference and standard </a:t>
            </a:r>
            <a:r>
              <a:rPr lang="en-US" sz="2000" b="1" dirty="0" smtClean="0"/>
              <a:t>error</a:t>
            </a:r>
            <a:endParaRPr lang="en-US" sz="2000" b="1" dirty="0"/>
          </a:p>
        </p:txBody>
      </p:sp>
      <p:sp>
        <p:nvSpPr>
          <p:cNvPr id="2" name="Rectangle 1">
            <a:extLst>
              <a:ext uri="{FF2B5EF4-FFF2-40B4-BE49-F238E27FC236}">
                <a16:creationId xmlns="" xmlns:a16="http://schemas.microsoft.com/office/drawing/2014/main" id="{5E865A9A-123E-47CF-9B5E-44E04BECC636}"/>
              </a:ext>
            </a:extLst>
          </p:cNvPr>
          <p:cNvSpPr/>
          <p:nvPr/>
        </p:nvSpPr>
        <p:spPr>
          <a:xfrm>
            <a:off x="7162800" y="2439579"/>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 xmlns:a16="http://schemas.microsoft.com/office/drawing/2014/main" id="{D8258E95-2439-4E5B-BA18-36D39DC449D1}"/>
              </a:ext>
            </a:extLst>
          </p:cNvPr>
          <p:cNvCxnSpPr>
            <a:cxnSpLocks/>
            <a:stCxn id="2" idx="1"/>
          </p:cNvCxnSpPr>
          <p:nvPr/>
        </p:nvCxnSpPr>
        <p:spPr>
          <a:xfrm flipH="1">
            <a:off x="1524000" y="2573080"/>
            <a:ext cx="5638800" cy="12051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 xmlns:a16="http://schemas.microsoft.com/office/drawing/2014/main" id="{179E7439-2337-4349-90AA-E98410003548}"/>
              </a:ext>
            </a:extLst>
          </p:cNvPr>
          <p:cNvSpPr/>
          <p:nvPr/>
        </p:nvSpPr>
        <p:spPr>
          <a:xfrm>
            <a:off x="7162800" y="2743200"/>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 xmlns:a16="http://schemas.microsoft.com/office/drawing/2014/main" id="{4345ABE0-F893-4717-9A65-F5A1B4902098}"/>
              </a:ext>
            </a:extLst>
          </p:cNvPr>
          <p:cNvCxnSpPr>
            <a:cxnSpLocks/>
            <a:stCxn id="22" idx="1"/>
          </p:cNvCxnSpPr>
          <p:nvPr/>
        </p:nvCxnSpPr>
        <p:spPr>
          <a:xfrm flipH="1">
            <a:off x="2449317" y="2876701"/>
            <a:ext cx="4713483" cy="9303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 xmlns:a16="http://schemas.microsoft.com/office/drawing/2014/main" id="{9BC96694-7325-474E-84F9-E8EA65FC5287}"/>
              </a:ext>
            </a:extLst>
          </p:cNvPr>
          <p:cNvSpPr/>
          <p:nvPr/>
        </p:nvSpPr>
        <p:spPr>
          <a:xfrm>
            <a:off x="7162800" y="3085799"/>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 xmlns:a16="http://schemas.microsoft.com/office/drawing/2014/main" id="{E6854D63-6D4E-438C-929C-9D6BA16F325D}"/>
              </a:ext>
            </a:extLst>
          </p:cNvPr>
          <p:cNvCxnSpPr>
            <a:cxnSpLocks/>
            <a:stCxn id="26" idx="1"/>
          </p:cNvCxnSpPr>
          <p:nvPr/>
        </p:nvCxnSpPr>
        <p:spPr>
          <a:xfrm flipH="1">
            <a:off x="3079562" y="3219300"/>
            <a:ext cx="4083238" cy="6101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 xmlns:a16="http://schemas.microsoft.com/office/drawing/2014/main" id="{BD7DF384-8825-4BE1-9287-60C496AB4C8D}"/>
              </a:ext>
            </a:extLst>
          </p:cNvPr>
          <p:cNvSpPr/>
          <p:nvPr/>
        </p:nvSpPr>
        <p:spPr>
          <a:xfrm>
            <a:off x="7187799" y="3354216"/>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 xmlns:a16="http://schemas.microsoft.com/office/drawing/2014/main" id="{07EBC024-24A4-454A-A236-DDA43B0FC78B}"/>
              </a:ext>
            </a:extLst>
          </p:cNvPr>
          <p:cNvCxnSpPr>
            <a:cxnSpLocks/>
            <a:stCxn id="28" idx="1"/>
          </p:cNvCxnSpPr>
          <p:nvPr/>
        </p:nvCxnSpPr>
        <p:spPr>
          <a:xfrm flipH="1">
            <a:off x="3962400" y="3487717"/>
            <a:ext cx="3225399" cy="36542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14D9A604-74F7-41E0-8979-F88ADE052AC9}"/>
              </a:ext>
            </a:extLst>
          </p:cNvPr>
          <p:cNvSpPr/>
          <p:nvPr/>
        </p:nvSpPr>
        <p:spPr>
          <a:xfrm>
            <a:off x="7176956" y="3695964"/>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 xmlns:a16="http://schemas.microsoft.com/office/drawing/2014/main" id="{82D47A8B-F1C2-4FD2-A47F-C25C990B69AF}"/>
              </a:ext>
            </a:extLst>
          </p:cNvPr>
          <p:cNvCxnSpPr>
            <a:cxnSpLocks/>
            <a:stCxn id="32" idx="1"/>
          </p:cNvCxnSpPr>
          <p:nvPr/>
        </p:nvCxnSpPr>
        <p:spPr>
          <a:xfrm flipH="1">
            <a:off x="4648200" y="3829465"/>
            <a:ext cx="2528756" cy="4553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 xmlns:a16="http://schemas.microsoft.com/office/drawing/2014/main" id="{6D8D4136-1BA7-4E53-8994-32E3F0B49EF8}"/>
                  </a:ext>
                </a:extLst>
              </p:cNvPr>
              <p:cNvSpPr txBox="1"/>
              <p:nvPr/>
            </p:nvSpPr>
            <p:spPr>
              <a:xfrm>
                <a:off x="-152400" y="5724267"/>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a:rPr>
                          </m:ctrlPr>
                        </m:dPr>
                        <m:e>
                          <m:r>
                            <m:rPr>
                              <m:sty m:val="p"/>
                            </m:rPr>
                            <a:rPr lang="en-US">
                              <a:solidFill>
                                <a:prstClr val="black"/>
                              </a:solidFill>
                              <a:latin typeface="Cambria Math"/>
                            </a:rPr>
                            <m:t>g</m:t>
                          </m:r>
                        </m:e>
                      </m:d>
                      <m:r>
                        <a:rPr lang="en-US" i="1" smtClean="0">
                          <a:solidFill>
                            <a:prstClr val="black"/>
                          </a:solidFill>
                          <a:latin typeface="Cambria Math"/>
                        </a:rPr>
                        <m:t>=</m:t>
                      </m:r>
                      <m:r>
                        <a:rPr lang="en-US" b="0" i="1" smtClean="0">
                          <a:solidFill>
                            <a:prstClr val="black"/>
                          </a:solidFill>
                          <a:latin typeface="Cambria Math" panose="02040503050406030204" pitchFamily="18" charset="0"/>
                        </a:rPr>
                        <m:t>1.6329</m:t>
                      </m:r>
                      <m:rad>
                        <m:radPr>
                          <m:degHide m:val="on"/>
                          <m:ctrlPr>
                            <a:rPr lang="en-US" i="1">
                              <a:solidFill>
                                <a:prstClr val="black"/>
                              </a:solidFill>
                              <a:latin typeface="Cambria Math"/>
                            </a:rPr>
                          </m:ctrlPr>
                        </m:radPr>
                        <m:deg/>
                        <m:e>
                          <m:f>
                            <m:fPr>
                              <m:ctrlPr>
                                <a:rPr lang="en-US" i="1">
                                  <a:solidFill>
                                    <a:prstClr val="black"/>
                                  </a:solidFill>
                                  <a:latin typeface="Cambria Math"/>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a:rPr>
                              </m:ctrlPr>
                            </m:fPr>
                            <m:num>
                              <m:r>
                                <a:rPr lang="en-US" b="1" i="1">
                                  <a:solidFill>
                                    <a:srgbClr val="00B0F0"/>
                                  </a:solidFill>
                                  <a:latin typeface="Cambria Math"/>
                                </a:rPr>
                                <m:t>𝟎</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a:rPr>
                              </m:ctrlPr>
                            </m:fPr>
                            <m:num>
                              <m:r>
                                <a:rPr lang="en-US" b="1" i="1">
                                  <a:solidFill>
                                    <a:srgbClr val="00B0F0"/>
                                  </a:solidFill>
                                  <a:latin typeface="Cambria Math"/>
                                </a:rPr>
                                <m:t>𝟏</m:t>
                              </m:r>
                            </m:num>
                            <m:den>
                              <m:r>
                                <a:rPr lang="en-US" i="1">
                                  <a:solidFill>
                                    <a:prstClr val="black"/>
                                  </a:solidFill>
                                  <a:latin typeface="Cambria Math"/>
                                </a:rPr>
                                <m:t>14</m:t>
                              </m:r>
                            </m:den>
                          </m:f>
                        </m:e>
                      </m:rad>
                      <m:r>
                        <a:rPr lang="en-US" b="0" i="1" smtClean="0">
                          <a:solidFill>
                            <a:prstClr val="black"/>
                          </a:solidFill>
                          <a:latin typeface="Cambria Math" panose="02040503050406030204" pitchFamily="18" charset="0"/>
                        </a:rPr>
                        <m:t>=</m:t>
                      </m:r>
                      <m:r>
                        <a:rPr lang="en-US" i="1" smtClean="0">
                          <a:solidFill>
                            <a:prstClr val="black"/>
                          </a:solidFill>
                          <a:latin typeface="Cambria Math"/>
                        </a:rPr>
                        <m:t>.87</m:t>
                      </m:r>
                      <m:r>
                        <a:rPr lang="en-US" i="1" smtClean="0">
                          <a:solidFill>
                            <a:prstClr val="black"/>
                          </a:solidFill>
                          <a:latin typeface="Cambria Math" charset="0"/>
                        </a:rPr>
                        <m:t>3</m:t>
                      </m:r>
                    </m:oMath>
                  </m:oMathPara>
                </a14:m>
                <a:endParaRPr lang="en-US" dirty="0">
                  <a:solidFill>
                    <a:prstClr val="black"/>
                  </a:solidFill>
                </a:endParaRPr>
              </a:p>
            </p:txBody>
          </p:sp>
        </mc:Choice>
        <mc:Fallback xmlns="">
          <p:sp>
            <p:nvSpPr>
              <p:cNvPr id="38" name="TextBox 37">
                <a:extLst>
                  <a:ext uri="{FF2B5EF4-FFF2-40B4-BE49-F238E27FC236}">
                    <a16:creationId xmlns:a16="http://schemas.microsoft.com/office/drawing/2014/main" id="{6D8D4136-1BA7-4E53-8994-32E3F0B49EF8}"/>
                  </a:ext>
                </a:extLst>
              </p:cNvPr>
              <p:cNvSpPr txBox="1">
                <a:spLocks noRot="1" noChangeAspect="1" noMove="1" noResize="1" noEditPoints="1" noAdjustHandles="1" noChangeArrowheads="1" noChangeShapeType="1" noTextEdit="1"/>
              </p:cNvSpPr>
              <p:nvPr/>
            </p:nvSpPr>
            <p:spPr>
              <a:xfrm>
                <a:off x="-152400" y="5724267"/>
                <a:ext cx="5715000" cy="910699"/>
              </a:xfrm>
              <a:prstGeom prst="rect">
                <a:avLst/>
              </a:prstGeom>
              <a:blipFill>
                <a:blip r:embed="rId8"/>
                <a:stretch>
                  <a:fillRect/>
                </a:stretch>
              </a:blipFill>
            </p:spPr>
            <p:txBody>
              <a:bodyPr/>
              <a:lstStyle/>
              <a:p>
                <a:r>
                  <a:rPr lang="en-US">
                    <a:noFill/>
                  </a:rPr>
                  <a:t> </a:t>
                </a:r>
              </a:p>
            </p:txBody>
          </p:sp>
        </mc:Fallback>
      </mc:AlternateContent>
      <p:pic>
        <p:nvPicPr>
          <p:cNvPr id="39" name="Picture 4">
            <a:extLst>
              <a:ext uri="{FF2B5EF4-FFF2-40B4-BE49-F238E27FC236}">
                <a16:creationId xmlns="" xmlns:a16="http://schemas.microsoft.com/office/drawing/2014/main" id="{7DC10A00-A6DC-489C-A4F6-F2D593E059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817" y="4111295"/>
            <a:ext cx="3825583" cy="87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3" name="TextBox 12"/>
              <p:cNvSpPr txBox="1"/>
              <p:nvPr/>
            </p:nvSpPr>
            <p:spPr>
              <a:xfrm>
                <a:off x="67157" y="4927200"/>
                <a:ext cx="5845422"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smtClean="0">
                              <a:solidFill>
                                <a:prstClr val="black"/>
                              </a:solidFill>
                              <a:latin typeface="Cambria Math"/>
                            </a:rPr>
                          </m:ctrlPr>
                        </m:dPr>
                        <m:e>
                          <m:r>
                            <m:rPr>
                              <m:sty m:val="p"/>
                            </m:rPr>
                            <a:rPr lang="en-US" smtClean="0">
                              <a:solidFill>
                                <a:prstClr val="black"/>
                              </a:solidFill>
                              <a:latin typeface="Cambria Math"/>
                            </a:rPr>
                            <m:t>g</m:t>
                          </m:r>
                        </m:e>
                      </m:d>
                      <m:r>
                        <a:rPr lang="en-US" smtClean="0">
                          <a:solidFill>
                            <a:prstClr val="black"/>
                          </a:solidFill>
                          <a:latin typeface="Cambria Math"/>
                        </a:rPr>
                        <m:t>=</m:t>
                      </m:r>
                      <m:rad>
                        <m:radPr>
                          <m:degHide m:val="on"/>
                          <m:ctrlPr>
                            <a:rPr lang="en-US" i="1" smtClean="0">
                              <a:solidFill>
                                <a:prstClr val="black"/>
                              </a:solidFill>
                              <a:latin typeface="Cambria Math"/>
                            </a:rPr>
                          </m:ctrlPr>
                        </m:radPr>
                        <m:deg/>
                        <m:e>
                          <m:r>
                            <a:rPr lang="en-US" i="1" smtClean="0">
                              <a:solidFill>
                                <a:prstClr val="black"/>
                              </a:solidFill>
                              <a:latin typeface="Cambria Math" charset="0"/>
                            </a:rPr>
                            <m:t>2.666</m:t>
                          </m:r>
                        </m:e>
                      </m:rad>
                      <m:rad>
                        <m:radPr>
                          <m:degHide m:val="on"/>
                          <m:ctrlPr>
                            <a:rPr lang="en-US" i="1" smtClean="0">
                              <a:solidFill>
                                <a:prstClr val="black"/>
                              </a:solidFill>
                              <a:latin typeface="Cambria Math"/>
                            </a:rPr>
                          </m:ctrlPr>
                        </m:radPr>
                        <m:deg/>
                        <m:e>
                          <m:f>
                            <m:fPr>
                              <m:ctrlPr>
                                <a:rPr lang="en-US" i="1" smtClean="0">
                                  <a:solidFill>
                                    <a:prstClr val="black"/>
                                  </a:solidFill>
                                  <a:latin typeface="Cambria Math"/>
                                </a:rPr>
                              </m:ctrlPr>
                            </m:fPr>
                            <m:num>
                              <m:sSup>
                                <m:sSupPr>
                                  <m:ctrlPr>
                                    <a:rPr lang="en-US" i="1" smtClean="0">
                                      <a:solidFill>
                                        <a:prstClr val="black"/>
                                      </a:solidFill>
                                      <a:latin typeface="Cambria Math"/>
                                    </a:rPr>
                                  </m:ctrlPr>
                                </m:sSupPr>
                                <m:e>
                                  <m:d>
                                    <m:dPr>
                                      <m:ctrlPr>
                                        <a:rPr lang="en-US" i="1">
                                          <a:solidFill>
                                            <a:prstClr val="black"/>
                                          </a:solidFill>
                                          <a:latin typeface="Cambria Math"/>
                                        </a:rPr>
                                      </m:ctrlPr>
                                    </m:dPr>
                                    <m:e>
                                      <m:r>
                                        <a:rPr lang="en-US" b="1" i="1">
                                          <a:solidFill>
                                            <a:srgbClr val="00B0F0"/>
                                          </a:solidFill>
                                          <a:latin typeface="Cambria Math"/>
                                        </a:rPr>
                                        <m:t>𝟏</m:t>
                                      </m:r>
                                    </m:e>
                                  </m:d>
                                </m:e>
                                <m:sup>
                                  <m:r>
                                    <a:rPr lang="en-US" b="0" i="1" smtClean="0">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sSup>
                                <m:sSupPr>
                                  <m:ctrlPr>
                                    <a:rPr lang="en-US" i="1">
                                      <a:solidFill>
                                        <a:prstClr val="black"/>
                                      </a:solidFill>
                                      <a:latin typeface="Cambria Math"/>
                                    </a:rPr>
                                  </m:ctrlPr>
                                </m:sSupPr>
                                <m:e>
                                  <m:d>
                                    <m:dPr>
                                      <m:ctrlPr>
                                        <a:rPr lang="en-US" i="1">
                                          <a:solidFill>
                                            <a:prstClr val="black"/>
                                          </a:solidFill>
                                          <a:latin typeface="Cambria Math"/>
                                        </a:rPr>
                                      </m:ctrlPr>
                                    </m:dPr>
                                    <m:e>
                                      <m:r>
                                        <a:rPr lang="en-US" b="0" i="1" smtClean="0">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sSup>
                                <m:sSupPr>
                                  <m:ctrlPr>
                                    <a:rPr lang="en-US" i="1">
                                      <a:solidFill>
                                        <a:prstClr val="black"/>
                                      </a:solidFill>
                                      <a:latin typeface="Cambria Math"/>
                                    </a:rPr>
                                  </m:ctrlPr>
                                </m:sSupPr>
                                <m:e>
                                  <m:d>
                                    <m:dPr>
                                      <m:ctrlPr>
                                        <a:rPr lang="en-US" i="1">
                                          <a:solidFill>
                                            <a:prstClr val="black"/>
                                          </a:solidFill>
                                          <a:latin typeface="Cambria Math"/>
                                        </a:rPr>
                                      </m:ctrlPr>
                                    </m:dPr>
                                    <m:e>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sSup>
                                <m:sSupPr>
                                  <m:ctrlPr>
                                    <a:rPr lang="en-US" i="1">
                                      <a:solidFill>
                                        <a:prstClr val="black"/>
                                      </a:solidFill>
                                      <a:latin typeface="Cambria Math"/>
                                    </a:rPr>
                                  </m:ctrlPr>
                                </m:sSupPr>
                                <m:e>
                                  <m:d>
                                    <m:dPr>
                                      <m:ctrlPr>
                                        <a:rPr lang="en-US" i="1">
                                          <a:solidFill>
                                            <a:prstClr val="black"/>
                                          </a:solidFill>
                                          <a:latin typeface="Cambria Math"/>
                                        </a:rPr>
                                      </m:ctrlPr>
                                    </m:dPr>
                                    <m:e>
                                      <m:r>
                                        <a:rPr lang="en-US" b="1" i="1" smtClean="0">
                                          <a:solidFill>
                                            <a:srgbClr val="00B0F0"/>
                                          </a:solidFill>
                                          <a:latin typeface="Cambria Math" panose="02040503050406030204" pitchFamily="18" charset="0"/>
                                        </a:rPr>
                                        <m:t>𝟎</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sSup>
                                <m:sSupPr>
                                  <m:ctrlPr>
                                    <a:rPr lang="en-US" i="1">
                                      <a:solidFill>
                                        <a:prstClr val="black"/>
                                      </a:solidFill>
                                      <a:latin typeface="Cambria Math"/>
                                    </a:rPr>
                                  </m:ctrlPr>
                                </m:sSupPr>
                                <m:e>
                                  <m:d>
                                    <m:dPr>
                                      <m:ctrlPr>
                                        <a:rPr lang="en-US" i="1">
                                          <a:solidFill>
                                            <a:prstClr val="black"/>
                                          </a:solidFill>
                                          <a:latin typeface="Cambria Math"/>
                                        </a:rPr>
                                      </m:ctrlPr>
                                    </m:dPr>
                                    <m:e>
                                      <m:r>
                                        <a:rPr lang="en-US" b="1" i="1" smtClean="0">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smtClean="0">
                                  <a:solidFill>
                                    <a:prstClr val="black"/>
                                  </a:solidFill>
                                  <a:latin typeface="Cambria Math"/>
                                </a:rPr>
                                <m:t>14</m:t>
                              </m:r>
                            </m:den>
                          </m:f>
                        </m:e>
                      </m:rad>
                    </m:oMath>
                  </m:oMathPara>
                </a14:m>
                <a:endParaRPr lang="en-US" i="1" dirty="0">
                  <a:solidFill>
                    <a:prstClr val="black"/>
                  </a:solidFill>
                  <a:latin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157" y="4927200"/>
                <a:ext cx="5845422" cy="910699"/>
              </a:xfrm>
              <a:prstGeom prst="rect">
                <a:avLst/>
              </a:prstGeom>
              <a:blipFill rotWithShape="1">
                <a:blip r:embed="rId10"/>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AAEF539-8703-4C8E-B6C9-296342A7E4EA}" type="slidenum">
              <a:rPr lang="en-US" smtClean="0"/>
              <a:t>11</a:t>
            </a:fld>
            <a:endParaRPr lang="en-US" dirty="0"/>
          </a:p>
        </p:txBody>
      </p:sp>
    </p:spTree>
    <p:extLst>
      <p:ext uri="{BB962C8B-B14F-4D97-AF65-F5344CB8AC3E}">
        <p14:creationId xmlns:p14="http://schemas.microsoft.com/office/powerpoint/2010/main" val="1252719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172" y="1411374"/>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298" y="3763390"/>
            <a:ext cx="3649542" cy="161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428259" y="2598721"/>
                <a:ext cx="5126788" cy="369332"/>
              </a:xfrm>
              <a:prstGeom prst="rect">
                <a:avLst/>
              </a:prstGeom>
              <a:noFill/>
            </p:spPr>
            <p:txBody>
              <a:bodyPr wrap="none" rtlCol="0">
                <a:spAutoFit/>
              </a:bodyPr>
              <a:lstStyle/>
              <a:p>
                <a14:m>
                  <m:oMath xmlns:m="http://schemas.openxmlformats.org/officeDocument/2006/math">
                    <m:r>
                      <m:rPr>
                        <m:sty m:val="p"/>
                      </m:rPr>
                      <a:rPr lang="en-US" smtClean="0">
                        <a:solidFill>
                          <a:prstClr val="black"/>
                        </a:solidFill>
                        <a:latin typeface="Cambria Math"/>
                      </a:rPr>
                      <m:t>g</m:t>
                    </m:r>
                    <m:r>
                      <a:rPr lang="en-US" smtClean="0">
                        <a:solidFill>
                          <a:prstClr val="black"/>
                        </a:solidFill>
                        <a:latin typeface="Cambria Math"/>
                      </a:rPr>
                      <m:t>=</m:t>
                    </m:r>
                    <m:d>
                      <m:dPr>
                        <m:ctrlPr>
                          <a:rPr lang="en-US" i="1" smtClean="0">
                            <a:solidFill>
                              <a:prstClr val="black"/>
                            </a:solidFill>
                            <a:latin typeface="Cambria Math"/>
                          </a:rPr>
                        </m:ctrlPr>
                      </m:dPr>
                      <m:e>
                        <m:r>
                          <a:rPr lang="en-US" smtClean="0">
                            <a:solidFill>
                              <a:prstClr val="black"/>
                            </a:solidFill>
                            <a:latin typeface="Cambria Math"/>
                          </a:rPr>
                          <m:t>1</m:t>
                        </m:r>
                      </m:e>
                    </m:d>
                    <m:r>
                      <a:rPr lang="en-US" smtClean="0">
                        <a:solidFill>
                          <a:prstClr val="black"/>
                        </a:solidFill>
                        <a:latin typeface="Cambria Math"/>
                      </a:rPr>
                      <m:t>4.4−</m:t>
                    </m:r>
                    <m:d>
                      <m:dPr>
                        <m:ctrlPr>
                          <a:rPr lang="en-US" i="1" smtClean="0">
                            <a:solidFill>
                              <a:prstClr val="black"/>
                            </a:solidFill>
                            <a:latin typeface="Cambria Math"/>
                          </a:rPr>
                        </m:ctrlPr>
                      </m:dPr>
                      <m:e>
                        <m:r>
                          <a:rPr lang="en-US" smtClean="0">
                            <a:solidFill>
                              <a:prstClr val="black"/>
                            </a:solidFill>
                            <a:latin typeface="Cambria Math"/>
                          </a:rPr>
                          <m:t>1</m:t>
                        </m:r>
                      </m:e>
                    </m:d>
                    <m:r>
                      <a:rPr lang="en-US" smtClean="0">
                        <a:solidFill>
                          <a:prstClr val="black"/>
                        </a:solidFill>
                        <a:latin typeface="Cambria Math"/>
                      </a:rPr>
                      <m:t>5.9</m:t>
                    </m:r>
                  </m:oMath>
                </a14:m>
                <a:r>
                  <a:rPr lang="en-US" dirty="0">
                    <a:solidFill>
                      <a:prstClr val="black"/>
                    </a:solidFill>
                  </a:rPr>
                  <a:t> + (1)4.1 + (0)4.9 – (1)5.3 =  - 2.8</a:t>
                </a:r>
              </a:p>
            </p:txBody>
          </p:sp>
        </mc:Choice>
        <mc:Fallback xmlns="">
          <p:sp>
            <p:nvSpPr>
              <p:cNvPr id="4" name="TextBox 3"/>
              <p:cNvSpPr txBox="1">
                <a:spLocks noRot="1" noChangeAspect="1" noMove="1" noResize="1" noEditPoints="1" noAdjustHandles="1" noChangeArrowheads="1" noChangeShapeType="1" noTextEdit="1"/>
              </p:cNvSpPr>
              <p:nvPr/>
            </p:nvSpPr>
            <p:spPr>
              <a:xfrm>
                <a:off x="428259" y="2598721"/>
                <a:ext cx="5126788" cy="369332"/>
              </a:xfrm>
              <a:prstGeom prst="rect">
                <a:avLst/>
              </a:prstGeom>
              <a:blipFill rotWithShape="1">
                <a:blip r:embed="rId4"/>
                <a:stretch>
                  <a:fillRect t="-8197" r="-11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9348" y="2908877"/>
                <a:ext cx="5099794"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smtClean="0">
                              <a:solidFill>
                                <a:prstClr val="black"/>
                              </a:solidFill>
                              <a:latin typeface="Cambria Math"/>
                            </a:rPr>
                          </m:ctrlPr>
                        </m:dPr>
                        <m:e>
                          <m:r>
                            <m:rPr>
                              <m:sty m:val="p"/>
                            </m:rPr>
                            <a:rPr lang="en-US" smtClean="0">
                              <a:solidFill>
                                <a:prstClr val="black"/>
                              </a:solidFill>
                              <a:latin typeface="Cambria Math"/>
                            </a:rPr>
                            <m:t>g</m:t>
                          </m:r>
                        </m:e>
                      </m:d>
                      <m:r>
                        <a:rPr lang="en-US" smtClean="0">
                          <a:solidFill>
                            <a:prstClr val="black"/>
                          </a:solidFill>
                          <a:latin typeface="Cambria Math"/>
                        </a:rPr>
                        <m:t>=</m:t>
                      </m:r>
                      <m:rad>
                        <m:radPr>
                          <m:degHide m:val="on"/>
                          <m:ctrlPr>
                            <a:rPr lang="en-US" i="1" smtClean="0">
                              <a:solidFill>
                                <a:prstClr val="black"/>
                              </a:solidFill>
                              <a:latin typeface="Cambria Math"/>
                            </a:rPr>
                          </m:ctrlPr>
                        </m:radPr>
                        <m:deg/>
                        <m:e>
                          <m:r>
                            <a:rPr lang="en-US" i="1" smtClean="0">
                              <a:solidFill>
                                <a:prstClr val="black"/>
                              </a:solidFill>
                              <a:latin typeface="Cambria Math" charset="0"/>
                            </a:rPr>
                            <m:t>2.666</m:t>
                          </m:r>
                        </m:e>
                      </m:rad>
                      <m:rad>
                        <m:radPr>
                          <m:degHide m:val="on"/>
                          <m:ctrlPr>
                            <a:rPr lang="en-US" i="1" smtClean="0">
                              <a:solidFill>
                                <a:prstClr val="black"/>
                              </a:solidFill>
                              <a:latin typeface="Cambria Math"/>
                            </a:rPr>
                          </m:ctrlPr>
                        </m:radPr>
                        <m:deg/>
                        <m:e>
                          <m:f>
                            <m:fPr>
                              <m:ctrlPr>
                                <a:rPr lang="en-US" i="1" smtClean="0">
                                  <a:solidFill>
                                    <a:prstClr val="black"/>
                                  </a:solidFill>
                                  <a:latin typeface="Cambria Math"/>
                                </a:rPr>
                              </m:ctrlPr>
                            </m:fPr>
                            <m:num>
                              <m:r>
                                <a:rPr lang="en-US" i="1" smtClean="0">
                                  <a:solidFill>
                                    <a:prstClr val="black"/>
                                  </a:solidFill>
                                  <a:latin typeface="Cambria Math"/>
                                </a:rPr>
                                <m:t>1</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r>
                                <a:rPr lang="en-US" i="1" smtClean="0">
                                  <a:solidFill>
                                    <a:prstClr val="black"/>
                                  </a:solidFill>
                                  <a:latin typeface="Cambria Math"/>
                                </a:rPr>
                                <m:t>1</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r>
                                <a:rPr lang="en-US" i="1" smtClean="0">
                                  <a:solidFill>
                                    <a:prstClr val="black"/>
                                  </a:solidFill>
                                  <a:latin typeface="Cambria Math"/>
                                </a:rPr>
                                <m:t>1</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r>
                                <a:rPr lang="en-US" i="1" smtClean="0">
                                  <a:solidFill>
                                    <a:prstClr val="black"/>
                                  </a:solidFill>
                                  <a:latin typeface="Cambria Math"/>
                                </a:rPr>
                                <m:t>0</m:t>
                              </m:r>
                            </m:num>
                            <m:den>
                              <m:r>
                                <a:rPr lang="en-US" i="1" smtClean="0">
                                  <a:solidFill>
                                    <a:prstClr val="black"/>
                                  </a:solidFill>
                                  <a:latin typeface="Cambria Math"/>
                                </a:rPr>
                                <m:t>14</m:t>
                              </m:r>
                            </m:den>
                          </m:f>
                          <m:r>
                            <a:rPr lang="en-US" i="1" smtClean="0">
                              <a:solidFill>
                                <a:prstClr val="black"/>
                              </a:solidFill>
                              <a:latin typeface="Cambria Math"/>
                            </a:rPr>
                            <m:t>+</m:t>
                          </m:r>
                          <m:f>
                            <m:fPr>
                              <m:ctrlPr>
                                <a:rPr lang="en-US" i="1" smtClean="0">
                                  <a:solidFill>
                                    <a:prstClr val="black"/>
                                  </a:solidFill>
                                  <a:latin typeface="Cambria Math"/>
                                </a:rPr>
                              </m:ctrlPr>
                            </m:fPr>
                            <m:num>
                              <m:r>
                                <a:rPr lang="en-US" i="1" smtClean="0">
                                  <a:solidFill>
                                    <a:prstClr val="black"/>
                                  </a:solidFill>
                                  <a:latin typeface="Cambria Math"/>
                                </a:rPr>
                                <m:t>1</m:t>
                              </m:r>
                            </m:num>
                            <m:den>
                              <m:r>
                                <a:rPr lang="en-US" i="1" smtClean="0">
                                  <a:solidFill>
                                    <a:prstClr val="black"/>
                                  </a:solidFill>
                                  <a:latin typeface="Cambria Math"/>
                                </a:rPr>
                                <m:t>14</m:t>
                              </m:r>
                            </m:den>
                          </m:f>
                        </m:e>
                      </m:rad>
                      <m:r>
                        <a:rPr lang="en-US" i="1" smtClean="0">
                          <a:solidFill>
                            <a:prstClr val="black"/>
                          </a:solidFill>
                          <a:latin typeface="Cambria Math"/>
                        </a:rPr>
                        <m:t>=.87</m:t>
                      </m:r>
                      <m:r>
                        <a:rPr lang="en-US" i="1" smtClean="0">
                          <a:solidFill>
                            <a:prstClr val="black"/>
                          </a:solidFill>
                          <a:latin typeface="Cambria Math" charset="0"/>
                        </a:rPr>
                        <m:t>3</m:t>
                      </m:r>
                    </m:oMath>
                  </m:oMathPara>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99348" y="2908877"/>
                <a:ext cx="5099794" cy="910699"/>
              </a:xfrm>
              <a:prstGeom prst="rect">
                <a:avLst/>
              </a:prstGeom>
              <a:blipFill rotWithShape="1">
                <a:blip r:embed="rId5"/>
                <a:stretch>
                  <a:fillRect/>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0931" y="5533884"/>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428259" y="1904492"/>
                <a:ext cx="5252913" cy="694229"/>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smtClean="0">
                        <a:solidFill>
                          <a:prstClr val="black"/>
                        </a:solidFill>
                        <a:latin typeface="Cambria Math" charset="0"/>
                        <a:ea typeface="Cambria Math"/>
                      </a:rPr>
                      <m:t> </m:t>
                    </m:r>
                    <m:r>
                      <a:rPr lang="en-US" i="1">
                        <a:solidFill>
                          <a:prstClr val="black"/>
                        </a:solidFill>
                        <a:latin typeface="Cambria Math"/>
                        <a:ea typeface="Cambria Math"/>
                      </a:rPr>
                      <m:t>=1</m:t>
                    </m:r>
                    <m:sSub>
                      <m:sSubPr>
                        <m:ctrlPr>
                          <a:rPr lang="en-US" i="1">
                            <a:solidFill>
                              <a:prstClr val="black"/>
                            </a:solidFill>
                            <a:latin typeface="Cambria Math"/>
                            <a:ea typeface="Cambria Math"/>
                          </a:rPr>
                        </m:ctrlPr>
                      </m:sSubPr>
                      <m:e>
                        <m:acc>
                          <m:accPr>
                            <m:chr m:val="̅"/>
                            <m:ctrlPr>
                              <a:rPr lang="en-US" i="1" smtClean="0">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a:ea typeface="Cambria Math"/>
                          </a:rPr>
                        </m:ctrlPr>
                      </m:sSubPr>
                      <m:e>
                        <m:acc>
                          <m:accPr>
                            <m:chr m:val="̅"/>
                            <m:ctrlPr>
                              <a:rPr lang="en-US" i="1">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a:ea typeface="Cambria Math"/>
                          </a:rPr>
                        </m:ctrlPr>
                      </m:sSubPr>
                      <m:e>
                        <m:acc>
                          <m:accPr>
                            <m:chr m:val="̅"/>
                            <m:ctrlPr>
                              <a:rPr lang="en-US" i="1">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a:ea typeface="Cambria Math"/>
                          </a:rPr>
                        </m:ctrlPr>
                      </m:sSubPr>
                      <m:e>
                        <m:acc>
                          <m:accPr>
                            <m:chr m:val="̅"/>
                            <m:ctrlPr>
                              <a:rPr lang="en-US" i="1" smtClean="0">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a:ea typeface="Cambria Math"/>
                          </a:rPr>
                        </m:ctrlPr>
                      </m:sSubPr>
                      <m:e>
                        <m:acc>
                          <m:accPr>
                            <m:chr m:val="̅"/>
                            <m:ctrlPr>
                              <a:rPr lang="en-US" i="1">
                                <a:solidFill>
                                  <a:prstClr val="black"/>
                                </a:solidFill>
                                <a:latin typeface="Cambria Math"/>
                                <a:ea typeface="Cambria Math"/>
                              </a:rPr>
                            </m:ctrlPr>
                          </m:accPr>
                          <m:e>
                            <m:r>
                              <a:rPr lang="en-US" i="1" smtClean="0">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28259" y="1904492"/>
                <a:ext cx="5252913" cy="694229"/>
              </a:xfrm>
              <a:prstGeom prst="rect">
                <a:avLst/>
              </a:prstGeom>
              <a:blipFill rotWithShape="1">
                <a:blip r:embed="rId7"/>
                <a:stretch>
                  <a:fillRect l="-928" b="-10526"/>
                </a:stretch>
              </a:blipFill>
            </p:spPr>
            <p:txBody>
              <a:bodyPr/>
              <a:lstStyle/>
              <a:p>
                <a:r>
                  <a:rPr lang="en-US">
                    <a:noFill/>
                  </a:rPr>
                  <a:t> </a:t>
                </a:r>
              </a:p>
            </p:txBody>
          </p:sp>
        </mc:Fallback>
      </mc:AlternateContent>
      <p:sp>
        <p:nvSpPr>
          <p:cNvPr id="7" name="TextBox 6"/>
          <p:cNvSpPr txBox="1"/>
          <p:nvPr/>
        </p:nvSpPr>
        <p:spPr>
          <a:xfrm>
            <a:off x="197904" y="3901855"/>
            <a:ext cx="5051922" cy="1077218"/>
          </a:xfrm>
          <a:prstGeom prst="rect">
            <a:avLst/>
          </a:prstGeom>
          <a:noFill/>
          <a:ln>
            <a:solidFill>
              <a:schemeClr val="tx1"/>
            </a:solidFill>
          </a:ln>
        </p:spPr>
        <p:txBody>
          <a:bodyPr wrap="square" rtlCol="0">
            <a:spAutoFit/>
          </a:bodyPr>
          <a:lstStyle/>
          <a:p>
            <a:pPr algn="just"/>
            <a:r>
              <a:rPr lang="en-US" sz="1600" dirty="0">
                <a:solidFill>
                  <a:prstClr val="black"/>
                </a:solidFill>
              </a:rPr>
              <a:t>There is evidence that the sum of points assigned to Amp &amp; Hear handicaps is smaller than the sum of points assigned to Crutch &amp; Wheel handicaps at level alpha equal to 0.05 because the CI does not contain 0. </a:t>
            </a:r>
          </a:p>
        </p:txBody>
      </p:sp>
      <mc:AlternateContent xmlns:mc="http://schemas.openxmlformats.org/markup-compatibility/2006" xmlns:a14="http://schemas.microsoft.com/office/drawing/2010/main">
        <mc:Choice Requires="a14">
          <p:sp>
            <p:nvSpPr>
              <p:cNvPr id="17" name="TextBox 16"/>
              <p:cNvSpPr txBox="1"/>
              <p:nvPr/>
            </p:nvSpPr>
            <p:spPr>
              <a:xfrm>
                <a:off x="384563" y="1208404"/>
                <a:ext cx="4108497" cy="6960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prstClr val="black"/>
                              </a:solidFill>
                              <a:latin typeface="Cambria Math"/>
                            </a:rPr>
                          </m:ctrlPr>
                        </m:sSubPr>
                        <m:e>
                          <m:r>
                            <a:rPr lang="en-US" b="1" i="1" smtClean="0">
                              <a:solidFill>
                                <a:prstClr val="black"/>
                              </a:solidFill>
                              <a:latin typeface="Cambria Math" charset="0"/>
                            </a:rPr>
                            <m:t>𝑯</m:t>
                          </m:r>
                        </m:e>
                        <m:sub>
                          <m:r>
                            <a:rPr lang="en-US" b="1" i="1" smtClean="0">
                              <a:solidFill>
                                <a:prstClr val="black"/>
                              </a:solidFill>
                              <a:latin typeface="Cambria Math" charset="0"/>
                            </a:rPr>
                            <m:t>𝟎</m:t>
                          </m:r>
                        </m:sub>
                      </m:sSub>
                      <m:r>
                        <a:rPr lang="en-US" b="1" i="1" smtClean="0">
                          <a:solidFill>
                            <a:prstClr val="black"/>
                          </a:solidFill>
                          <a:latin typeface="Cambria Math"/>
                        </a:rPr>
                        <m:t>: </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𝑨𝒎𝒑</m:t>
                          </m:r>
                        </m:sub>
                      </m:sSub>
                      <m:r>
                        <a:rPr lang="en-US" b="1" i="1" smtClean="0">
                          <a:solidFill>
                            <a:prstClr val="black"/>
                          </a:solidFill>
                          <a:latin typeface="Cambria Math" charset="0"/>
                          <a:ea typeface="Cambria Math"/>
                        </a:rPr>
                        <m:t>+</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𝑯𝒆𝒂𝒓</m:t>
                          </m:r>
                          <m:r>
                            <a:rPr lang="en-US" b="1" i="1" smtClean="0">
                              <a:solidFill>
                                <a:prstClr val="black"/>
                              </a:solidFill>
                              <a:latin typeface="Cambria Math" charset="0"/>
                              <a:ea typeface="Cambria Math"/>
                            </a:rPr>
                            <m:t> </m:t>
                          </m:r>
                        </m:sub>
                      </m:sSub>
                      <m:r>
                        <a:rPr lang="en-US" b="1" i="1" smtClean="0">
                          <a:solidFill>
                            <a:prstClr val="black"/>
                          </a:solidFill>
                          <a:latin typeface="Cambria Math" charset="0"/>
                          <a:ea typeface="Cambria Math"/>
                        </a:rPr>
                        <m:t>=</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𝑪𝒓𝒖𝒕𝒄𝒉</m:t>
                          </m:r>
                        </m:sub>
                      </m:sSub>
                      <m:r>
                        <a:rPr lang="en-US" b="1" i="1" smtClean="0">
                          <a:solidFill>
                            <a:prstClr val="black"/>
                          </a:solidFill>
                          <a:latin typeface="Cambria Math" charset="0"/>
                          <a:ea typeface="Cambria Math"/>
                        </a:rPr>
                        <m:t>+</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𝑾𝒉𝒆𝒆𝒍</m:t>
                          </m:r>
                          <m:r>
                            <a:rPr lang="en-US" b="1" i="1">
                              <a:solidFill>
                                <a:prstClr val="black"/>
                              </a:solidFill>
                              <a:latin typeface="Cambria Math"/>
                              <a:ea typeface="Cambria Math"/>
                            </a:rPr>
                            <m:t> </m:t>
                          </m:r>
                        </m:sub>
                      </m:sSub>
                    </m:oMath>
                  </m:oMathPara>
                </a14:m>
                <a:endParaRPr lang="en-US" b="1" i="1" dirty="0" smtClean="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b="1" i="1" smtClean="0">
                              <a:solidFill>
                                <a:prstClr val="black"/>
                              </a:solidFill>
                              <a:latin typeface="Cambria Math"/>
                            </a:rPr>
                          </m:ctrlPr>
                        </m:sSubPr>
                        <m:e>
                          <m:r>
                            <a:rPr lang="en-US" b="1" i="1" smtClean="0">
                              <a:solidFill>
                                <a:prstClr val="black"/>
                              </a:solidFill>
                              <a:latin typeface="Cambria Math" charset="0"/>
                            </a:rPr>
                            <m:t>𝑯</m:t>
                          </m:r>
                        </m:e>
                        <m:sub>
                          <m:r>
                            <a:rPr lang="en-US" b="1" i="1" smtClean="0">
                              <a:solidFill>
                                <a:prstClr val="black"/>
                              </a:solidFill>
                              <a:latin typeface="Cambria Math" charset="0"/>
                            </a:rPr>
                            <m:t>𝑨</m:t>
                          </m:r>
                        </m:sub>
                      </m:sSub>
                      <m:r>
                        <a:rPr lang="en-US" b="1" i="1" smtClean="0">
                          <a:solidFill>
                            <a:prstClr val="black"/>
                          </a:solidFill>
                          <a:latin typeface="Cambria Math"/>
                        </a:rPr>
                        <m:t>:</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𝑨𝒎𝒑</m:t>
                          </m:r>
                        </m:sub>
                      </m:sSub>
                      <m:r>
                        <a:rPr lang="en-US" b="1" i="1" smtClean="0">
                          <a:solidFill>
                            <a:prstClr val="black"/>
                          </a:solidFill>
                          <a:latin typeface="Cambria Math" charset="0"/>
                          <a:ea typeface="Cambria Math"/>
                        </a:rPr>
                        <m:t>+</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𝑯𝒆𝒂𝒓</m:t>
                          </m:r>
                          <m:r>
                            <a:rPr lang="en-US" b="1" i="1">
                              <a:solidFill>
                                <a:prstClr val="black"/>
                              </a:solidFill>
                              <a:latin typeface="Cambria Math" charset="0"/>
                              <a:ea typeface="Cambria Math"/>
                            </a:rPr>
                            <m:t> </m:t>
                          </m:r>
                        </m:sub>
                      </m:sSub>
                      <m:r>
                        <a:rPr lang="en-US" b="1" i="1">
                          <a:solidFill>
                            <a:prstClr val="black"/>
                          </a:solidFill>
                          <a:latin typeface="Cambria Math"/>
                          <a:ea typeface="Cambria Math"/>
                        </a:rPr>
                        <m:t>≠</m:t>
                      </m:r>
                      <m:sSub>
                        <m:sSubPr>
                          <m:ctrlPr>
                            <a:rPr lang="en-US" b="1" i="1">
                              <a:solidFill>
                                <a:prstClr val="black"/>
                              </a:solidFill>
                              <a:latin typeface="Cambria Math"/>
                              <a:ea typeface="Cambria Math"/>
                            </a:rPr>
                          </m:ctrlPr>
                        </m:sSubPr>
                        <m:e>
                          <m:r>
                            <a:rPr lang="en-US" b="1" i="1">
                              <a:solidFill>
                                <a:prstClr val="black"/>
                              </a:solidFill>
                              <a:latin typeface="Cambria Math"/>
                              <a:ea typeface="Cambria Math"/>
                            </a:rPr>
                            <m:t>𝝁</m:t>
                          </m:r>
                        </m:e>
                        <m:sub>
                          <m:r>
                            <a:rPr lang="en-US" b="1" i="1">
                              <a:solidFill>
                                <a:prstClr val="black"/>
                              </a:solidFill>
                              <a:latin typeface="Cambria Math"/>
                              <a:ea typeface="Cambria Math"/>
                            </a:rPr>
                            <m:t>𝑪𝒓𝒖𝒕𝒄𝒉</m:t>
                          </m:r>
                        </m:sub>
                      </m:sSub>
                      <m:sSub>
                        <m:sSubPr>
                          <m:ctrlPr>
                            <a:rPr lang="en-US" b="1" i="1">
                              <a:solidFill>
                                <a:prstClr val="black"/>
                              </a:solidFill>
                              <a:latin typeface="Cambria Math"/>
                              <a:ea typeface="Cambria Math"/>
                            </a:rPr>
                          </m:ctrlPr>
                        </m:sSubPr>
                        <m:e>
                          <m:r>
                            <a:rPr lang="en-US" b="1" i="1" smtClean="0">
                              <a:solidFill>
                                <a:prstClr val="black"/>
                              </a:solidFill>
                              <a:latin typeface="Cambria Math" charset="0"/>
                              <a:ea typeface="Cambria Math"/>
                            </a:rPr>
                            <m:t>+</m:t>
                          </m:r>
                          <m:r>
                            <a:rPr lang="en-US" b="1" i="1">
                              <a:solidFill>
                                <a:prstClr val="black"/>
                              </a:solidFill>
                              <a:latin typeface="Cambria Math"/>
                              <a:ea typeface="Cambria Math"/>
                            </a:rPr>
                            <m:t>𝝁</m:t>
                          </m:r>
                        </m:e>
                        <m:sub>
                          <m:r>
                            <a:rPr lang="en-US" b="1" i="1">
                              <a:solidFill>
                                <a:prstClr val="black"/>
                              </a:solidFill>
                              <a:latin typeface="Cambria Math"/>
                              <a:ea typeface="Cambria Math"/>
                            </a:rPr>
                            <m:t>𝑾𝒉𝒆𝒆𝒍</m:t>
                          </m:r>
                          <m:r>
                            <a:rPr lang="en-US" b="1" i="1">
                              <a:solidFill>
                                <a:prstClr val="black"/>
                              </a:solidFill>
                              <a:latin typeface="Cambria Math"/>
                              <a:ea typeface="Cambria Math"/>
                            </a:rPr>
                            <m:t> </m:t>
                          </m:r>
                        </m:sub>
                      </m:sSub>
                    </m:oMath>
                  </m:oMathPara>
                </a14:m>
                <a:endParaRPr lang="en-US" b="1"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84563" y="1208404"/>
                <a:ext cx="4108497" cy="696088"/>
              </a:xfrm>
              <a:prstGeom prst="rect">
                <a:avLst/>
              </a:prstGeom>
              <a:blipFill rotWithShape="1">
                <a:blip r:embed="rId8"/>
                <a:stretch>
                  <a:fillRect b="-4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itle 5"/>
              <p:cNvSpPr>
                <a:spLocks noGrp="1"/>
              </p:cNvSpPr>
              <p:nvPr>
                <p:ph type="title"/>
              </p:nvPr>
            </p:nvSpPr>
            <p:spPr>
              <a:xfrm>
                <a:off x="817447" y="172364"/>
                <a:ext cx="7543800" cy="1138435"/>
              </a:xfrm>
            </p:spPr>
            <p:txBody>
              <a:bodyPr>
                <a:normAutofit fontScale="90000"/>
              </a:bodyPr>
              <a:lstStyle/>
              <a:p>
                <a:r>
                  <a:rPr lang="en-US" sz="2800" b="1" dirty="0">
                    <a:latin typeface="+mn-lt"/>
                  </a:rPr>
                  <a:t>Handicap &amp; Capability Study: </a:t>
                </a:r>
                <a:br>
                  <a:rPr lang="en-US" sz="2800" b="1" dirty="0">
                    <a:latin typeface="+mn-lt"/>
                  </a:rPr>
                </a:br>
                <a:r>
                  <a:rPr lang="en-US" sz="2800" b="1" dirty="0">
                    <a:latin typeface="+mn-lt"/>
                  </a:rPr>
                  <a:t>Confidence Intervals for Contrast </a:t>
                </a:r>
                <a14:m>
                  <m:oMath xmlns:m="http://schemas.openxmlformats.org/officeDocument/2006/math">
                    <m:r>
                      <a:rPr lang="en-US" sz="2800" b="1" i="1">
                        <a:latin typeface="Cambria Math"/>
                      </a:rPr>
                      <m:t>𝛄</m:t>
                    </m:r>
                  </m:oMath>
                </a14:m>
                <a:r>
                  <a:rPr lang="en-US" sz="2800" b="1" dirty="0">
                    <a:latin typeface="+mn-lt"/>
                  </a:rPr>
                  <a:t/>
                </a:r>
                <a:br>
                  <a:rPr lang="en-US" sz="2800" b="1" dirty="0">
                    <a:latin typeface="+mn-lt"/>
                  </a:rPr>
                </a:br>
                <a:endParaRPr lang="en-US" sz="2800" b="1" dirty="0">
                  <a:latin typeface="+mn-lt"/>
                </a:endParaRPr>
              </a:p>
            </p:txBody>
          </p:sp>
        </mc:Choice>
        <mc:Fallback xmlns="">
          <p:sp>
            <p:nvSpPr>
              <p:cNvPr id="20" name="Title 5"/>
              <p:cNvSpPr>
                <a:spLocks noGrp="1" noRot="1" noChangeAspect="1" noMove="1" noResize="1" noEditPoints="1" noAdjustHandles="1" noChangeArrowheads="1" noChangeShapeType="1" noTextEdit="1"/>
              </p:cNvSpPr>
              <p:nvPr>
                <p:ph type="title"/>
              </p:nvPr>
            </p:nvSpPr>
            <p:spPr>
              <a:xfrm>
                <a:off x="817447" y="172364"/>
                <a:ext cx="7543800" cy="1138435"/>
              </a:xfrm>
              <a:blipFill rotWithShape="1">
                <a:blip r:embed="rId9"/>
                <a:stretch>
                  <a:fillRect t="-8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95111" y="5376206"/>
                <a:ext cx="5407955"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 </m:t>
                    </m:r>
                    <m:r>
                      <a:rPr lang="en-US" i="1">
                        <a:solidFill>
                          <a:prstClr val="black"/>
                        </a:solidFill>
                        <a:latin typeface="Cambria Math"/>
                      </a:rPr>
                      <m:t>−2.78577 </m:t>
                    </m:r>
                    <m:r>
                      <a:rPr lang="en-US" i="1">
                        <a:solidFill>
                          <a:prstClr val="black"/>
                        </a:solidFill>
                        <a:latin typeface="Cambria Math"/>
                        <a:ea typeface="Cambria Math"/>
                      </a:rPr>
                      <m:t>±</m:t>
                    </m:r>
                    <m:r>
                      <a:rPr lang="en-US" i="1" smtClean="0">
                        <a:solidFill>
                          <a:prstClr val="black"/>
                        </a:solidFill>
                        <a:latin typeface="Cambria Math" charset="0"/>
                        <a:ea typeface="Cambria Math"/>
                      </a:rPr>
                      <m:t>(</m:t>
                    </m:r>
                    <m:r>
                      <a:rPr lang="en-US" i="1">
                        <a:solidFill>
                          <a:prstClr val="black"/>
                        </a:solidFill>
                        <a:latin typeface="Cambria Math"/>
                        <a:ea typeface="Cambria Math"/>
                      </a:rPr>
                      <m:t>1.9971</m:t>
                    </m:r>
                    <m:r>
                      <a:rPr lang="en-US" i="1" smtClean="0">
                        <a:solidFill>
                          <a:prstClr val="black"/>
                        </a:solidFill>
                        <a:latin typeface="Cambria Math" charset="0"/>
                        <a:ea typeface="Cambria Math"/>
                      </a:rPr>
                      <m:t>)(0</m:t>
                    </m:r>
                    <m:r>
                      <a:rPr lang="en-US" i="1">
                        <a:solidFill>
                          <a:prstClr val="black"/>
                        </a:solidFill>
                        <a:latin typeface="Cambria Math"/>
                        <a:ea typeface="Cambria Math"/>
                      </a:rPr>
                      <m:t>.87286</m:t>
                    </m:r>
                    <m:r>
                      <a:rPr lang="en-US" i="1" smtClean="0">
                        <a:solidFill>
                          <a:prstClr val="black"/>
                        </a:solidFill>
                        <a:latin typeface="Cambria Math" charset="0"/>
                        <a:ea typeface="Cambria Math"/>
                      </a:rPr>
                      <m:t>)</m:t>
                    </m:r>
                  </m:oMath>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95111" y="5376206"/>
                <a:ext cx="5407955" cy="369332"/>
              </a:xfrm>
              <a:prstGeom prst="rect">
                <a:avLst/>
              </a:prstGeom>
              <a:blipFill rotWithShape="1">
                <a:blip r:embed="rId10"/>
                <a:stretch>
                  <a:fillRect l="-902" t="-8197" b="-24590"/>
                </a:stretch>
              </a:blipFill>
            </p:spPr>
            <p:txBody>
              <a:bodyPr/>
              <a:lstStyle/>
              <a:p>
                <a:r>
                  <a:rPr lang="en-US">
                    <a:noFill/>
                  </a:rPr>
                  <a:t> </a:t>
                </a:r>
              </a:p>
            </p:txBody>
          </p:sp>
        </mc:Fallback>
      </mc:AlternateContent>
      <p:cxnSp>
        <p:nvCxnSpPr>
          <p:cNvPr id="22" name="Straight Arrow Connector 21"/>
          <p:cNvCxnSpPr>
            <a:cxnSpLocks/>
            <a:stCxn id="16" idx="3"/>
          </p:cNvCxnSpPr>
          <p:nvPr/>
        </p:nvCxnSpPr>
        <p:spPr>
          <a:xfrm flipH="1">
            <a:off x="2646248" y="2913966"/>
            <a:ext cx="2358569" cy="258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06299" y="2598721"/>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cxnSpLocks/>
          </p:cNvCxnSpPr>
          <p:nvPr/>
        </p:nvCxnSpPr>
        <p:spPr>
          <a:xfrm flipH="1">
            <a:off x="4806543" y="3641972"/>
            <a:ext cx="400430" cy="174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870611" y="3213416"/>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cxnSpLocks/>
          </p:cNvCxnSpPr>
          <p:nvPr/>
        </p:nvCxnSpPr>
        <p:spPr>
          <a:xfrm flipH="1" flipV="1">
            <a:off x="3941650" y="5663709"/>
            <a:ext cx="1959281" cy="81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245658" y="5554607"/>
            <a:ext cx="811675"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0A2B08B9-107B-4155-B3B0-1EFE034F0592}"/>
              </a:ext>
            </a:extLst>
          </p:cNvPr>
          <p:cNvSpPr txBox="1"/>
          <p:nvPr/>
        </p:nvSpPr>
        <p:spPr>
          <a:xfrm>
            <a:off x="969848" y="5019540"/>
            <a:ext cx="4931083" cy="369332"/>
          </a:xfrm>
          <a:prstGeom prst="rect">
            <a:avLst/>
          </a:prstGeom>
          <a:noFill/>
        </p:spPr>
        <p:txBody>
          <a:bodyPr wrap="square" rtlCol="0">
            <a:spAutoFit/>
          </a:bodyPr>
          <a:lstStyle/>
          <a:p>
            <a:r>
              <a:rPr lang="en-US" dirty="0"/>
              <a:t>CI: Point estimate ± multiplier* standard error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 xmlns:a16="http://schemas.microsoft.com/office/drawing/2014/main" id="{E0A2A4E7-A775-41F2-9081-EE1A65452E19}"/>
                  </a:ext>
                </a:extLst>
              </p:cNvPr>
              <p:cNvSpPr txBox="1"/>
              <p:nvPr/>
            </p:nvSpPr>
            <p:spPr>
              <a:xfrm>
                <a:off x="166695" y="5663709"/>
                <a:ext cx="4510345" cy="369332"/>
              </a:xfrm>
              <a:prstGeom prst="rect">
                <a:avLst/>
              </a:prstGeom>
              <a:noFill/>
            </p:spPr>
            <p:txBody>
              <a:bodyPr wrap="squar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 </m:t>
                    </m:r>
                    <m:r>
                      <a:rPr lang="en-US" i="1">
                        <a:solidFill>
                          <a:prstClr val="black"/>
                        </a:solidFill>
                        <a:latin typeface="Cambria Math"/>
                      </a:rPr>
                      <m:t>−2.78577 </m:t>
                    </m:r>
                    <m:r>
                      <a:rPr lang="en-US" i="1">
                        <a:solidFill>
                          <a:prstClr val="black"/>
                        </a:solidFill>
                        <a:latin typeface="Cambria Math"/>
                        <a:ea typeface="Cambria Math"/>
                      </a:rPr>
                      <m:t>±</m:t>
                    </m:r>
                    <m:r>
                      <a:rPr lang="en-US" b="0" i="1" smtClean="0">
                        <a:solidFill>
                          <a:prstClr val="black"/>
                        </a:solidFill>
                        <a:latin typeface="Cambria Math" panose="02040503050406030204" pitchFamily="18" charset="0"/>
                        <a:ea typeface="Cambria Math"/>
                      </a:rPr>
                      <m:t>1.74319</m:t>
                    </m:r>
                  </m:oMath>
                </a14:m>
                <a:endParaRPr lang="en-US" b="0" dirty="0">
                  <a:solidFill>
                    <a:prstClr val="black"/>
                  </a:solidFill>
                  <a:ea typeface="Cambria Math"/>
                </a:endParaRPr>
              </a:p>
            </p:txBody>
          </p:sp>
        </mc:Choice>
        <mc:Fallback xmlns="">
          <p:sp>
            <p:nvSpPr>
              <p:cNvPr id="28" name="TextBox 27">
                <a:extLst>
                  <a:ext uri="{FF2B5EF4-FFF2-40B4-BE49-F238E27FC236}">
                    <a16:creationId xmlns:a16="http://schemas.microsoft.com/office/drawing/2014/main" xmlns:a14="http://schemas.microsoft.com/office/drawing/2010/main" xmlns="" id="{E0A2A4E7-A775-41F2-9081-EE1A65452E19}"/>
                  </a:ext>
                </a:extLst>
              </p:cNvPr>
              <p:cNvSpPr txBox="1">
                <a:spLocks noRot="1" noChangeAspect="1" noMove="1" noResize="1" noEditPoints="1" noAdjustHandles="1" noChangeArrowheads="1" noChangeShapeType="1" noTextEdit="1"/>
              </p:cNvSpPr>
              <p:nvPr/>
            </p:nvSpPr>
            <p:spPr>
              <a:xfrm>
                <a:off x="166695" y="5663709"/>
                <a:ext cx="4510345" cy="369332"/>
              </a:xfrm>
              <a:prstGeom prst="rect">
                <a:avLst/>
              </a:prstGeom>
              <a:blipFill rotWithShape="1">
                <a:blip r:embed="rId11"/>
                <a:stretch>
                  <a:fillRect l="-108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 xmlns:a16="http://schemas.microsoft.com/office/drawing/2014/main" id="{35289833-A5E9-48EC-9F22-1406D976C241}"/>
                  </a:ext>
                </a:extLst>
              </p:cNvPr>
              <p:cNvSpPr txBox="1"/>
              <p:nvPr/>
            </p:nvSpPr>
            <p:spPr>
              <a:xfrm>
                <a:off x="183970" y="5997094"/>
                <a:ext cx="3699154"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(-4.529, -1.043)  </a:t>
                </a:r>
              </a:p>
            </p:txBody>
          </p:sp>
        </mc:Choice>
        <mc:Fallback xmlns="">
          <p:sp>
            <p:nvSpPr>
              <p:cNvPr id="32" name="TextBox 31">
                <a:extLst>
                  <a:ext uri="{FF2B5EF4-FFF2-40B4-BE49-F238E27FC236}">
                    <a16:creationId xmlns:a16="http://schemas.microsoft.com/office/drawing/2014/main" xmlns:a14="http://schemas.microsoft.com/office/drawing/2010/main" xmlns="" id="{35289833-A5E9-48EC-9F22-1406D976C241}"/>
                  </a:ext>
                </a:extLst>
              </p:cNvPr>
              <p:cNvSpPr txBox="1">
                <a:spLocks noRot="1" noChangeAspect="1" noMove="1" noResize="1" noEditPoints="1" noAdjustHandles="1" noChangeArrowheads="1" noChangeShapeType="1" noTextEdit="1"/>
              </p:cNvSpPr>
              <p:nvPr/>
            </p:nvSpPr>
            <p:spPr>
              <a:xfrm>
                <a:off x="183970" y="5997094"/>
                <a:ext cx="3699154" cy="369332"/>
              </a:xfrm>
              <a:prstGeom prst="rect">
                <a:avLst/>
              </a:prstGeom>
              <a:blipFill rotWithShape="1">
                <a:blip r:embed="rId12"/>
                <a:stretch>
                  <a:fillRect l="-1318" t="-8333" r="-659" b="-2666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EAAEF539-8703-4C8E-B6C9-296342A7E4EA}" type="slidenum">
              <a:rPr lang="en-US" smtClean="0"/>
              <a:t>12</a:t>
            </a:fld>
            <a:endParaRPr lang="en-US" dirty="0"/>
          </a:p>
        </p:txBody>
      </p:sp>
    </p:spTree>
    <p:extLst>
      <p:ext uri="{BB962C8B-B14F-4D97-AF65-F5344CB8AC3E}">
        <p14:creationId xmlns:p14="http://schemas.microsoft.com/office/powerpoint/2010/main" val="1594954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59" y="4724400"/>
            <a:ext cx="5549900" cy="901700"/>
          </a:xfrm>
          <a:prstGeom prst="rect">
            <a:avLst/>
          </a:prstGeom>
          <a:ln>
            <a:solidFill>
              <a:schemeClr val="accent1"/>
            </a:solidFill>
          </a:ln>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99" y="1275226"/>
            <a:ext cx="8458200" cy="1406444"/>
          </a:xfrm>
          <a:prstGeom prst="rect">
            <a:avLst/>
          </a:prstGeom>
          <a:ln>
            <a:solidFill>
              <a:schemeClr val="accent1"/>
            </a:solidFill>
          </a:ln>
        </p:spPr>
      </p:pic>
      <p:sp>
        <p:nvSpPr>
          <p:cNvPr id="2" name="Title 1"/>
          <p:cNvSpPr>
            <a:spLocks noGrp="1"/>
          </p:cNvSpPr>
          <p:nvPr>
            <p:ph type="title"/>
          </p:nvPr>
        </p:nvSpPr>
        <p:spPr>
          <a:xfrm>
            <a:off x="457200" y="152400"/>
            <a:ext cx="8229600" cy="944562"/>
          </a:xfrm>
        </p:spPr>
        <p:txBody>
          <a:bodyPr>
            <a:noAutofit/>
          </a:bodyPr>
          <a:lstStyle/>
          <a:p>
            <a:r>
              <a:rPr lang="en-US" sz="3600" b="1" dirty="0">
                <a:latin typeface="+mn-lt"/>
              </a:rPr>
              <a:t>Handicap &amp; Capability Study: </a:t>
            </a:r>
            <a:r>
              <a:rPr lang="en-US" sz="3600" b="1" dirty="0" smtClean="0">
                <a:latin typeface="+mn-lt"/>
              </a:rPr>
              <a:t>In </a:t>
            </a:r>
            <a:r>
              <a:rPr lang="en-US" sz="3600" b="1" dirty="0">
                <a:latin typeface="+mn-lt"/>
              </a:rPr>
              <a:t>SAS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293" y="3657600"/>
            <a:ext cx="6045200" cy="495300"/>
          </a:xfrm>
          <a:prstGeom prst="rect">
            <a:avLst/>
          </a:prstGeom>
        </p:spPr>
      </p:pic>
      <p:cxnSp>
        <p:nvCxnSpPr>
          <p:cNvPr id="8" name="Straight Arrow Connector 7"/>
          <p:cNvCxnSpPr/>
          <p:nvPr/>
        </p:nvCxnSpPr>
        <p:spPr>
          <a:xfrm>
            <a:off x="1730299" y="2105986"/>
            <a:ext cx="2384501" cy="155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30299" y="2277494"/>
            <a:ext cx="1604010" cy="293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30299" y="2410786"/>
            <a:ext cx="160401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79437" y="2680784"/>
                <a:ext cx="5252913" cy="390748"/>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879437" y="2680784"/>
                <a:ext cx="5252913" cy="390748"/>
              </a:xfrm>
              <a:prstGeom prst="rect">
                <a:avLst/>
              </a:prstGeom>
              <a:blipFill rotWithShape="1">
                <a:blip r:embed="rId5"/>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79437" y="3123808"/>
                <a:ext cx="5958234" cy="390748"/>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i="1" smtClean="0">
                        <a:solidFill>
                          <a:prstClr val="black"/>
                        </a:solidFill>
                        <a:latin typeface="Cambria Math"/>
                        <a:ea typeface="Cambria Math"/>
                      </a:rPr>
                      <m:t>−</m:t>
                    </m:r>
                    <m:r>
                      <a:rPr lang="en-US" i="1" smtClean="0">
                        <a:solidFill>
                          <a:prstClr val="black"/>
                        </a:solidFill>
                        <a:latin typeface="Cambria Math" charset="0"/>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charset="0"/>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sub>
                    </m:sSub>
                    <m:r>
                      <a:rPr lang="en-US" i="1" smtClean="0">
                        <a:solidFill>
                          <a:prstClr val="black"/>
                        </a:solidFill>
                        <a:latin typeface="Cambria Math"/>
                        <a:ea typeface="Cambria Math"/>
                      </a:rPr>
                      <m:t>−</m:t>
                    </m:r>
                    <m:r>
                      <a:rPr lang="en-US" i="1" smtClean="0">
                        <a:solidFill>
                          <a:prstClr val="black"/>
                        </a:solidFill>
                        <a:latin typeface="Cambria Math" charset="0"/>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879437" y="3123808"/>
                <a:ext cx="5958234" cy="390748"/>
              </a:xfrm>
              <a:prstGeom prst="rect">
                <a:avLst/>
              </a:prstGeom>
              <a:blipFill rotWithShape="1">
                <a:blip r:embed="rId6"/>
                <a:stretch>
                  <a:fillRect b="-4615"/>
                </a:stretch>
              </a:blipFill>
            </p:spPr>
            <p:txBody>
              <a:bodyPr/>
              <a:lstStyle/>
              <a:p>
                <a:r>
                  <a:rPr lang="en-US">
                    <a:noFill/>
                  </a:rPr>
                  <a:t> </a:t>
                </a:r>
              </a:p>
            </p:txBody>
          </p:sp>
        </mc:Fallback>
      </mc:AlternateContent>
      <p:sp>
        <p:nvSpPr>
          <p:cNvPr id="23" name="Curved Right Arrow 22"/>
          <p:cNvSpPr/>
          <p:nvPr/>
        </p:nvSpPr>
        <p:spPr>
          <a:xfrm>
            <a:off x="434899" y="2182186"/>
            <a:ext cx="381000" cy="13268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24" name="Curved Right Arrow 23"/>
          <p:cNvSpPr/>
          <p:nvPr/>
        </p:nvSpPr>
        <p:spPr>
          <a:xfrm>
            <a:off x="701599" y="2410786"/>
            <a:ext cx="190500" cy="5708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4" name="TextBox 3"/>
          <p:cNvSpPr txBox="1"/>
          <p:nvPr/>
        </p:nvSpPr>
        <p:spPr>
          <a:xfrm>
            <a:off x="360671" y="5788514"/>
            <a:ext cx="8305800" cy="646331"/>
          </a:xfrm>
          <a:prstGeom prst="rect">
            <a:avLst/>
          </a:prstGeom>
          <a:noFill/>
        </p:spPr>
        <p:txBody>
          <a:bodyPr wrap="square" rtlCol="0">
            <a:spAutoFit/>
          </a:bodyPr>
          <a:lstStyle/>
          <a:p>
            <a:r>
              <a:rPr lang="en-US" dirty="0"/>
              <a:t>Three different ways (contrast, estimate, estimate with divisor =2) to test for the same idea. (There are many more than three!)</a:t>
            </a:r>
          </a:p>
        </p:txBody>
      </p:sp>
      <mc:AlternateContent xmlns:mc="http://schemas.openxmlformats.org/markup-compatibility/2006" xmlns:a14="http://schemas.microsoft.com/office/drawing/2010/main">
        <mc:Choice Requires="a14">
          <p:sp>
            <p:nvSpPr>
              <p:cNvPr id="5" name="Rectangle 4"/>
              <p:cNvSpPr/>
              <p:nvPr/>
            </p:nvSpPr>
            <p:spPr>
              <a:xfrm>
                <a:off x="6837671" y="4386023"/>
                <a:ext cx="1828800" cy="1240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sz="1200" b="0" i="1" smtClean="0">
                          <a:latin typeface="Cambria Math"/>
                        </a:rPr>
                        <m:t>𝐶</m:t>
                      </m:r>
                      <m:r>
                        <a:rPr lang="en-US" sz="1200" b="0" i="1" smtClean="0">
                          <a:latin typeface="Cambria Math"/>
                        </a:rPr>
                        <m:t>=</m:t>
                      </m:r>
                      <m:nary>
                        <m:naryPr>
                          <m:chr m:val="∑"/>
                          <m:ctrlPr>
                            <a:rPr lang="en-US" sz="1200" b="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𝐼</m:t>
                          </m:r>
                        </m:sup>
                        <m:e>
                          <m:sSub>
                            <m:sSubPr>
                              <m:ctrlPr>
                                <a:rPr lang="en-US" sz="1200" b="0" i="1" smtClean="0">
                                  <a:latin typeface="Cambria Math"/>
                                </a:rPr>
                              </m:ctrlPr>
                            </m:sSubPr>
                            <m:e>
                              <m:r>
                                <a:rPr lang="en-US" sz="1200" b="0" i="1" smtClean="0">
                                  <a:latin typeface="Cambria Math"/>
                                </a:rPr>
                                <m:t>𝑤</m:t>
                              </m:r>
                            </m:e>
                            <m:sub>
                              <m:r>
                                <a:rPr lang="en-US" sz="1200" b="0" i="1" smtClean="0">
                                  <a:latin typeface="Cambria Math"/>
                                </a:rPr>
                                <m:t>𝑖</m:t>
                              </m:r>
                            </m:sub>
                          </m:sSub>
                          <m:sSub>
                            <m:sSubPr>
                              <m:ctrlPr>
                                <a:rPr lang="en-US" sz="1200" b="0" i="1" smtClean="0">
                                  <a:latin typeface="Cambria Math"/>
                                </a:rPr>
                              </m:ctrlPr>
                            </m:sSubPr>
                            <m:e>
                              <m:acc>
                                <m:accPr>
                                  <m:chr m:val="̅"/>
                                  <m:ctrlPr>
                                    <a:rPr lang="en-US" sz="1200" b="0" i="1" smtClean="0">
                                      <a:latin typeface="Cambria Math"/>
                                    </a:rPr>
                                  </m:ctrlPr>
                                </m:accPr>
                                <m:e>
                                  <m:r>
                                    <a:rPr lang="en-US" sz="1200" b="0" i="1" smtClean="0">
                                      <a:latin typeface="Cambria Math"/>
                                    </a:rPr>
                                    <m:t>𝑥</m:t>
                                  </m:r>
                                </m:e>
                              </m:acc>
                            </m:e>
                            <m:sub>
                              <m:r>
                                <a:rPr lang="en-US" sz="1200" b="0" i="1" smtClean="0">
                                  <a:latin typeface="Cambria Math"/>
                                </a:rPr>
                                <m:t>𝑖</m:t>
                              </m:r>
                            </m:sub>
                          </m:sSub>
                        </m:e>
                      </m:nary>
                    </m:oMath>
                  </m:oMathPara>
                </a14:m>
                <a:endParaRPr lang="en-US" sz="1200" b="0" dirty="0" smtClean="0"/>
              </a:p>
              <a:p>
                <a:r>
                  <a:rPr lang="en-US" sz="1200" i="1" dirty="0" smtClean="0">
                    <a:latin typeface="Times New Roman" panose="02020603050405020304" pitchFamily="18" charset="0"/>
                    <a:cs typeface="Times New Roman" panose="02020603050405020304" pitchFamily="18" charset="0"/>
                  </a:rPr>
                  <a:t>Contrast SS </a:t>
                </a:r>
                <a:r>
                  <a:rPr lang="en-US" sz="1200" dirty="0" smtClean="0"/>
                  <a:t>= </a:t>
                </a:r>
                <a14:m>
                  <m:oMath xmlns:m="http://schemas.openxmlformats.org/officeDocument/2006/math">
                    <m:f>
                      <m:fPr>
                        <m:ctrlPr>
                          <a:rPr lang="en-US" sz="1200" i="1" smtClean="0">
                            <a:latin typeface="Cambria Math"/>
                          </a:rPr>
                        </m:ctrlPr>
                      </m:fPr>
                      <m:num>
                        <m:sSup>
                          <m:sSupPr>
                            <m:ctrlPr>
                              <a:rPr lang="en-US" sz="1200" i="1" smtClean="0">
                                <a:latin typeface="Cambria Math"/>
                              </a:rPr>
                            </m:ctrlPr>
                          </m:sSupPr>
                          <m:e>
                            <m:r>
                              <a:rPr lang="en-US" sz="1200" b="0" i="1" smtClean="0">
                                <a:latin typeface="Cambria Math"/>
                              </a:rPr>
                              <m:t>𝐶</m:t>
                            </m:r>
                          </m:e>
                          <m:sup>
                            <m:r>
                              <a:rPr lang="en-US" sz="1200" b="0" i="1" smtClean="0">
                                <a:latin typeface="Cambria Math"/>
                              </a:rPr>
                              <m:t>2</m:t>
                            </m:r>
                          </m:sup>
                        </m:sSup>
                      </m:num>
                      <m:den>
                        <m:f>
                          <m:fPr>
                            <m:ctrlPr>
                              <a:rPr lang="en-US" sz="1200" i="1" smtClean="0">
                                <a:latin typeface="Cambria Math"/>
                              </a:rPr>
                            </m:ctrlPr>
                          </m:fPr>
                          <m:num>
                            <m:r>
                              <a:rPr lang="en-US" sz="1200" b="0" i="1" smtClean="0">
                                <a:latin typeface="Cambria Math"/>
                              </a:rPr>
                              <m:t>1</m:t>
                            </m:r>
                          </m:num>
                          <m:den>
                            <m:r>
                              <a:rPr lang="en-US" sz="1200" b="0" i="1" smtClean="0">
                                <a:latin typeface="Cambria Math"/>
                              </a:rPr>
                              <m:t>𝑛</m:t>
                            </m:r>
                          </m:den>
                        </m:f>
                        <m:nary>
                          <m:naryPr>
                            <m:chr m:val="∑"/>
                            <m:ctrlPr>
                              <a:rPr lang="en-US" sz="120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𝐼</m:t>
                            </m:r>
                          </m:sup>
                          <m:e>
                            <m:sSup>
                              <m:sSupPr>
                                <m:ctrlPr>
                                  <a:rPr lang="en-US" sz="1200" i="1" smtClean="0">
                                    <a:latin typeface="Cambria Math"/>
                                  </a:rPr>
                                </m:ctrlPr>
                              </m:sSupPr>
                              <m:e>
                                <m:sSub>
                                  <m:sSubPr>
                                    <m:ctrlPr>
                                      <a:rPr lang="en-US" sz="1200" i="1" smtClean="0">
                                        <a:latin typeface="Cambria Math"/>
                                      </a:rPr>
                                    </m:ctrlPr>
                                  </m:sSubPr>
                                  <m:e>
                                    <m:r>
                                      <a:rPr lang="en-US" sz="1200" b="0" i="1" smtClean="0">
                                        <a:latin typeface="Cambria Math"/>
                                      </a:rPr>
                                      <m:t>𝑤</m:t>
                                    </m:r>
                                  </m:e>
                                  <m:sub>
                                    <m:r>
                                      <a:rPr lang="en-US" sz="1200" b="0" i="1" smtClean="0">
                                        <a:latin typeface="Cambria Math"/>
                                      </a:rPr>
                                      <m:t>𝑖</m:t>
                                    </m:r>
                                  </m:sub>
                                </m:sSub>
                              </m:e>
                              <m:sup>
                                <m:r>
                                  <a:rPr lang="en-US" sz="1200" b="0" i="1" smtClean="0">
                                    <a:latin typeface="Cambria Math"/>
                                  </a:rPr>
                                  <m:t>2</m:t>
                                </m:r>
                              </m:sup>
                            </m:sSup>
                          </m:e>
                        </m:nary>
                      </m:den>
                    </m:f>
                  </m:oMath>
                </a14:m>
                <a:endParaRPr lang="en-US" sz="1200" dirty="0" smtClean="0"/>
              </a:p>
              <a:p>
                <a:r>
                  <a:rPr lang="en-US" sz="1200" dirty="0" smtClean="0"/>
                  <a:t>F = </a:t>
                </a:r>
                <a14:m>
                  <m:oMath xmlns:m="http://schemas.openxmlformats.org/officeDocument/2006/math">
                    <m:f>
                      <m:fPr>
                        <m:ctrlPr>
                          <a:rPr lang="en-US" sz="1200" i="1" smtClean="0">
                            <a:latin typeface="Cambria Math"/>
                          </a:rPr>
                        </m:ctrlPr>
                      </m:fPr>
                      <m:num>
                        <m:r>
                          <a:rPr lang="en-US" sz="1200" b="0" i="1" smtClean="0">
                            <a:latin typeface="Cambria Math"/>
                          </a:rPr>
                          <m:t>𝐶𝑜𝑛𝑡𝑟𝑎𝑠𝑡</m:t>
                        </m:r>
                        <m:r>
                          <a:rPr lang="en-US" sz="1200" b="0" i="1" smtClean="0">
                            <a:latin typeface="Cambria Math"/>
                          </a:rPr>
                          <m:t> </m:t>
                        </m:r>
                        <m:r>
                          <a:rPr lang="en-US" sz="1200" b="0" i="1" smtClean="0">
                            <a:latin typeface="Cambria Math"/>
                          </a:rPr>
                          <m:t>𝑆𝑆</m:t>
                        </m:r>
                      </m:num>
                      <m:den>
                        <m:r>
                          <a:rPr lang="en-US" sz="1200" b="0" i="1" smtClean="0">
                            <a:latin typeface="Cambria Math"/>
                          </a:rPr>
                          <m:t>𝐸𝑟𝑟𝑜𝑟</m:t>
                        </m:r>
                        <m:r>
                          <a:rPr lang="en-US" sz="1200" b="0" i="1" smtClean="0">
                            <a:latin typeface="Cambria Math"/>
                          </a:rPr>
                          <m:t> </m:t>
                        </m:r>
                        <m:r>
                          <a:rPr lang="en-US" sz="1200" b="0" i="1" smtClean="0">
                            <a:latin typeface="Cambria Math"/>
                          </a:rPr>
                          <m:t>𝑆𝑆</m:t>
                        </m:r>
                      </m:den>
                    </m:f>
                  </m:oMath>
                </a14:m>
                <a:endParaRPr lang="en-US" sz="1200" dirty="0"/>
              </a:p>
            </p:txBody>
          </p:sp>
        </mc:Choice>
        <mc:Fallback xmlns="">
          <p:sp>
            <p:nvSpPr>
              <p:cNvPr id="5" name="Rectangle 4"/>
              <p:cNvSpPr>
                <a:spLocks noRot="1" noChangeAspect="1" noMove="1" noResize="1" noEditPoints="1" noAdjustHandles="1" noChangeArrowheads="1" noChangeShapeType="1" noTextEdit="1"/>
              </p:cNvSpPr>
              <p:nvPr/>
            </p:nvSpPr>
            <p:spPr>
              <a:xfrm>
                <a:off x="6837671" y="4386023"/>
                <a:ext cx="1828800" cy="1240077"/>
              </a:xfrm>
              <a:prstGeom prst="rect">
                <a:avLst/>
              </a:prstGeom>
              <a:blipFill rotWithShape="1">
                <a:blip r:embed="rId7"/>
                <a:stretch>
                  <a:fillRect b="-481"/>
                </a:stretch>
              </a:blipFill>
            </p:spPr>
            <p:txBody>
              <a:bodyPr/>
              <a:lstStyle/>
              <a:p>
                <a:r>
                  <a:rPr lang="en-US">
                    <a:noFill/>
                  </a:rPr>
                  <a:t> </a:t>
                </a:r>
              </a:p>
            </p:txBody>
          </p:sp>
        </mc:Fallback>
      </mc:AlternateContent>
      <p:cxnSp>
        <p:nvCxnSpPr>
          <p:cNvPr id="9" name="Straight Arrow Connector 8"/>
          <p:cNvCxnSpPr>
            <a:stCxn id="5" idx="1"/>
          </p:cNvCxnSpPr>
          <p:nvPr/>
        </p:nvCxnSpPr>
        <p:spPr>
          <a:xfrm flipH="1" flipV="1">
            <a:off x="6324600" y="4152900"/>
            <a:ext cx="513071" cy="853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953000" y="4474825"/>
            <a:ext cx="671693" cy="28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g/SE(g)</a:t>
            </a:r>
            <a:endParaRPr lang="en-US" sz="1200" dirty="0"/>
          </a:p>
        </p:txBody>
      </p:sp>
      <p:sp>
        <p:nvSpPr>
          <p:cNvPr id="22" name="Rectangle 21"/>
          <p:cNvSpPr/>
          <p:nvPr/>
        </p:nvSpPr>
        <p:spPr>
          <a:xfrm>
            <a:off x="3615603" y="4474825"/>
            <a:ext cx="357111" cy="28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a:t>
            </a:r>
            <a:endParaRPr lang="en-US" sz="1200" dirty="0"/>
          </a:p>
        </p:txBody>
      </p:sp>
      <p:sp>
        <p:nvSpPr>
          <p:cNvPr id="25" name="Rectangle 24"/>
          <p:cNvSpPr/>
          <p:nvPr/>
        </p:nvSpPr>
        <p:spPr>
          <a:xfrm>
            <a:off x="4343400" y="4474825"/>
            <a:ext cx="533399" cy="28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SE(g)</a:t>
            </a:r>
            <a:endParaRPr lang="en-US" sz="1200" dirty="0"/>
          </a:p>
        </p:txBody>
      </p:sp>
      <p:sp>
        <p:nvSpPr>
          <p:cNvPr id="26" name="Rectangle 25"/>
          <p:cNvSpPr/>
          <p:nvPr/>
        </p:nvSpPr>
        <p:spPr>
          <a:xfrm>
            <a:off x="4126173" y="1211567"/>
            <a:ext cx="3805513" cy="28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Contrasts in order of data entry rather than alphabetical</a:t>
            </a:r>
            <a:endParaRPr lang="en-US" sz="1200" dirty="0"/>
          </a:p>
        </p:txBody>
      </p:sp>
      <p:sp>
        <p:nvSpPr>
          <p:cNvPr id="28" name="Oval 27"/>
          <p:cNvSpPr/>
          <p:nvPr/>
        </p:nvSpPr>
        <p:spPr>
          <a:xfrm>
            <a:off x="7603649" y="2029786"/>
            <a:ext cx="1371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stCxn id="26" idx="1"/>
          </p:cNvCxnSpPr>
          <p:nvPr/>
        </p:nvCxnSpPr>
        <p:spPr>
          <a:xfrm flipH="1">
            <a:off x="3794158" y="1352398"/>
            <a:ext cx="3320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610100" y="1600200"/>
            <a:ext cx="3287806" cy="276999"/>
          </a:xfrm>
          <a:prstGeom prst="rect">
            <a:avLst/>
          </a:prstGeom>
          <a:solidFill>
            <a:schemeClr val="accent1"/>
          </a:solidFill>
        </p:spPr>
        <p:txBody>
          <a:bodyPr wrap="square" rtlCol="0">
            <a:spAutoFit/>
          </a:bodyPr>
          <a:lstStyle/>
          <a:p>
            <a:r>
              <a:rPr lang="en-US" sz="1200" dirty="0" smtClean="0">
                <a:solidFill>
                  <a:schemeClr val="bg1"/>
                </a:solidFill>
              </a:rPr>
              <a:t>Handy when dividing weights by same number</a:t>
            </a:r>
            <a:endParaRPr lang="en-US" sz="1200" dirty="0">
              <a:solidFill>
                <a:schemeClr val="bg1"/>
              </a:solidFill>
            </a:endParaRPr>
          </a:p>
        </p:txBody>
      </p:sp>
      <p:cxnSp>
        <p:nvCxnSpPr>
          <p:cNvPr id="31" name="Straight Arrow Connector 30"/>
          <p:cNvCxnSpPr>
            <a:stCxn id="30" idx="3"/>
          </p:cNvCxnSpPr>
          <p:nvPr/>
        </p:nvCxnSpPr>
        <p:spPr>
          <a:xfrm>
            <a:off x="7897906" y="1738700"/>
            <a:ext cx="391543" cy="23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EAAEF539-8703-4C8E-B6C9-296342A7E4EA}" type="slidenum">
              <a:rPr lang="en-US" smtClean="0"/>
              <a:t>13</a:t>
            </a:fld>
            <a:endParaRPr lang="en-US" dirty="0"/>
          </a:p>
        </p:txBody>
      </p:sp>
    </p:spTree>
    <p:extLst>
      <p:ext uri="{BB962C8B-B14F-4D97-AF65-F5344CB8AC3E}">
        <p14:creationId xmlns:p14="http://schemas.microsoft.com/office/powerpoint/2010/main" val="1276905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807" y="421336"/>
            <a:ext cx="8229600" cy="874064"/>
          </a:xfrm>
        </p:spPr>
        <p:txBody>
          <a:bodyPr>
            <a:normAutofit fontScale="90000"/>
          </a:bodyPr>
          <a:lstStyle/>
          <a:p>
            <a:r>
              <a:rPr lang="en-US" sz="3100" b="1" dirty="0">
                <a:latin typeface="+mn-lt"/>
              </a:rPr>
              <a:t>Handicap &amp; Capability Study: </a:t>
            </a:r>
            <a:r>
              <a:rPr lang="en-US" sz="3100" b="1" dirty="0" smtClean="0">
                <a:latin typeface="+mn-lt"/>
              </a:rPr>
              <a:t/>
            </a:r>
            <a:br>
              <a:rPr lang="en-US" sz="3100" b="1" dirty="0" smtClean="0">
                <a:latin typeface="+mn-lt"/>
              </a:rPr>
            </a:br>
            <a:r>
              <a:rPr lang="en-US" sz="3100" b="1" dirty="0" smtClean="0">
                <a:latin typeface="+mn-lt"/>
              </a:rPr>
              <a:t>Confidence Intervals From Contrasts</a:t>
            </a:r>
            <a:r>
              <a:rPr lang="en-US" sz="3100" b="1" dirty="0">
                <a:latin typeface="+mn-lt"/>
              </a:rPr>
              <a:t/>
            </a:r>
            <a:br>
              <a:rPr lang="en-US" sz="3100" b="1" dirty="0">
                <a:latin typeface="+mn-lt"/>
              </a:rPr>
            </a:br>
            <a:endParaRPr lang="en-US" sz="3100" b="1"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021" y="1470617"/>
            <a:ext cx="5549900" cy="1127956"/>
          </a:xfrm>
          <a:prstGeom prst="rect">
            <a:avLst/>
          </a:prstGeom>
          <a:ln>
            <a:solidFill>
              <a:schemeClr val="accent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023" y="3484549"/>
            <a:ext cx="4919594" cy="1219366"/>
          </a:xfrm>
          <a:prstGeom prst="rect">
            <a:avLst/>
          </a:prstGeom>
          <a:ln>
            <a:solidFill>
              <a:schemeClr val="accent1"/>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676" y="3817238"/>
            <a:ext cx="1397674" cy="763501"/>
          </a:xfrm>
          <a:prstGeom prst="rect">
            <a:avLst/>
          </a:prstGeom>
          <a:ln>
            <a:solidFill>
              <a:schemeClr val="accent1"/>
            </a:solidFill>
          </a:ln>
        </p:spPr>
      </p:pic>
      <p:sp>
        <p:nvSpPr>
          <p:cNvPr id="9" name="TextBox 8"/>
          <p:cNvSpPr txBox="1"/>
          <p:nvPr/>
        </p:nvSpPr>
        <p:spPr>
          <a:xfrm>
            <a:off x="1156814" y="2864612"/>
            <a:ext cx="6844735" cy="461665"/>
          </a:xfrm>
          <a:prstGeom prst="rect">
            <a:avLst/>
          </a:prstGeom>
          <a:noFill/>
          <a:ln>
            <a:solidFill>
              <a:schemeClr val="accent1"/>
            </a:solidFill>
          </a:ln>
        </p:spPr>
        <p:txBody>
          <a:bodyPr wrap="square" rtlCol="0">
            <a:spAutoFit/>
          </a:bodyPr>
          <a:lstStyle/>
          <a:p>
            <a:r>
              <a:rPr lang="en-US" sz="2400" dirty="0" smtClean="0">
                <a:solidFill>
                  <a:prstClr val="black"/>
                </a:solidFill>
              </a:rPr>
              <a:t>-1.39±2.65*0.436  =&gt;   </a:t>
            </a:r>
            <a:r>
              <a:rPr lang="en-US" sz="2400" dirty="0">
                <a:solidFill>
                  <a:prstClr val="black"/>
                </a:solidFill>
              </a:rPr>
              <a:t>-1.39±1.155 =&gt; </a:t>
            </a:r>
            <a:r>
              <a:rPr lang="en-US" sz="2400" b="1" dirty="0">
                <a:solidFill>
                  <a:prstClr val="black"/>
                </a:solidFill>
              </a:rPr>
              <a:t>(-2.55, -0.23</a:t>
            </a:r>
            <a:r>
              <a:rPr lang="en-US" sz="2400" b="1" dirty="0" smtClean="0">
                <a:solidFill>
                  <a:prstClr val="black"/>
                </a:solidFill>
              </a:rPr>
              <a:t>)</a:t>
            </a:r>
          </a:p>
        </p:txBody>
      </p:sp>
      <p:sp>
        <p:nvSpPr>
          <p:cNvPr id="11" name="Oval 10"/>
          <p:cNvSpPr/>
          <p:nvPr/>
        </p:nvSpPr>
        <p:spPr>
          <a:xfrm>
            <a:off x="4152508" y="1867024"/>
            <a:ext cx="1057619" cy="34912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212721" y="1914298"/>
            <a:ext cx="990600" cy="36121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cxnSpLocks/>
            <a:stCxn id="11" idx="3"/>
          </p:cNvCxnSpPr>
          <p:nvPr/>
        </p:nvCxnSpPr>
        <p:spPr>
          <a:xfrm flipH="1">
            <a:off x="1827307" y="2165021"/>
            <a:ext cx="2480086" cy="806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a:off x="3017080" y="2216640"/>
            <a:ext cx="3124202" cy="696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71317" y="4928616"/>
            <a:ext cx="7620000" cy="144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prstClr val="black"/>
                </a:solidFill>
              </a:rPr>
              <a:t>Since the </a:t>
            </a:r>
            <a:r>
              <a:rPr lang="en-US" b="1" dirty="0" err="1" smtClean="0">
                <a:solidFill>
                  <a:prstClr val="black"/>
                </a:solidFill>
              </a:rPr>
              <a:t>Pr</a:t>
            </a:r>
            <a:r>
              <a:rPr lang="en-US" b="1" dirty="0" smtClean="0">
                <a:solidFill>
                  <a:prstClr val="black"/>
                </a:solidFill>
              </a:rPr>
              <a:t> &gt; |t| </a:t>
            </a:r>
            <a:r>
              <a:rPr lang="en-US" b="1" dirty="0">
                <a:solidFill>
                  <a:prstClr val="black"/>
                </a:solidFill>
              </a:rPr>
              <a:t>and the confidence </a:t>
            </a:r>
            <a:r>
              <a:rPr lang="en-US" b="1" dirty="0" smtClean="0">
                <a:solidFill>
                  <a:prstClr val="black"/>
                </a:solidFill>
              </a:rPr>
              <a:t>interval </a:t>
            </a:r>
            <a:r>
              <a:rPr lang="en-US" b="1" dirty="0">
                <a:solidFill>
                  <a:prstClr val="black"/>
                </a:solidFill>
              </a:rPr>
              <a:t>does not contain zero There is evidence that the average points assigned to Amp &amp; Hear handicaps is smaller than the average points assigned to Crutch &amp; Wheel handicaps </a:t>
            </a:r>
          </a:p>
          <a:p>
            <a:pPr algn="ctr"/>
            <a:endParaRPr lang="en-US" dirty="0"/>
          </a:p>
        </p:txBody>
      </p:sp>
      <p:cxnSp>
        <p:nvCxnSpPr>
          <p:cNvPr id="35" name="Straight Arrow Connector 34"/>
          <p:cNvCxnSpPr>
            <a:stCxn id="8" idx="0"/>
          </p:cNvCxnSpPr>
          <p:nvPr/>
        </p:nvCxnSpPr>
        <p:spPr>
          <a:xfrm flipV="1">
            <a:off x="2368513" y="3326277"/>
            <a:ext cx="0" cy="490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209800" y="4258198"/>
            <a:ext cx="990600" cy="36121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p:cNvCxnSpPr>
            <a:stCxn id="7" idx="1"/>
          </p:cNvCxnSpPr>
          <p:nvPr/>
        </p:nvCxnSpPr>
        <p:spPr>
          <a:xfrm flipH="1">
            <a:off x="3017080" y="4094232"/>
            <a:ext cx="9399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EAAEF539-8703-4C8E-B6C9-296342A7E4EA}" type="slidenum">
              <a:rPr lang="en-US" smtClean="0"/>
              <a:t>14</a:t>
            </a:fld>
            <a:endParaRPr lang="en-US" dirty="0"/>
          </a:p>
        </p:txBody>
      </p:sp>
    </p:spTree>
    <p:extLst>
      <p:ext uri="{BB962C8B-B14F-4D97-AF65-F5344CB8AC3E}">
        <p14:creationId xmlns:p14="http://schemas.microsoft.com/office/powerpoint/2010/main" val="1145864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756522"/>
            <a:ext cx="2835275" cy="240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 xmlns:a16="http://schemas.microsoft.com/office/drawing/2014/main" id="{917FCF84-4DB9-BF46-8D93-015ADC5EF5A9}"/>
              </a:ext>
            </a:extLst>
          </p:cNvPr>
          <p:cNvSpPr>
            <a:spLocks noGrp="1"/>
          </p:cNvSpPr>
          <p:nvPr>
            <p:ph type="ctrTitle"/>
          </p:nvPr>
        </p:nvSpPr>
        <p:spPr>
          <a:xfrm>
            <a:off x="575967" y="-343780"/>
            <a:ext cx="8549640" cy="759431"/>
          </a:xfrm>
          <a:noFill/>
        </p:spPr>
        <p:txBody>
          <a:bodyPr anchor="ctr">
            <a:normAutofit fontScale="90000"/>
          </a:bodyPr>
          <a:lstStyle/>
          <a:p>
            <a:r>
              <a:rPr lang="en-US" b="1" dirty="0"/>
              <a:t/>
            </a:r>
            <a:br>
              <a:rPr lang="en-US" b="1" dirty="0"/>
            </a:br>
            <a:r>
              <a:rPr lang="en-US" sz="2700" b="1" dirty="0"/>
              <a:t>Multiple Comparison Procedures</a:t>
            </a:r>
          </a:p>
        </p:txBody>
      </p:sp>
      <p:sp>
        <p:nvSpPr>
          <p:cNvPr id="4" name="Rectangle 3"/>
          <p:cNvSpPr/>
          <p:nvPr/>
        </p:nvSpPr>
        <p:spPr>
          <a:xfrm>
            <a:off x="1765738" y="5769187"/>
            <a:ext cx="5638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If considering multiple comparisons good idea to make adjustments to test statistics and critical probabilities depending on  adjustment method.</a:t>
            </a:r>
            <a:endParaRPr lang="en-US" sz="1600" dirty="0">
              <a:solidFill>
                <a:schemeClr val="tx1"/>
              </a:solidFill>
            </a:endParaRPr>
          </a:p>
        </p:txBody>
      </p:sp>
      <p:sp>
        <p:nvSpPr>
          <p:cNvPr id="5" name="Slide Number Placeholder 4"/>
          <p:cNvSpPr>
            <a:spLocks noGrp="1"/>
          </p:cNvSpPr>
          <p:nvPr>
            <p:ph type="sldNum" sz="quarter" idx="12"/>
          </p:nvPr>
        </p:nvSpPr>
        <p:spPr/>
        <p:txBody>
          <a:bodyPr/>
          <a:lstStyle/>
          <a:p>
            <a:fld id="{EAAEF539-8703-4C8E-B6C9-296342A7E4EA}" type="slidenum">
              <a:rPr lang="en-US" smtClean="0"/>
              <a:t>15</a:t>
            </a:fld>
            <a:endParaRPr lang="en-US" dirty="0"/>
          </a:p>
        </p:txBody>
      </p:sp>
      <p:pic>
        <p:nvPicPr>
          <p:cNvPr id="8" name="Picture 7" descr="https://mathshistory.st-andrews.ac.uk/Biographies/Fisher/Fisher_3.jpeg"/>
          <p:cNvPicPr/>
          <p:nvPr/>
        </p:nvPicPr>
        <p:blipFill>
          <a:blip r:embed="rId4">
            <a:extLst>
              <a:ext uri="{28A0092B-C50C-407E-A947-70E740481C1C}">
                <a14:useLocalDpi xmlns:a14="http://schemas.microsoft.com/office/drawing/2010/main" val="0"/>
              </a:ext>
            </a:extLst>
          </a:blip>
          <a:srcRect/>
          <a:stretch>
            <a:fillRect/>
          </a:stretch>
        </p:blipFill>
        <p:spPr bwMode="auto">
          <a:xfrm>
            <a:off x="2290903" y="875432"/>
            <a:ext cx="1565689" cy="194178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599" y="756522"/>
            <a:ext cx="2835275" cy="240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2744" y="3157690"/>
            <a:ext cx="4795500" cy="261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219200" y="2643997"/>
            <a:ext cx="4060396" cy="554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Ronald Fisher (1935 </a:t>
            </a:r>
            <a:r>
              <a:rPr lang="en-US" b="1" dirty="0" smtClean="0">
                <a:solidFill>
                  <a:srgbClr val="0070C0"/>
                </a:solidFill>
              </a:rPr>
              <a:t>LSD(t) </a:t>
            </a:r>
            <a:r>
              <a:rPr lang="en-US" b="1" dirty="0" smtClean="0">
                <a:solidFill>
                  <a:srgbClr val="0070C0"/>
                </a:solidFill>
              </a:rPr>
              <a:t>Procedure)</a:t>
            </a:r>
            <a:r>
              <a:rPr lang="en-US" b="1" dirty="0" smtClean="0"/>
              <a:t>)</a:t>
            </a:r>
            <a:endParaRPr lang="en-US" b="1" dirty="0"/>
          </a:p>
        </p:txBody>
      </p:sp>
      <p:pic>
        <p:nvPicPr>
          <p:cNvPr id="13" name="Picture 12" descr="https://mathshistory.st-andrews.ac.uk/Biographies/Fisher/Fisher_3.jpeg"/>
          <p:cNvPicPr/>
          <p:nvPr/>
        </p:nvPicPr>
        <p:blipFill>
          <a:blip r:embed="rId4">
            <a:extLst>
              <a:ext uri="{28A0092B-C50C-407E-A947-70E740481C1C}">
                <a14:useLocalDpi xmlns:a14="http://schemas.microsoft.com/office/drawing/2010/main" val="0"/>
              </a:ext>
            </a:extLst>
          </a:blip>
          <a:srcRect/>
          <a:stretch>
            <a:fillRect/>
          </a:stretch>
        </p:blipFill>
        <p:spPr bwMode="auto">
          <a:xfrm>
            <a:off x="2165906" y="875432"/>
            <a:ext cx="1565689" cy="1941786"/>
          </a:xfrm>
          <a:prstGeom prst="rect">
            <a:avLst/>
          </a:prstGeom>
          <a:noFill/>
          <a:ln>
            <a:noFill/>
          </a:ln>
        </p:spPr>
      </p:pic>
    </p:spTree>
    <p:extLst>
      <p:ext uri="{BB962C8B-B14F-4D97-AF65-F5344CB8AC3E}">
        <p14:creationId xmlns:p14="http://schemas.microsoft.com/office/powerpoint/2010/main" val="2690490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100" b="1" dirty="0" smtClean="0">
                <a:latin typeface="+mn-lt"/>
              </a:rPr>
              <a:t>T or  </a:t>
            </a:r>
            <a:r>
              <a:rPr lang="en-US" sz="3100" dirty="0" smtClean="0">
                <a:latin typeface="+mn-lt"/>
              </a:rPr>
              <a:t>(</a:t>
            </a:r>
            <a:r>
              <a:rPr lang="en-US" sz="3100" b="1" dirty="0">
                <a:latin typeface="+mn-lt"/>
              </a:rPr>
              <a:t>Least Significant </a:t>
            </a:r>
            <a:r>
              <a:rPr lang="en-US" sz="3100" b="1" dirty="0" smtClean="0">
                <a:latin typeface="+mn-lt"/>
              </a:rPr>
              <a:t>Difference (LSD)) Approach to Maki</a:t>
            </a:r>
            <a:r>
              <a:rPr lang="en-US" sz="3100" b="1" dirty="0" smtClean="0"/>
              <a:t>ng Multiple Comparisons</a:t>
            </a:r>
            <a:endParaRPr lang="en-US" sz="31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Assumes equal variances among groups.</a:t>
                </a:r>
              </a:p>
              <a:p>
                <a:pPr marL="285750" indent="-285750" algn="just"/>
                <a:r>
                  <a:rPr lang="en-US" dirty="0"/>
                  <a:t>The t option gives confidence intervals comparing sites. It assumes equal variances in groups and uses the </a:t>
                </a:r>
                <a:r>
                  <a:rPr lang="en-US" i="1" dirty="0" err="1"/>
                  <a:t>mse</a:t>
                </a:r>
                <a:r>
                  <a:rPr lang="en-US" dirty="0"/>
                  <a:t> from the ANOVA as the pooled variance.</a:t>
                </a:r>
              </a:p>
              <a:p>
                <a:pPr marL="285750" indent="-285750" algn="just"/>
                <a:r>
                  <a:rPr lang="en-US" dirty="0"/>
                  <a:t>Using the t option, the standard error for a difference is given by </a:t>
                </a:r>
                <a14:m>
                  <m:oMath xmlns:m="http://schemas.openxmlformats.org/officeDocument/2006/math">
                    <m:rad>
                      <m:radPr>
                        <m:degHide m:val="on"/>
                        <m:ctrlPr>
                          <a:rPr lang="en-US" i="1">
                            <a:latin typeface="Cambria Math"/>
                          </a:rPr>
                        </m:ctrlPr>
                      </m:radPr>
                      <m:deg/>
                      <m:e>
                        <m:r>
                          <a:rPr lang="en-US" b="0" i="1">
                            <a:latin typeface="Cambria Math"/>
                          </a:rPr>
                          <m:t>𝑚𝑠𝑒</m:t>
                        </m:r>
                        <m:r>
                          <a:rPr lang="en-US" b="0" i="1">
                            <a:latin typeface="Cambria Math"/>
                          </a:rPr>
                          <m:t>(</m:t>
                        </m:r>
                        <m:f>
                          <m:fPr>
                            <m:ctrlPr>
                              <a:rPr lang="en-US" i="1">
                                <a:latin typeface="Cambria Math"/>
                              </a:rPr>
                            </m:ctrlPr>
                          </m:fPr>
                          <m:num>
                            <m:r>
                              <a:rPr lang="en-US" b="0" i="1">
                                <a:latin typeface="Cambria Math"/>
                              </a:rPr>
                              <m:t>1</m:t>
                            </m:r>
                          </m:num>
                          <m:den>
                            <m:sSub>
                              <m:sSubPr>
                                <m:ctrlPr>
                                  <a:rPr lang="en-US" i="1">
                                    <a:latin typeface="Cambria Math"/>
                                  </a:rPr>
                                </m:ctrlPr>
                              </m:sSubPr>
                              <m:e>
                                <m:r>
                                  <a:rPr lang="en-US" b="0" i="1">
                                    <a:latin typeface="Cambria Math"/>
                                  </a:rPr>
                                  <m:t>𝑛</m:t>
                                </m:r>
                              </m:e>
                              <m:sub>
                                <m:r>
                                  <a:rPr lang="en-US" b="0" i="1">
                                    <a:latin typeface="Cambria Math"/>
                                  </a:rPr>
                                  <m:t>1</m:t>
                                </m:r>
                              </m:sub>
                            </m:sSub>
                          </m:den>
                        </m:f>
                        <m:r>
                          <a:rPr lang="en-US" b="0" i="1">
                            <a:latin typeface="Cambria Math"/>
                          </a:rPr>
                          <m:t>+</m:t>
                        </m:r>
                        <m:f>
                          <m:fPr>
                            <m:ctrlPr>
                              <a:rPr lang="en-US" i="1">
                                <a:latin typeface="Cambria Math"/>
                              </a:rPr>
                            </m:ctrlPr>
                          </m:fPr>
                          <m:num>
                            <m:r>
                              <a:rPr lang="en-US" b="0" i="1">
                                <a:latin typeface="Cambria Math"/>
                              </a:rPr>
                              <m:t>1</m:t>
                            </m:r>
                          </m:num>
                          <m:den>
                            <m:sSub>
                              <m:sSubPr>
                                <m:ctrlPr>
                                  <a:rPr lang="en-US" i="1">
                                    <a:latin typeface="Cambria Math"/>
                                  </a:rPr>
                                </m:ctrlPr>
                              </m:sSubPr>
                              <m:e>
                                <m:r>
                                  <a:rPr lang="en-US" b="0" i="1">
                                    <a:latin typeface="Cambria Math"/>
                                  </a:rPr>
                                  <m:t>𝑛</m:t>
                                </m:r>
                              </m:e>
                              <m:sub>
                                <m:r>
                                  <a:rPr lang="en-US" b="0" i="1">
                                    <a:latin typeface="Cambria Math"/>
                                  </a:rPr>
                                  <m:t>2</m:t>
                                </m:r>
                              </m:sub>
                            </m:sSub>
                          </m:den>
                        </m:f>
                      </m:e>
                    </m:rad>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8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AAEF539-8703-4C8E-B6C9-296342A7E4EA}" type="slidenum">
              <a:rPr lang="en-US" smtClean="0"/>
              <a:t>16</a:t>
            </a:fld>
            <a:endParaRPr lang="en-US" dirty="0"/>
          </a:p>
        </p:txBody>
      </p:sp>
    </p:spTree>
    <p:extLst>
      <p:ext uri="{BB962C8B-B14F-4D97-AF65-F5344CB8AC3E}">
        <p14:creationId xmlns:p14="http://schemas.microsoft.com/office/powerpoint/2010/main" val="329496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31903"/>
          </a:xfrm>
        </p:spPr>
        <p:txBody>
          <a:bodyPr>
            <a:normAutofit/>
          </a:bodyPr>
          <a:lstStyle/>
          <a:p>
            <a:r>
              <a:rPr lang="en-US" sz="2000" b="1" dirty="0">
                <a:latin typeface="+mn-lt"/>
              </a:rPr>
              <a:t>Multiple </a:t>
            </a:r>
            <a:r>
              <a:rPr lang="en-US" sz="2000" b="1" dirty="0" smtClean="0">
                <a:latin typeface="+mn-lt"/>
              </a:rPr>
              <a:t>Comparison</a:t>
            </a:r>
            <a:br>
              <a:rPr lang="en-US" sz="2000" b="1" dirty="0" smtClean="0">
                <a:latin typeface="+mn-lt"/>
              </a:rPr>
            </a:br>
            <a:r>
              <a:rPr lang="en-US" sz="2000" b="1" dirty="0" smtClean="0">
                <a:latin typeface="+mn-lt"/>
              </a:rPr>
              <a:t> Bonferroni and Tukey's Method</a:t>
            </a:r>
            <a:endParaRPr lang="en-US" sz="2000" b="1" dirty="0">
              <a:latin typeface="+mn-lt"/>
            </a:endParaRPr>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762000" y="887207"/>
                <a:ext cx="8229600" cy="2031390"/>
              </a:xfrm>
              <a:prstGeom prst="rect">
                <a:avLst/>
              </a:prstGeom>
              <a:noFill/>
            </p:spPr>
            <p:txBody>
              <a:bodyPr wrap="square" rtlCol="0">
                <a:spAutoFit/>
              </a:bodyPr>
              <a:lstStyle/>
              <a:p>
                <a:pPr marL="0" indent="0">
                  <a:buNone/>
                </a:pPr>
                <a:r>
                  <a:rPr lang="en-US" sz="2000" b="1" dirty="0" smtClean="0">
                    <a:effectLst>
                      <a:outerShdw blurRad="50800" dist="50800" dir="5400000" algn="ctr" rotWithShape="0">
                        <a:schemeClr val="bg1"/>
                      </a:outerShdw>
                    </a:effectLst>
                  </a:rPr>
                  <a:t>Bonferroni  Approach </a:t>
                </a:r>
              </a:p>
              <a:p>
                <a:pPr lvl="1"/>
                <a:r>
                  <a:rPr lang="en-US" sz="1600" dirty="0" smtClean="0"/>
                  <a:t>Adjust </a:t>
                </a:r>
                <a14:m>
                  <m:oMath xmlns:m="http://schemas.openxmlformats.org/officeDocument/2006/math">
                    <m:r>
                      <m:rPr>
                        <m:sty m:val="p"/>
                      </m:rPr>
                      <a:rPr lang="en-US" sz="1600" b="0" i="0">
                        <a:latin typeface="Cambria Math"/>
                        <a:ea typeface="Cambria Math"/>
                      </a:rPr>
                      <m:t>α</m:t>
                    </m:r>
                  </m:oMath>
                </a14:m>
                <a:r>
                  <a:rPr lang="en-US" sz="1600" dirty="0" smtClean="0"/>
                  <a:t> level in test and CI by diving by 2(k) where k = # of comparisons</a:t>
                </a:r>
              </a:p>
              <a:p>
                <a:pPr lvl="1"/>
                <a14:m>
                  <m:oMath xmlns:m="http://schemas.openxmlformats.org/officeDocument/2006/math">
                    <m:r>
                      <a:rPr lang="en-US" sz="1600">
                        <a:latin typeface="Cambria Math"/>
                      </a:rPr>
                      <m:t>𝑚𝑢𝑙𝑡𝑖𝑝𝑙𝑖𝑒𝑟</m:t>
                    </m:r>
                    <m:r>
                      <a:rPr lang="en-US" sz="1600">
                        <a:latin typeface="Cambria Math"/>
                      </a:rPr>
                      <m:t>= </m:t>
                    </m:r>
                    <m:r>
                      <a:rPr lang="en-US" sz="1600">
                        <a:latin typeface="Cambria Math"/>
                      </a:rPr>
                      <m:t>𝑡</m:t>
                    </m:r>
                    <m:r>
                      <a:rPr lang="en-US" sz="1600">
                        <a:latin typeface="Cambria Math"/>
                      </a:rPr>
                      <m:t>_</m:t>
                    </m:r>
                    <m:r>
                      <a:rPr lang="en-US" sz="1600">
                        <a:latin typeface="Cambria Math"/>
                      </a:rPr>
                      <m:t>𝑚𝑢𝑙𝑡𝑖𝑝𝑙𝑖𝑒𝑟</m:t>
                    </m:r>
                    <m:r>
                      <a:rPr lang="en-US" sz="1600">
                        <a:latin typeface="Cambria Math"/>
                      </a:rPr>
                      <m:t>=</m:t>
                    </m:r>
                    <m:sSub>
                      <m:sSubPr>
                        <m:ctrlPr>
                          <a:rPr lang="en-US" sz="1600" i="1">
                            <a:latin typeface="Cambria Math"/>
                          </a:rPr>
                        </m:ctrlPr>
                      </m:sSubPr>
                      <m:e>
                        <m:r>
                          <a:rPr lang="en-US" sz="1600">
                            <a:latin typeface="Cambria Math"/>
                          </a:rPr>
                          <m:t>𝑡</m:t>
                        </m:r>
                      </m:e>
                      <m:sub>
                        <m:d>
                          <m:dPr>
                            <m:ctrlPr>
                              <a:rPr lang="en-US" sz="1600" i="1">
                                <a:latin typeface="Cambria Math"/>
                              </a:rPr>
                            </m:ctrlPr>
                          </m:dPr>
                          <m:e>
                            <m:r>
                              <a:rPr lang="en-US" sz="1600">
                                <a:latin typeface="Cambria Math"/>
                              </a:rPr>
                              <m:t>1−</m:t>
                            </m:r>
                            <m:f>
                              <m:fPr>
                                <m:ctrlPr>
                                  <a:rPr lang="en-US" sz="1600" i="1">
                                    <a:latin typeface="Cambria Math"/>
                                  </a:rPr>
                                </m:ctrlPr>
                              </m:fPr>
                              <m:num>
                                <m:r>
                                  <a:rPr lang="en-US" sz="1600">
                                    <a:latin typeface="Cambria Math"/>
                                  </a:rPr>
                                  <m:t>𝛼</m:t>
                                </m:r>
                              </m:num>
                              <m:den>
                                <m:r>
                                  <a:rPr lang="en-US" sz="1600">
                                    <a:latin typeface="Cambria Math"/>
                                  </a:rPr>
                                  <m:t>2</m:t>
                                </m:r>
                                <m:r>
                                  <a:rPr lang="en-US" sz="1600">
                                    <a:latin typeface="Cambria Math"/>
                                  </a:rPr>
                                  <m:t>𝑘</m:t>
                                </m:r>
                              </m:den>
                            </m:f>
                          </m:e>
                        </m:d>
                        <m:r>
                          <a:rPr lang="en-US" sz="1600">
                            <a:latin typeface="Cambria Math"/>
                          </a:rPr>
                          <m:t>,</m:t>
                        </m:r>
                        <m:r>
                          <a:rPr lang="en-US" sz="1600">
                            <a:latin typeface="Cambria Math"/>
                          </a:rPr>
                          <m:t>𝑑𝑓</m:t>
                        </m:r>
                      </m:sub>
                    </m:sSub>
                  </m:oMath>
                </a14:m>
                <a:endParaRPr lang="en-US" sz="1600" dirty="0" smtClean="0"/>
              </a:p>
              <a:p>
                <a:pPr lvl="1"/>
                <a:r>
                  <a:rPr lang="en-US" sz="1600" dirty="0">
                    <a:latin typeface="Cambria Math"/>
                  </a:rPr>
                  <a:t>Std. Error = </a:t>
                </a:r>
                <a14:m>
                  <m:oMath xmlns:m="http://schemas.openxmlformats.org/officeDocument/2006/math">
                    <m:rad>
                      <m:radPr>
                        <m:degHide m:val="on"/>
                        <m:ctrlPr>
                          <a:rPr lang="en-US" sz="1600" i="1">
                            <a:latin typeface="Cambria Math"/>
                          </a:rPr>
                        </m:ctrlPr>
                      </m:radPr>
                      <m:deg/>
                      <m:e>
                        <m:r>
                          <a:rPr lang="en-US" sz="1600">
                            <a:latin typeface="Cambria Math"/>
                          </a:rPr>
                          <m:t>𝑚𝑠𝑒</m:t>
                        </m:r>
                      </m:e>
                    </m:rad>
                    <m:rad>
                      <m:radPr>
                        <m:degHide m:val="on"/>
                        <m:ctrlPr>
                          <a:rPr lang="en-US" sz="1600" i="1">
                            <a:latin typeface="Cambria Math"/>
                          </a:rPr>
                        </m:ctrlPr>
                      </m:radPr>
                      <m:deg/>
                      <m:e>
                        <m:f>
                          <m:fPr>
                            <m:ctrlPr>
                              <a:rPr lang="en-US" sz="1600" i="1">
                                <a:latin typeface="Cambria Math"/>
                              </a:rPr>
                            </m:ctrlPr>
                          </m:fPr>
                          <m:num>
                            <m:r>
                              <a:rPr lang="en-US" sz="1600">
                                <a:latin typeface="Cambria Math"/>
                              </a:rPr>
                              <m:t>1</m:t>
                            </m:r>
                          </m:num>
                          <m:den>
                            <m:sSub>
                              <m:sSubPr>
                                <m:ctrlPr>
                                  <a:rPr lang="en-US" sz="1600" i="1">
                                    <a:latin typeface="Cambria Math"/>
                                  </a:rPr>
                                </m:ctrlPr>
                              </m:sSubPr>
                              <m:e>
                                <m:r>
                                  <a:rPr lang="en-US" sz="1600">
                                    <a:latin typeface="Cambria Math"/>
                                  </a:rPr>
                                  <m:t>𝑛</m:t>
                                </m:r>
                              </m:e>
                              <m:sub>
                                <m:r>
                                  <a:rPr lang="en-US" sz="1600">
                                    <a:latin typeface="Cambria Math"/>
                                  </a:rPr>
                                  <m:t>𝑖</m:t>
                                </m:r>
                              </m:sub>
                            </m:sSub>
                          </m:den>
                        </m:f>
                        <m:r>
                          <a:rPr lang="en-US" sz="1600">
                            <a:latin typeface="Cambria Math"/>
                          </a:rPr>
                          <m:t>+</m:t>
                        </m:r>
                        <m:f>
                          <m:fPr>
                            <m:ctrlPr>
                              <a:rPr lang="en-US" sz="1600" i="1">
                                <a:latin typeface="Cambria Math"/>
                              </a:rPr>
                            </m:ctrlPr>
                          </m:fPr>
                          <m:num>
                            <m:r>
                              <a:rPr lang="en-US" sz="1600">
                                <a:latin typeface="Cambria Math"/>
                              </a:rPr>
                              <m:t>1</m:t>
                            </m:r>
                          </m:num>
                          <m:den>
                            <m:sSub>
                              <m:sSubPr>
                                <m:ctrlPr>
                                  <a:rPr lang="en-US" sz="1600" i="1">
                                    <a:latin typeface="Cambria Math"/>
                                  </a:rPr>
                                </m:ctrlPr>
                              </m:sSubPr>
                              <m:e>
                                <m:r>
                                  <a:rPr lang="en-US" sz="1600">
                                    <a:latin typeface="Cambria Math"/>
                                  </a:rPr>
                                  <m:t>𝑛</m:t>
                                </m:r>
                              </m:e>
                              <m:sub>
                                <m:r>
                                  <a:rPr lang="en-US" sz="1600">
                                    <a:latin typeface="Cambria Math"/>
                                  </a:rPr>
                                  <m:t>𝑗</m:t>
                                </m:r>
                              </m:sub>
                            </m:sSub>
                          </m:den>
                        </m:f>
                      </m:e>
                    </m:rad>
                  </m:oMath>
                </a14:m>
                <a:r>
                  <a:rPr lang="en-US" sz="1600" dirty="0">
                    <a:latin typeface="Cambria Math"/>
                  </a:rPr>
                  <a:t>where </a:t>
                </a:r>
                <a:r>
                  <a:rPr lang="en-US" sz="1600" i="1" dirty="0" err="1">
                    <a:latin typeface="Cambria Math"/>
                  </a:rPr>
                  <a:t>mse</a:t>
                </a:r>
                <a:r>
                  <a:rPr lang="en-US" sz="1600" dirty="0">
                    <a:latin typeface="Cambria Math"/>
                  </a:rPr>
                  <a:t> is from ANOVA using all </a:t>
                </a:r>
                <a:r>
                  <a:rPr lang="en-US" sz="1600" dirty="0" smtClean="0">
                    <a:latin typeface="Cambria Math"/>
                  </a:rPr>
                  <a:t>groups.</a:t>
                </a:r>
                <a:endParaRPr lang="en-US" sz="1600" dirty="0">
                  <a:latin typeface="Cambria Math"/>
                </a:endParaRPr>
              </a:p>
              <a:p>
                <a:pPr marL="457200" lvl="1" indent="0">
                  <a:buNone/>
                </a:pPr>
                <a:r>
                  <a:rPr lang="en-US" sz="1600" dirty="0"/>
                  <a:t>See http://www.stat.uchicago.edu/~yibi/teaching/stat222/2017/Lectures/C05.pdf</a:t>
                </a:r>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762000" y="887207"/>
                <a:ext cx="8229600" cy="2031390"/>
              </a:xfrm>
              <a:prstGeom prst="rect">
                <a:avLst/>
              </a:prstGeom>
              <a:blipFill rotWithShape="1">
                <a:blip r:embed="rId3"/>
                <a:stretch>
                  <a:fillRect l="-1037" t="-1502" b="-3003"/>
                </a:stretch>
              </a:blipFill>
            </p:spPr>
            <p:txBody>
              <a:bodyPr/>
              <a:lstStyle/>
              <a:p>
                <a:r>
                  <a:rPr lang="en-US">
                    <a:noFill/>
                  </a:rPr>
                  <a:t> </a:t>
                </a:r>
              </a:p>
            </p:txBody>
          </p:sp>
        </mc:Fallback>
      </mc:AlternateContent>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437" y="2934363"/>
            <a:ext cx="7383231" cy="3081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195552" y="6015533"/>
            <a:ext cx="8077200" cy="523220"/>
          </a:xfrm>
          <a:prstGeom prst="rect">
            <a:avLst/>
          </a:prstGeom>
          <a:noFill/>
        </p:spPr>
        <p:txBody>
          <a:bodyPr wrap="square" rtlCol="0">
            <a:spAutoFit/>
          </a:bodyPr>
          <a:lstStyle/>
          <a:p>
            <a:r>
              <a:rPr lang="en-US" sz="1400" dirty="0">
                <a:solidFill>
                  <a:schemeClr val="tx1">
                    <a:lumMod val="75000"/>
                    <a:lumOff val="25000"/>
                  </a:schemeClr>
                </a:solidFill>
              </a:rPr>
              <a:t>Assumes normal distributions, equal spreads, independence (same as typical t-tests), and equal </a:t>
            </a:r>
            <a:endParaRPr lang="en-US" sz="1400" dirty="0" smtClean="0">
              <a:solidFill>
                <a:schemeClr val="tx1">
                  <a:lumMod val="75000"/>
                  <a:lumOff val="25000"/>
                </a:schemeClr>
              </a:solidFill>
            </a:endParaRPr>
          </a:p>
          <a:p>
            <a:r>
              <a:rPr lang="en-US" sz="1400" dirty="0" smtClean="0">
                <a:solidFill>
                  <a:schemeClr val="tx1">
                    <a:lumMod val="75000"/>
                    <a:lumOff val="25000"/>
                  </a:schemeClr>
                </a:solidFill>
              </a:rPr>
              <a:t>group </a:t>
            </a:r>
            <a:r>
              <a:rPr lang="en-US" sz="1400" dirty="0">
                <a:solidFill>
                  <a:schemeClr val="tx1">
                    <a:lumMod val="75000"/>
                    <a:lumOff val="25000"/>
                  </a:schemeClr>
                </a:solidFill>
              </a:rPr>
              <a:t>sample sizes.</a:t>
            </a:r>
          </a:p>
        </p:txBody>
      </p:sp>
      <p:sp>
        <p:nvSpPr>
          <p:cNvPr id="5" name="Rectangle 4"/>
          <p:cNvSpPr/>
          <p:nvPr/>
        </p:nvSpPr>
        <p:spPr>
          <a:xfrm>
            <a:off x="593222" y="813117"/>
            <a:ext cx="7560178" cy="408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effectLst>
                  <a:outerShdw blurRad="38100" dist="38100" dir="2700000" algn="tl">
                    <a:srgbClr val="000000">
                      <a:alpha val="43137"/>
                    </a:srgbClr>
                  </a:outerShdw>
                </a:effectLst>
              </a:rPr>
              <a:t>Bonferroni  </a:t>
            </a:r>
            <a:r>
              <a:rPr lang="en-US" b="1" dirty="0" smtClean="0">
                <a:solidFill>
                  <a:schemeClr val="bg1"/>
                </a:solidFill>
                <a:effectLst>
                  <a:outerShdw blurRad="38100" dist="38100" dir="2700000" algn="tl">
                    <a:srgbClr val="000000">
                      <a:alpha val="43137"/>
                    </a:srgbClr>
                  </a:outerShdw>
                </a:effectLst>
              </a:rPr>
              <a:t>Appro</a:t>
            </a:r>
            <a:r>
              <a:rPr lang="en-US" b="1" dirty="0" smtClean="0">
                <a:solidFill>
                  <a:schemeClr val="bg1"/>
                </a:solidFill>
                <a:effectLst>
                  <a:outerShdw blurRad="38100" dist="38100" dir="2700000" algn="tl" rotWithShape="0">
                    <a:srgbClr val="000000">
                      <a:alpha val="43137"/>
                    </a:srgbClr>
                  </a:outerShdw>
                </a:effectLst>
              </a:rPr>
              <a:t>a</a:t>
            </a:r>
            <a:r>
              <a:rPr lang="en-US" b="1" dirty="0" smtClean="0">
                <a:solidFill>
                  <a:schemeClr val="bg1"/>
                </a:solidFill>
              </a:rPr>
              <a:t>ch – similar to LSD method except t statistic is adjusted.</a:t>
            </a:r>
            <a:endParaRPr lang="en-US" b="1" dirty="0"/>
          </a:p>
        </p:txBody>
      </p:sp>
      <p:sp>
        <p:nvSpPr>
          <p:cNvPr id="8" name="Rectangle 7"/>
          <p:cNvSpPr/>
          <p:nvPr/>
        </p:nvSpPr>
        <p:spPr>
          <a:xfrm>
            <a:off x="941016" y="6176062"/>
            <a:ext cx="144980" cy="130804"/>
          </a:xfrm>
          <a:prstGeom prst="rect">
            <a:avLst/>
          </a:prstGeom>
          <a:noFill/>
          <a:ln w="825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AEF539-8703-4C8E-B6C9-296342A7E4EA}" type="slidenum">
              <a:rPr lang="en-US" smtClean="0"/>
              <a:t>17</a:t>
            </a:fld>
            <a:endParaRPr lang="en-US" dirty="0"/>
          </a:p>
        </p:txBody>
      </p:sp>
      <p:sp>
        <p:nvSpPr>
          <p:cNvPr id="12" name="Rectangle 11"/>
          <p:cNvSpPr/>
          <p:nvPr/>
        </p:nvSpPr>
        <p:spPr>
          <a:xfrm>
            <a:off x="6553200" y="3606621"/>
            <a:ext cx="2057400" cy="868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MSW = MSE</a:t>
            </a:r>
            <a:endParaRPr lang="en-US" dirty="0"/>
          </a:p>
        </p:txBody>
      </p:sp>
    </p:spTree>
    <p:extLst>
      <p:ext uri="{BB962C8B-B14F-4D97-AF65-F5344CB8AC3E}">
        <p14:creationId xmlns:p14="http://schemas.microsoft.com/office/powerpoint/2010/main" val="342950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671" y="1140044"/>
            <a:ext cx="3760929" cy="54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04800" y="245982"/>
            <a:ext cx="5410200" cy="868362"/>
          </a:xfrm>
        </p:spPr>
        <p:txBody>
          <a:bodyPr>
            <a:noAutofit/>
          </a:bodyPr>
          <a:lstStyle/>
          <a:p>
            <a:pPr algn="l"/>
            <a:r>
              <a:rPr lang="en-US" sz="2800" b="1" dirty="0"/>
              <a:t>Multiple </a:t>
            </a:r>
            <a:r>
              <a:rPr lang="en-US" sz="2800" b="1" dirty="0" smtClean="0"/>
              <a:t>Comparisons t (LSD) &amp; Bonferroni Methods in SAS</a:t>
            </a:r>
            <a:endParaRPr lang="en-US" sz="2800" b="1" dirty="0"/>
          </a:p>
        </p:txBody>
      </p:sp>
      <p:sp>
        <p:nvSpPr>
          <p:cNvPr id="3" name="Slide Number Placeholder 2"/>
          <p:cNvSpPr>
            <a:spLocks noGrp="1"/>
          </p:cNvSpPr>
          <p:nvPr>
            <p:ph type="sldNum" sz="quarter" idx="12"/>
          </p:nvPr>
        </p:nvSpPr>
        <p:spPr/>
        <p:txBody>
          <a:bodyPr/>
          <a:lstStyle/>
          <a:p>
            <a:fld id="{EAAEF539-8703-4C8E-B6C9-296342A7E4EA}" type="slidenum">
              <a:rPr lang="en-US" smtClean="0"/>
              <a:t>18</a:t>
            </a:fld>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42481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Rectangle 11"/>
              <p:cNvSpPr/>
              <p:nvPr/>
            </p:nvSpPr>
            <p:spPr>
              <a:xfrm>
                <a:off x="2912854" y="1447800"/>
                <a:ext cx="2209800" cy="9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UB = Diff +</a:t>
                </a:r>
                <a14:m>
                  <m:oMath xmlns:m="http://schemas.openxmlformats.org/officeDocument/2006/math">
                    <m:sSub>
                      <m:sSubPr>
                        <m:ctrlPr>
                          <a:rPr lang="en-US" sz="1100" i="1" smtClean="0">
                            <a:latin typeface="Cambria Math"/>
                          </a:rPr>
                        </m:ctrlPr>
                      </m:sSubPr>
                      <m:e>
                        <m:r>
                          <a:rPr lang="en-US" sz="1100" b="0" i="1" smtClean="0">
                            <a:latin typeface="Cambria Math"/>
                          </a:rPr>
                          <m:t>𝑡</m:t>
                        </m:r>
                      </m:e>
                      <m:sub>
                        <m:r>
                          <a:rPr lang="en-US" sz="1100" b="0" i="1" smtClean="0">
                            <a:latin typeface="Cambria Math"/>
                          </a:rPr>
                          <m:t>65</m:t>
                        </m:r>
                      </m:sub>
                    </m:sSub>
                    <m:rad>
                      <m:radPr>
                        <m:degHide m:val="on"/>
                        <m:ctrlPr>
                          <a:rPr lang="en-US" sz="1100" i="1">
                            <a:latin typeface="Cambria Math"/>
                          </a:rPr>
                        </m:ctrlPr>
                      </m:radPr>
                      <m:deg/>
                      <m:e>
                        <m:r>
                          <a:rPr lang="en-US" sz="1100" i="1">
                            <a:latin typeface="Cambria Math"/>
                          </a:rPr>
                          <m:t>𝑚𝑠𝑒</m:t>
                        </m:r>
                        <m:r>
                          <a:rPr lang="en-US" sz="1100" i="1">
                            <a:latin typeface="Cambria Math"/>
                          </a:rPr>
                          <m:t>(</m:t>
                        </m:r>
                        <m:f>
                          <m:fPr>
                            <m:ctrlPr>
                              <a:rPr lang="en-US" sz="1100" i="1">
                                <a:latin typeface="Cambria Math"/>
                              </a:rPr>
                            </m:ctrlPr>
                          </m:fPr>
                          <m:num>
                            <m:r>
                              <a:rPr lang="en-US" sz="1100" i="1">
                                <a:latin typeface="Cambria Math"/>
                              </a:rPr>
                              <m:t>1</m:t>
                            </m:r>
                          </m:num>
                          <m:den>
                            <m:sSub>
                              <m:sSubPr>
                                <m:ctrlPr>
                                  <a:rPr lang="en-US" sz="1100" i="1">
                                    <a:latin typeface="Cambria Math"/>
                                  </a:rPr>
                                </m:ctrlPr>
                              </m:sSubPr>
                              <m:e>
                                <m:r>
                                  <a:rPr lang="en-US" sz="1100" i="1">
                                    <a:latin typeface="Cambria Math"/>
                                  </a:rPr>
                                  <m:t>𝑛</m:t>
                                </m:r>
                              </m:e>
                              <m:sub>
                                <m:r>
                                  <a:rPr lang="en-US" sz="1100" i="1">
                                    <a:latin typeface="Cambria Math"/>
                                  </a:rPr>
                                  <m:t>1</m:t>
                                </m:r>
                              </m:sub>
                            </m:sSub>
                          </m:den>
                        </m:f>
                        <m:r>
                          <a:rPr lang="en-US" sz="1100" i="1">
                            <a:latin typeface="Cambria Math"/>
                          </a:rPr>
                          <m:t>+</m:t>
                        </m:r>
                        <m:f>
                          <m:fPr>
                            <m:ctrlPr>
                              <a:rPr lang="en-US" sz="1100" i="1">
                                <a:latin typeface="Cambria Math"/>
                              </a:rPr>
                            </m:ctrlPr>
                          </m:fPr>
                          <m:num>
                            <m:r>
                              <a:rPr lang="en-US" sz="1100" i="1">
                                <a:latin typeface="Cambria Math"/>
                              </a:rPr>
                              <m:t>1</m:t>
                            </m:r>
                          </m:num>
                          <m:den>
                            <m:sSub>
                              <m:sSubPr>
                                <m:ctrlPr>
                                  <a:rPr lang="en-US" sz="1100" i="1">
                                    <a:latin typeface="Cambria Math"/>
                                  </a:rPr>
                                </m:ctrlPr>
                              </m:sSubPr>
                              <m:e>
                                <m:r>
                                  <a:rPr lang="en-US" sz="1100" i="1">
                                    <a:latin typeface="Cambria Math"/>
                                  </a:rPr>
                                  <m:t>𝑛</m:t>
                                </m:r>
                              </m:e>
                              <m:sub>
                                <m:r>
                                  <a:rPr lang="en-US" sz="1100" i="1">
                                    <a:latin typeface="Cambria Math"/>
                                  </a:rPr>
                                  <m:t>2</m:t>
                                </m:r>
                              </m:sub>
                            </m:sSub>
                          </m:den>
                        </m:f>
                      </m:e>
                    </m:rad>
                  </m:oMath>
                </a14:m>
                <a:r>
                  <a:rPr lang="en-US" sz="1100" dirty="0"/>
                  <a:t>)</a:t>
                </a:r>
              </a:p>
              <a:p>
                <a:r>
                  <a:rPr lang="en-US" sz="1100" dirty="0" smtClean="0"/>
                  <a:t>UB = 0.5786 + 1.997</a:t>
                </a:r>
                <a14:m>
                  <m:oMath xmlns:m="http://schemas.openxmlformats.org/officeDocument/2006/math">
                    <m:rad>
                      <m:radPr>
                        <m:degHide m:val="on"/>
                        <m:ctrlPr>
                          <a:rPr lang="en-US" sz="1100" i="1">
                            <a:latin typeface="Cambria Math"/>
                          </a:rPr>
                        </m:ctrlPr>
                      </m:radPr>
                      <m:deg/>
                      <m:e>
                        <m:r>
                          <a:rPr lang="en-US" sz="1100" b="0" i="1" smtClean="0">
                            <a:latin typeface="Cambria Math"/>
                          </a:rPr>
                          <m:t>2.67</m:t>
                        </m:r>
                        <m:r>
                          <a:rPr lang="en-US" sz="1100" i="1">
                            <a:latin typeface="Cambria Math"/>
                          </a:rPr>
                          <m:t>(</m:t>
                        </m:r>
                        <m:f>
                          <m:fPr>
                            <m:ctrlPr>
                              <a:rPr lang="en-US" sz="1100" i="1">
                                <a:latin typeface="Cambria Math"/>
                              </a:rPr>
                            </m:ctrlPr>
                          </m:fPr>
                          <m:num>
                            <m:r>
                              <a:rPr lang="en-US" sz="1100" i="1">
                                <a:latin typeface="Cambria Math"/>
                              </a:rPr>
                              <m:t>1</m:t>
                            </m:r>
                          </m:num>
                          <m:den>
                            <m:r>
                              <a:rPr lang="en-US" sz="1100" b="0" i="1" smtClean="0">
                                <a:latin typeface="Cambria Math"/>
                              </a:rPr>
                              <m:t>14</m:t>
                            </m:r>
                          </m:den>
                        </m:f>
                        <m:r>
                          <a:rPr lang="en-US" sz="1100" i="1">
                            <a:latin typeface="Cambria Math"/>
                          </a:rPr>
                          <m:t>+</m:t>
                        </m:r>
                        <m:f>
                          <m:fPr>
                            <m:ctrlPr>
                              <a:rPr lang="en-US" sz="1100" i="1">
                                <a:latin typeface="Cambria Math"/>
                              </a:rPr>
                            </m:ctrlPr>
                          </m:fPr>
                          <m:num>
                            <m:r>
                              <a:rPr lang="en-US" sz="1100" i="1">
                                <a:latin typeface="Cambria Math"/>
                              </a:rPr>
                              <m:t>1</m:t>
                            </m:r>
                          </m:num>
                          <m:den>
                            <m:r>
                              <a:rPr lang="en-US" sz="1100" b="0" i="1" smtClean="0">
                                <a:latin typeface="Cambria Math"/>
                              </a:rPr>
                              <m:t>14</m:t>
                            </m:r>
                          </m:den>
                        </m:f>
                      </m:e>
                    </m:rad>
                  </m:oMath>
                </a14:m>
                <a:r>
                  <a:rPr lang="en-US" sz="1100" dirty="0"/>
                  <a:t>) </a:t>
                </a:r>
                <a:endParaRPr lang="en-US" sz="1100" dirty="0" smtClean="0"/>
              </a:p>
              <a:p>
                <a:r>
                  <a:rPr lang="en-US" sz="1100" dirty="0" smtClean="0"/>
                  <a:t>UB = 1.81</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912854" y="1447800"/>
                <a:ext cx="2209800" cy="957532"/>
              </a:xfrm>
              <a:prstGeom prst="rect">
                <a:avLst/>
              </a:prstGeom>
              <a:blipFill rotWithShape="1">
                <a:blip r:embed="rId4"/>
                <a:stretch>
                  <a:fillRect r="-273" b="-1863"/>
                </a:stretch>
              </a:blipFill>
            </p:spPr>
            <p:txBody>
              <a:bodyPr/>
              <a:lstStyle/>
              <a:p>
                <a:r>
                  <a:rPr lang="en-US">
                    <a:noFill/>
                  </a:rPr>
                  <a:t> </a:t>
                </a:r>
              </a:p>
            </p:txBody>
          </p:sp>
        </mc:Fallback>
      </mc:AlternateContent>
      <p:cxnSp>
        <p:nvCxnSpPr>
          <p:cNvPr id="14" name="Straight Arrow Connector 13"/>
          <p:cNvCxnSpPr/>
          <p:nvPr/>
        </p:nvCxnSpPr>
        <p:spPr>
          <a:xfrm>
            <a:off x="3810000" y="2329132"/>
            <a:ext cx="0" cy="1099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848600" y="1654834"/>
            <a:ext cx="1143000" cy="54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200" dirty="0" smtClean="0"/>
              <a:t>α</a:t>
            </a:r>
            <a:r>
              <a:rPr lang="en-US" sz="1200" dirty="0" smtClean="0"/>
              <a:t>= 0.05/20</a:t>
            </a:r>
          </a:p>
          <a:p>
            <a:r>
              <a:rPr lang="en-US" sz="1200" dirty="0" smtClean="0"/>
              <a:t>t</a:t>
            </a:r>
            <a:r>
              <a:rPr lang="en-US" sz="1200" baseline="-25000" dirty="0" smtClean="0"/>
              <a:t>65,0.0025</a:t>
            </a:r>
            <a:r>
              <a:rPr lang="en-US" sz="1200" dirty="0" smtClean="0"/>
              <a:t>= 2.91</a:t>
            </a:r>
            <a:endParaRPr lang="en-US" sz="1200" dirty="0"/>
          </a:p>
        </p:txBody>
      </p:sp>
      <p:cxnSp>
        <p:nvCxnSpPr>
          <p:cNvPr id="17" name="Straight Arrow Connector 16"/>
          <p:cNvCxnSpPr/>
          <p:nvPr/>
        </p:nvCxnSpPr>
        <p:spPr>
          <a:xfrm flipH="1">
            <a:off x="7391400" y="1986951"/>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ectangle 1"/>
          <p:cNvSpPr>
            <a:spLocks noChangeArrowheads="1"/>
          </p:cNvSpPr>
          <p:nvPr/>
        </p:nvSpPr>
        <p:spPr bwMode="auto">
          <a:xfrm>
            <a:off x="5123121" y="293658"/>
            <a:ext cx="3944679" cy="84638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proc </a:t>
            </a:r>
            <a:r>
              <a:rPr kumimoji="0" lang="en-US" altLang="en-US" sz="1100" b="0" i="0" u="none" strike="noStrike" cap="none" normalizeH="0" baseline="0" dirty="0" err="1" smtClean="0">
                <a:ln>
                  <a:noFill/>
                </a:ln>
                <a:solidFill>
                  <a:srgbClr val="020202"/>
                </a:solidFill>
                <a:effectLst/>
                <a:latin typeface="Consolas" pitchFamily="49" charset="0"/>
                <a:cs typeface="Arial" pitchFamily="34" charset="0"/>
              </a:rPr>
              <a:t>glm</a:t>
            </a: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 data = handicap order=data; </a:t>
            </a:r>
            <a:b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class handicap; </a:t>
            </a:r>
            <a:b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model score = handicap; </a:t>
            </a:r>
            <a:b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means handicap/t bon </a:t>
            </a:r>
            <a:r>
              <a:rPr kumimoji="0" lang="en-US" altLang="en-US" sz="1100" b="0" i="0" u="none" strike="noStrike" cap="none" normalizeH="0" baseline="0" dirty="0" err="1" smtClean="0">
                <a:ln>
                  <a:noFill/>
                </a:ln>
                <a:solidFill>
                  <a:srgbClr val="020202"/>
                </a:solidFill>
                <a:effectLst/>
                <a:latin typeface="Consolas" pitchFamily="49" charset="0"/>
                <a:cs typeface="Arial" pitchFamily="34" charset="0"/>
              </a:rPr>
              <a:t>tukey</a:t>
            </a: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 </a:t>
            </a:r>
            <a:r>
              <a:rPr kumimoji="0" lang="en-US" altLang="en-US" sz="1100" b="0" i="0" u="none" strike="noStrike" cap="none" normalizeH="0" baseline="0" dirty="0" err="1" smtClean="0">
                <a:ln>
                  <a:noFill/>
                </a:ln>
                <a:solidFill>
                  <a:srgbClr val="020202"/>
                </a:solidFill>
                <a:effectLst/>
                <a:latin typeface="Consolas" pitchFamily="49" charset="0"/>
                <a:cs typeface="Arial" pitchFamily="34" charset="0"/>
              </a:rPr>
              <a:t>dunnett</a:t>
            </a: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 ('None') </a:t>
            </a:r>
            <a:r>
              <a:rPr kumimoji="0" lang="en-US" altLang="en-US" sz="1100" b="0" i="0" u="none" strike="noStrike" cap="none" normalizeH="0" baseline="0" dirty="0" err="1" smtClean="0">
                <a:ln>
                  <a:noFill/>
                </a:ln>
                <a:solidFill>
                  <a:srgbClr val="020202"/>
                </a:solidFill>
                <a:effectLst/>
                <a:latin typeface="Consolas" pitchFamily="49" charset="0"/>
                <a:cs typeface="Arial" pitchFamily="34" charset="0"/>
              </a:rPr>
              <a:t>cldiff</a:t>
            </a: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a:t>
            </a:r>
            <a:b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100" b="0" i="0" u="none" strike="noStrike" cap="none" normalizeH="0" baseline="0" dirty="0" smtClean="0">
                <a:ln>
                  <a:noFill/>
                </a:ln>
                <a:solidFill>
                  <a:srgbClr val="020202"/>
                </a:solidFill>
                <a:effectLst/>
                <a:latin typeface="Consolas" pitchFamily="49" charset="0"/>
                <a:cs typeface="Arial" pitchFamily="34" charset="0"/>
              </a:rPr>
              <a:t>run;</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655323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791" y="130693"/>
            <a:ext cx="7853209" cy="868362"/>
          </a:xfrm>
        </p:spPr>
        <p:txBody>
          <a:bodyPr>
            <a:noAutofit/>
          </a:bodyPr>
          <a:lstStyle/>
          <a:p>
            <a:pPr algn="l"/>
            <a:r>
              <a:rPr lang="en-US" sz="2400" b="1" dirty="0"/>
              <a:t>Multiple </a:t>
            </a:r>
            <a:r>
              <a:rPr lang="en-US" sz="2400" b="1" dirty="0" smtClean="0"/>
              <a:t>Comparisons Tukey </a:t>
            </a:r>
            <a:r>
              <a:rPr lang="en-US" sz="2400" b="1" dirty="0" smtClean="0"/>
              <a:t>and </a:t>
            </a:r>
            <a:r>
              <a:rPr lang="en-US" sz="2400" b="1" dirty="0" err="1" smtClean="0"/>
              <a:t>Dunnet</a:t>
            </a:r>
            <a:r>
              <a:rPr lang="en-US" sz="2400" b="1" dirty="0" smtClean="0"/>
              <a:t> t Method </a:t>
            </a:r>
            <a:r>
              <a:rPr lang="en-US" sz="2400" b="1" dirty="0" smtClean="0"/>
              <a:t>in SAS</a:t>
            </a:r>
            <a:endParaRPr lang="en-US" sz="2400" b="1" dirty="0"/>
          </a:p>
        </p:txBody>
      </p:sp>
      <p:sp>
        <p:nvSpPr>
          <p:cNvPr id="3" name="Slide Number Placeholder 2"/>
          <p:cNvSpPr>
            <a:spLocks noGrp="1"/>
          </p:cNvSpPr>
          <p:nvPr>
            <p:ph type="sldNum" sz="quarter" idx="12"/>
          </p:nvPr>
        </p:nvSpPr>
        <p:spPr/>
        <p:txBody>
          <a:bodyPr/>
          <a:lstStyle/>
          <a:p>
            <a:fld id="{EAAEF539-8703-4C8E-B6C9-296342A7E4EA}" type="slidenum">
              <a:rPr lang="en-US" smtClean="0"/>
              <a:t>19</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91" y="1219200"/>
            <a:ext cx="424815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
          <p:cNvSpPr>
            <a:spLocks noChangeArrowheads="1"/>
          </p:cNvSpPr>
          <p:nvPr/>
        </p:nvSpPr>
        <p:spPr bwMode="auto">
          <a:xfrm>
            <a:off x="3581400" y="1108244"/>
            <a:ext cx="5029200" cy="10772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proc </a:t>
            </a:r>
            <a:r>
              <a:rPr kumimoji="0" lang="en-US" altLang="en-US" sz="1400" b="0" i="0" u="none" strike="noStrike" cap="none" normalizeH="0" baseline="0" dirty="0" err="1" smtClean="0">
                <a:ln>
                  <a:noFill/>
                </a:ln>
                <a:solidFill>
                  <a:srgbClr val="020202"/>
                </a:solidFill>
                <a:effectLst/>
                <a:latin typeface="Consolas" pitchFamily="49" charset="0"/>
                <a:cs typeface="Arial" pitchFamily="34" charset="0"/>
              </a:rPr>
              <a:t>glm</a:t>
            </a: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 data = handicap order=data; </a:t>
            </a:r>
            <a:b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class handicap; </a:t>
            </a:r>
            <a:b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model score = handicap; </a:t>
            </a:r>
            <a:b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means handicap/t bon </a:t>
            </a:r>
            <a:r>
              <a:rPr kumimoji="0" lang="en-US" altLang="en-US" sz="1400" b="0" i="0" u="none" strike="noStrike" cap="none" normalizeH="0" baseline="0" dirty="0" err="1" smtClean="0">
                <a:ln>
                  <a:noFill/>
                </a:ln>
                <a:solidFill>
                  <a:srgbClr val="020202"/>
                </a:solidFill>
                <a:effectLst/>
                <a:latin typeface="Consolas" pitchFamily="49" charset="0"/>
                <a:cs typeface="Arial" pitchFamily="34" charset="0"/>
              </a:rPr>
              <a:t>tukey</a:t>
            </a: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 </a:t>
            </a:r>
            <a:r>
              <a:rPr kumimoji="0" lang="en-US" altLang="en-US" sz="1400" b="0" i="0" u="none" strike="noStrike" cap="none" normalizeH="0" baseline="0" dirty="0" err="1" smtClean="0">
                <a:ln>
                  <a:noFill/>
                </a:ln>
                <a:solidFill>
                  <a:srgbClr val="020202"/>
                </a:solidFill>
                <a:effectLst/>
                <a:latin typeface="Consolas" pitchFamily="49" charset="0"/>
                <a:cs typeface="Arial" pitchFamily="34" charset="0"/>
              </a:rPr>
              <a:t>dunnett</a:t>
            </a: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 ('None') </a:t>
            </a:r>
            <a:r>
              <a:rPr kumimoji="0" lang="en-US" altLang="en-US" sz="1400" b="0" i="0" u="none" strike="noStrike" cap="none" normalizeH="0" baseline="0" dirty="0" err="1" smtClean="0">
                <a:ln>
                  <a:noFill/>
                </a:ln>
                <a:solidFill>
                  <a:srgbClr val="020202"/>
                </a:solidFill>
                <a:effectLst/>
                <a:latin typeface="Consolas" pitchFamily="49" charset="0"/>
                <a:cs typeface="Arial" pitchFamily="34" charset="0"/>
              </a:rPr>
              <a:t>cldiff</a:t>
            </a: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a:t>
            </a:r>
            <a:b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br>
            <a:r>
              <a:rPr kumimoji="0" lang="en-US" altLang="en-US" sz="1400" b="0" i="0" u="none" strike="noStrike" cap="none" normalizeH="0" baseline="0" dirty="0" smtClean="0">
                <a:ln>
                  <a:noFill/>
                </a:ln>
                <a:solidFill>
                  <a:srgbClr val="020202"/>
                </a:solidFill>
                <a:effectLst/>
                <a:latin typeface="Consolas" pitchFamily="49" charset="0"/>
                <a:cs typeface="Arial" pitchFamily="34" charset="0"/>
              </a:rPr>
              <a:t>run;</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0650"/>
            <a:ext cx="36576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
          <p:cNvSpPr>
            <a:spLocks noChangeArrowheads="1"/>
          </p:cNvSpPr>
          <p:nvPr/>
        </p:nvSpPr>
        <p:spPr bwMode="auto">
          <a:xfrm>
            <a:off x="1066800" y="917381"/>
            <a:ext cx="1295400" cy="2154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sng" strike="noStrike" cap="none" normalizeH="0" baseline="0" dirty="0" smtClean="0">
                <a:ln>
                  <a:noFill/>
                </a:ln>
                <a:solidFill>
                  <a:schemeClr val="tx1"/>
                </a:solidFill>
                <a:effectLst/>
                <a:latin typeface="Arial" pitchFamily="34" charset="0"/>
                <a:cs typeface="Arial" pitchFamily="34" charset="0"/>
              </a:rPr>
              <a:t>Tukey Method</a:t>
            </a:r>
            <a:endParaRPr kumimoji="0" lang="en-US" altLang="en-US" sz="1400" b="1" i="0" u="sng"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5486400" y="2552928"/>
            <a:ext cx="1447800" cy="2154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b="1" u="sng" dirty="0" err="1" smtClean="0">
                <a:latin typeface="Arial" pitchFamily="34" charset="0"/>
                <a:cs typeface="Arial" pitchFamily="34" charset="0"/>
              </a:rPr>
              <a:t>Dunnett</a:t>
            </a:r>
            <a:r>
              <a:rPr kumimoji="0" lang="en-US" altLang="en-US" sz="1400" b="1" i="0" u="sng" strike="noStrike" cap="none" normalizeH="0" baseline="0" dirty="0" smtClean="0">
                <a:ln>
                  <a:noFill/>
                </a:ln>
                <a:solidFill>
                  <a:schemeClr val="tx1"/>
                </a:solidFill>
                <a:effectLst/>
                <a:latin typeface="Arial" pitchFamily="34" charset="0"/>
                <a:cs typeface="Arial" pitchFamily="34" charset="0"/>
              </a:rPr>
              <a:t> Method</a:t>
            </a:r>
            <a:endParaRPr kumimoji="0" lang="en-US" altLang="en-US" sz="1400" b="1" i="0" u="sng"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1482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Overview</a:t>
            </a:r>
          </a:p>
        </p:txBody>
      </p:sp>
      <p:sp>
        <p:nvSpPr>
          <p:cNvPr id="3" name="Content Placeholder 2"/>
          <p:cNvSpPr>
            <a:spLocks noGrp="1"/>
          </p:cNvSpPr>
          <p:nvPr>
            <p:ph idx="1"/>
          </p:nvPr>
        </p:nvSpPr>
        <p:spPr>
          <a:xfrm>
            <a:off x="876299" y="1159934"/>
            <a:ext cx="7543801" cy="4478866"/>
          </a:xfrm>
        </p:spPr>
        <p:txBody>
          <a:bodyPr>
            <a:normAutofit fontScale="92500"/>
          </a:bodyPr>
          <a:lstStyle/>
          <a:p>
            <a:pPr>
              <a:buFont typeface="Arial" charset="0"/>
              <a:buChar char="•"/>
            </a:pPr>
            <a:r>
              <a:rPr lang="en-US" dirty="0"/>
              <a:t>ANOVA provides an F-test for equality of several </a:t>
            </a:r>
            <a:r>
              <a:rPr lang="en-US" dirty="0" smtClean="0"/>
              <a:t>means.</a:t>
            </a:r>
            <a:endParaRPr lang="en-US" dirty="0"/>
          </a:p>
          <a:p>
            <a:pPr>
              <a:buFont typeface="Arial" charset="0"/>
              <a:buChar char="•"/>
            </a:pPr>
            <a:endParaRPr lang="en-US" sz="1500" dirty="0"/>
          </a:p>
          <a:p>
            <a:pPr>
              <a:buFont typeface="Arial" charset="0"/>
              <a:buChar char="•"/>
            </a:pPr>
            <a:r>
              <a:rPr lang="en-US" dirty="0"/>
              <a:t>The main weaknesses are</a:t>
            </a:r>
          </a:p>
          <a:p>
            <a:pPr lvl="1">
              <a:buFont typeface="Arial" charset="0"/>
              <a:buChar char="•"/>
            </a:pPr>
            <a:r>
              <a:rPr lang="en-US" sz="2000" dirty="0"/>
              <a:t>It doesn’t tell us </a:t>
            </a:r>
            <a:r>
              <a:rPr lang="en-US" sz="2000" b="1" dirty="0">
                <a:solidFill>
                  <a:srgbClr val="FF0000"/>
                </a:solidFill>
              </a:rPr>
              <a:t>which</a:t>
            </a:r>
            <a:r>
              <a:rPr lang="en-US" sz="2000" dirty="0"/>
              <a:t> means are different</a:t>
            </a:r>
          </a:p>
          <a:p>
            <a:pPr lvl="1">
              <a:buFont typeface="Arial" charset="0"/>
              <a:buChar char="•"/>
            </a:pPr>
            <a:r>
              <a:rPr lang="en-US" sz="2000" dirty="0"/>
              <a:t>It doesn’t account for any </a:t>
            </a:r>
            <a:r>
              <a:rPr lang="en-US" sz="2000" b="1" dirty="0">
                <a:solidFill>
                  <a:srgbClr val="FF0000"/>
                </a:solidFill>
              </a:rPr>
              <a:t>structure</a:t>
            </a:r>
            <a:r>
              <a:rPr lang="en-US" sz="2000" dirty="0"/>
              <a:t> in the groups</a:t>
            </a:r>
          </a:p>
          <a:p>
            <a:pPr>
              <a:buFont typeface="Arial" charset="0"/>
              <a:buChar char="•"/>
            </a:pPr>
            <a:endParaRPr lang="en-US" sz="1500" dirty="0"/>
          </a:p>
          <a:p>
            <a:pPr algn="just">
              <a:buFont typeface="Arial" charset="0"/>
              <a:buChar char="•"/>
            </a:pPr>
            <a:r>
              <a:rPr lang="en-US" dirty="0" smtClean="0"/>
              <a:t>The </a:t>
            </a:r>
            <a:r>
              <a:rPr lang="en-US" dirty="0"/>
              <a:t>downside to this more refined analysis is that we need to control for the number of comparisons we end up </a:t>
            </a:r>
            <a:r>
              <a:rPr lang="en-US" dirty="0" smtClean="0"/>
              <a:t>making.</a:t>
            </a:r>
            <a:endParaRPr lang="en-US" dirty="0"/>
          </a:p>
          <a:p>
            <a:endParaRPr lang="en-US" dirty="0"/>
          </a:p>
        </p:txBody>
      </p:sp>
      <p:sp>
        <p:nvSpPr>
          <p:cNvPr id="4" name="TextBox 3"/>
          <p:cNvSpPr txBox="1"/>
          <p:nvPr/>
        </p:nvSpPr>
        <p:spPr>
          <a:xfrm>
            <a:off x="1905000" y="5486400"/>
            <a:ext cx="5486400" cy="1015663"/>
          </a:xfrm>
          <a:prstGeom prst="rect">
            <a:avLst/>
          </a:prstGeom>
          <a:noFill/>
        </p:spPr>
        <p:txBody>
          <a:bodyPr wrap="square" rtlCol="0">
            <a:spAutoFit/>
          </a:bodyPr>
          <a:lstStyle/>
          <a:p>
            <a:r>
              <a:rPr lang="en-US" sz="2000" dirty="0">
                <a:solidFill>
                  <a:prstClr val="black"/>
                </a:solidFill>
              </a:rPr>
              <a:t>(Example: Is the average treatment effect across 3 levels of treatments different from the placebo?)</a:t>
            </a:r>
          </a:p>
          <a:p>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EAAEF539-8703-4C8E-B6C9-296342A7E4EA}" type="slidenum">
              <a:rPr lang="en-US" smtClean="0"/>
              <a:t>2</a:t>
            </a:fld>
            <a:endParaRPr lang="en-US" dirty="0"/>
          </a:p>
        </p:txBody>
      </p:sp>
    </p:spTree>
    <p:extLst>
      <p:ext uri="{BB962C8B-B14F-4D97-AF65-F5344CB8AC3E}">
        <p14:creationId xmlns:p14="http://schemas.microsoft.com/office/powerpoint/2010/main" val="387925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764"/>
            <a:ext cx="9144000" cy="740636"/>
          </a:xfrm>
        </p:spPr>
        <p:txBody>
          <a:bodyPr>
            <a:normAutofit fontScale="90000"/>
          </a:bodyPr>
          <a:lstStyle/>
          <a:p>
            <a:r>
              <a:rPr lang="en-US" dirty="0"/>
              <a:t>R Code for Handicap Example Question 4</a:t>
            </a:r>
          </a:p>
        </p:txBody>
      </p:sp>
      <p:sp>
        <p:nvSpPr>
          <p:cNvPr id="9" name="Rectangle 8"/>
          <p:cNvSpPr/>
          <p:nvPr/>
        </p:nvSpPr>
        <p:spPr>
          <a:xfrm>
            <a:off x="2419056" y="1430679"/>
            <a:ext cx="5734343" cy="461665"/>
          </a:xfrm>
          <a:prstGeom prst="rect">
            <a:avLst/>
          </a:prstGeom>
        </p:spPr>
        <p:txBody>
          <a:bodyPr wrap="square">
            <a:spAutoFit/>
          </a:bodyPr>
          <a:lstStyle/>
          <a:p>
            <a:r>
              <a:rPr lang="en-US" sz="2400" dirty="0">
                <a:solidFill>
                  <a:srgbClr val="00B0F0"/>
                </a:solidFill>
              </a:rPr>
              <a:t>Note: Must Load multcomp package</a:t>
            </a:r>
          </a:p>
        </p:txBody>
      </p:sp>
      <p:pic>
        <p:nvPicPr>
          <p:cNvPr id="3" name="Picture 2"/>
          <p:cNvPicPr>
            <a:picLocks noChangeAspect="1"/>
          </p:cNvPicPr>
          <p:nvPr/>
        </p:nvPicPr>
        <p:blipFill>
          <a:blip r:embed="rId2"/>
          <a:stretch>
            <a:fillRect/>
          </a:stretch>
        </p:blipFill>
        <p:spPr>
          <a:xfrm>
            <a:off x="126300" y="2311400"/>
            <a:ext cx="4547999" cy="3048000"/>
          </a:xfrm>
          <a:prstGeom prst="rect">
            <a:avLst/>
          </a:prstGeom>
        </p:spPr>
      </p:pic>
      <p:pic>
        <p:nvPicPr>
          <p:cNvPr id="7" name="Picture 6"/>
          <p:cNvPicPr>
            <a:picLocks noChangeAspect="1"/>
          </p:cNvPicPr>
          <p:nvPr/>
        </p:nvPicPr>
        <p:blipFill>
          <a:blip r:embed="rId3"/>
          <a:stretch>
            <a:fillRect/>
          </a:stretch>
        </p:blipFill>
        <p:spPr>
          <a:xfrm>
            <a:off x="4902200" y="2209800"/>
            <a:ext cx="4140200" cy="3251200"/>
          </a:xfrm>
          <a:prstGeom prst="rect">
            <a:avLst/>
          </a:prstGeom>
        </p:spPr>
      </p:pic>
      <p:sp>
        <p:nvSpPr>
          <p:cNvPr id="4" name="Slide Number Placeholder 3"/>
          <p:cNvSpPr>
            <a:spLocks noGrp="1"/>
          </p:cNvSpPr>
          <p:nvPr>
            <p:ph type="sldNum" sz="quarter" idx="12"/>
          </p:nvPr>
        </p:nvSpPr>
        <p:spPr/>
        <p:txBody>
          <a:bodyPr/>
          <a:lstStyle/>
          <a:p>
            <a:fld id="{EAAEF539-8703-4C8E-B6C9-296342A7E4EA}" type="slidenum">
              <a:rPr lang="en-US" smtClean="0"/>
              <a:t>20</a:t>
            </a:fld>
            <a:endParaRPr lang="en-US" dirty="0"/>
          </a:p>
        </p:txBody>
      </p:sp>
    </p:spTree>
    <p:extLst>
      <p:ext uri="{BB962C8B-B14F-4D97-AF65-F5344CB8AC3E}">
        <p14:creationId xmlns:p14="http://schemas.microsoft.com/office/powerpoint/2010/main" val="2890809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D8ED0E-3958-BF4C-A743-EA2E5482EF5D}"/>
              </a:ext>
            </a:extLst>
          </p:cNvPr>
          <p:cNvSpPr>
            <a:spLocks noGrp="1"/>
          </p:cNvSpPr>
          <p:nvPr>
            <p:ph type="title"/>
          </p:nvPr>
        </p:nvSpPr>
        <p:spPr/>
        <p:txBody>
          <a:bodyPr/>
          <a:lstStyle/>
          <a:p>
            <a:r>
              <a:rPr lang="en-US" b="1" dirty="0">
                <a:solidFill>
                  <a:srgbClr val="C00000"/>
                </a:solidFill>
              </a:rPr>
              <a:t>Quick Quiz Question 1 (&lt;15</a:t>
            </a:r>
            <a:r>
              <a:rPr lang="en-US" b="1" i="1" dirty="0">
                <a:solidFill>
                  <a:srgbClr val="C00000"/>
                </a:solidFill>
              </a:rPr>
              <a:t> min)</a:t>
            </a:r>
            <a:endParaRPr lang="en-US" dirty="0"/>
          </a:p>
        </p:txBody>
      </p:sp>
      <p:pic>
        <p:nvPicPr>
          <p:cNvPr id="4" name="Picture 3">
            <a:extLst>
              <a:ext uri="{FF2B5EF4-FFF2-40B4-BE49-F238E27FC236}">
                <a16:creationId xmlns="" xmlns:a16="http://schemas.microsoft.com/office/drawing/2014/main" id="{30D9D310-4A41-1641-8D2D-3D434F8AA189}"/>
              </a:ext>
            </a:extLst>
          </p:cNvPr>
          <p:cNvPicPr>
            <a:picLocks noChangeAspect="1"/>
          </p:cNvPicPr>
          <p:nvPr/>
        </p:nvPicPr>
        <p:blipFill>
          <a:blip r:embed="rId2"/>
          <a:stretch>
            <a:fillRect/>
          </a:stretch>
        </p:blipFill>
        <p:spPr>
          <a:xfrm>
            <a:off x="304800" y="1568450"/>
            <a:ext cx="8534400" cy="3721100"/>
          </a:xfrm>
          <a:prstGeom prst="rect">
            <a:avLst/>
          </a:prstGeom>
        </p:spPr>
      </p:pic>
    </p:spTree>
    <p:extLst>
      <p:ext uri="{BB962C8B-B14F-4D97-AF65-F5344CB8AC3E}">
        <p14:creationId xmlns:p14="http://schemas.microsoft.com/office/powerpoint/2010/main" val="2735358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8ED0E-3958-BF4C-A743-EA2E5482EF5D}"/>
              </a:ext>
            </a:extLst>
          </p:cNvPr>
          <p:cNvSpPr>
            <a:spLocks noGrp="1"/>
          </p:cNvSpPr>
          <p:nvPr>
            <p:ph type="title"/>
          </p:nvPr>
        </p:nvSpPr>
        <p:spPr/>
        <p:txBody>
          <a:bodyPr/>
          <a:lstStyle/>
          <a:p>
            <a:r>
              <a:rPr lang="en-US" b="1" dirty="0">
                <a:solidFill>
                  <a:srgbClr val="C00000"/>
                </a:solidFill>
              </a:rPr>
              <a:t>Quick Quiz Question </a:t>
            </a:r>
            <a:r>
              <a:rPr lang="en-US" b="1" dirty="0" smtClean="0">
                <a:solidFill>
                  <a:srgbClr val="C00000"/>
                </a:solidFill>
              </a:rPr>
              <a:t>2 </a:t>
            </a:r>
            <a:r>
              <a:rPr lang="en-US" b="1" dirty="0">
                <a:solidFill>
                  <a:srgbClr val="C00000"/>
                </a:solidFill>
              </a:rPr>
              <a:t>(&lt;15</a:t>
            </a:r>
            <a:r>
              <a:rPr lang="en-US" b="1" i="1" dirty="0">
                <a:solidFill>
                  <a:srgbClr val="C00000"/>
                </a:solidFill>
              </a:rPr>
              <a:t> min)</a:t>
            </a:r>
            <a:endParaRPr lang="en-US" dirty="0"/>
          </a:p>
        </p:txBody>
      </p:sp>
      <p:pic>
        <p:nvPicPr>
          <p:cNvPr id="3" name="Picture 2">
            <a:extLst>
              <a:ext uri="{FF2B5EF4-FFF2-40B4-BE49-F238E27FC236}">
                <a16:creationId xmlns:a16="http://schemas.microsoft.com/office/drawing/2014/main" xmlns="" id="{12E0F514-AA97-7D44-8F50-CB4AA908C4B5}"/>
              </a:ext>
            </a:extLst>
          </p:cNvPr>
          <p:cNvPicPr>
            <a:picLocks noChangeAspect="1"/>
          </p:cNvPicPr>
          <p:nvPr/>
        </p:nvPicPr>
        <p:blipFill>
          <a:blip r:embed="rId2"/>
          <a:stretch>
            <a:fillRect/>
          </a:stretch>
        </p:blipFill>
        <p:spPr>
          <a:xfrm>
            <a:off x="1209593" y="1690689"/>
            <a:ext cx="6724814" cy="4077813"/>
          </a:xfrm>
          <a:prstGeom prst="rect">
            <a:avLst/>
          </a:prstGeom>
        </p:spPr>
      </p:pic>
      <p:sp>
        <p:nvSpPr>
          <p:cNvPr id="4" name="Slide Number Placeholder 3"/>
          <p:cNvSpPr>
            <a:spLocks noGrp="1"/>
          </p:cNvSpPr>
          <p:nvPr>
            <p:ph type="sldNum" sz="quarter" idx="12"/>
          </p:nvPr>
        </p:nvSpPr>
        <p:spPr/>
        <p:txBody>
          <a:bodyPr/>
          <a:lstStyle/>
          <a:p>
            <a:fld id="{EAAEF539-8703-4C8E-B6C9-296342A7E4EA}" type="slidenum">
              <a:rPr lang="en-US" smtClean="0"/>
              <a:t>22</a:t>
            </a:fld>
            <a:endParaRPr lang="en-US" dirty="0"/>
          </a:p>
        </p:txBody>
      </p:sp>
    </p:spTree>
    <p:extLst>
      <p:ext uri="{BB962C8B-B14F-4D97-AF65-F5344CB8AC3E}">
        <p14:creationId xmlns:p14="http://schemas.microsoft.com/office/powerpoint/2010/main" val="1673904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683DE-9557-4849-92A1-EFC145899211}"/>
              </a:ext>
            </a:extLst>
          </p:cNvPr>
          <p:cNvSpPr>
            <a:spLocks noGrp="1"/>
          </p:cNvSpPr>
          <p:nvPr>
            <p:ph type="title"/>
          </p:nvPr>
        </p:nvSpPr>
        <p:spPr/>
        <p:txBody>
          <a:bodyPr/>
          <a:lstStyle/>
          <a:p>
            <a:r>
              <a:rPr lang="en-US" b="1" dirty="0">
                <a:solidFill>
                  <a:srgbClr val="C00000"/>
                </a:solidFill>
              </a:rPr>
              <a:t>Quick Quiz Question 3</a:t>
            </a:r>
            <a:r>
              <a:rPr lang="en-US" b="1" dirty="0" smtClean="0">
                <a:solidFill>
                  <a:srgbClr val="C00000"/>
                </a:solidFill>
              </a:rPr>
              <a:t> </a:t>
            </a:r>
            <a:r>
              <a:rPr lang="en-US" b="1" dirty="0">
                <a:solidFill>
                  <a:srgbClr val="C00000"/>
                </a:solidFill>
              </a:rPr>
              <a:t>(&lt;15</a:t>
            </a:r>
            <a:r>
              <a:rPr lang="en-US" b="1" i="1" dirty="0">
                <a:solidFill>
                  <a:srgbClr val="C00000"/>
                </a:solidFill>
              </a:rPr>
              <a:t> min)</a:t>
            </a:r>
            <a:endParaRPr lang="en-US" dirty="0">
              <a:solidFill>
                <a:srgbClr val="C00000"/>
              </a:solidFill>
            </a:endParaRPr>
          </a:p>
        </p:txBody>
      </p:sp>
      <p:pic>
        <p:nvPicPr>
          <p:cNvPr id="4" name="Picture 3">
            <a:extLst>
              <a:ext uri="{FF2B5EF4-FFF2-40B4-BE49-F238E27FC236}">
                <a16:creationId xmlns:a16="http://schemas.microsoft.com/office/drawing/2014/main" xmlns="" id="{7022F34C-FE86-AF47-9B9D-DD2E96F1D74F}"/>
              </a:ext>
            </a:extLst>
          </p:cNvPr>
          <p:cNvPicPr>
            <a:picLocks noChangeAspect="1"/>
          </p:cNvPicPr>
          <p:nvPr/>
        </p:nvPicPr>
        <p:blipFill>
          <a:blip r:embed="rId2"/>
          <a:stretch>
            <a:fillRect/>
          </a:stretch>
        </p:blipFill>
        <p:spPr>
          <a:xfrm>
            <a:off x="273050" y="1631950"/>
            <a:ext cx="8597900" cy="3594100"/>
          </a:xfrm>
          <a:prstGeom prst="rect">
            <a:avLst/>
          </a:prstGeom>
        </p:spPr>
      </p:pic>
      <p:sp>
        <p:nvSpPr>
          <p:cNvPr id="3" name="Slide Number Placeholder 2"/>
          <p:cNvSpPr>
            <a:spLocks noGrp="1"/>
          </p:cNvSpPr>
          <p:nvPr>
            <p:ph type="sldNum" sz="quarter" idx="12"/>
          </p:nvPr>
        </p:nvSpPr>
        <p:spPr/>
        <p:txBody>
          <a:bodyPr/>
          <a:lstStyle/>
          <a:p>
            <a:fld id="{EAAEF539-8703-4C8E-B6C9-296342A7E4EA}" type="slidenum">
              <a:rPr lang="en-US" smtClean="0"/>
              <a:t>23</a:t>
            </a:fld>
            <a:endParaRPr lang="en-US" dirty="0"/>
          </a:p>
        </p:txBody>
      </p:sp>
    </p:spTree>
    <p:extLst>
      <p:ext uri="{BB962C8B-B14F-4D97-AF65-F5344CB8AC3E}">
        <p14:creationId xmlns:p14="http://schemas.microsoft.com/office/powerpoint/2010/main" val="4269897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1F9D7-9696-144F-B509-674B8B7B20CE}"/>
              </a:ext>
            </a:extLst>
          </p:cNvPr>
          <p:cNvSpPr>
            <a:spLocks noGrp="1"/>
          </p:cNvSpPr>
          <p:nvPr>
            <p:ph type="title"/>
          </p:nvPr>
        </p:nvSpPr>
        <p:spPr/>
        <p:txBody>
          <a:bodyPr/>
          <a:lstStyle/>
          <a:p>
            <a:r>
              <a:rPr lang="en-US" b="1" dirty="0">
                <a:solidFill>
                  <a:srgbClr val="C00000"/>
                </a:solidFill>
              </a:rPr>
              <a:t>Quick Quiz Question </a:t>
            </a:r>
            <a:r>
              <a:rPr lang="en-US" b="1" dirty="0" smtClean="0">
                <a:solidFill>
                  <a:srgbClr val="C00000"/>
                </a:solidFill>
              </a:rPr>
              <a:t>4 </a:t>
            </a:r>
            <a:r>
              <a:rPr lang="en-US" b="1" dirty="0">
                <a:solidFill>
                  <a:srgbClr val="C00000"/>
                </a:solidFill>
              </a:rPr>
              <a:t>(&lt;15</a:t>
            </a:r>
            <a:r>
              <a:rPr lang="en-US" b="1" i="1" dirty="0">
                <a:solidFill>
                  <a:srgbClr val="C00000"/>
                </a:solidFill>
              </a:rPr>
              <a:t> min)</a:t>
            </a:r>
            <a:endParaRPr lang="en-US" dirty="0"/>
          </a:p>
        </p:txBody>
      </p:sp>
      <p:pic>
        <p:nvPicPr>
          <p:cNvPr id="4" name="Picture 3">
            <a:extLst>
              <a:ext uri="{FF2B5EF4-FFF2-40B4-BE49-F238E27FC236}">
                <a16:creationId xmlns:a16="http://schemas.microsoft.com/office/drawing/2014/main" xmlns="" id="{ABFCB04D-EA63-D242-8E61-1C391844D8A3}"/>
              </a:ext>
            </a:extLst>
          </p:cNvPr>
          <p:cNvPicPr>
            <a:picLocks noChangeAspect="1"/>
          </p:cNvPicPr>
          <p:nvPr/>
        </p:nvPicPr>
        <p:blipFill>
          <a:blip r:embed="rId2"/>
          <a:stretch>
            <a:fillRect/>
          </a:stretch>
        </p:blipFill>
        <p:spPr>
          <a:xfrm>
            <a:off x="266700" y="1826097"/>
            <a:ext cx="8610600" cy="3556000"/>
          </a:xfrm>
          <a:prstGeom prst="rect">
            <a:avLst/>
          </a:prstGeom>
        </p:spPr>
      </p:pic>
      <p:sp>
        <p:nvSpPr>
          <p:cNvPr id="3" name="Slide Number Placeholder 2"/>
          <p:cNvSpPr>
            <a:spLocks noGrp="1"/>
          </p:cNvSpPr>
          <p:nvPr>
            <p:ph type="sldNum" sz="quarter" idx="12"/>
          </p:nvPr>
        </p:nvSpPr>
        <p:spPr/>
        <p:txBody>
          <a:bodyPr/>
          <a:lstStyle/>
          <a:p>
            <a:fld id="{EAAEF539-8703-4C8E-B6C9-296342A7E4EA}" type="slidenum">
              <a:rPr lang="en-US" smtClean="0"/>
              <a:t>24</a:t>
            </a:fld>
            <a:endParaRPr lang="en-US" dirty="0"/>
          </a:p>
        </p:txBody>
      </p:sp>
    </p:spTree>
    <p:extLst>
      <p:ext uri="{BB962C8B-B14F-4D97-AF65-F5344CB8AC3E}">
        <p14:creationId xmlns:p14="http://schemas.microsoft.com/office/powerpoint/2010/main" val="3029567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30CA71-B839-9D4E-961A-9D1E1BD943FB}"/>
              </a:ext>
            </a:extLst>
          </p:cNvPr>
          <p:cNvSpPr>
            <a:spLocks noGrp="1"/>
          </p:cNvSpPr>
          <p:nvPr>
            <p:ph type="title"/>
          </p:nvPr>
        </p:nvSpPr>
        <p:spPr/>
        <p:txBody>
          <a:bodyPr>
            <a:normAutofit fontScale="90000"/>
          </a:bodyPr>
          <a:lstStyle/>
          <a:p>
            <a:r>
              <a:rPr lang="en-US" b="1" dirty="0">
                <a:solidFill>
                  <a:srgbClr val="C00000"/>
                </a:solidFill>
                <a:latin typeface="+mn-lt"/>
              </a:rPr>
              <a:t>Attempt </a:t>
            </a:r>
            <a:r>
              <a:rPr lang="en-US" b="1" dirty="0" smtClean="0">
                <a:solidFill>
                  <a:srgbClr val="C00000"/>
                </a:solidFill>
                <a:latin typeface="+mn-lt"/>
              </a:rPr>
              <a:t>First Two </a:t>
            </a:r>
            <a:r>
              <a:rPr lang="en-US" b="1" dirty="0">
                <a:solidFill>
                  <a:srgbClr val="C00000"/>
                </a:solidFill>
                <a:latin typeface="+mn-lt"/>
              </a:rPr>
              <a:t>Questions from the HW this Week!</a:t>
            </a:r>
          </a:p>
        </p:txBody>
      </p:sp>
      <p:sp>
        <p:nvSpPr>
          <p:cNvPr id="3" name="Content Placeholder 2">
            <a:extLst>
              <a:ext uri="{FF2B5EF4-FFF2-40B4-BE49-F238E27FC236}">
                <a16:creationId xmlns="" xmlns:a16="http://schemas.microsoft.com/office/drawing/2014/main" id="{9FDFA5BC-E256-754E-B7ED-C9D5E13F6BD8}"/>
              </a:ext>
            </a:extLst>
          </p:cNvPr>
          <p:cNvSpPr>
            <a:spLocks noGrp="1"/>
          </p:cNvSpPr>
          <p:nvPr>
            <p:ph idx="1"/>
          </p:nvPr>
        </p:nvSpPr>
        <p:spPr>
          <a:xfrm>
            <a:off x="406738" y="1864536"/>
            <a:ext cx="8330524" cy="4351338"/>
          </a:xfrm>
        </p:spPr>
        <p:txBody>
          <a:bodyPr>
            <a:normAutofit fontScale="62500" lnSpcReduction="20000"/>
          </a:bodyPr>
          <a:lstStyle/>
          <a:p>
            <a:pPr marL="0" indent="0">
              <a:buNone/>
            </a:pPr>
            <a:r>
              <a:rPr lang="en-US" dirty="0"/>
              <a:t>Please put your responses for each question on slides so you can easily and effectively present / share them to your peers in live session!  </a:t>
            </a:r>
          </a:p>
          <a:p>
            <a:pPr marL="0" indent="0">
              <a:buNone/>
            </a:pPr>
            <a:endParaRPr lang="en-US" dirty="0"/>
          </a:p>
          <a:p>
            <a:pPr marL="0" indent="0">
              <a:buNone/>
            </a:pPr>
            <a:r>
              <a:rPr lang="en-US" dirty="0"/>
              <a:t>Be sure and also eventually put them in document form to submit them as </a:t>
            </a:r>
            <a:r>
              <a:rPr lang="en-US" dirty="0" smtClean="0"/>
              <a:t>homework.</a:t>
            </a:r>
            <a:endParaRPr lang="en-US" dirty="0"/>
          </a:p>
          <a:p>
            <a:pPr marL="0" indent="0">
              <a:buNone/>
            </a:pPr>
            <a:endParaRPr lang="en-US" dirty="0"/>
          </a:p>
          <a:p>
            <a:pPr marL="0" indent="0" algn="just">
              <a:buNone/>
            </a:pPr>
            <a:r>
              <a:rPr lang="en-US" dirty="0"/>
              <a:t>Remember, the assignment is to attempt each problem.  The correct answer is not required to get full credit, but a full attempt is.  If you exhaust the minimum amount of time required to attempt the problem without a solution, there must have been some issues that popped up.  In this case, fully describe what these issues were, how they were addressed, what was learned in addressing them.  Basically, whether you arrived at a complete answer or not, use the slides to explain the path that you explored in that time.  I can’t tell how much this will help everyone in live session.  </a:t>
            </a:r>
          </a:p>
        </p:txBody>
      </p:sp>
      <p:sp>
        <p:nvSpPr>
          <p:cNvPr id="4" name="Slide Number Placeholder 3"/>
          <p:cNvSpPr>
            <a:spLocks noGrp="1"/>
          </p:cNvSpPr>
          <p:nvPr>
            <p:ph type="sldNum" sz="quarter" idx="12"/>
          </p:nvPr>
        </p:nvSpPr>
        <p:spPr/>
        <p:txBody>
          <a:bodyPr/>
          <a:lstStyle/>
          <a:p>
            <a:fld id="{EAAEF539-8703-4C8E-B6C9-296342A7E4EA}" type="slidenum">
              <a:rPr lang="en-US" smtClean="0"/>
              <a:t>25</a:t>
            </a:fld>
            <a:endParaRPr lang="en-US" dirty="0"/>
          </a:p>
        </p:txBody>
      </p:sp>
    </p:spTree>
    <p:extLst>
      <p:ext uri="{BB962C8B-B14F-4D97-AF65-F5344CB8AC3E}">
        <p14:creationId xmlns:p14="http://schemas.microsoft.com/office/powerpoint/2010/main" val="2367299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07445-6797-0C46-BCA2-A79900237E4D}"/>
              </a:ext>
            </a:extLst>
          </p:cNvPr>
          <p:cNvSpPr>
            <a:spLocks noGrp="1"/>
          </p:cNvSpPr>
          <p:nvPr>
            <p:ph type="title"/>
          </p:nvPr>
        </p:nvSpPr>
        <p:spPr/>
        <p:txBody>
          <a:bodyPr/>
          <a:lstStyle/>
          <a:p>
            <a:r>
              <a:rPr lang="en-US" b="1" dirty="0">
                <a:solidFill>
                  <a:srgbClr val="C00000"/>
                </a:solidFill>
                <a:latin typeface="+mn-lt"/>
              </a:rPr>
              <a:t>Question 1 (&lt; 2 hours)</a:t>
            </a:r>
          </a:p>
        </p:txBody>
      </p:sp>
      <p:pic>
        <p:nvPicPr>
          <p:cNvPr id="4" name="Picture 3">
            <a:extLst>
              <a:ext uri="{FF2B5EF4-FFF2-40B4-BE49-F238E27FC236}">
                <a16:creationId xmlns="" xmlns:a16="http://schemas.microsoft.com/office/drawing/2014/main" id="{AD4F5755-9B69-6648-9308-646792BB9A7C}"/>
              </a:ext>
            </a:extLst>
          </p:cNvPr>
          <p:cNvPicPr>
            <a:picLocks noChangeAspect="1"/>
          </p:cNvPicPr>
          <p:nvPr/>
        </p:nvPicPr>
        <p:blipFill>
          <a:blip r:embed="rId2"/>
          <a:stretch>
            <a:fillRect/>
          </a:stretch>
        </p:blipFill>
        <p:spPr>
          <a:xfrm>
            <a:off x="0" y="2442274"/>
            <a:ext cx="9144000" cy="1973451"/>
          </a:xfrm>
          <a:prstGeom prst="rect">
            <a:avLst/>
          </a:prstGeom>
        </p:spPr>
      </p:pic>
      <p:sp>
        <p:nvSpPr>
          <p:cNvPr id="3" name="Slide Number Placeholder 2"/>
          <p:cNvSpPr>
            <a:spLocks noGrp="1"/>
          </p:cNvSpPr>
          <p:nvPr>
            <p:ph type="sldNum" sz="quarter" idx="12"/>
          </p:nvPr>
        </p:nvSpPr>
        <p:spPr/>
        <p:txBody>
          <a:bodyPr/>
          <a:lstStyle/>
          <a:p>
            <a:fld id="{EAAEF539-8703-4C8E-B6C9-296342A7E4EA}" type="slidenum">
              <a:rPr lang="en-US" smtClean="0"/>
              <a:t>26</a:t>
            </a:fld>
            <a:endParaRPr lang="en-US" dirty="0"/>
          </a:p>
        </p:txBody>
      </p:sp>
    </p:spTree>
    <p:extLst>
      <p:ext uri="{BB962C8B-B14F-4D97-AF65-F5344CB8AC3E}">
        <p14:creationId xmlns:p14="http://schemas.microsoft.com/office/powerpoint/2010/main" val="206311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8B1E44-8B19-8946-A638-F42836BD576D}"/>
              </a:ext>
            </a:extLst>
          </p:cNvPr>
          <p:cNvSpPr>
            <a:spLocks noGrp="1"/>
          </p:cNvSpPr>
          <p:nvPr>
            <p:ph type="title"/>
          </p:nvPr>
        </p:nvSpPr>
        <p:spPr/>
        <p:txBody>
          <a:bodyPr/>
          <a:lstStyle/>
          <a:p>
            <a:r>
              <a:rPr lang="en-US" dirty="0"/>
              <a:t>Question 2 (&lt; 2 hours)</a:t>
            </a:r>
          </a:p>
        </p:txBody>
      </p:sp>
      <p:pic>
        <p:nvPicPr>
          <p:cNvPr id="4" name="Picture 3">
            <a:extLst>
              <a:ext uri="{FF2B5EF4-FFF2-40B4-BE49-F238E27FC236}">
                <a16:creationId xmlns="" xmlns:a16="http://schemas.microsoft.com/office/drawing/2014/main" id="{17BEAA74-EED7-3549-903C-EA7304C57E53}"/>
              </a:ext>
            </a:extLst>
          </p:cNvPr>
          <p:cNvPicPr>
            <a:picLocks noChangeAspect="1"/>
          </p:cNvPicPr>
          <p:nvPr/>
        </p:nvPicPr>
        <p:blipFill>
          <a:blip r:embed="rId2"/>
          <a:stretch>
            <a:fillRect/>
          </a:stretch>
        </p:blipFill>
        <p:spPr>
          <a:xfrm>
            <a:off x="821987" y="1476583"/>
            <a:ext cx="7500026" cy="5225293"/>
          </a:xfrm>
          <a:prstGeom prst="rect">
            <a:avLst/>
          </a:prstGeom>
        </p:spPr>
      </p:pic>
      <p:sp>
        <p:nvSpPr>
          <p:cNvPr id="3" name="Slide Number Placeholder 2"/>
          <p:cNvSpPr>
            <a:spLocks noGrp="1"/>
          </p:cNvSpPr>
          <p:nvPr>
            <p:ph type="sldNum" sz="quarter" idx="12"/>
          </p:nvPr>
        </p:nvSpPr>
        <p:spPr/>
        <p:txBody>
          <a:bodyPr/>
          <a:lstStyle/>
          <a:p>
            <a:fld id="{EAAEF539-8703-4C8E-B6C9-296342A7E4EA}" type="slidenum">
              <a:rPr lang="en-US" smtClean="0"/>
              <a:t>27</a:t>
            </a:fld>
            <a:endParaRPr lang="en-US" dirty="0"/>
          </a:p>
        </p:txBody>
      </p:sp>
    </p:spTree>
    <p:extLst>
      <p:ext uri="{BB962C8B-B14F-4D97-AF65-F5344CB8AC3E}">
        <p14:creationId xmlns:p14="http://schemas.microsoft.com/office/powerpoint/2010/main" val="374968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914400"/>
          </a:xfrm>
        </p:spPr>
        <p:txBody>
          <a:bodyPr>
            <a:normAutofit/>
          </a:bodyPr>
          <a:lstStyle/>
          <a:p>
            <a:r>
              <a:rPr lang="en-US" sz="2800" dirty="0" err="1" smtClean="0"/>
              <a:t>Example:Handicap</a:t>
            </a:r>
            <a:r>
              <a:rPr lang="en-US" sz="2800" dirty="0" smtClean="0"/>
              <a:t> </a:t>
            </a:r>
            <a:r>
              <a:rPr lang="en-US" sz="2800" dirty="0"/>
              <a:t>&amp; Capability </a:t>
            </a:r>
            <a:r>
              <a:rPr lang="en-US" sz="2800" dirty="0" smtClean="0"/>
              <a:t>Study</a:t>
            </a:r>
            <a:r>
              <a:rPr lang="en-US" sz="2800" baseline="30000" dirty="0" smtClean="0"/>
              <a:t>1</a:t>
            </a:r>
            <a:endParaRPr lang="en-US" sz="2800" baseline="30000" dirty="0"/>
          </a:p>
        </p:txBody>
      </p:sp>
      <p:sp>
        <p:nvSpPr>
          <p:cNvPr id="6" name="Content Placeholder 2"/>
          <p:cNvSpPr>
            <a:spLocks noGrp="1"/>
          </p:cNvSpPr>
          <p:nvPr>
            <p:ph idx="1"/>
          </p:nvPr>
        </p:nvSpPr>
        <p:spPr>
          <a:xfrm>
            <a:off x="593678" y="2167719"/>
            <a:ext cx="8168641" cy="4354774"/>
          </a:xfrm>
        </p:spPr>
        <p:txBody>
          <a:bodyPr>
            <a:noAutofit/>
          </a:bodyPr>
          <a:lstStyle/>
          <a:p>
            <a:pPr>
              <a:buFont typeface="Arial" charset="0"/>
              <a:buChar char="•"/>
            </a:pPr>
            <a:r>
              <a:rPr lang="en-US" sz="2000" b="1" dirty="0">
                <a:solidFill>
                  <a:srgbClr val="FF0000"/>
                </a:solidFill>
              </a:rPr>
              <a:t>Goal:</a:t>
            </a:r>
            <a:r>
              <a:rPr lang="en-US" sz="2000" dirty="0"/>
              <a:t> How do physical handicaps affect perception of employment qualification?</a:t>
            </a:r>
          </a:p>
          <a:p>
            <a:pPr>
              <a:buFont typeface="Arial" charset="0"/>
              <a:buChar char="•"/>
            </a:pPr>
            <a:r>
              <a:rPr lang="en-US" sz="2000" dirty="0" smtClean="0"/>
              <a:t>The </a:t>
            </a:r>
            <a:r>
              <a:rPr lang="en-US" sz="2000" dirty="0"/>
              <a:t>researchers prepared 5 video taped job interviews with same actors</a:t>
            </a:r>
          </a:p>
          <a:p>
            <a:pPr>
              <a:buFont typeface="Arial" charset="0"/>
              <a:buChar char="•"/>
            </a:pPr>
            <a:r>
              <a:rPr lang="en-US" sz="2000" dirty="0"/>
              <a:t>The tapes differed only in the handicap of the applicant:</a:t>
            </a:r>
          </a:p>
          <a:p>
            <a:pPr lvl="1">
              <a:buFont typeface="Wingdings" panose="05000000000000000000" pitchFamily="2" charset="2"/>
              <a:buChar char="Ø"/>
            </a:pPr>
            <a:r>
              <a:rPr lang="en-US" sz="2000" dirty="0"/>
              <a:t>No handicap (This is the control group)</a:t>
            </a:r>
          </a:p>
          <a:p>
            <a:pPr lvl="1">
              <a:buFont typeface="Wingdings" panose="05000000000000000000" pitchFamily="2" charset="2"/>
              <a:buChar char="Ø"/>
            </a:pPr>
            <a:r>
              <a:rPr lang="en-US" sz="2000" dirty="0"/>
              <a:t>One leg amputated</a:t>
            </a:r>
          </a:p>
          <a:p>
            <a:pPr lvl="1">
              <a:buFont typeface="Wingdings" panose="05000000000000000000" pitchFamily="2" charset="2"/>
              <a:buChar char="Ø"/>
            </a:pPr>
            <a:r>
              <a:rPr lang="en-US" sz="2000" dirty="0"/>
              <a:t>Crutches</a:t>
            </a:r>
          </a:p>
          <a:p>
            <a:pPr lvl="1">
              <a:buFont typeface="Wingdings" panose="05000000000000000000" pitchFamily="2" charset="2"/>
              <a:buChar char="Ø"/>
            </a:pPr>
            <a:r>
              <a:rPr lang="en-US" sz="2000" dirty="0"/>
              <a:t>Hearing Impaired</a:t>
            </a:r>
          </a:p>
          <a:p>
            <a:pPr lvl="1">
              <a:buFont typeface="Wingdings" panose="05000000000000000000" pitchFamily="2" charset="2"/>
              <a:buChar char="Ø"/>
            </a:pPr>
            <a:r>
              <a:rPr lang="en-US" sz="2000" dirty="0"/>
              <a:t>Wheelchair</a:t>
            </a:r>
          </a:p>
          <a:p>
            <a:r>
              <a:rPr lang="en-US" sz="2000" dirty="0"/>
              <a:t>14 students were randomly assigned to each tape to rate applicants: 0-10 pts  (70 students total</a:t>
            </a:r>
            <a:r>
              <a:rPr lang="en-US" sz="2000" dirty="0" smtClean="0"/>
              <a:t>.)</a:t>
            </a:r>
          </a:p>
          <a:p>
            <a:pPr marL="0" indent="0">
              <a:buNone/>
            </a:pPr>
            <a:r>
              <a:rPr lang="en-US" sz="1000" dirty="0" smtClean="0"/>
              <a:t>1.   (</a:t>
            </a:r>
            <a:r>
              <a:rPr lang="en-US" sz="1000" dirty="0"/>
              <a:t>Cesare, Tannenbaum, and </a:t>
            </a:r>
            <a:r>
              <a:rPr lang="en-US" sz="1000" dirty="0" err="1"/>
              <a:t>Dalessio</a:t>
            </a:r>
            <a:r>
              <a:rPr lang="en-US" sz="1000" dirty="0"/>
              <a:t> “Interviewers’ decisions related to applicant handicap type and rater empathy” (1990) </a:t>
            </a:r>
            <a:r>
              <a:rPr lang="en-US" sz="1000" i="1" dirty="0" smtClean="0"/>
              <a:t>Human</a:t>
            </a:r>
            <a:endParaRPr lang="en-US" sz="1000" i="1" dirty="0"/>
          </a:p>
          <a:p>
            <a:pPr marL="0" indent="0">
              <a:buNone/>
            </a:pPr>
            <a:r>
              <a:rPr lang="en-US" sz="1000" i="1" dirty="0"/>
              <a:t> </a:t>
            </a:r>
            <a:r>
              <a:rPr lang="en-US" sz="1000" i="1" dirty="0" smtClean="0"/>
              <a:t>     </a:t>
            </a:r>
            <a:r>
              <a:rPr lang="en-US" sz="1000" i="1" dirty="0"/>
              <a:t>Performance)</a:t>
            </a:r>
            <a:endParaRPr lang="en-US" sz="1000" dirty="0"/>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6171" b="50521"/>
          <a:stretch/>
        </p:blipFill>
        <p:spPr bwMode="auto">
          <a:xfrm>
            <a:off x="619836" y="-152400"/>
            <a:ext cx="82296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AEF539-8703-4C8E-B6C9-296342A7E4EA}" type="slidenum">
              <a:rPr lang="en-US" smtClean="0"/>
              <a:t>3</a:t>
            </a:fld>
            <a:endParaRPr lang="en-US" dirty="0"/>
          </a:p>
        </p:txBody>
      </p:sp>
    </p:spTree>
    <p:extLst>
      <p:ext uri="{BB962C8B-B14F-4D97-AF65-F5344CB8AC3E}">
        <p14:creationId xmlns:p14="http://schemas.microsoft.com/office/powerpoint/2010/main" val="11066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Example: Handicap </a:t>
            </a:r>
            <a:r>
              <a:rPr lang="en-US" sz="2800" b="1" dirty="0">
                <a:latin typeface="+mn-lt"/>
              </a:rPr>
              <a:t>&amp; Capability Stud</a:t>
            </a:r>
            <a:r>
              <a:rPr lang="en-US" sz="2800" dirty="0"/>
              <a:t>y</a:t>
            </a:r>
          </a:p>
        </p:txBody>
      </p:sp>
      <p:sp>
        <p:nvSpPr>
          <p:cNvPr id="3" name="Content Placeholder 2"/>
          <p:cNvSpPr>
            <a:spLocks noGrp="1"/>
          </p:cNvSpPr>
          <p:nvPr>
            <p:ph idx="1"/>
          </p:nvPr>
        </p:nvSpPr>
        <p:spPr>
          <a:xfrm>
            <a:off x="762000" y="1143000"/>
            <a:ext cx="7543801" cy="1202266"/>
          </a:xfrm>
        </p:spPr>
        <p:txBody>
          <a:bodyPr>
            <a:noAutofit/>
          </a:bodyPr>
          <a:lstStyle/>
          <a:p>
            <a:r>
              <a:rPr lang="en-US" sz="2800" dirty="0"/>
              <a:t>Do subjects systematically evaluate qualifications differently according to handicap?</a:t>
            </a:r>
          </a:p>
          <a:p>
            <a:r>
              <a:rPr lang="en-US" sz="2800" dirty="0"/>
              <a:t>If so, which handicaps are evaluated differently?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51" r="14287"/>
          <a:stretch/>
        </p:blipFill>
        <p:spPr bwMode="auto">
          <a:xfrm>
            <a:off x="381000" y="2763190"/>
            <a:ext cx="3810000" cy="25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248" y="2666999"/>
            <a:ext cx="3641217" cy="276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EAAEF539-8703-4C8E-B6C9-296342A7E4EA}" type="slidenum">
              <a:rPr lang="en-US" smtClean="0"/>
              <a:t>4</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743200"/>
            <a:ext cx="990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20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22"/>
            <a:ext cx="8229600" cy="792162"/>
          </a:xfrm>
        </p:spPr>
        <p:txBody>
          <a:bodyPr/>
          <a:lstStyle/>
          <a:p>
            <a:r>
              <a:rPr lang="en-US" sz="2800" b="1" dirty="0">
                <a:latin typeface="+mn-lt"/>
              </a:rPr>
              <a:t>Is There Any Difference at All?</a:t>
            </a:r>
          </a:p>
        </p:txBody>
      </p:sp>
      <p:sp>
        <p:nvSpPr>
          <p:cNvPr id="5" name="Content Placeholder 2"/>
          <p:cNvSpPr>
            <a:spLocks noGrp="1"/>
          </p:cNvSpPr>
          <p:nvPr>
            <p:ph idx="1"/>
          </p:nvPr>
        </p:nvSpPr>
        <p:spPr>
          <a:xfrm>
            <a:off x="685800" y="757095"/>
            <a:ext cx="8077200" cy="4419600"/>
          </a:xfrm>
        </p:spPr>
        <p:txBody>
          <a:bodyPr>
            <a:normAutofit fontScale="92500"/>
          </a:bodyPr>
          <a:lstStyle/>
          <a:p>
            <a:pPr algn="just"/>
            <a:r>
              <a:rPr lang="en-US" sz="2800" dirty="0"/>
              <a:t>We should begin any analysis involving several groups by using the ANOVA framework</a:t>
            </a:r>
          </a:p>
          <a:p>
            <a:pPr algn="just"/>
            <a:r>
              <a:rPr lang="en-US" sz="2800" dirty="0"/>
              <a:t>If there isn’t any (statistically) significant difference in the population means, then there is no reason to address more refined questions</a:t>
            </a:r>
          </a:p>
          <a:p>
            <a:pPr>
              <a:buFont typeface="Arial" charset="0"/>
              <a:buChar char="•"/>
            </a:pPr>
            <a:r>
              <a:rPr lang="en-US" sz="2800" dirty="0"/>
              <a:t>The tapes differed only in the handicap of the applicant:</a:t>
            </a:r>
          </a:p>
          <a:p>
            <a:pPr lvl="1">
              <a:buFont typeface="Arial" charset="0"/>
              <a:buChar char="•"/>
            </a:pPr>
            <a:r>
              <a:rPr lang="en-US" sz="2000" dirty="0"/>
              <a:t>No handicap (This is the control group.)</a:t>
            </a:r>
          </a:p>
          <a:p>
            <a:pPr lvl="1">
              <a:buFont typeface="Arial" charset="0"/>
              <a:buChar char="•"/>
            </a:pPr>
            <a:r>
              <a:rPr lang="en-US" sz="2000" dirty="0"/>
              <a:t>One leg amputated</a:t>
            </a:r>
          </a:p>
          <a:p>
            <a:pPr lvl="1">
              <a:buFont typeface="Arial" charset="0"/>
              <a:buChar char="•"/>
            </a:pPr>
            <a:r>
              <a:rPr lang="en-US" sz="2000" dirty="0"/>
              <a:t>Crutches</a:t>
            </a:r>
          </a:p>
          <a:p>
            <a:pPr lvl="1">
              <a:buFont typeface="Arial" charset="0"/>
              <a:buChar char="•"/>
            </a:pPr>
            <a:r>
              <a:rPr lang="en-US" sz="2000" dirty="0"/>
              <a:t>Hearing Impaired</a:t>
            </a:r>
          </a:p>
          <a:p>
            <a:pPr lvl="1">
              <a:buFont typeface="Arial" charset="0"/>
              <a:buChar char="•"/>
            </a:pPr>
            <a:r>
              <a:rPr lang="en-US" sz="2000" dirty="0"/>
              <a:t>Wheelchair</a:t>
            </a:r>
          </a:p>
        </p:txBody>
      </p:sp>
      <mc:AlternateContent xmlns:mc="http://schemas.openxmlformats.org/markup-compatibility/2006" xmlns:a14="http://schemas.microsoft.com/office/drawing/2010/main">
        <mc:Choice Requires="a14">
          <p:sp>
            <p:nvSpPr>
              <p:cNvPr id="6" name="TextBox 5"/>
              <p:cNvSpPr txBox="1"/>
              <p:nvPr/>
            </p:nvSpPr>
            <p:spPr>
              <a:xfrm>
                <a:off x="5562600" y="3463158"/>
                <a:ext cx="90787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𝑁𝑜𝑛𝑒</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562600" y="3463158"/>
                <a:ext cx="907876" cy="338554"/>
              </a:xfrm>
              <a:prstGeom prst="rect">
                <a:avLst/>
              </a:prstGeom>
              <a:blipFill rotWithShape="1">
                <a:blip r:embed="rId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562600" y="3771997"/>
                <a:ext cx="857029" cy="3575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𝐴𝑚𝑝</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562600" y="3771997"/>
                <a:ext cx="857029" cy="357534"/>
              </a:xfrm>
              <a:prstGeom prst="rect">
                <a:avLst/>
              </a:prstGeom>
              <a:blipFill rotWithShape="1">
                <a:blip r:embed="rId3"/>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562600" y="4061308"/>
                <a:ext cx="102733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𝐶𝑟𝑢𝑡𝑐h</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562600" y="4061308"/>
                <a:ext cx="1027333" cy="338554"/>
              </a:xfrm>
              <a:prstGeom prst="rect">
                <a:avLst/>
              </a:prstGeom>
              <a:blipFill rotWithShape="1">
                <a:blip r:embed="rId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62600" y="4361646"/>
                <a:ext cx="89203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𝐻𝑒𝑎𝑟</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562600" y="4361646"/>
                <a:ext cx="892039" cy="338554"/>
              </a:xfrm>
              <a:prstGeom prst="rect">
                <a:avLst/>
              </a:prstGeom>
              <a:blipFill rotWithShape="1">
                <a:blip r:embed="rId5"/>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562600" y="4677453"/>
                <a:ext cx="9837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a:rPr>
                          </m:ctrlPr>
                        </m:sSubPr>
                        <m:e>
                          <m:r>
                            <a:rPr lang="en-US" sz="1600" i="1" smtClean="0">
                              <a:solidFill>
                                <a:prstClr val="black"/>
                              </a:solidFill>
                              <a:latin typeface="Cambria Math" charset="0"/>
                            </a:rPr>
                            <m:t>(</m:t>
                          </m:r>
                          <m:r>
                            <a:rPr lang="en-US" sz="1600" i="1" smtClean="0">
                              <a:solidFill>
                                <a:prstClr val="black"/>
                              </a:solidFill>
                              <a:latin typeface="Cambria Math" charset="0"/>
                              <a:ea typeface="Cambria Math" charset="0"/>
                              <a:cs typeface="Cambria Math" charset="0"/>
                            </a:rPr>
                            <m:t>𝜇</m:t>
                          </m:r>
                        </m:e>
                        <m:sub>
                          <m:r>
                            <a:rPr lang="en-US" sz="1600" i="1" smtClean="0">
                              <a:solidFill>
                                <a:prstClr val="black"/>
                              </a:solidFill>
                              <a:latin typeface="Cambria Math" charset="0"/>
                            </a:rPr>
                            <m:t>𝑊h𝑒𝑒𝑙</m:t>
                          </m:r>
                        </m:sub>
                      </m:sSub>
                      <m:r>
                        <a:rPr lang="en-US" sz="1600" i="1" smtClean="0">
                          <a:solidFill>
                            <a:prstClr val="black"/>
                          </a:solidFill>
                          <a:latin typeface="Cambria Math" charset="0"/>
                        </a:rPr>
                        <m:t>)</m:t>
                      </m:r>
                    </m:oMath>
                  </m:oMathPara>
                </a14:m>
                <a:endParaRPr lang="en-US" sz="1600"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562600" y="4677453"/>
                <a:ext cx="983795" cy="338554"/>
              </a:xfrm>
              <a:prstGeom prst="rect">
                <a:avLst/>
              </a:prstGeom>
              <a:blipFill rotWithShape="1">
                <a:blip r:embed="rId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88764" y="5181600"/>
                <a:ext cx="3465733" cy="860748"/>
              </a:xfrm>
              <a:prstGeom prst="rect">
                <a:avLst/>
              </a:prstGeom>
              <a:noFill/>
              <a:ln>
                <a:solidFill>
                  <a:schemeClr val="accent1">
                    <a:shade val="50000"/>
                  </a:schemeClr>
                </a:solidFill>
              </a:ln>
            </p:spPr>
            <p:txBody>
              <a:bodyPr wrap="square" rtlCol="0">
                <a:spAutoFit/>
              </a:bodyPr>
              <a:lstStyle/>
              <a:p>
                <a:r>
                  <a:rPr lang="en-US" dirty="0" smtClean="0">
                    <a:solidFill>
                      <a:prstClr val="black"/>
                    </a:solidFill>
                  </a:rPr>
                  <a:t> </a:t>
                </a:r>
                <a14:m>
                  <m:oMath xmlns:m="http://schemas.openxmlformats.org/officeDocument/2006/math">
                    <m:sSub>
                      <m:sSubPr>
                        <m:ctrlPr>
                          <a:rPr lang="en-US" sz="2400" i="1" smtClean="0">
                            <a:solidFill>
                              <a:prstClr val="black"/>
                            </a:solidFill>
                            <a:latin typeface="Cambria Math"/>
                          </a:rPr>
                        </m:ctrlPr>
                      </m:sSubPr>
                      <m:e>
                        <m:r>
                          <a:rPr lang="en-US" sz="2400" i="1" smtClean="0">
                            <a:solidFill>
                              <a:prstClr val="black"/>
                            </a:solidFill>
                            <a:latin typeface="Cambria Math" charset="0"/>
                          </a:rPr>
                          <m:t>𝐻</m:t>
                        </m:r>
                      </m:e>
                      <m:sub>
                        <m:r>
                          <a:rPr lang="en-US" sz="2400" i="1" smtClean="0">
                            <a:solidFill>
                              <a:prstClr val="black"/>
                            </a:solidFill>
                            <a:latin typeface="Cambria Math" charset="0"/>
                          </a:rPr>
                          <m:t>0</m:t>
                        </m:r>
                      </m:sub>
                    </m:sSub>
                    <m:r>
                      <a:rPr lang="en-US" sz="2400" i="1" smtClean="0">
                        <a:solidFill>
                          <a:prstClr val="black"/>
                        </a:solidFill>
                        <a:latin typeface="Cambria Math" charset="0"/>
                      </a:rPr>
                      <m:t>:</m:t>
                    </m:r>
                    <m:sSub>
                      <m:sSubPr>
                        <m:ctrlPr>
                          <a:rPr lang="en-US" sz="2400" i="1">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a:solidFill>
                              <a:prstClr val="black"/>
                            </a:solidFill>
                            <a:latin typeface="Cambria Math" charset="0"/>
                          </a:rPr>
                          <m:t>1</m:t>
                        </m:r>
                      </m:sub>
                    </m:sSub>
                  </m:oMath>
                </a14:m>
                <a:r>
                  <a:rPr lang="en-US" sz="2400" dirty="0">
                    <a:solidFill>
                      <a:prstClr val="black"/>
                    </a:solidFill>
                  </a:rPr>
                  <a:t>=</a:t>
                </a:r>
                <a14:m>
                  <m:oMath xmlns:m="http://schemas.openxmlformats.org/officeDocument/2006/math">
                    <m:sSub>
                      <m:sSubPr>
                        <m:ctrlPr>
                          <a:rPr lang="en-US" sz="2400" i="1" smtClean="0">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smtClean="0">
                            <a:solidFill>
                              <a:prstClr val="black"/>
                            </a:solidFill>
                            <a:latin typeface="Cambria Math" charset="0"/>
                            <a:ea typeface="Cambria Math" charset="0"/>
                            <a:cs typeface="Cambria Math" charset="0"/>
                          </a:rPr>
                          <m:t>2</m:t>
                        </m:r>
                      </m:sub>
                    </m:sSub>
                  </m:oMath>
                </a14:m>
                <a:r>
                  <a:rPr lang="en-US" sz="2400" dirty="0">
                    <a:solidFill>
                      <a:prstClr val="black"/>
                    </a:solidFill>
                  </a:rPr>
                  <a:t>=</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smtClean="0">
                            <a:solidFill>
                              <a:prstClr val="black"/>
                            </a:solidFill>
                            <a:latin typeface="Cambria Math" charset="0"/>
                            <a:ea typeface="Cambria Math" charset="0"/>
                            <a:cs typeface="Cambria Math" charset="0"/>
                          </a:rPr>
                          <m:t>3</m:t>
                        </m:r>
                      </m:sub>
                    </m:sSub>
                  </m:oMath>
                </a14:m>
                <a:r>
                  <a:rPr lang="en-US" sz="2400" dirty="0">
                    <a:solidFill>
                      <a:prstClr val="black"/>
                    </a:solidFill>
                  </a:rPr>
                  <a:t>=</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smtClean="0">
                            <a:solidFill>
                              <a:prstClr val="black"/>
                            </a:solidFill>
                            <a:latin typeface="Cambria Math" charset="0"/>
                            <a:ea typeface="Cambria Math" charset="0"/>
                            <a:cs typeface="Cambria Math" charset="0"/>
                          </a:rPr>
                          <m:t>4</m:t>
                        </m:r>
                      </m:sub>
                    </m:sSub>
                  </m:oMath>
                </a14:m>
                <a:r>
                  <a:rPr lang="en-US" sz="2400" dirty="0">
                    <a:solidFill>
                      <a:prstClr val="black"/>
                    </a:solidFill>
                  </a:rPr>
                  <a:t>=</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smtClean="0">
                            <a:solidFill>
                              <a:prstClr val="black"/>
                            </a:solidFill>
                            <a:latin typeface="Cambria Math" charset="0"/>
                            <a:ea typeface="Cambria Math" charset="0"/>
                            <a:cs typeface="Cambria Math" charset="0"/>
                          </a:rPr>
                          <m:t>5</m:t>
                        </m:r>
                      </m:sub>
                    </m:sSub>
                  </m:oMath>
                </a14:m>
                <a:endParaRPr lang="en-US" sz="2400" dirty="0" smtClean="0">
                  <a:solidFill>
                    <a:prstClr val="black"/>
                  </a:solidFill>
                </a:endParaRPr>
              </a:p>
              <a:p>
                <a14:m>
                  <m:oMath xmlns:m="http://schemas.openxmlformats.org/officeDocument/2006/math">
                    <m:sSub>
                      <m:sSubPr>
                        <m:ctrlPr>
                          <a:rPr lang="en-US" sz="2400" i="1">
                            <a:solidFill>
                              <a:prstClr val="black"/>
                            </a:solidFill>
                            <a:latin typeface="Cambria Math"/>
                          </a:rPr>
                        </m:ctrlPr>
                      </m:sSubPr>
                      <m:e>
                        <m:r>
                          <a:rPr lang="en-US" sz="2400" b="0" i="1" smtClean="0">
                            <a:solidFill>
                              <a:prstClr val="black"/>
                            </a:solidFill>
                            <a:latin typeface="Cambria Math"/>
                          </a:rPr>
                          <m:t> </m:t>
                        </m:r>
                        <m:r>
                          <a:rPr lang="en-US" sz="2400" i="1">
                            <a:solidFill>
                              <a:prstClr val="black"/>
                            </a:solidFill>
                            <a:latin typeface="Cambria Math" charset="0"/>
                          </a:rPr>
                          <m:t>𝐻</m:t>
                        </m:r>
                      </m:e>
                      <m:sub>
                        <m:r>
                          <a:rPr lang="en-US" sz="2400" i="1">
                            <a:solidFill>
                              <a:prstClr val="black"/>
                            </a:solidFill>
                            <a:latin typeface="Cambria Math" charset="0"/>
                          </a:rPr>
                          <m:t>𝐴</m:t>
                        </m:r>
                      </m:sub>
                    </m:sSub>
                    <m:r>
                      <a:rPr lang="en-US" sz="2400" i="1">
                        <a:solidFill>
                          <a:prstClr val="black"/>
                        </a:solidFill>
                        <a:latin typeface="Cambria Math" charset="0"/>
                      </a:rPr>
                      <m:t>:</m:t>
                    </m:r>
                    <m:sSub>
                      <m:sSubPr>
                        <m:ctrlPr>
                          <a:rPr lang="en-US" sz="2400" i="1">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a:solidFill>
                              <a:prstClr val="black"/>
                            </a:solidFill>
                            <a:latin typeface="Cambria Math" charset="0"/>
                            <a:ea typeface="Cambria Math" charset="0"/>
                            <a:cs typeface="Cambria Math" charset="0"/>
                          </a:rPr>
                          <m:t>𝑗</m:t>
                        </m:r>
                      </m:sub>
                    </m:sSub>
                    <m:r>
                      <a:rPr lang="en-US" sz="2400" dirty="0">
                        <a:solidFill>
                          <a:prstClr val="black"/>
                        </a:solidFill>
                        <a:latin typeface="Cambria Math" charset="0"/>
                        <a:ea typeface="Cambria Math" charset="0"/>
                        <a:cs typeface="Cambria Math" charset="0"/>
                      </a:rPr>
                      <m:t>≠</m:t>
                    </m:r>
                    <m:sSub>
                      <m:sSubPr>
                        <m:ctrlPr>
                          <a:rPr lang="en-US" sz="2400" i="1">
                            <a:solidFill>
                              <a:prstClr val="black"/>
                            </a:solidFill>
                            <a:latin typeface="Cambria Math"/>
                          </a:rPr>
                        </m:ctrlPr>
                      </m:sSubPr>
                      <m:e>
                        <m:r>
                          <a:rPr lang="en-US" sz="2400" i="1">
                            <a:solidFill>
                              <a:prstClr val="black"/>
                            </a:solidFill>
                            <a:latin typeface="Cambria Math" charset="0"/>
                            <a:ea typeface="Cambria Math" charset="0"/>
                            <a:cs typeface="Cambria Math" charset="0"/>
                          </a:rPr>
                          <m:t>𝜇</m:t>
                        </m:r>
                      </m:e>
                      <m:sub>
                        <m:r>
                          <a:rPr lang="en-US" sz="2400" i="1">
                            <a:solidFill>
                              <a:prstClr val="black"/>
                            </a:solidFill>
                            <a:latin typeface="Cambria Math" charset="0"/>
                            <a:ea typeface="Cambria Math" charset="0"/>
                            <a:cs typeface="Cambria Math" charset="0"/>
                          </a:rPr>
                          <m:t>𝑘</m:t>
                        </m:r>
                      </m:sub>
                    </m:sSub>
                  </m:oMath>
                </a14:m>
                <a:r>
                  <a:rPr lang="en-US" sz="2400" dirty="0">
                    <a:solidFill>
                      <a:prstClr val="black"/>
                    </a:solidFill>
                  </a:rPr>
                  <a:t> for some </a:t>
                </a:r>
                <a14:m>
                  <m:oMath xmlns:m="http://schemas.openxmlformats.org/officeDocument/2006/math">
                    <m:r>
                      <a:rPr lang="en-US" sz="2400" i="1">
                        <a:solidFill>
                          <a:prstClr val="black"/>
                        </a:solidFill>
                        <a:latin typeface="Cambria Math" charset="0"/>
                      </a:rPr>
                      <m:t>𝑗</m:t>
                    </m:r>
                    <m:r>
                      <a:rPr lang="en-US" sz="2400" i="1">
                        <a:solidFill>
                          <a:prstClr val="black"/>
                        </a:solidFill>
                        <a:latin typeface="Cambria Math" charset="0"/>
                      </a:rPr>
                      <m:t>,</m:t>
                    </m:r>
                    <m:r>
                      <a:rPr lang="en-US" sz="2400" i="1">
                        <a:solidFill>
                          <a:prstClr val="black"/>
                        </a:solidFill>
                        <a:latin typeface="Cambria Math" charset="0"/>
                      </a:rPr>
                      <m:t>𝑘</m:t>
                    </m:r>
                  </m:oMath>
                </a14:m>
                <a:endParaRPr lang="en-US" sz="2400"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588764" y="5181600"/>
                <a:ext cx="3465733" cy="860748"/>
              </a:xfrm>
              <a:prstGeom prst="rect">
                <a:avLst/>
              </a:prstGeom>
              <a:blipFill rotWithShape="1">
                <a:blip r:embed="rId7"/>
                <a:stretch>
                  <a:fillRect t="-4895" b="-11888"/>
                </a:stretch>
              </a:blipFill>
              <a:ln>
                <a:solidFill>
                  <a:schemeClr val="accent1">
                    <a:shade val="50000"/>
                  </a:schemeClr>
                </a:solid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EAAEF539-8703-4C8E-B6C9-296342A7E4EA}" type="slidenum">
              <a:rPr lang="en-US" smtClean="0"/>
              <a:t>5</a:t>
            </a:fld>
            <a:endParaRPr lang="en-US" dirty="0"/>
          </a:p>
        </p:txBody>
      </p:sp>
    </p:spTree>
    <p:extLst>
      <p:ext uri="{BB962C8B-B14F-4D97-AF65-F5344CB8AC3E}">
        <p14:creationId xmlns:p14="http://schemas.microsoft.com/office/powerpoint/2010/main" val="1175599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818502"/>
            <a:ext cx="1625313"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818502"/>
            <a:ext cx="164891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829" y="1818503"/>
            <a:ext cx="1622971"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0457" y="1818503"/>
            <a:ext cx="1643743" cy="13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1769957"/>
            <a:ext cx="1662113" cy="134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570" y="3657600"/>
            <a:ext cx="1558102"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4829" y="3688128"/>
            <a:ext cx="1526018"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4908" y="3691782"/>
            <a:ext cx="1534839"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28548" y="3657600"/>
            <a:ext cx="1567765"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8600" y="3657600"/>
            <a:ext cx="1551175" cy="125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79775" y="5257800"/>
            <a:ext cx="6032655" cy="1015663"/>
          </a:xfrm>
          <a:prstGeom prst="rect">
            <a:avLst/>
          </a:prstGeom>
          <a:noFill/>
        </p:spPr>
        <p:txBody>
          <a:bodyPr wrap="square" rtlCol="0">
            <a:spAutoFit/>
          </a:bodyPr>
          <a:lstStyle/>
          <a:p>
            <a:pPr algn="just"/>
            <a:r>
              <a:rPr lang="en-US" sz="2000" dirty="0">
                <a:solidFill>
                  <a:prstClr val="black"/>
                </a:solidFill>
              </a:rPr>
              <a:t>There is NO visual evidence to suggest that the data are not normally distributed.  We will proceed with the assumption of normally distributed </a:t>
            </a:r>
            <a:r>
              <a:rPr lang="en-US" sz="2000" dirty="0" smtClean="0">
                <a:solidFill>
                  <a:prstClr val="black"/>
                </a:solidFill>
              </a:rPr>
              <a:t>groups </a:t>
            </a:r>
            <a:r>
              <a:rPr lang="en-US" sz="2000" dirty="0" smtClean="0">
                <a:solidFill>
                  <a:srgbClr val="FF0000"/>
                </a:solidFill>
              </a:rPr>
              <a:t>Really?</a:t>
            </a:r>
            <a:r>
              <a:rPr lang="en-US" sz="2000" dirty="0" smtClean="0">
                <a:solidFill>
                  <a:prstClr val="black"/>
                </a:solidFill>
              </a:rPr>
              <a:t>.</a:t>
            </a:r>
            <a:endParaRPr lang="en-US" sz="2000" dirty="0">
              <a:solidFill>
                <a:prstClr val="black"/>
              </a:solidFill>
            </a:endParaRPr>
          </a:p>
        </p:txBody>
      </p:sp>
      <p:sp>
        <p:nvSpPr>
          <p:cNvPr id="3" name="Title 2"/>
          <p:cNvSpPr>
            <a:spLocks noGrp="1"/>
          </p:cNvSpPr>
          <p:nvPr>
            <p:ph type="title"/>
          </p:nvPr>
        </p:nvSpPr>
        <p:spPr/>
        <p:txBody>
          <a:bodyPr>
            <a:normAutofit fontScale="90000"/>
          </a:bodyPr>
          <a:lstStyle/>
          <a:p>
            <a:r>
              <a:rPr lang="en-US" b="1" dirty="0">
                <a:latin typeface="+mn-lt"/>
              </a:rPr>
              <a:t>Handicap &amp; Capability Study: Normality Assumption</a:t>
            </a:r>
          </a:p>
        </p:txBody>
      </p:sp>
      <p:sp>
        <p:nvSpPr>
          <p:cNvPr id="2" name="Slide Number Placeholder 1"/>
          <p:cNvSpPr>
            <a:spLocks noGrp="1"/>
          </p:cNvSpPr>
          <p:nvPr>
            <p:ph type="sldNum" sz="quarter" idx="12"/>
          </p:nvPr>
        </p:nvSpPr>
        <p:spPr/>
        <p:txBody>
          <a:bodyPr/>
          <a:lstStyle/>
          <a:p>
            <a:fld id="{EAAEF539-8703-4C8E-B6C9-296342A7E4EA}" type="slidenum">
              <a:rPr lang="en-US" smtClean="0"/>
              <a:t>6</a:t>
            </a:fld>
            <a:endParaRPr lang="en-US" dirty="0"/>
          </a:p>
        </p:txBody>
      </p:sp>
    </p:spTree>
    <p:extLst>
      <p:ext uri="{BB962C8B-B14F-4D97-AF65-F5344CB8AC3E}">
        <p14:creationId xmlns:p14="http://schemas.microsoft.com/office/powerpoint/2010/main" val="1455513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Handicap &amp; Capability Study: </a:t>
            </a:r>
            <a:br>
              <a:rPr lang="en-US" b="1" dirty="0">
                <a:latin typeface="+mn-lt"/>
              </a:rPr>
            </a:br>
            <a:r>
              <a:rPr lang="en-US" b="1" dirty="0">
                <a:latin typeface="+mn-lt"/>
              </a:rPr>
              <a:t>Equal Variances Assumption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260" y="1750061"/>
            <a:ext cx="4815840" cy="364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78532" y="5562600"/>
            <a:ext cx="6032655" cy="400110"/>
          </a:xfrm>
          <a:prstGeom prst="rect">
            <a:avLst/>
          </a:prstGeom>
          <a:noFill/>
        </p:spPr>
        <p:txBody>
          <a:bodyPr wrap="square" rtlCol="0">
            <a:spAutoFit/>
          </a:bodyPr>
          <a:lstStyle/>
          <a:p>
            <a:r>
              <a:rPr lang="en-US" sz="2000" dirty="0">
                <a:solidFill>
                  <a:prstClr val="black"/>
                </a:solidFill>
              </a:rPr>
              <a:t>There is NO evidence to suggest variances are unequal.</a:t>
            </a:r>
          </a:p>
        </p:txBody>
      </p:sp>
      <p:sp>
        <p:nvSpPr>
          <p:cNvPr id="3" name="Slide Number Placeholder 2"/>
          <p:cNvSpPr>
            <a:spLocks noGrp="1"/>
          </p:cNvSpPr>
          <p:nvPr>
            <p:ph type="sldNum" sz="quarter" idx="12"/>
          </p:nvPr>
        </p:nvSpPr>
        <p:spPr/>
        <p:txBody>
          <a:bodyPr/>
          <a:lstStyle/>
          <a:p>
            <a:fld id="{EAAEF539-8703-4C8E-B6C9-296342A7E4EA}" type="slidenum">
              <a:rPr lang="en-US" smtClean="0"/>
              <a:t>7</a:t>
            </a:fld>
            <a:endParaRPr lang="en-US" dirty="0"/>
          </a:p>
        </p:txBody>
      </p:sp>
    </p:spTree>
    <p:extLst>
      <p:ext uri="{BB962C8B-B14F-4D97-AF65-F5344CB8AC3E}">
        <p14:creationId xmlns:p14="http://schemas.microsoft.com/office/powerpoint/2010/main" val="8220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Handicap &amp; Capability Study: </a:t>
            </a:r>
            <a:br>
              <a:rPr lang="en-US" b="1" dirty="0">
                <a:latin typeface="+mn-lt"/>
              </a:rPr>
            </a:br>
            <a:r>
              <a:rPr lang="en-US" b="1" dirty="0">
                <a:latin typeface="+mn-lt"/>
              </a:rPr>
              <a:t>ANOVA results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60" y="2556165"/>
            <a:ext cx="4805338" cy="136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60" y="4819551"/>
            <a:ext cx="2600325" cy="132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19860" y="4667935"/>
            <a:ext cx="5867400" cy="1631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Box 2"/>
          <p:cNvSpPr txBox="1"/>
          <p:nvPr/>
        </p:nvSpPr>
        <p:spPr>
          <a:xfrm>
            <a:off x="810260" y="4021604"/>
            <a:ext cx="7086600" cy="646331"/>
          </a:xfrm>
          <a:prstGeom prst="rect">
            <a:avLst/>
          </a:prstGeom>
          <a:noFill/>
        </p:spPr>
        <p:txBody>
          <a:bodyPr wrap="square" rtlCol="0">
            <a:spAutoFit/>
          </a:bodyPr>
          <a:lstStyle/>
          <a:p>
            <a:r>
              <a:rPr lang="en-US" dirty="0">
                <a:solidFill>
                  <a:prstClr val="black"/>
                </a:solidFill>
              </a:rPr>
              <a:t>There is evidence to support the claim that at least two population means are different from each other (p-value of 0.0301 from a 1-way ANOVA).</a:t>
            </a:r>
          </a:p>
        </p:txBody>
      </p:sp>
      <p:sp>
        <p:nvSpPr>
          <p:cNvPr id="6" name="TextBox 5"/>
          <p:cNvSpPr txBox="1"/>
          <p:nvPr/>
        </p:nvSpPr>
        <p:spPr>
          <a:xfrm>
            <a:off x="1597660" y="4769999"/>
            <a:ext cx="2669540" cy="1569660"/>
          </a:xfrm>
          <a:prstGeom prst="rect">
            <a:avLst/>
          </a:prstGeom>
          <a:noFill/>
        </p:spPr>
        <p:txBody>
          <a:bodyPr wrap="square" rtlCol="0">
            <a:spAutoFit/>
          </a:bodyPr>
          <a:lstStyle/>
          <a:p>
            <a:pPr algn="just"/>
            <a:r>
              <a:rPr lang="en-US" sz="1600" dirty="0">
                <a:solidFill>
                  <a:prstClr val="black"/>
                </a:solidFill>
              </a:rPr>
              <a:t>Notice that since there is virtually no evidence of a difference in standard deviations, Welch’s test is almost identical to the pure F ANOVA.  </a:t>
            </a:r>
          </a:p>
        </p:txBody>
      </p:sp>
      <mc:AlternateContent xmlns:mc="http://schemas.openxmlformats.org/markup-compatibility/2006" xmlns:a14="http://schemas.microsoft.com/office/drawing/2010/main">
        <mc:Choice Requires="a14">
          <p:sp>
            <p:nvSpPr>
              <p:cNvPr id="9" name="TextBox 8"/>
              <p:cNvSpPr txBox="1"/>
              <p:nvPr/>
            </p:nvSpPr>
            <p:spPr>
              <a:xfrm>
                <a:off x="822960" y="1752327"/>
                <a:ext cx="2552109" cy="369332"/>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charset="0"/>
                      </a:rPr>
                      <m:t>:</m:t>
                    </m:r>
                    <m:sSub>
                      <m:sSubPr>
                        <m:ctrlPr>
                          <a:rPr lang="en-US" i="1">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smtClean="0">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5</m:t>
                        </m:r>
                      </m:sub>
                    </m:sSub>
                  </m:oMath>
                </a14:m>
                <a:r>
                  <a:rPr lang="en-US" dirty="0">
                    <a:solidFill>
                      <a:prstClr val="black"/>
                    </a:solidFill>
                    <a:ea typeface="Cambria Math" charset="0"/>
                    <a:cs typeface="Cambria Math" charset="0"/>
                  </a:rPr>
                  <a:t>  (</a:t>
                </a:r>
                <a14:m>
                  <m:oMath xmlns:m="http://schemas.openxmlformats.org/officeDocument/2006/math">
                    <m:r>
                      <a:rPr lang="en-US" i="1">
                        <a:solidFill>
                          <a:prstClr val="black"/>
                        </a:solidFill>
                        <a:latin typeface="Cambria Math" charset="0"/>
                        <a:ea typeface="Cambria Math" charset="0"/>
                        <a:cs typeface="Cambria Math" charset="0"/>
                      </a:rPr>
                      <m:t>𝜇</m:t>
                    </m:r>
                  </m:oMath>
                </a14:m>
                <a:r>
                  <a:rPr lang="en-US" dirty="0">
                    <a:solidFill>
                      <a:prstClr val="black"/>
                    </a:solidFill>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822960" y="1752327"/>
                <a:ext cx="2552109" cy="369332"/>
              </a:xfrm>
              <a:prstGeom prst="rect">
                <a:avLst/>
              </a:prstGeom>
              <a:blipFill>
                <a:blip r:embed="rId4"/>
                <a:stretch>
                  <a:fillRect t="-8197" r="-14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22960" y="2121659"/>
                <a:ext cx="2561599" cy="391646"/>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charset="0"/>
                      </a:rPr>
                      <m:t>:</m:t>
                    </m:r>
                    <m:sSub>
                      <m:sSubPr>
                        <m:ctrlPr>
                          <a:rPr lang="en-US" i="1">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smtClean="0">
                            <a:solidFill>
                              <a:prstClr val="black"/>
                            </a:solidFill>
                            <a:latin typeface="Cambria Math"/>
                          </a:rPr>
                        </m:ctrlPr>
                      </m:sSubPr>
                      <m:e>
                        <m:r>
                          <a:rPr lang="en-US" i="1">
                            <a:solidFill>
                              <a:prstClr val="black"/>
                            </a:solidFill>
                            <a:latin typeface="Cambria Math" charset="0"/>
                            <a:ea typeface="Cambria Math" charset="0"/>
                            <a:cs typeface="Cambria Math" charset="0"/>
                          </a:rPr>
                          <m:t>𝜇</m:t>
                        </m:r>
                      </m:e>
                      <m:sub>
                        <m:r>
                          <a:rPr lang="en-US" i="1" smtClean="0">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smtClean="0">
                        <a:solidFill>
                          <a:prstClr val="black"/>
                        </a:solidFill>
                        <a:latin typeface="Cambria Math" charset="0"/>
                      </a:rPr>
                      <m:t>𝑗</m:t>
                    </m:r>
                    <m:r>
                      <a:rPr lang="en-US" i="1" smtClean="0">
                        <a:solidFill>
                          <a:prstClr val="black"/>
                        </a:solidFill>
                        <a:latin typeface="Cambria Math" charset="0"/>
                      </a:rPr>
                      <m:t>,</m:t>
                    </m:r>
                    <m:r>
                      <a:rPr lang="en-US" i="1" smtClean="0">
                        <a:solidFill>
                          <a:prstClr val="black"/>
                        </a:solidFill>
                        <a:latin typeface="Cambria Math" charset="0"/>
                      </a:rPr>
                      <m:t>𝑘</m:t>
                    </m:r>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22960" y="2121659"/>
                <a:ext cx="2561599" cy="391646"/>
              </a:xfrm>
              <a:prstGeom prst="rect">
                <a:avLst/>
              </a:prstGeom>
              <a:blipFill rotWithShape="0">
                <a:blip r:embed="rId5"/>
                <a:stretch>
                  <a:fillRect t="-6250" b="-20313"/>
                </a:stretch>
              </a:blipFill>
            </p:spPr>
            <p:txBody>
              <a:bodyPr/>
              <a:lstStyle/>
              <a:p>
                <a:r>
                  <a:rPr lang="en-US">
                    <a:noFill/>
                  </a:rPr>
                  <a:t> </a:t>
                </a:r>
              </a:p>
            </p:txBody>
          </p:sp>
        </mc:Fallback>
      </mc:AlternateContent>
      <p:sp>
        <p:nvSpPr>
          <p:cNvPr id="4" name="Rectangle 3">
            <a:extLst>
              <a:ext uri="{FF2B5EF4-FFF2-40B4-BE49-F238E27FC236}">
                <a16:creationId xmlns="" xmlns:a16="http://schemas.microsoft.com/office/drawing/2014/main" id="{2135E072-055A-4B85-878F-BD9A58225A80}"/>
              </a:ext>
            </a:extLst>
          </p:cNvPr>
          <p:cNvSpPr/>
          <p:nvPr/>
        </p:nvSpPr>
        <p:spPr>
          <a:xfrm>
            <a:off x="4953000" y="297180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86DDC807-0E3F-40C5-9DF0-76F3AA14F9B1}"/>
              </a:ext>
            </a:extLst>
          </p:cNvPr>
          <p:cNvSpPr/>
          <p:nvPr/>
        </p:nvSpPr>
        <p:spPr>
          <a:xfrm>
            <a:off x="6536690" y="5483582"/>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EAAEF539-8703-4C8E-B6C9-296342A7E4EA}" type="slidenum">
              <a:rPr lang="en-US" smtClean="0"/>
              <a:t>8</a:t>
            </a:fld>
            <a:endParaRPr lang="en-US" dirty="0"/>
          </a:p>
        </p:txBody>
      </p:sp>
    </p:spTree>
    <p:extLst>
      <p:ext uri="{BB962C8B-B14F-4D97-AF65-F5344CB8AC3E}">
        <p14:creationId xmlns:p14="http://schemas.microsoft.com/office/powerpoint/2010/main" val="1918930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846720"/>
            <a:ext cx="2601824" cy="202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3" name="TextBox 2"/>
              <p:cNvSpPr txBox="1"/>
              <p:nvPr/>
            </p:nvSpPr>
            <p:spPr>
              <a:xfrm>
                <a:off x="399724" y="3922760"/>
                <a:ext cx="6099298" cy="390748"/>
              </a:xfrm>
              <a:prstGeom prst="rect">
                <a:avLst/>
              </a:prstGeom>
              <a:noFill/>
              <a:ln>
                <a:solidFill>
                  <a:schemeClr val="accent1"/>
                </a:solidFill>
              </a:ln>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𝑎𝑚𝑝</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m:t>
                    </m:r>
                    <m:r>
                      <a:rPr lang="en-US" i="1">
                        <a:solidFill>
                          <a:prstClr val="black"/>
                        </a:solidFill>
                        <a:latin typeface="Cambria Math"/>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r>
                          <a:rPr lang="en-US" i="1" smtClean="0">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a:solidFill>
                          <a:prstClr val="black"/>
                        </a:solidFill>
                        <a:latin typeface="Cambria Math"/>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m:t>
                    </m:r>
                    <m:r>
                      <a:rPr lang="en-US" i="1">
                        <a:solidFill>
                          <a:prstClr val="black"/>
                        </a:solidFill>
                        <a:latin typeface="Cambria Math"/>
                        <a:ea typeface="Cambria Math"/>
                      </a:rPr>
                      <m:t>0.5</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399724" y="3922760"/>
                <a:ext cx="6099298" cy="390748"/>
              </a:xfrm>
              <a:prstGeom prst="rect">
                <a:avLst/>
              </a:prstGeom>
              <a:blipFill rotWithShape="1">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6590006" y="4669391"/>
                <a:ext cx="130901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 </m:t>
                          </m:r>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r>
                        <a:rPr lang="en-US" i="1" smtClean="0">
                          <a:solidFill>
                            <a:prstClr val="black"/>
                          </a:solidFill>
                          <a:latin typeface="Cambria Math"/>
                          <a:ea typeface="Cambria Math"/>
                        </a:rPr>
                        <m:t>𝛾</m:t>
                      </m:r>
                      <m:r>
                        <a:rPr lang="en-US" i="1" smtClean="0">
                          <a:solidFill>
                            <a:prstClr val="black"/>
                          </a:solidFill>
                          <a:latin typeface="Cambria Math"/>
                          <a:ea typeface="Cambria Math"/>
                        </a:rPr>
                        <m:t>=0 </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ea typeface="Cambria Math"/>
                            </a:rPr>
                          </m:ctrlPr>
                        </m:sSubPr>
                        <m:e>
                          <m:r>
                            <a:rPr lang="en-US" i="1" smtClean="0">
                              <a:solidFill>
                                <a:prstClr val="black"/>
                              </a:solidFill>
                              <a:latin typeface="Cambria Math" charset="0"/>
                              <a:ea typeface="Cambria Math"/>
                            </a:rPr>
                            <m:t>𝐻</m:t>
                          </m:r>
                        </m:e>
                        <m:sub>
                          <m:r>
                            <a:rPr lang="en-US" i="1" smtClean="0">
                              <a:solidFill>
                                <a:prstClr val="black"/>
                              </a:solidFill>
                              <a:latin typeface="Cambria Math" charset="0"/>
                              <a:ea typeface="Cambria Math"/>
                            </a:rPr>
                            <m:t>𝐴</m:t>
                          </m:r>
                        </m:sub>
                      </m:sSub>
                      <m:r>
                        <a:rPr lang="en-US" i="1" smtClean="0">
                          <a:solidFill>
                            <a:prstClr val="black"/>
                          </a:solidFill>
                          <a:latin typeface="Cambria Math"/>
                          <a:ea typeface="Cambria Math"/>
                        </a:rPr>
                        <m:t>:</m:t>
                      </m:r>
                      <m:r>
                        <a:rPr lang="en-US" i="1" smtClean="0">
                          <a:solidFill>
                            <a:prstClr val="black"/>
                          </a:solidFill>
                          <a:latin typeface="Cambria Math"/>
                          <a:ea typeface="Cambria Math"/>
                        </a:rPr>
                        <m:t>𝛾</m:t>
                      </m:r>
                      <m:r>
                        <a:rPr lang="en-US" i="1" smtClean="0">
                          <a:solidFill>
                            <a:prstClr val="black"/>
                          </a:solidFill>
                          <a:latin typeface="Cambria Math"/>
                          <a:ea typeface="Cambria Math"/>
                        </a:rPr>
                        <m:t>≠0</m:t>
                      </m:r>
                    </m:oMath>
                  </m:oMathPara>
                </a14:m>
                <a:endParaRPr lang="en-US" dirty="0">
                  <a:solidFill>
                    <a:prstClr val="black"/>
                  </a:solidFill>
                  <a:ea typeface="Cambria Math"/>
                </a:endParaRPr>
              </a:p>
            </p:txBody>
          </p:sp>
        </mc:Choice>
        <mc:Fallback>
          <p:sp>
            <p:nvSpPr>
              <p:cNvPr id="4" name="TextBox 3"/>
              <p:cNvSpPr txBox="1">
                <a:spLocks noRot="1" noChangeAspect="1" noMove="1" noResize="1" noEditPoints="1" noAdjustHandles="1" noChangeArrowheads="1" noChangeShapeType="1" noTextEdit="1"/>
              </p:cNvSpPr>
              <p:nvPr/>
            </p:nvSpPr>
            <p:spPr>
              <a:xfrm>
                <a:off x="6590006" y="4669391"/>
                <a:ext cx="1309012" cy="646331"/>
              </a:xfrm>
              <a:prstGeom prst="rect">
                <a:avLst/>
              </a:prstGeom>
              <a:blipFill rotWithShape="1">
                <a:blip r:embed="rId4"/>
                <a:stretch>
                  <a:fillRect b="-18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99615" y="1092295"/>
                <a:ext cx="4001801" cy="1102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f>
                        <m:fPr>
                          <m:ctrlPr>
                            <a:rPr lang="en-US" i="1" smtClean="0">
                              <a:solidFill>
                                <a:prstClr val="black"/>
                              </a:solidFill>
                              <a:latin typeface="Cambria Math"/>
                            </a:rPr>
                          </m:ctrlPr>
                        </m:fPr>
                        <m:num>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smtClean="0">
                          <a:solidFill>
                            <a:prstClr val="black"/>
                          </a:solidFill>
                          <a:latin typeface="Cambria Math"/>
                        </a:rPr>
                        <m:t>=</m:t>
                      </m:r>
                      <m:f>
                        <m:fPr>
                          <m:ctrlPr>
                            <a:rPr lang="en-US" i="1" smtClean="0">
                              <a:solidFill>
                                <a:prstClr val="black"/>
                              </a:solidFill>
                              <a:latin typeface="Cambria Math"/>
                            </a:rPr>
                          </m:ctrlPr>
                        </m:fPr>
                        <m:num>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 </m:t>
                      </m:r>
                      <m:f>
                        <m:fPr>
                          <m:ctrlPr>
                            <a:rPr lang="en-US" i="1" smtClean="0">
                              <a:solidFill>
                                <a:prstClr val="black"/>
                              </a:solidFill>
                              <a:latin typeface="Cambria Math"/>
                            </a:rPr>
                          </m:ctrlPr>
                        </m:fPr>
                        <m:num>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a:solidFill>
                            <a:prstClr val="black"/>
                          </a:solidFill>
                          <a:latin typeface="Cambria Math"/>
                          <a:ea typeface="Cambria Math"/>
                        </a:rPr>
                        <m:t>≠</m:t>
                      </m:r>
                      <m:f>
                        <m:fPr>
                          <m:ctrlPr>
                            <a:rPr lang="en-US" i="1" smtClean="0">
                              <a:solidFill>
                                <a:prstClr val="black"/>
                              </a:solidFill>
                              <a:latin typeface="Cambria Math"/>
                            </a:rPr>
                          </m:ctrlPr>
                        </m:fPr>
                        <m:num>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oMath>
                  </m:oMathPara>
                </a14:m>
                <a:endParaRPr lang="en-US" dirty="0">
                  <a:solidFill>
                    <a:prstClr val="black"/>
                  </a:solidFill>
                  <a:ea typeface="Cambria Math"/>
                </a:endParaRPr>
              </a:p>
            </p:txBody>
          </p:sp>
        </mc:Choice>
        <mc:Fallback>
          <p:sp>
            <p:nvSpPr>
              <p:cNvPr id="14" name="TextBox 13"/>
              <p:cNvSpPr txBox="1">
                <a:spLocks noRot="1" noChangeAspect="1" noMove="1" noResize="1" noEditPoints="1" noAdjustHandles="1" noChangeArrowheads="1" noChangeShapeType="1" noTextEdit="1"/>
              </p:cNvSpPr>
              <p:nvPr/>
            </p:nvSpPr>
            <p:spPr>
              <a:xfrm>
                <a:off x="899615" y="1092295"/>
                <a:ext cx="4001801" cy="110209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787262" y="4503496"/>
                <a:ext cx="4354462"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m:t>
                      </m:r>
                      <m:sSub>
                        <m:sSubPr>
                          <m:ctrlPr>
                            <a:rPr lang="en-US" i="1" smtClean="0">
                              <a:solidFill>
                                <a:prstClr val="black"/>
                              </a:solidFill>
                              <a:latin typeface="Cambria Math"/>
                              <a:ea typeface="Cambria Math"/>
                            </a:rPr>
                          </m:ctrlPr>
                        </m:sSubPr>
                        <m:e>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m:t>
                          </m:r>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r>
                        <a:rPr lang="en-US" i="1" smtClean="0">
                          <a:solidFill>
                            <a:prstClr val="black"/>
                          </a:solidFill>
                          <a:latin typeface="Cambria Math"/>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𝐴</m:t>
                          </m:r>
                        </m:sub>
                      </m:sSub>
                      <m:r>
                        <a:rPr lang="en-US" i="1" smtClean="0">
                          <a:solidFill>
                            <a:prstClr val="black"/>
                          </a:solidFill>
                          <a:latin typeface="Cambria Math"/>
                        </a:rPr>
                        <m:t>:</m:t>
                      </m:r>
                      <m:sSub>
                        <m:sSubPr>
                          <m:ctrlPr>
                            <a:rPr lang="en-US" i="1" smtClean="0">
                              <a:solidFill>
                                <a:prstClr val="black"/>
                              </a:solidFill>
                              <a:latin typeface="Cambria Math"/>
                              <a:ea typeface="Cambria Math"/>
                            </a:rPr>
                          </m:ctrlPr>
                        </m:sSubPr>
                        <m:e>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m:t>
                          </m:r>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r>
                        <a:rPr lang="en-US" i="1">
                          <a:solidFill>
                            <a:prstClr val="black"/>
                          </a:solidFill>
                          <a:latin typeface="Cambria Math"/>
                          <a:ea typeface="Cambria Math"/>
                        </a:rPr>
                        <m:t>≠</m:t>
                      </m:r>
                      <m:r>
                        <a:rPr lang="en-US" i="1" smtClean="0">
                          <a:solidFill>
                            <a:prstClr val="black"/>
                          </a:solidFill>
                          <a:latin typeface="Cambria Math"/>
                          <a:ea typeface="Cambria Math"/>
                        </a:rPr>
                        <m:t>0</m:t>
                      </m:r>
                    </m:oMath>
                  </m:oMathPara>
                </a14:m>
                <a:endParaRPr lang="en-US" dirty="0">
                  <a:solidFill>
                    <a:prstClr val="black"/>
                  </a:solidFill>
                  <a:ea typeface="Cambria Math"/>
                </a:endParaRPr>
              </a:p>
            </p:txBody>
          </p:sp>
        </mc:Choice>
        <mc:Fallback>
          <p:sp>
            <p:nvSpPr>
              <p:cNvPr id="17" name="TextBox 16"/>
              <p:cNvSpPr txBox="1">
                <a:spLocks noRot="1" noChangeAspect="1" noMove="1" noResize="1" noEditPoints="1" noAdjustHandles="1" noChangeArrowheads="1" noChangeShapeType="1" noTextEdit="1"/>
              </p:cNvSpPr>
              <p:nvPr/>
            </p:nvSpPr>
            <p:spPr>
              <a:xfrm>
                <a:off x="787262" y="4503496"/>
                <a:ext cx="4354462" cy="689163"/>
              </a:xfrm>
              <a:prstGeom prst="rect">
                <a:avLst/>
              </a:prstGeom>
              <a:blipFill rotWithShape="1">
                <a:blip r:embed="rId6"/>
                <a:stretch>
                  <a:fillRect b="-2655"/>
                </a:stretch>
              </a:blipFill>
            </p:spPr>
            <p:txBody>
              <a:bodyPr/>
              <a:lstStyle/>
              <a:p>
                <a:r>
                  <a:rPr lang="en-US">
                    <a:noFill/>
                  </a:rPr>
                  <a:t> </a:t>
                </a:r>
              </a:p>
            </p:txBody>
          </p:sp>
        </mc:Fallback>
      </mc:AlternateContent>
      <p:sp>
        <p:nvSpPr>
          <p:cNvPr id="6" name="Title 5"/>
          <p:cNvSpPr>
            <a:spLocks noGrp="1"/>
          </p:cNvSpPr>
          <p:nvPr>
            <p:ph type="title"/>
          </p:nvPr>
        </p:nvSpPr>
        <p:spPr>
          <a:xfrm>
            <a:off x="381000" y="228600"/>
            <a:ext cx="8229600" cy="868362"/>
          </a:xfrm>
        </p:spPr>
        <p:txBody>
          <a:bodyPr>
            <a:normAutofit fontScale="90000"/>
          </a:bodyPr>
          <a:lstStyle/>
          <a:p>
            <a:r>
              <a:rPr lang="en-US" sz="2800" b="1" dirty="0">
                <a:latin typeface="+mn-lt"/>
              </a:rPr>
              <a:t>Handicap &amp; Capability Study: </a:t>
            </a:r>
            <a:br>
              <a:rPr lang="en-US" sz="2800" b="1" dirty="0">
                <a:latin typeface="+mn-lt"/>
              </a:rPr>
            </a:br>
            <a:r>
              <a:rPr lang="en-US" sz="2800" b="1" dirty="0">
                <a:latin typeface="+mn-lt"/>
              </a:rPr>
              <a:t>More Specific Questions</a:t>
            </a:r>
          </a:p>
        </p:txBody>
      </p:sp>
      <mc:AlternateContent xmlns:mc="http://schemas.openxmlformats.org/markup-compatibility/2006">
        <mc:Choice xmlns:a14="http://schemas.microsoft.com/office/drawing/2010/main" Requires="a14">
          <p:sp>
            <p:nvSpPr>
              <p:cNvPr id="11" name="TextBox 10"/>
              <p:cNvSpPr txBox="1"/>
              <p:nvPr/>
            </p:nvSpPr>
            <p:spPr>
              <a:xfrm>
                <a:off x="830334" y="2550733"/>
                <a:ext cx="4405758" cy="1109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a:rPr>
                          </m:ctrlPr>
                        </m:sSubPr>
                        <m:e>
                          <m:r>
                            <a:rPr lang="en-US" i="1" smtClean="0">
                              <a:solidFill>
                                <a:prstClr val="black"/>
                              </a:solidFill>
                              <a:latin typeface="Cambria Math" charset="0"/>
                            </a:rPr>
                            <m:t>𝐻</m:t>
                          </m:r>
                        </m:e>
                        <m:sub>
                          <m:r>
                            <a:rPr lang="en-US" i="1" smtClean="0">
                              <a:solidFill>
                                <a:prstClr val="black"/>
                              </a:solidFill>
                              <a:latin typeface="Cambria Math" charset="0"/>
                            </a:rPr>
                            <m:t>0</m:t>
                          </m:r>
                        </m:sub>
                      </m:sSub>
                      <m:r>
                        <a:rPr lang="en-US" i="1" smtClean="0">
                          <a:solidFill>
                            <a:prstClr val="black"/>
                          </a:solidFill>
                          <a:latin typeface="Cambria Math"/>
                        </a:rPr>
                        <m:t>: </m:t>
                      </m:r>
                      <m:f>
                        <m:fPr>
                          <m:ctrlPr>
                            <a:rPr lang="en-US" i="1" smtClean="0">
                              <a:solidFill>
                                <a:prstClr val="black"/>
                              </a:solidFill>
                              <a:latin typeface="Cambria Math"/>
                            </a:rPr>
                          </m:ctrlPr>
                        </m:fPr>
                        <m:num>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smtClean="0">
                          <a:solidFill>
                            <a:prstClr val="black"/>
                          </a:solidFill>
                          <a:latin typeface="Cambria Math" charset="0"/>
                        </a:rPr>
                        <m:t>−</m:t>
                      </m:r>
                      <m:f>
                        <m:fPr>
                          <m:ctrlPr>
                            <a:rPr lang="en-US" i="1" smtClean="0">
                              <a:solidFill>
                                <a:prstClr val="black"/>
                              </a:solidFill>
                              <a:latin typeface="Cambria Math"/>
                            </a:rPr>
                          </m:ctrlPr>
                        </m:fPr>
                        <m:num>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r>
                                <a:rPr lang="en-US" i="1" smtClean="0">
                                  <a:solidFill>
                                    <a:prstClr val="black"/>
                                  </a:solidFill>
                                  <a:latin typeface="Cambria Math"/>
                                  <a:ea typeface="Cambria Math"/>
                                </a:rPr>
                                <m:t> </m:t>
                              </m:r>
                            </m:sub>
                          </m:sSub>
                        </m:num>
                        <m:den>
                          <m:r>
                            <a:rPr lang="en-US" i="1" smtClean="0">
                              <a:solidFill>
                                <a:prstClr val="black"/>
                              </a:solidFill>
                              <a:latin typeface="Cambria Math"/>
                            </a:rPr>
                            <m:t>2</m:t>
                          </m:r>
                        </m:den>
                      </m:f>
                      <m:r>
                        <a:rPr lang="en-US" i="1" smtClean="0">
                          <a:solidFill>
                            <a:prstClr val="black"/>
                          </a:solidFill>
                          <a:latin typeface="Cambria Math" charset="0"/>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a:rPr>
                          </m:ctrlPr>
                        </m:sSubPr>
                        <m:e>
                          <m:r>
                            <a:rPr lang="en-US" i="1">
                              <a:solidFill>
                                <a:prstClr val="black"/>
                              </a:solidFill>
                              <a:latin typeface="Cambria Math" charset="0"/>
                            </a:rPr>
                            <m:t>𝐻</m:t>
                          </m:r>
                        </m:e>
                        <m:sub>
                          <m:r>
                            <a:rPr lang="en-US" i="1" smtClean="0">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a:rPr>
                          </m:ctrlPr>
                        </m:fPr>
                        <m:num>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b="0" i="1" smtClean="0">
                              <a:solidFill>
                                <a:prstClr val="black"/>
                              </a:solidFill>
                              <a:latin typeface="Cambria Math" panose="02040503050406030204" pitchFamily="18" charset="0"/>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m:t>
                      </m:r>
                      <m:f>
                        <m:fPr>
                          <m:ctrlPr>
                            <a:rPr lang="en-US" i="1">
                              <a:solidFill>
                                <a:prstClr val="black"/>
                              </a:solidFill>
                              <a:latin typeface="Cambria Math"/>
                            </a:rPr>
                          </m:ctrlPr>
                        </m:fPr>
                        <m:num>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b="0" i="1" smtClean="0">
                              <a:solidFill>
                                <a:prstClr val="black"/>
                              </a:solidFill>
                              <a:latin typeface="Cambria Math" panose="02040503050406030204" pitchFamily="18" charset="0"/>
                              <a:ea typeface="Cambria Math"/>
                            </a:rPr>
                            <m:t>+</m:t>
                          </m:r>
                          <m:sSub>
                            <m:sSubPr>
                              <m:ctrlPr>
                                <a:rPr lang="en-US" i="1">
                                  <a:solidFill>
                                    <a:prstClr val="black"/>
                                  </a:solidFill>
                                  <a:latin typeface="Cambria Math"/>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smtClean="0">
                          <a:solidFill>
                            <a:prstClr val="black"/>
                          </a:solidFill>
                          <a:latin typeface="Cambria Math" charset="0"/>
                          <a:ea typeface="Cambria Math" charset="0"/>
                          <a:cs typeface="Cambria Math" charset="0"/>
                        </a:rPr>
                        <m:t>≠</m:t>
                      </m:r>
                      <m:r>
                        <a:rPr lang="en-US" i="1">
                          <a:solidFill>
                            <a:prstClr val="black"/>
                          </a:solidFill>
                          <a:latin typeface="Cambria Math" charset="0"/>
                        </a:rPr>
                        <m:t>0</m:t>
                      </m:r>
                    </m:oMath>
                  </m:oMathPara>
                </a14:m>
                <a:endParaRPr lang="en-US" i="1" dirty="0">
                  <a:solidFill>
                    <a:prstClr val="black"/>
                  </a:solidFill>
                  <a:latin typeface="Cambria Math"/>
                  <a:ea typeface="Cambria Math"/>
                </a:endParaRPr>
              </a:p>
            </p:txBody>
          </p:sp>
        </mc:Choice>
        <mc:Fallback>
          <p:sp>
            <p:nvSpPr>
              <p:cNvPr id="11" name="TextBox 10"/>
              <p:cNvSpPr txBox="1">
                <a:spLocks noRot="1" noChangeAspect="1" noMove="1" noResize="1" noEditPoints="1" noAdjustHandles="1" noChangeArrowheads="1" noChangeShapeType="1" noTextEdit="1"/>
              </p:cNvSpPr>
              <p:nvPr/>
            </p:nvSpPr>
            <p:spPr>
              <a:xfrm>
                <a:off x="830334" y="2550733"/>
                <a:ext cx="4405758" cy="110915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751747" y="2187787"/>
                <a:ext cx="344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2751747" y="2187787"/>
                <a:ext cx="344966" cy="369332"/>
              </a:xfrm>
              <a:prstGeom prst="rect">
                <a:avLst/>
              </a:prstGeom>
              <a:blipFill rotWithShape="1">
                <a:blip r:embed="rId8"/>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619527" y="5107510"/>
                <a:ext cx="344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2619527" y="5107510"/>
                <a:ext cx="344966" cy="369332"/>
              </a:xfrm>
              <a:prstGeom prst="rect">
                <a:avLst/>
              </a:prstGeom>
              <a:blipFill rotWithShape="1">
                <a:blip r:embed="rId9"/>
                <a:stretch>
                  <a:fillRect b="-3333"/>
                </a:stretch>
              </a:blipFill>
            </p:spPr>
            <p:txBody>
              <a:bodyPr/>
              <a:lstStyle/>
              <a:p>
                <a:r>
                  <a:rPr lang="en-US">
                    <a:noFill/>
                  </a:rPr>
                  <a:t> </a:t>
                </a:r>
              </a:p>
            </p:txBody>
          </p:sp>
        </mc:Fallback>
      </mc:AlternateContent>
      <p:sp>
        <p:nvSpPr>
          <p:cNvPr id="9" name="TextBox 8"/>
          <p:cNvSpPr txBox="1"/>
          <p:nvPr/>
        </p:nvSpPr>
        <p:spPr>
          <a:xfrm>
            <a:off x="2248154" y="5431721"/>
            <a:ext cx="1156342" cy="369332"/>
          </a:xfrm>
          <a:prstGeom prst="rect">
            <a:avLst/>
          </a:prstGeom>
          <a:noFill/>
        </p:spPr>
        <p:txBody>
          <a:bodyPr wrap="none" rtlCol="0">
            <a:spAutoFit/>
          </a:bodyPr>
          <a:lstStyle/>
          <a:p>
            <a:r>
              <a:rPr lang="en-US" b="1" u="sng" cap="small" dirty="0">
                <a:solidFill>
                  <a:srgbClr val="FF0000"/>
                </a:solidFill>
              </a:rPr>
              <a:t>(contrast)</a:t>
            </a:r>
          </a:p>
        </p:txBody>
      </p:sp>
      <p:sp>
        <p:nvSpPr>
          <p:cNvPr id="2" name="Slide Number Placeholder 1"/>
          <p:cNvSpPr>
            <a:spLocks noGrp="1"/>
          </p:cNvSpPr>
          <p:nvPr>
            <p:ph type="sldNum" sz="quarter" idx="12"/>
          </p:nvPr>
        </p:nvSpPr>
        <p:spPr/>
        <p:txBody>
          <a:bodyPr/>
          <a:lstStyle/>
          <a:p>
            <a:fld id="{EAAEF539-8703-4C8E-B6C9-296342A7E4EA}" type="slidenum">
              <a:rPr lang="en-US" smtClean="0"/>
              <a:t>9</a:t>
            </a:fld>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399723" y="5812845"/>
                <a:ext cx="5393977" cy="390748"/>
              </a:xfrm>
              <a:prstGeom prst="rect">
                <a:avLst/>
              </a:prstGeom>
              <a:noFill/>
              <a:ln>
                <a:solidFill>
                  <a:schemeClr val="accent1"/>
                </a:solidFill>
              </a:ln>
            </p:spPr>
            <p:txBody>
              <a:bodyPr wrap="none" rtlCol="0">
                <a:spAutoFit/>
              </a:bodyPr>
              <a:lstStyle/>
              <a:p>
                <a14:m>
                  <m:oMath xmlns:m="http://schemas.openxmlformats.org/officeDocument/2006/math">
                    <m:r>
                      <a:rPr lang="en-US" i="1" smtClean="0">
                        <a:solidFill>
                          <a:prstClr val="black"/>
                        </a:solidFill>
                        <a:latin typeface="Cambria Math"/>
                        <a:ea typeface="Cambria Math"/>
                      </a:rPr>
                      <m:t>𝛾</m:t>
                    </m:r>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𝑎𝑚𝑝</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𝐶𝑟𝑢𝑡𝑐h</m:t>
                        </m:r>
                        <m:r>
                          <a:rPr lang="en-US" i="1" smtClean="0">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𝐻𝑒𝑎𝑟</m:t>
                        </m:r>
                        <m:r>
                          <a:rPr lang="en-US" i="1" smtClean="0">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i="1" smtClean="0">
                        <a:solidFill>
                          <a:prstClr val="black"/>
                        </a:solidFill>
                        <a:latin typeface="Cambria Math"/>
                        <a:ea typeface="Cambria Math"/>
                      </a:rPr>
                      <m:t>0</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𝑁𝑜𝑛𝑒</m:t>
                        </m:r>
                        <m:r>
                          <a:rPr lang="en-US" i="1" smtClean="0">
                            <a:solidFill>
                              <a:prstClr val="black"/>
                            </a:solidFill>
                            <a:latin typeface="Cambria Math"/>
                            <a:ea typeface="Cambria Math"/>
                          </a:rPr>
                          <m:t> </m:t>
                        </m:r>
                      </m:sub>
                    </m:sSub>
                    <m:r>
                      <a:rPr lang="en-US" i="1" smtClean="0">
                        <a:solidFill>
                          <a:prstClr val="black"/>
                        </a:solidFill>
                        <a:latin typeface="Cambria Math"/>
                        <a:ea typeface="Cambria Math"/>
                      </a:rPr>
                      <m:t>−1</m:t>
                    </m:r>
                    <m:sSub>
                      <m:sSubPr>
                        <m:ctrlPr>
                          <a:rPr lang="en-US" i="1" smtClean="0">
                            <a:solidFill>
                              <a:prstClr val="black"/>
                            </a:solidFill>
                            <a:latin typeface="Cambria Math"/>
                            <a:ea typeface="Cambria Math"/>
                          </a:rPr>
                        </m:ctrlPr>
                      </m:sSubPr>
                      <m:e>
                        <m:r>
                          <a:rPr lang="en-US" i="1" smtClean="0">
                            <a:solidFill>
                              <a:prstClr val="black"/>
                            </a:solidFill>
                            <a:latin typeface="Cambria Math"/>
                            <a:ea typeface="Cambria Math"/>
                          </a:rPr>
                          <m:t>𝜇</m:t>
                        </m:r>
                      </m:e>
                      <m:sub>
                        <m:r>
                          <a:rPr lang="en-US" i="1" smtClean="0">
                            <a:solidFill>
                              <a:prstClr val="black"/>
                            </a:solidFill>
                            <a:latin typeface="Cambria Math"/>
                            <a:ea typeface="Cambria Math"/>
                          </a:rPr>
                          <m:t>𝑊h𝑒𝑒𝑙</m:t>
                        </m:r>
                      </m:sub>
                    </m:sSub>
                  </m:oMath>
                </a14:m>
                <a:endParaRPr lang="en-US" dirty="0">
                  <a:solidFill>
                    <a:prstClr val="black"/>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99723" y="5812845"/>
                <a:ext cx="5393977" cy="390748"/>
              </a:xfrm>
              <a:prstGeom prst="rect">
                <a:avLst/>
              </a:prstGeom>
              <a:blipFill rotWithShape="1">
                <a:blip r:embed="rId10"/>
                <a:stretch>
                  <a:fillRect b="-1515"/>
                </a:stretch>
              </a:blipFill>
              <a:ln>
                <a:solidFill>
                  <a:schemeClr val="accent1"/>
                </a:solidFill>
              </a:ln>
            </p:spPr>
            <p:txBody>
              <a:bodyPr/>
              <a:lstStyle/>
              <a:p>
                <a:r>
                  <a:rPr lang="en-US">
                    <a:noFill/>
                  </a:rPr>
                  <a:t> </a:t>
                </a:r>
              </a:p>
            </p:txBody>
          </p:sp>
        </mc:Fallback>
      </mc:AlternateContent>
      <p:sp>
        <p:nvSpPr>
          <p:cNvPr id="19" name="TextBox 18"/>
          <p:cNvSpPr txBox="1"/>
          <p:nvPr/>
        </p:nvSpPr>
        <p:spPr>
          <a:xfrm>
            <a:off x="2322344" y="3617644"/>
            <a:ext cx="1156342" cy="369332"/>
          </a:xfrm>
          <a:prstGeom prst="rect">
            <a:avLst/>
          </a:prstGeom>
          <a:noFill/>
        </p:spPr>
        <p:txBody>
          <a:bodyPr wrap="none" rtlCol="0">
            <a:spAutoFit/>
          </a:bodyPr>
          <a:lstStyle/>
          <a:p>
            <a:r>
              <a:rPr lang="en-US" b="1" u="sng" cap="small" dirty="0">
                <a:solidFill>
                  <a:srgbClr val="FF0000"/>
                </a:solidFill>
              </a:rPr>
              <a:t>(contrast)</a:t>
            </a:r>
          </a:p>
        </p:txBody>
      </p:sp>
      <p:cxnSp>
        <p:nvCxnSpPr>
          <p:cNvPr id="8" name="Straight Arrow Connector 7"/>
          <p:cNvCxnSpPr>
            <a:endCxn id="4" idx="1"/>
          </p:cNvCxnSpPr>
          <p:nvPr/>
        </p:nvCxnSpPr>
        <p:spPr>
          <a:xfrm>
            <a:off x="5562600" y="4313508"/>
            <a:ext cx="1027406" cy="679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236092" y="5145093"/>
            <a:ext cx="1322049" cy="649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08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4" grpId="0"/>
      <p:bldP spid="17" grpId="0"/>
      <p:bldP spid="11" grpId="0"/>
      <p:bldP spid="7" grpId="0"/>
      <p:bldP spid="16" grpId="0"/>
      <p:bldP spid="9" grpId="0"/>
      <p:bldP spid="15" grpId="0" animBg="1"/>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24813</TotalTime>
  <Words>2208</Words>
  <Application>Microsoft Office PowerPoint</Application>
  <PresentationFormat>On-screen Show (4:3)</PresentationFormat>
  <Paragraphs>182</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UNIT 6 Live Session</vt:lpstr>
      <vt:lpstr>Overview</vt:lpstr>
      <vt:lpstr>Example:Handicap &amp; Capability Study1</vt:lpstr>
      <vt:lpstr>Example: Handicap &amp; Capability Study</vt:lpstr>
      <vt:lpstr>Is There Any Difference at All?</vt:lpstr>
      <vt:lpstr>Handicap &amp; Capability Study: Normality Assumption</vt:lpstr>
      <vt:lpstr>Handicap &amp; Capability Study:  Equal Variances Assumption</vt:lpstr>
      <vt:lpstr>Handicap &amp; Capability Study:  ANOVA results</vt:lpstr>
      <vt:lpstr>Handicap &amp; Capability Study:  More Specific Questions</vt:lpstr>
      <vt:lpstr>Linear Combinations &amp; Contrasts</vt:lpstr>
      <vt:lpstr>Handicap &amp; Capability Study: A Contrast Amp and Hear vs. Crutch and Wheel Groups</vt:lpstr>
      <vt:lpstr>Handicap &amp; Capability Study:  Confidence Intervals for Contrast γ </vt:lpstr>
      <vt:lpstr>Handicap &amp; Capability Study: In SAS</vt:lpstr>
      <vt:lpstr>Handicap &amp; Capability Study:  Confidence Intervals From Contrasts </vt:lpstr>
      <vt:lpstr> Multiple Comparison Procedures</vt:lpstr>
      <vt:lpstr>T or  (Least Significant Difference (LSD)) Approach to Making Multiple Comparisons</vt:lpstr>
      <vt:lpstr>Multiple Comparison  Bonferroni and Tukey's Method</vt:lpstr>
      <vt:lpstr>Multiple Comparisons t (LSD) &amp; Bonferroni Methods in SAS</vt:lpstr>
      <vt:lpstr>Multiple Comparisons Tukey and Dunnet t Method in SAS</vt:lpstr>
      <vt:lpstr>R Code for Handicap Example Question 4</vt:lpstr>
      <vt:lpstr>Quick Quiz Question 1 (&lt;15 min)</vt:lpstr>
      <vt:lpstr>Quick Quiz Question 2 (&lt;15 min)</vt:lpstr>
      <vt:lpstr>Quick Quiz Question 3 (&lt;15 min)</vt:lpstr>
      <vt:lpstr>Quick Quiz Question 4 (&lt;15 min)</vt:lpstr>
      <vt:lpstr>Attempt First Two Questions from the HW this Week!</vt:lpstr>
      <vt:lpstr>Question 1 (&lt; 2 hours)</vt:lpstr>
      <vt:lpstr>Question 2 (&lt; 2 hours)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Bivin Sadler</dc:creator>
  <cp:lastModifiedBy>Martin Selzer</cp:lastModifiedBy>
  <cp:revision>173</cp:revision>
  <dcterms:created xsi:type="dcterms:W3CDTF">2015-06-16T23:53:45Z</dcterms:created>
  <dcterms:modified xsi:type="dcterms:W3CDTF">2020-11-30T16:06:14Z</dcterms:modified>
</cp:coreProperties>
</file>