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73" r:id="rId3"/>
    <p:sldId id="353" r:id="rId4"/>
    <p:sldId id="337" r:id="rId5"/>
    <p:sldId id="432" r:id="rId6"/>
    <p:sldId id="352" r:id="rId7"/>
    <p:sldId id="338" r:id="rId8"/>
    <p:sldId id="351" r:id="rId9"/>
    <p:sldId id="471" r:id="rId10"/>
    <p:sldId id="472" r:id="rId11"/>
    <p:sldId id="473" r:id="rId12"/>
    <p:sldId id="474" r:id="rId13"/>
    <p:sldId id="398" r:id="rId14"/>
    <p:sldId id="399" r:id="rId15"/>
    <p:sldId id="400" r:id="rId16"/>
    <p:sldId id="410" r:id="rId17"/>
    <p:sldId id="405" r:id="rId18"/>
    <p:sldId id="480" r:id="rId19"/>
    <p:sldId id="475" r:id="rId20"/>
    <p:sldId id="476" r:id="rId21"/>
    <p:sldId id="477" r:id="rId22"/>
    <p:sldId id="478" r:id="rId23"/>
    <p:sldId id="479" r:id="rId24"/>
    <p:sldId id="257" r:id="rId25"/>
    <p:sldId id="262" r:id="rId26"/>
    <p:sldId id="258" r:id="rId27"/>
    <p:sldId id="433" r:id="rId28"/>
    <p:sldId id="422" r:id="rId29"/>
    <p:sldId id="429" r:id="rId30"/>
    <p:sldId id="457" r:id="rId31"/>
    <p:sldId id="261" r:id="rId3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6374" autoAdjust="0"/>
  </p:normalViewPr>
  <p:slideViewPr>
    <p:cSldViewPr snapToGrid="0" snapToObjects="1">
      <p:cViewPr>
        <p:scale>
          <a:sx n="50" d="100"/>
          <a:sy n="50" d="100"/>
        </p:scale>
        <p:origin x="-180" y="-432"/>
      </p:cViewPr>
      <p:guideLst>
        <p:guide orient="horz" pos="2160"/>
        <p:guide pos="2880"/>
      </p:guideLst>
    </p:cSldViewPr>
  </p:slideViewPr>
  <p:notesTextViewPr>
    <p:cViewPr>
      <p:scale>
        <a:sx n="1" d="1"/>
        <a:sy n="1" d="1"/>
      </p:scale>
      <p:origin x="0" y="0"/>
    </p:cViewPr>
  </p:notesTextViewPr>
  <p:sorterViewPr>
    <p:cViewPr>
      <p:scale>
        <a:sx n="100" d="100"/>
        <a:sy n="100" d="100"/>
      </p:scale>
      <p:origin x="0" y="46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40482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697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4760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1014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4D821-6D1C-7A49-8EDA-BA8E2EF93F6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01558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4D821-6D1C-7A49-8EDA-BA8E2EF93F6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17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4D821-6D1C-7A49-8EDA-BA8E2EF93F62}"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5877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4D821-6D1C-7A49-8EDA-BA8E2EF93F62}"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3549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4D821-6D1C-7A49-8EDA-BA8E2EF93F62}"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1992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817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2982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D821-6D1C-7A49-8EDA-BA8E2EF93F62}" type="datetimeFigureOut">
              <a:rPr lang="en-US" smtClean="0"/>
              <a:t>11/11/2020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6339-B72B-854C-B6B4-B792DBA7120B}" type="slidenum">
              <a:rPr lang="en-US" smtClean="0"/>
              <a:t>‹#›</a:t>
            </a:fld>
            <a:endParaRPr lang="en-US"/>
          </a:p>
        </p:txBody>
      </p:sp>
    </p:spTree>
    <p:extLst>
      <p:ext uri="{BB962C8B-B14F-4D97-AF65-F5344CB8AC3E}">
        <p14:creationId xmlns:p14="http://schemas.microsoft.com/office/powerpoint/2010/main" val="173542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95.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C0CB3C-8CB0-3A4F-9DE9-D5EA98A5FC3A}"/>
              </a:ext>
            </a:extLst>
          </p:cNvPr>
          <p:cNvSpPr>
            <a:spLocks noGrp="1"/>
          </p:cNvSpPr>
          <p:nvPr>
            <p:ph type="ctrTitle"/>
          </p:nvPr>
        </p:nvSpPr>
        <p:spPr/>
        <p:txBody>
          <a:bodyPr>
            <a:normAutofit fontScale="90000"/>
          </a:bodyPr>
          <a:lstStyle/>
          <a:p>
            <a:r>
              <a:rPr lang="en-US" b="1" dirty="0">
                <a:latin typeface="+mn-lt"/>
              </a:rPr>
              <a:t>For Live Session Assignment</a:t>
            </a:r>
            <a:br>
              <a:rPr lang="en-US" b="1" dirty="0">
                <a:latin typeface="+mn-lt"/>
              </a:rPr>
            </a:br>
            <a:r>
              <a:rPr lang="en-US" b="1" dirty="0">
                <a:latin typeface="+mn-lt"/>
              </a:rPr>
              <a:t>Unit 3</a:t>
            </a:r>
          </a:p>
        </p:txBody>
      </p:sp>
      <p:sp>
        <p:nvSpPr>
          <p:cNvPr id="3" name="Subtitle 2">
            <a:extLst>
              <a:ext uri="{FF2B5EF4-FFF2-40B4-BE49-F238E27FC236}">
                <a16:creationId xmlns="" xmlns:a16="http://schemas.microsoft.com/office/drawing/2014/main" id="{0E9FDF18-1CDD-D146-BB4B-8A874D050C43}"/>
              </a:ext>
            </a:extLst>
          </p:cNvPr>
          <p:cNvSpPr>
            <a:spLocks noGrp="1"/>
          </p:cNvSpPr>
          <p:nvPr>
            <p:ph type="subTitle" idx="1"/>
          </p:nvPr>
        </p:nvSpPr>
        <p:spPr/>
        <p:txBody>
          <a:bodyPr/>
          <a:lstStyle/>
          <a:p>
            <a:r>
              <a:rPr lang="en-US" b="1" dirty="0"/>
              <a:t>Assumption of the T Test</a:t>
            </a:r>
          </a:p>
        </p:txBody>
      </p:sp>
    </p:spTree>
    <p:extLst>
      <p:ext uri="{BB962C8B-B14F-4D97-AF65-F5344CB8AC3E}">
        <p14:creationId xmlns:p14="http://schemas.microsoft.com/office/powerpoint/2010/main" val="198454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1325563"/>
          </a:xfrm>
        </p:spPr>
        <p:txBody>
          <a:bodyPr>
            <a:normAutofit/>
          </a:bodyPr>
          <a:lstStyle/>
          <a:p>
            <a:r>
              <a:rPr lang="en-US" sz="2800" b="1" dirty="0" smtClean="0">
                <a:latin typeface="+mn-lt"/>
              </a:rPr>
              <a:t>Example</a:t>
            </a:r>
            <a:r>
              <a:rPr lang="en-US" sz="2800" b="1" dirty="0">
                <a:latin typeface="+mn-lt"/>
              </a:rPr>
              <a:t>: Creativity </a:t>
            </a:r>
            <a:r>
              <a:rPr lang="en-US" sz="2800" b="1" dirty="0" smtClean="0">
                <a:latin typeface="+mn-lt"/>
              </a:rPr>
              <a:t>Data</a:t>
            </a:r>
            <a:br>
              <a:rPr lang="en-US" sz="2800" b="1" dirty="0" smtClean="0">
                <a:latin typeface="+mn-lt"/>
              </a:rPr>
            </a:br>
            <a:r>
              <a:rPr lang="en-US" sz="2800" b="1" dirty="0" smtClean="0">
                <a:latin typeface="+mn-lt"/>
              </a:rPr>
              <a:t>Check Normality Assumption</a:t>
            </a:r>
            <a:endParaRPr lang="en-US" sz="2800" b="1"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62200"/>
              </a:xfrm>
            </p:spPr>
            <p:txBody>
              <a:bodyPr>
                <a:normAutofit/>
              </a:bodyPr>
              <a:lstStyle/>
              <a:p>
                <a:pPr marL="0" indent="0" algn="just">
                  <a:buNone/>
                </a:pPr>
                <a:r>
                  <a:rPr lang="en-US" b="1" dirty="0"/>
                  <a:t>State the Problem: </a:t>
                </a:r>
                <a:r>
                  <a:rPr lang="en-US" dirty="0"/>
                  <a:t>We would like to test the claim that the mean score of the Intrinsic group is different than that of the Extrinsic group</a:t>
                </a:r>
                <a14:m>
                  <m:oMath xmlns:m="http://schemas.openxmlformats.org/officeDocument/2006/math">
                    <m:r>
                      <a:rPr lang="en-US" i="1">
                        <a:latin typeface="Cambria Math"/>
                      </a:rPr>
                      <m:t>.</m:t>
                    </m:r>
                  </m:oMath>
                </a14:m>
                <a:r>
                  <a:rPr lang="en-US" dirty="0"/>
                  <a:t> </a:t>
                </a:r>
              </a:p>
              <a:p>
                <a:pPr marL="0" indent="0">
                  <a:buNone/>
                </a:pPr>
                <a:r>
                  <a:rPr lang="en-US" b="1" dirty="0"/>
                  <a:t>Check Assumptions:</a:t>
                </a:r>
              </a:p>
              <a:p>
                <a:pPr marL="0" indent="0">
                  <a:buNone/>
                </a:pPr>
                <a:r>
                  <a:rPr lang="en-US" dirty="0"/>
                  <a:t>1. </a:t>
                </a:r>
                <a:r>
                  <a:rPr lang="en-US" dirty="0">
                    <a:solidFill>
                      <a:srgbClr val="0070C0"/>
                    </a:solidFill>
                  </a:rPr>
                  <a:t>Normally Distributed Populations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62200"/>
              </a:xfrm>
              <a:blipFill rotWithShape="1">
                <a:blip r:embed="rId2"/>
                <a:stretch>
                  <a:fillRect l="-1481" t="-4134" r="-1481" b="-3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0F1BDB-6CE4-495C-AC30-106FDA64768F}" type="slidenum">
              <a:rPr lang="en-US" smtClean="0"/>
              <a:t>10</a:t>
            </a:fld>
            <a:endParaRPr lang="en-US" dirty="0"/>
          </a:p>
        </p:txBody>
      </p:sp>
    </p:spTree>
    <p:extLst>
      <p:ext uri="{BB962C8B-B14F-4D97-AF65-F5344CB8AC3E}">
        <p14:creationId xmlns:p14="http://schemas.microsoft.com/office/powerpoint/2010/main" val="409978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mn-lt"/>
              </a:rPr>
              <a:t>Normality </a:t>
            </a:r>
            <a:r>
              <a:rPr lang="en-US" sz="3600" b="1" dirty="0" smtClean="0">
                <a:latin typeface="+mn-lt"/>
              </a:rPr>
              <a:t>Assumption- Creativity Data</a:t>
            </a:r>
            <a:endParaRPr lang="en-US" sz="3600" b="1" dirty="0">
              <a:latin typeface="+mn-lt"/>
            </a:endParaRPr>
          </a:p>
        </p:txBody>
      </p:sp>
      <p:sp>
        <p:nvSpPr>
          <p:cNvPr id="6" name="TextBox 5"/>
          <p:cNvSpPr txBox="1"/>
          <p:nvPr/>
        </p:nvSpPr>
        <p:spPr>
          <a:xfrm>
            <a:off x="955343" y="4562507"/>
            <a:ext cx="7560007" cy="1569660"/>
          </a:xfrm>
          <a:prstGeom prst="rect">
            <a:avLst/>
          </a:prstGeom>
          <a:noFill/>
        </p:spPr>
        <p:txBody>
          <a:bodyPr wrap="square" rtlCol="0">
            <a:spAutoFit/>
          </a:bodyPr>
          <a:lstStyle/>
          <a:p>
            <a:pPr algn="just"/>
            <a:r>
              <a:rPr lang="en-US" sz="2400" dirty="0"/>
              <a:t>Visual inspection of the histograms and q-q plots of each population are consistent with the normality of each population.  We assume normality and move on to the second assumption. </a:t>
            </a:r>
          </a:p>
        </p:txBody>
      </p:sp>
      <p:sp>
        <p:nvSpPr>
          <p:cNvPr id="3" name="Slide Number Placeholder 2"/>
          <p:cNvSpPr>
            <a:spLocks noGrp="1"/>
          </p:cNvSpPr>
          <p:nvPr>
            <p:ph type="sldNum" sz="quarter" idx="12"/>
          </p:nvPr>
        </p:nvSpPr>
        <p:spPr/>
        <p:txBody>
          <a:bodyPr/>
          <a:lstStyle/>
          <a:p>
            <a:fld id="{240F1BDB-6CE4-495C-AC30-106FDA64768F}" type="slidenum">
              <a:rPr lang="en-US" smtClean="0"/>
              <a:t>11</a:t>
            </a:fld>
            <a:endParaRPr lang="en-US" dirty="0"/>
          </a:p>
        </p:txBody>
      </p:sp>
      <p:pic>
        <p:nvPicPr>
          <p:cNvPr id="9" name="Picture 8"/>
          <p:cNvPicPr>
            <a:picLocks noChangeAspect="1"/>
          </p:cNvPicPr>
          <p:nvPr/>
        </p:nvPicPr>
        <p:blipFill>
          <a:blip r:embed="rId2"/>
          <a:stretch>
            <a:fillRect/>
          </a:stretch>
        </p:blipFill>
        <p:spPr>
          <a:xfrm>
            <a:off x="381000" y="1503195"/>
            <a:ext cx="3861855" cy="2927100"/>
          </a:xfrm>
          <a:prstGeom prst="rect">
            <a:avLst/>
          </a:prstGeom>
        </p:spPr>
      </p:pic>
      <p:pic>
        <p:nvPicPr>
          <p:cNvPr id="10" name="Picture 9"/>
          <p:cNvPicPr>
            <a:picLocks noChangeAspect="1"/>
          </p:cNvPicPr>
          <p:nvPr/>
        </p:nvPicPr>
        <p:blipFill>
          <a:blip r:embed="rId3"/>
          <a:stretch>
            <a:fillRect/>
          </a:stretch>
        </p:blipFill>
        <p:spPr>
          <a:xfrm>
            <a:off x="4495800" y="1668118"/>
            <a:ext cx="4543425" cy="2597254"/>
          </a:xfrm>
          <a:prstGeom prst="rect">
            <a:avLst/>
          </a:prstGeom>
        </p:spPr>
      </p:pic>
    </p:spTree>
    <p:extLst>
      <p:ext uri="{BB962C8B-B14F-4D97-AF65-F5344CB8AC3E}">
        <p14:creationId xmlns:p14="http://schemas.microsoft.com/office/powerpoint/2010/main" val="3523486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57" y="184780"/>
            <a:ext cx="8229600" cy="792162"/>
          </a:xfrm>
        </p:spPr>
        <p:txBody>
          <a:bodyPr>
            <a:normAutofit/>
          </a:bodyPr>
          <a:lstStyle/>
          <a:p>
            <a:r>
              <a:rPr lang="en-US" sz="2800" b="1" dirty="0">
                <a:latin typeface="+mn-lt"/>
              </a:rPr>
              <a:t>Equality of </a:t>
            </a:r>
            <a:r>
              <a:rPr lang="en-US" sz="2800" b="1" dirty="0" smtClean="0">
                <a:latin typeface="+mn-lt"/>
              </a:rPr>
              <a:t>Variances – Creativity Data </a:t>
            </a:r>
            <a:endParaRPr lang="en-US" sz="2800" b="1" dirty="0">
              <a:latin typeface="+mn-lt"/>
            </a:endParaRPr>
          </a:p>
        </p:txBody>
      </p:sp>
      <p:sp>
        <p:nvSpPr>
          <p:cNvPr id="5" name="TextBox 4"/>
          <p:cNvSpPr txBox="1"/>
          <p:nvPr/>
        </p:nvSpPr>
        <p:spPr>
          <a:xfrm>
            <a:off x="403858" y="2968837"/>
            <a:ext cx="8305799" cy="646331"/>
          </a:xfrm>
          <a:prstGeom prst="rect">
            <a:avLst/>
          </a:prstGeom>
          <a:noFill/>
        </p:spPr>
        <p:txBody>
          <a:bodyPr wrap="square" rtlCol="0">
            <a:spAutoFit/>
          </a:bodyPr>
          <a:lstStyle/>
          <a:p>
            <a:r>
              <a:rPr lang="en-US" dirty="0"/>
              <a:t>A visual check was done by looking at the histograms, which reveal similar shapes and support the equal variances assumption.  You can assume equal variances here. </a:t>
            </a:r>
          </a:p>
        </p:txBody>
      </p:sp>
      <p:sp>
        <p:nvSpPr>
          <p:cNvPr id="3" name="Rectangle 2"/>
          <p:cNvSpPr/>
          <p:nvPr/>
        </p:nvSpPr>
        <p:spPr>
          <a:xfrm>
            <a:off x="149760" y="5020171"/>
            <a:ext cx="8686800" cy="1477328"/>
          </a:xfrm>
          <a:prstGeom prst="rect">
            <a:avLst/>
          </a:prstGeom>
        </p:spPr>
        <p:txBody>
          <a:bodyPr wrap="square">
            <a:spAutoFit/>
          </a:bodyPr>
          <a:lstStyle/>
          <a:p>
            <a:pPr algn="just"/>
            <a:r>
              <a:rPr lang="en-US" dirty="0"/>
              <a:t>Since we are able to assume normal population distributions, we can use the F-Test to provide secondary evidence if the visual is inconclusive. Since the p-value is greater than our significance level of alpha = 0.05, we fail to reject the null hypothesis of equality (p-value = 0.1043) and conclude that there is not enough evidence to suggest the variances are different.  </a:t>
            </a:r>
          </a:p>
        </p:txBody>
      </p:sp>
      <p:sp>
        <p:nvSpPr>
          <p:cNvPr id="4" name="Slide Number Placeholder 3"/>
          <p:cNvSpPr>
            <a:spLocks noGrp="1"/>
          </p:cNvSpPr>
          <p:nvPr>
            <p:ph type="sldNum" sz="quarter" idx="12"/>
          </p:nvPr>
        </p:nvSpPr>
        <p:spPr/>
        <p:txBody>
          <a:bodyPr/>
          <a:lstStyle/>
          <a:p>
            <a:fld id="{240F1BDB-6CE4-495C-AC30-106FDA64768F}" type="slidenum">
              <a:rPr lang="en-US" smtClean="0"/>
              <a:t>12</a:t>
            </a:fld>
            <a:endParaRPr lang="en-US" dirty="0"/>
          </a:p>
        </p:txBody>
      </p:sp>
      <p:pic>
        <p:nvPicPr>
          <p:cNvPr id="8" name="Picture 7"/>
          <p:cNvPicPr>
            <a:picLocks noChangeAspect="1"/>
          </p:cNvPicPr>
          <p:nvPr/>
        </p:nvPicPr>
        <p:blipFill>
          <a:blip r:embed="rId2"/>
          <a:stretch>
            <a:fillRect/>
          </a:stretch>
        </p:blipFill>
        <p:spPr>
          <a:xfrm>
            <a:off x="3275859" y="824542"/>
            <a:ext cx="2829065" cy="2144295"/>
          </a:xfrm>
          <a:prstGeom prst="rect">
            <a:avLst/>
          </a:prstGeom>
        </p:spPr>
      </p:pic>
      <p:sp>
        <p:nvSpPr>
          <p:cNvPr id="6" name="Rectangle 5"/>
          <p:cNvSpPr/>
          <p:nvPr/>
        </p:nvSpPr>
        <p:spPr>
          <a:xfrm>
            <a:off x="7436242" y="4178588"/>
            <a:ext cx="907365" cy="520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877" y="3598558"/>
            <a:ext cx="3716566" cy="116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2460" y="698311"/>
            <a:ext cx="2324100" cy="10895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7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mn-lt"/>
              </a:rPr>
              <a:t>Example</a:t>
            </a:r>
            <a:r>
              <a:rPr lang="en-US" b="1" dirty="0">
                <a:latin typeface="+mn-lt"/>
              </a:rPr>
              <a:t>: Creativity </a:t>
            </a:r>
            <a:r>
              <a:rPr lang="en-US" b="1" dirty="0" smtClean="0">
                <a:latin typeface="+mn-lt"/>
              </a:rPr>
              <a:t>Data</a:t>
            </a:r>
            <a:br>
              <a:rPr lang="en-US" b="1" dirty="0" smtClean="0">
                <a:latin typeface="+mn-lt"/>
              </a:rPr>
            </a:br>
            <a:r>
              <a:rPr lang="en-US" sz="4000" b="1" dirty="0" smtClean="0">
                <a:latin typeface="+mn-lt"/>
              </a:rPr>
              <a:t>Independent Observations </a:t>
            </a:r>
            <a:r>
              <a:rPr lang="en-US" sz="4000" b="1" dirty="0">
                <a:latin typeface="+mn-lt"/>
              </a:rPr>
              <a:t>Assumption</a:t>
            </a:r>
          </a:p>
        </p:txBody>
      </p:sp>
      <p:sp>
        <p:nvSpPr>
          <p:cNvPr id="3" name="Content Placeholder 2"/>
          <p:cNvSpPr>
            <a:spLocks noGrp="1"/>
          </p:cNvSpPr>
          <p:nvPr>
            <p:ph idx="1"/>
          </p:nvPr>
        </p:nvSpPr>
        <p:spPr>
          <a:xfrm>
            <a:off x="457200" y="1975697"/>
            <a:ext cx="8229600" cy="3657599"/>
          </a:xfrm>
        </p:spPr>
        <p:txBody>
          <a:bodyPr>
            <a:normAutofit/>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solidFill>
                  <a:srgbClr val="0070C0"/>
                </a:solidFill>
              </a:rPr>
              <a:t>Independent Observations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13</a:t>
            </a:fld>
            <a:endParaRPr lang="en-US" dirty="0"/>
          </a:p>
        </p:txBody>
      </p:sp>
    </p:spTree>
    <p:extLst>
      <p:ext uri="{BB962C8B-B14F-4D97-AF65-F5344CB8AC3E}">
        <p14:creationId xmlns:p14="http://schemas.microsoft.com/office/powerpoint/2010/main" val="61818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365126"/>
            <a:ext cx="8525741" cy="1325563"/>
          </a:xfrm>
        </p:spPr>
        <p:txBody>
          <a:bodyPr>
            <a:normAutofit/>
          </a:bodyPr>
          <a:lstStyle/>
          <a:p>
            <a:r>
              <a:rPr lang="en-US" sz="3600" b="1" dirty="0">
                <a:latin typeface="+mn-lt"/>
              </a:rPr>
              <a:t>Independent </a:t>
            </a:r>
            <a:r>
              <a:rPr lang="en-US" sz="3600" b="1" dirty="0" smtClean="0">
                <a:latin typeface="+mn-lt"/>
              </a:rPr>
              <a:t>Observations – Creativity Data</a:t>
            </a:r>
            <a:endParaRPr lang="en-US" sz="3600" b="1" dirty="0">
              <a:latin typeface="+mn-lt"/>
            </a:endParaRPr>
          </a:p>
        </p:txBody>
      </p:sp>
      <p:sp>
        <p:nvSpPr>
          <p:cNvPr id="3" name="Content Placeholder 2"/>
          <p:cNvSpPr>
            <a:spLocks noGrp="1"/>
          </p:cNvSpPr>
          <p:nvPr>
            <p:ph idx="1"/>
          </p:nvPr>
        </p:nvSpPr>
        <p:spPr/>
        <p:txBody>
          <a:bodyPr/>
          <a:lstStyle/>
          <a:p>
            <a:pPr marL="0" indent="0" algn="just">
              <a:buNone/>
            </a:pPr>
            <a:r>
              <a:rPr lang="en-US" dirty="0"/>
              <a:t>The sample consisted of volunteers and thus subjects may not be independent of one another.  We will assume independence and proceed with caution.  </a:t>
            </a:r>
          </a:p>
        </p:txBody>
      </p:sp>
      <p:sp>
        <p:nvSpPr>
          <p:cNvPr id="4" name="Slide Number Placeholder 3"/>
          <p:cNvSpPr>
            <a:spLocks noGrp="1"/>
          </p:cNvSpPr>
          <p:nvPr>
            <p:ph type="sldNum" sz="quarter" idx="12"/>
          </p:nvPr>
        </p:nvSpPr>
        <p:spPr/>
        <p:txBody>
          <a:bodyPr/>
          <a:lstStyle/>
          <a:p>
            <a:fld id="{240F1BDB-6CE4-495C-AC30-106FDA64768F}" type="slidenum">
              <a:rPr lang="en-US" smtClean="0"/>
              <a:t>14</a:t>
            </a:fld>
            <a:endParaRPr lang="en-US" dirty="0"/>
          </a:p>
        </p:txBody>
      </p:sp>
    </p:spTree>
    <p:extLst>
      <p:ext uri="{BB962C8B-B14F-4D97-AF65-F5344CB8AC3E}">
        <p14:creationId xmlns:p14="http://schemas.microsoft.com/office/powerpoint/2010/main" val="3154058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Example</a:t>
            </a:r>
            <a:r>
              <a:rPr lang="en-US" b="1" dirty="0">
                <a:latin typeface="+mn-lt"/>
              </a:rPr>
              <a:t>: Creativity </a:t>
            </a:r>
            <a:r>
              <a:rPr lang="en-US" b="1" dirty="0" smtClean="0">
                <a:latin typeface="+mn-lt"/>
              </a:rPr>
              <a:t>Data</a:t>
            </a:r>
            <a:br>
              <a:rPr lang="en-US" b="1" dirty="0" smtClean="0">
                <a:latin typeface="+mn-lt"/>
              </a:rPr>
            </a:br>
            <a:r>
              <a:rPr lang="en-US" b="1" dirty="0" smtClean="0">
                <a:latin typeface="+mn-lt"/>
              </a:rPr>
              <a:t>Run the Test</a:t>
            </a:r>
            <a:endParaRPr lang="en-US" b="1" dirty="0">
              <a:latin typeface="+mn-lt"/>
            </a:endParaRPr>
          </a:p>
        </p:txBody>
      </p:sp>
      <p:sp>
        <p:nvSpPr>
          <p:cNvPr id="3" name="Content Placeholder 2"/>
          <p:cNvSpPr>
            <a:spLocks noGrp="1"/>
          </p:cNvSpPr>
          <p:nvPr>
            <p:ph idx="1"/>
          </p:nvPr>
        </p:nvSpPr>
        <p:spPr>
          <a:xfrm>
            <a:off x="457200" y="1920834"/>
            <a:ext cx="8229600" cy="3657599"/>
          </a:xfrm>
        </p:spPr>
        <p:txBody>
          <a:bodyPr>
            <a:normAutofit fontScale="92500" lnSpcReduction="1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a:t>
            </a:r>
            <a:r>
              <a:rPr lang="en-US" dirty="0">
                <a:solidFill>
                  <a:srgbClr val="0070C0"/>
                </a:solidFill>
              </a:rPr>
              <a:t>First 5 steps.</a:t>
            </a:r>
          </a:p>
        </p:txBody>
      </p:sp>
      <p:sp>
        <p:nvSpPr>
          <p:cNvPr id="4" name="Slide Number Placeholder 3"/>
          <p:cNvSpPr>
            <a:spLocks noGrp="1"/>
          </p:cNvSpPr>
          <p:nvPr>
            <p:ph type="sldNum" sz="quarter" idx="12"/>
          </p:nvPr>
        </p:nvSpPr>
        <p:spPr/>
        <p:txBody>
          <a:bodyPr/>
          <a:lstStyle/>
          <a:p>
            <a:fld id="{240F1BDB-6CE4-495C-AC30-106FDA64768F}" type="slidenum">
              <a:rPr lang="en-US" smtClean="0"/>
              <a:t>15</a:t>
            </a:fld>
            <a:endParaRPr lang="en-US" dirty="0"/>
          </a:p>
        </p:txBody>
      </p:sp>
    </p:spTree>
    <p:extLst>
      <p:ext uri="{BB962C8B-B14F-4D97-AF65-F5344CB8AC3E}">
        <p14:creationId xmlns:p14="http://schemas.microsoft.com/office/powerpoint/2010/main" val="3271651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45" y="84905"/>
            <a:ext cx="8229600" cy="457200"/>
          </a:xfrm>
        </p:spPr>
        <p:txBody>
          <a:bodyPr>
            <a:noAutofit/>
          </a:bodyPr>
          <a:lstStyle/>
          <a:p>
            <a:r>
              <a:rPr lang="en-US" sz="2400" b="1" dirty="0">
                <a:latin typeface="+mn-lt"/>
              </a:rPr>
              <a:t>Let’s Formalize This Test Into 6 </a:t>
            </a:r>
            <a:r>
              <a:rPr lang="en-US" sz="2400" b="1" dirty="0" smtClean="0">
                <a:latin typeface="+mn-lt"/>
              </a:rPr>
              <a:t>Steps</a:t>
            </a:r>
            <a:endParaRPr lang="en-US" sz="2400" b="1" dirty="0">
              <a:latin typeface="+mn-lt"/>
            </a:endParaRPr>
          </a:p>
        </p:txBody>
      </p:sp>
      <p:sp>
        <p:nvSpPr>
          <p:cNvPr id="5" name="TextBox 4"/>
          <p:cNvSpPr txBox="1"/>
          <p:nvPr/>
        </p:nvSpPr>
        <p:spPr>
          <a:xfrm>
            <a:off x="-83169" y="1453690"/>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10608" y="1951722"/>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88837" y="3950311"/>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10608" y="4527373"/>
            <a:ext cx="8779606" cy="461665"/>
          </a:xfrm>
          <a:prstGeom prst="rect">
            <a:avLst/>
          </a:prstGeom>
          <a:noFill/>
        </p:spPr>
        <p:txBody>
          <a:bodyPr wrap="square" rtlCol="0">
            <a:spAutoFit/>
          </a:bodyPr>
          <a:lstStyle/>
          <a:p>
            <a:r>
              <a:rPr lang="en-US" sz="2400" dirty="0"/>
              <a:t>Step 4: Find the p-value: P-value 0.0054&lt; .01</a:t>
            </a:r>
          </a:p>
        </p:txBody>
      </p:sp>
      <mc:AlternateContent xmlns:mc="http://schemas.openxmlformats.org/markup-compatibility/2006" xmlns:a14="http://schemas.microsoft.com/office/drawing/2010/main">
        <mc:Choice Requires="a14">
          <p:sp>
            <p:nvSpPr>
              <p:cNvPr id="12" name="TextBox 11"/>
              <p:cNvSpPr txBox="1"/>
              <p:nvPr/>
            </p:nvSpPr>
            <p:spPr>
              <a:xfrm>
                <a:off x="134545" y="5113767"/>
                <a:ext cx="8779606" cy="1200329"/>
              </a:xfrm>
              <a:prstGeom prst="rect">
                <a:avLst/>
              </a:prstGeom>
              <a:noFill/>
            </p:spPr>
            <p:txBody>
              <a:bodyPr wrap="square" rtlCol="0">
                <a:spAutoFit/>
              </a:bodyPr>
              <a:lstStyle/>
              <a:p>
                <a:pPr algn="just"/>
                <a:r>
                  <a:rPr lang="en-US" sz="2400" dirty="0"/>
                  <a:t>Step 5: Key!  The sample mean </a:t>
                </a:r>
                <a:r>
                  <a:rPr lang="en-US" sz="2400" dirty="0" smtClean="0"/>
                  <a:t>difference we </a:t>
                </a:r>
                <a:r>
                  <a:rPr lang="en-US" sz="2400" dirty="0"/>
                  <a:t>found is very </a:t>
                </a:r>
                <a:r>
                  <a:rPr lang="en-US" sz="2400" dirty="0" smtClean="0"/>
                  <a:t>unlikely </a:t>
                </a:r>
                <a:r>
                  <a:rPr lang="en-US" sz="2400" dirty="0"/>
                  <a:t>under the assumption that the group means are equal (</a:t>
                </a:r>
                <a14:m>
                  <m:oMath xmlns:m="http://schemas.openxmlformats.org/officeDocument/2006/math">
                    <m:r>
                      <a:rPr lang="en-US" sz="2400" i="1">
                        <a:latin typeface="Cambria Math"/>
                      </a:rPr>
                      <m:t>µ</m:t>
                    </m:r>
                    <m:r>
                      <a:rPr lang="en-US" sz="2400" i="1" baseline="-25000">
                        <a:latin typeface="Cambria Math" panose="02040503050406030204" pitchFamily="18" charset="0"/>
                      </a:rPr>
                      <m:t>𝐼</m:t>
                    </m:r>
                    <m:r>
                      <a:rPr lang="en-US" sz="2400" i="1">
                        <a:latin typeface="Cambria Math" panose="02040503050406030204" pitchFamily="18" charset="0"/>
                      </a:rPr>
                      <m:t>−</m:t>
                    </m:r>
                    <m:r>
                      <a:rPr lang="en-US" sz="2400" i="1">
                        <a:latin typeface="Cambria Math"/>
                      </a:rPr>
                      <m:t>µ</m:t>
                    </m:r>
                    <m:r>
                      <a:rPr lang="en-US" sz="2400" i="1" baseline="-25000">
                        <a:latin typeface="Cambria Math" panose="02040503050406030204" pitchFamily="18" charset="0"/>
                      </a:rPr>
                      <m:t>𝐸</m:t>
                    </m:r>
                  </m:oMath>
                </a14:m>
                <a:r>
                  <a:rPr lang="en-US" sz="2400" dirty="0"/>
                  <a:t>).  So we Reject this assumption.  That is, we REJECT Ho.  </a:t>
                </a:r>
              </a:p>
            </p:txBody>
          </p:sp>
        </mc:Choice>
        <mc:Fallback xmlns="">
          <p:sp>
            <p:nvSpPr>
              <p:cNvPr id="12" name="TextBox 11"/>
              <p:cNvSpPr txBox="1">
                <a:spLocks noRot="1" noChangeAspect="1" noMove="1" noResize="1" noEditPoints="1" noAdjustHandles="1" noChangeArrowheads="1" noChangeShapeType="1" noTextEdit="1"/>
              </p:cNvSpPr>
              <p:nvPr/>
            </p:nvSpPr>
            <p:spPr>
              <a:xfrm>
                <a:off x="134545" y="5113767"/>
                <a:ext cx="8779606" cy="1200329"/>
              </a:xfrm>
              <a:prstGeom prst="rect">
                <a:avLst/>
              </a:prstGeom>
              <a:blipFill rotWithShape="1">
                <a:blip r:embed="rId2"/>
                <a:stretch>
                  <a:fillRect l="-1042" t="-4061" r="-111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67123" y="1333721"/>
                <a:ext cx="1468798" cy="584775"/>
              </a:xfrm>
              <a:prstGeom prst="rect">
                <a:avLst/>
              </a:prstGeom>
              <a:noFill/>
              <a:ln>
                <a:solidFill>
                  <a:schemeClr val="tx1"/>
                </a:solidFill>
              </a:ln>
            </p:spPr>
            <p:txBody>
              <a:bodyPr wrap="square" rtlCol="0">
                <a:spAutoFit/>
              </a:bodyPr>
              <a:lstStyle/>
              <a:p>
                <a:r>
                  <a:rPr lang="en-US" sz="1600" dirty="0"/>
                  <a:t>Ho: </a:t>
                </a:r>
                <a14:m>
                  <m:oMath xmlns:m="http://schemas.openxmlformats.org/officeDocument/2006/math">
                    <m:r>
                      <a:rPr lang="en-US" sz="1600" i="1" smtClean="0">
                        <a:latin typeface="Cambria Math"/>
                      </a:rPr>
                      <m:t>µ</m:t>
                    </m:r>
                    <m:r>
                      <a:rPr lang="en-US" sz="1600" b="0" i="1" baseline="-25000" smtClean="0">
                        <a:latin typeface="Cambria Math" panose="02040503050406030204" pitchFamily="18" charset="0"/>
                      </a:rPr>
                      <m:t>𝐼</m:t>
                    </m:r>
                    <m:r>
                      <a:rPr lang="en-US" sz="1600" b="0" i="1" smtClean="0">
                        <a:latin typeface="Cambria Math" panose="02040503050406030204" pitchFamily="18" charset="0"/>
                      </a:rPr>
                      <m:t>−</m:t>
                    </m:r>
                    <m:r>
                      <a:rPr lang="en-US" sz="1600" i="1">
                        <a:latin typeface="Cambria Math"/>
                      </a:rPr>
                      <m:t>µ</m:t>
                    </m:r>
                    <m:r>
                      <a:rPr lang="en-US" sz="1600"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sz="1600" i="1">
                        <a:latin typeface="Cambria Math"/>
                      </a:rPr>
                      <m:t>µ</m:t>
                    </m:r>
                    <m:r>
                      <a:rPr lang="en-US" sz="1600" i="1" baseline="-25000">
                        <a:latin typeface="Cambria Math" panose="02040503050406030204" pitchFamily="18" charset="0"/>
                      </a:rPr>
                      <m:t>𝐼</m:t>
                    </m:r>
                    <m:r>
                      <a:rPr lang="en-US" sz="1600" b="0" i="1" smtClean="0">
                        <a:latin typeface="Cambria Math" panose="02040503050406030204" pitchFamily="18" charset="0"/>
                      </a:rPr>
                      <m:t>−</m:t>
                    </m:r>
                    <m:r>
                      <a:rPr lang="en-US" sz="1600" i="1">
                        <a:latin typeface="Cambria Math"/>
                      </a:rPr>
                      <m:t>µ</m:t>
                    </m:r>
                    <m:r>
                      <a:rPr lang="en-US" sz="1600"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3" name="TextBox 12"/>
              <p:cNvSpPr txBox="1">
                <a:spLocks noRot="1" noChangeAspect="1" noMove="1" noResize="1" noEditPoints="1" noAdjustHandles="1" noChangeArrowheads="1" noChangeShapeType="1" noTextEdit="1"/>
              </p:cNvSpPr>
              <p:nvPr/>
            </p:nvSpPr>
            <p:spPr>
              <a:xfrm>
                <a:off x="7467123" y="1333721"/>
                <a:ext cx="1468798" cy="584775"/>
              </a:xfrm>
              <a:prstGeom prst="rect">
                <a:avLst/>
              </a:prstGeom>
              <a:blipFill rotWithShape="1">
                <a:blip r:embed="rId3"/>
                <a:stretch>
                  <a:fillRect l="-2058" t="-2041" b="-11224"/>
                </a:stretch>
              </a:blipFill>
              <a:ln>
                <a:solidFill>
                  <a:schemeClr val="tx1"/>
                </a:solidFill>
              </a:ln>
            </p:spPr>
            <p:txBody>
              <a:bodyPr/>
              <a:lstStyle/>
              <a:p>
                <a:r>
                  <a:rPr lang="en-US">
                    <a:noFill/>
                  </a:rPr>
                  <a:t> </a:t>
                </a:r>
              </a:p>
            </p:txBody>
          </p:sp>
        </mc:Fallback>
      </mc:AlternateContent>
      <p:pic>
        <p:nvPicPr>
          <p:cNvPr id="14" name="Picture 13"/>
          <p:cNvPicPr>
            <a:picLocks noChangeAspect="1"/>
          </p:cNvPicPr>
          <p:nvPr/>
        </p:nvPicPr>
        <p:blipFill>
          <a:blip r:embed="rId4"/>
          <a:stretch>
            <a:fillRect/>
          </a:stretch>
        </p:blipFill>
        <p:spPr>
          <a:xfrm>
            <a:off x="1218841" y="2411046"/>
            <a:ext cx="4880624" cy="1631533"/>
          </a:xfrm>
          <a:prstGeom prst="rect">
            <a:avLst/>
          </a:prstGeom>
        </p:spPr>
      </p:pic>
      <mc:AlternateContent xmlns:mc="http://schemas.openxmlformats.org/markup-compatibility/2006">
        <mc:Choice xmlns:a14="http://schemas.microsoft.com/office/drawing/2010/main" Requires="a14">
          <p:sp>
            <p:nvSpPr>
              <p:cNvPr id="16" name="Rectangle 15"/>
              <p:cNvSpPr/>
              <p:nvPr/>
            </p:nvSpPr>
            <p:spPr>
              <a:xfrm>
                <a:off x="7279585" y="3868397"/>
                <a:ext cx="1654171" cy="625492"/>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a:rPr>
                          </m:ctrlPr>
                        </m:fPr>
                        <m:num>
                          <m:r>
                            <a:rPr lang="en-US" sz="1200" b="0" i="1" smtClean="0">
                              <a:latin typeface="Cambria Math" panose="02040503050406030204" pitchFamily="18" charset="0"/>
                            </a:rPr>
                            <m:t>(</m:t>
                          </m:r>
                          <m:acc>
                            <m:accPr>
                              <m:chr m:val="̅"/>
                              <m:ctrlPr>
                                <a:rPr lang="en-US" sz="1200" b="0" i="1" smtClean="0">
                                  <a:latin typeface="Cambria Math"/>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a:rPr>
                              </m:ctrlPr>
                            </m:radPr>
                            <m:deg/>
                            <m:e>
                              <m:f>
                                <m:fPr>
                                  <m:ctrlPr>
                                    <a:rPr lang="en-US" sz="1200" i="1">
                                      <a:latin typeface="Cambria Math"/>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=2.93</m:t>
                      </m:r>
                    </m:oMath>
                  </m:oMathPara>
                </a14:m>
                <a:endParaRPr lang="en-US" sz="1200" dirty="0"/>
              </a:p>
            </p:txBody>
          </p:sp>
        </mc:Choice>
        <mc:Fallback>
          <p:sp>
            <p:nvSpPr>
              <p:cNvPr id="16" name="Rectangle 15"/>
              <p:cNvSpPr>
                <a:spLocks noRot="1" noChangeAspect="1" noMove="1" noResize="1" noEditPoints="1" noAdjustHandles="1" noChangeArrowheads="1" noChangeShapeType="1" noTextEdit="1"/>
              </p:cNvSpPr>
              <p:nvPr/>
            </p:nvSpPr>
            <p:spPr>
              <a:xfrm>
                <a:off x="7279585" y="3868397"/>
                <a:ext cx="1654171" cy="625492"/>
              </a:xfrm>
              <a:prstGeom prst="rect">
                <a:avLst/>
              </a:prstGeom>
              <a:blipFill rotWithShape="1">
                <a:blip r:embed="rId5"/>
                <a:stretch>
                  <a:fillRect b="-673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10608" y="530360"/>
                <a:ext cx="8689994" cy="923330"/>
              </a:xfrm>
              <a:prstGeom prst="rect">
                <a:avLst/>
              </a:prstGeom>
              <a:noFill/>
            </p:spPr>
            <p:txBody>
              <a:bodyPr wrap="square" rtlCol="0">
                <a:spAutoFit/>
              </a:bodyPr>
              <a:lstStyle/>
              <a:p>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9" name="TextBox 18"/>
              <p:cNvSpPr txBox="1">
                <a:spLocks noRot="1" noChangeAspect="1" noMove="1" noResize="1" noEditPoints="1" noAdjustHandles="1" noChangeArrowheads="1" noChangeShapeType="1" noTextEdit="1"/>
              </p:cNvSpPr>
              <p:nvPr/>
            </p:nvSpPr>
            <p:spPr>
              <a:xfrm>
                <a:off x="110608" y="530360"/>
                <a:ext cx="8689994" cy="923330"/>
              </a:xfrm>
              <a:prstGeom prst="rect">
                <a:avLst/>
              </a:prstGeom>
              <a:blipFill rotWithShape="1">
                <a:blip r:embed="rId6"/>
                <a:stretch>
                  <a:fillRect l="-561" t="-3311" b="-9934"/>
                </a:stretch>
              </a:blipFill>
            </p:spPr>
            <p:txBody>
              <a:bodyPr/>
              <a:lstStyle/>
              <a:p>
                <a:r>
                  <a:rPr lang="en-US">
                    <a:noFill/>
                  </a:rPr>
                  <a:t> </a:t>
                </a:r>
              </a:p>
            </p:txBody>
          </p:sp>
        </mc:Fallback>
      </mc:AlternateContent>
      <p:sp>
        <p:nvSpPr>
          <p:cNvPr id="3" name="Rectangle 1"/>
          <p:cNvSpPr>
            <a:spLocks noChangeArrowheads="1"/>
          </p:cNvSpPr>
          <p:nvPr/>
        </p:nvSpPr>
        <p:spPr bwMode="auto">
          <a:xfrm>
            <a:off x="6250924" y="2969186"/>
            <a:ext cx="2617519" cy="7386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proc </a:t>
            </a: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ttest</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data=</a:t>
            </a: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creativityData</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class group; </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var</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score; </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run;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0062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mn-lt"/>
              </a:rPr>
              <a:t>Example</a:t>
            </a:r>
            <a:r>
              <a:rPr lang="en-US" sz="3600" b="1" dirty="0">
                <a:latin typeface="+mn-lt"/>
              </a:rPr>
              <a:t>: Creativity </a:t>
            </a:r>
            <a:r>
              <a:rPr lang="en-US" sz="3600" b="1" dirty="0" smtClean="0">
                <a:latin typeface="+mn-lt"/>
              </a:rPr>
              <a:t>Data</a:t>
            </a:r>
            <a:br>
              <a:rPr lang="en-US" sz="3600" b="1" dirty="0" smtClean="0">
                <a:latin typeface="+mn-lt"/>
              </a:rPr>
            </a:br>
            <a:r>
              <a:rPr lang="en-US" sz="3600" b="1" dirty="0">
                <a:latin typeface="+mn-lt"/>
              </a:rPr>
              <a:t>State the Scope and Con</a:t>
            </a:r>
            <a:r>
              <a:rPr lang="en-US" b="1" dirty="0">
                <a:latin typeface="+mn-lt"/>
              </a:rPr>
              <a:t>clusion</a:t>
            </a:r>
          </a:p>
        </p:txBody>
      </p:sp>
      <p:sp>
        <p:nvSpPr>
          <p:cNvPr id="3" name="Content Placeholder 2"/>
          <p:cNvSpPr>
            <a:spLocks noGrp="1"/>
          </p:cNvSpPr>
          <p:nvPr>
            <p:ph idx="1"/>
          </p:nvPr>
        </p:nvSpPr>
        <p:spPr>
          <a:xfrm>
            <a:off x="457200" y="2000992"/>
            <a:ext cx="8229600" cy="3657599"/>
          </a:xfrm>
        </p:spPr>
        <p:txBody>
          <a:bodyPr>
            <a:normAutofit fontScale="70000" lnSpcReduction="20000"/>
          </a:bodyPr>
          <a:lstStyle/>
          <a:p>
            <a:pPr marL="0" indent="0">
              <a:buNone/>
            </a:pPr>
            <a:r>
              <a:rPr lang="en-US" b="1" dirty="0"/>
              <a:t>State the Problem: </a:t>
            </a:r>
            <a:r>
              <a:rPr lang="en-US" dirty="0"/>
              <a:t>We would like to test the claim that the mean intrinsic score is the same as the extrinsic score. </a:t>
            </a:r>
            <a:endParaRPr lang="en-US" dirty="0" smtClean="0"/>
          </a:p>
          <a:p>
            <a:pPr marL="0" indent="0">
              <a:buNone/>
            </a:pPr>
            <a:endParaRPr lang="en-US" dirty="0"/>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a:t>
            </a:r>
            <a:r>
              <a:rPr lang="en-US" dirty="0" smtClean="0"/>
              <a:t>Observations</a:t>
            </a:r>
          </a:p>
          <a:p>
            <a:pPr marL="0" indent="0">
              <a:buNone/>
            </a:pPr>
            <a:endParaRPr lang="en-US" dirty="0"/>
          </a:p>
          <a:p>
            <a:pPr marL="0" indent="0">
              <a:buNone/>
            </a:pPr>
            <a:r>
              <a:rPr lang="en-US" b="1" dirty="0"/>
              <a:t>Run the </a:t>
            </a:r>
            <a:r>
              <a:rPr lang="en-US" b="1" dirty="0" smtClean="0"/>
              <a:t>Test: </a:t>
            </a:r>
            <a:r>
              <a:rPr lang="en-US" dirty="0" smtClean="0"/>
              <a:t>First </a:t>
            </a:r>
            <a:r>
              <a:rPr lang="en-US" dirty="0"/>
              <a:t>5 steps.</a:t>
            </a:r>
          </a:p>
          <a:p>
            <a:pPr marL="0" indent="0">
              <a:buNone/>
            </a:pPr>
            <a:endParaRPr lang="en-US" sz="2100" b="1" dirty="0" smtClean="0"/>
          </a:p>
          <a:p>
            <a:pPr marL="0" indent="0">
              <a:buNone/>
            </a:pPr>
            <a:r>
              <a:rPr lang="en-US" b="1" dirty="0" smtClean="0"/>
              <a:t>State </a:t>
            </a:r>
            <a:r>
              <a:rPr lang="en-US" b="1" dirty="0"/>
              <a:t>the Scope and </a:t>
            </a:r>
            <a:r>
              <a:rPr lang="en-US" b="1" dirty="0" smtClean="0"/>
              <a:t>Conclusion:  </a:t>
            </a:r>
            <a:r>
              <a:rPr lang="en-US" dirty="0"/>
              <a:t>Step 6</a:t>
            </a:r>
          </a:p>
        </p:txBody>
      </p:sp>
      <p:sp>
        <p:nvSpPr>
          <p:cNvPr id="4" name="Slide Number Placeholder 3"/>
          <p:cNvSpPr>
            <a:spLocks noGrp="1"/>
          </p:cNvSpPr>
          <p:nvPr>
            <p:ph type="sldNum" sz="quarter" idx="12"/>
          </p:nvPr>
        </p:nvSpPr>
        <p:spPr/>
        <p:txBody>
          <a:bodyPr/>
          <a:lstStyle/>
          <a:p>
            <a:fld id="{240F1BDB-6CE4-495C-AC30-106FDA64768F}" type="slidenum">
              <a:rPr lang="en-US" smtClean="0"/>
              <a:t>17</a:t>
            </a:fld>
            <a:endParaRPr lang="en-US" dirty="0"/>
          </a:p>
        </p:txBody>
      </p:sp>
    </p:spTree>
    <p:extLst>
      <p:ext uri="{BB962C8B-B14F-4D97-AF65-F5344CB8AC3E}">
        <p14:creationId xmlns:p14="http://schemas.microsoft.com/office/powerpoint/2010/main" val="3257740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2" y="128450"/>
            <a:ext cx="8229600" cy="457200"/>
          </a:xfrm>
        </p:spPr>
        <p:txBody>
          <a:bodyPr>
            <a:normAutofit/>
          </a:bodyPr>
          <a:lstStyle/>
          <a:p>
            <a:r>
              <a:rPr lang="en-US" sz="2000" b="1" u="sng" dirty="0">
                <a:latin typeface="+mn-lt"/>
              </a:rPr>
              <a:t>Let’s Fill in the P-value (and add a CI</a:t>
            </a:r>
            <a:r>
              <a:rPr lang="en-US" sz="2000" b="1" u="sng" dirty="0" smtClean="0">
                <a:latin typeface="+mn-lt"/>
              </a:rPr>
              <a:t>)</a:t>
            </a:r>
            <a:r>
              <a:rPr lang="en-US" sz="2000" b="1" u="sng" dirty="0">
                <a:latin typeface="+mn-lt"/>
              </a:rPr>
              <a:t> </a:t>
            </a:r>
            <a:r>
              <a:rPr lang="en-US" sz="2000" b="1" u="sng" dirty="0" smtClean="0">
                <a:latin typeface="+mn-lt"/>
              </a:rPr>
              <a:t>– Creativity Data</a:t>
            </a:r>
            <a:endParaRPr lang="en-US" sz="2000" b="1" u="sng" dirty="0">
              <a:latin typeface="+mn-lt"/>
            </a:endParaRPr>
          </a:p>
        </p:txBody>
      </p:sp>
      <p:sp>
        <p:nvSpPr>
          <p:cNvPr id="5" name="TextBox 4"/>
          <p:cNvSpPr txBox="1"/>
          <p:nvPr/>
        </p:nvSpPr>
        <p:spPr>
          <a:xfrm>
            <a:off x="-1" y="1388068"/>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73187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672341"/>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86367" y="4099195"/>
            <a:ext cx="8779606" cy="461665"/>
          </a:xfrm>
          <a:prstGeom prst="rect">
            <a:avLst/>
          </a:prstGeom>
          <a:noFill/>
        </p:spPr>
        <p:txBody>
          <a:bodyPr wrap="square" rtlCol="0">
            <a:spAutoFit/>
          </a:bodyPr>
          <a:lstStyle/>
          <a:p>
            <a:r>
              <a:rPr lang="en-US" sz="2400" dirty="0"/>
              <a:t>Step 4: Find the p-value: P-value = .0054</a:t>
            </a:r>
          </a:p>
        </p:txBody>
      </p:sp>
      <p:sp>
        <p:nvSpPr>
          <p:cNvPr id="12" name="TextBox 11"/>
          <p:cNvSpPr txBox="1"/>
          <p:nvPr/>
        </p:nvSpPr>
        <p:spPr>
          <a:xfrm>
            <a:off x="174172" y="4446135"/>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186367" y="4826675"/>
            <a:ext cx="8529144" cy="1938992"/>
          </a:xfrm>
          <a:prstGeom prst="rect">
            <a:avLst/>
          </a:prstGeom>
          <a:noFill/>
          <a:ln>
            <a:solidFill>
              <a:srgbClr val="002060"/>
            </a:solidFill>
          </a:ln>
        </p:spPr>
        <p:txBody>
          <a:bodyPr wrap="square" rtlCol="0">
            <a:spAutoFit/>
          </a:bodyPr>
          <a:lstStyle/>
          <a:p>
            <a:r>
              <a:rPr lang="en-US" sz="2400" dirty="0">
                <a:solidFill>
                  <a:srgbClr val="C00000"/>
                </a:solidFill>
              </a:rPr>
              <a:t>Step 6:  </a:t>
            </a:r>
          </a:p>
          <a:p>
            <a:pPr algn="just"/>
            <a:r>
              <a:rPr lang="en-US" sz="1600" b="1" dirty="0">
                <a:solidFill>
                  <a:srgbClr val="C00000"/>
                </a:solidFill>
              </a:rPr>
              <a:t>Conclusion: </a:t>
            </a:r>
            <a:r>
              <a:rPr lang="en-US" sz="1600" dirty="0">
                <a:solidFill>
                  <a:srgbClr val="C00000"/>
                </a:solidFill>
              </a:rPr>
              <a:t>There is sufficient evidence to suggest that those who receive the Intrinsic treatment have a higher mean score than those who receive the Extrinsic treatment (p-value = .0054 from a two sided t-test). A 99% confidence interval for this difference is (1.29, 7.00).  </a:t>
            </a:r>
          </a:p>
          <a:p>
            <a:pPr algn="just"/>
            <a:r>
              <a:rPr lang="en-US" sz="1600" b="1" dirty="0">
                <a:solidFill>
                  <a:srgbClr val="C00000"/>
                </a:solidFill>
              </a:rPr>
              <a:t>SCOPE: </a:t>
            </a:r>
            <a:r>
              <a:rPr lang="en-US" sz="1600" dirty="0">
                <a:solidFill>
                  <a:srgbClr val="C00000"/>
                </a:solidFill>
              </a:rPr>
              <a:t>Since this was a randomized experiment, we can conclude that the Intrinsic treatment caused this difference.  However, since the study was of volunteers, this inference can only be generalized to the 47 participants.</a:t>
            </a:r>
          </a:p>
        </p:txBody>
      </p:sp>
      <mc:AlternateContent xmlns:mc="http://schemas.openxmlformats.org/markup-compatibility/2006" xmlns:a14="http://schemas.microsoft.com/office/drawing/2010/main">
        <mc:Choice Requires="a14">
          <p:sp>
            <p:nvSpPr>
              <p:cNvPr id="14" name="TextBox 13"/>
              <p:cNvSpPr txBox="1"/>
              <p:nvPr/>
            </p:nvSpPr>
            <p:spPr>
              <a:xfrm>
                <a:off x="7600622" y="1304077"/>
                <a:ext cx="1442959" cy="584775"/>
              </a:xfrm>
              <a:prstGeom prst="rect">
                <a:avLst/>
              </a:prstGeom>
              <a:noFill/>
              <a:ln>
                <a:solidFill>
                  <a:srgbClr val="002060"/>
                </a:solidFill>
              </a:ln>
            </p:spPr>
            <p:txBody>
              <a:bodyPr wrap="none" rtlCol="0">
                <a:spAutoFit/>
              </a:bodyPr>
              <a:lstStyle/>
              <a:p>
                <a:r>
                  <a:rPr lang="en-US" sz="1600" b="1" dirty="0"/>
                  <a:t>Ho: </a:t>
                </a:r>
                <a14:m>
                  <m:oMath xmlns:m="http://schemas.openxmlformats.org/officeDocument/2006/math">
                    <m:r>
                      <a:rPr lang="en-US" sz="1600" b="1" i="1" smtClean="0">
                        <a:latin typeface="Cambria Math"/>
                      </a:rPr>
                      <m:t>µ</m:t>
                    </m:r>
                    <m:r>
                      <a:rPr lang="en-US" sz="1600" b="1" i="1" baseline="-25000" smtClean="0">
                        <a:latin typeface="Cambria Math" panose="02040503050406030204" pitchFamily="18" charset="0"/>
                      </a:rPr>
                      <m:t>𝑰</m:t>
                    </m:r>
                    <m:r>
                      <a:rPr lang="en-US" sz="1600" b="1" i="1" smtClean="0">
                        <a:latin typeface="Cambria Math" panose="02040503050406030204" pitchFamily="18" charset="0"/>
                      </a:rPr>
                      <m:t>−</m:t>
                    </m:r>
                    <m:r>
                      <a:rPr lang="en-US" sz="1600" b="1" i="1">
                        <a:latin typeface="Cambria Math"/>
                      </a:rPr>
                      <m:t>µ</m:t>
                    </m:r>
                    <m:r>
                      <a:rPr lang="en-US" sz="1600" b="1" i="1" baseline="-25000" smtClean="0">
                        <a:latin typeface="Cambria Math" panose="02040503050406030204" pitchFamily="18" charset="0"/>
                      </a:rPr>
                      <m:t>𝑬</m:t>
                    </m:r>
                  </m:oMath>
                </a14:m>
                <a:r>
                  <a:rPr lang="en-US" sz="1600" b="1" dirty="0"/>
                  <a:t> = 0</a:t>
                </a:r>
              </a:p>
              <a:p>
                <a:r>
                  <a:rPr lang="en-US" sz="1600" b="1" dirty="0"/>
                  <a:t>Ha: </a:t>
                </a:r>
                <a14:m>
                  <m:oMath xmlns:m="http://schemas.openxmlformats.org/officeDocument/2006/math">
                    <m:r>
                      <a:rPr lang="en-US" sz="1600" b="1" i="1">
                        <a:latin typeface="Cambria Math"/>
                      </a:rPr>
                      <m:t>µ</m:t>
                    </m:r>
                    <m:r>
                      <a:rPr lang="en-US" sz="1600" b="1" i="1" baseline="-25000">
                        <a:latin typeface="Cambria Math" panose="02040503050406030204" pitchFamily="18" charset="0"/>
                      </a:rPr>
                      <m:t>𝑰</m:t>
                    </m:r>
                    <m:r>
                      <a:rPr lang="en-US" sz="1600" b="1" i="1" smtClean="0">
                        <a:latin typeface="Cambria Math" panose="02040503050406030204" pitchFamily="18" charset="0"/>
                      </a:rPr>
                      <m:t>−</m:t>
                    </m:r>
                    <m:r>
                      <a:rPr lang="en-US" sz="1600" b="1" i="1">
                        <a:latin typeface="Cambria Math"/>
                      </a:rPr>
                      <m:t>µ</m:t>
                    </m:r>
                    <m:r>
                      <a:rPr lang="en-US" sz="1600" b="1" i="1" baseline="-25000">
                        <a:latin typeface="Cambria Math" panose="02040503050406030204" pitchFamily="18" charset="0"/>
                      </a:rPr>
                      <m:t>𝑬</m:t>
                    </m:r>
                  </m:oMath>
                </a14:m>
                <a:r>
                  <a:rPr lang="en-US" sz="1600" b="1" dirty="0"/>
                  <a:t> </a:t>
                </a:r>
                <a14:m>
                  <m:oMath xmlns:m="http://schemas.openxmlformats.org/officeDocument/2006/math">
                    <m:r>
                      <a:rPr lang="en-US" sz="1600" b="1" i="1">
                        <a:latin typeface="Cambria Math"/>
                      </a:rPr>
                      <m:t>≠</m:t>
                    </m:r>
                  </m:oMath>
                </a14:m>
                <a:r>
                  <a:rPr lang="en-US" sz="1600" b="1" dirty="0"/>
                  <a:t>0</a:t>
                </a:r>
              </a:p>
            </p:txBody>
          </p:sp>
        </mc:Choice>
        <mc:Fallback xmlns="">
          <p:sp>
            <p:nvSpPr>
              <p:cNvPr id="14" name="TextBox 13"/>
              <p:cNvSpPr txBox="1">
                <a:spLocks noRot="1" noChangeAspect="1" noMove="1" noResize="1" noEditPoints="1" noAdjustHandles="1" noChangeArrowheads="1" noChangeShapeType="1" noTextEdit="1"/>
              </p:cNvSpPr>
              <p:nvPr/>
            </p:nvSpPr>
            <p:spPr>
              <a:xfrm>
                <a:off x="7600622" y="1304077"/>
                <a:ext cx="1442959" cy="584775"/>
              </a:xfrm>
              <a:prstGeom prst="rect">
                <a:avLst/>
              </a:prstGeom>
              <a:blipFill rotWithShape="1">
                <a:blip r:embed="rId2"/>
                <a:stretch>
                  <a:fillRect l="-2092" t="-2041" r="-418" b="-11224"/>
                </a:stretch>
              </a:blipFill>
              <a:ln>
                <a:solidFill>
                  <a:srgbClr val="002060"/>
                </a:solidFill>
              </a:ln>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1625020" y="2141183"/>
            <a:ext cx="4995577" cy="1669961"/>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074843" y="3543066"/>
                <a:ext cx="1738181" cy="6254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a:rPr>
                          </m:ctrlPr>
                        </m:fPr>
                        <m:num>
                          <m:r>
                            <a:rPr lang="en-US" sz="1200" b="0" i="1" smtClean="0">
                              <a:latin typeface="Cambria Math" panose="02040503050406030204" pitchFamily="18" charset="0"/>
                            </a:rPr>
                            <m:t>(</m:t>
                          </m:r>
                          <m:acc>
                            <m:accPr>
                              <m:chr m:val="̅"/>
                              <m:ctrlPr>
                                <a:rPr lang="en-US" sz="1200" b="0" i="1" smtClean="0">
                                  <a:latin typeface="Cambria Math"/>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a:rPr>
                              </m:ctrlPr>
                            </m:radPr>
                            <m:deg/>
                            <m:e>
                              <m:f>
                                <m:fPr>
                                  <m:ctrlPr>
                                    <a:rPr lang="en-US" sz="1200" i="1">
                                      <a:latin typeface="Cambria Math"/>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2.93</m:t>
                      </m:r>
                    </m:oMath>
                  </m:oMathPara>
                </a14:m>
                <a:endParaRPr lang="en-US" sz="12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074843" y="3543066"/>
                <a:ext cx="1738181" cy="625492"/>
              </a:xfrm>
              <a:prstGeom prst="rect">
                <a:avLst/>
              </a:prstGeom>
              <a:blipFill rotWithShape="0">
                <a:blip r:embed="rId4"/>
                <a:stretch>
                  <a:fillRect b="-7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1005" y="559401"/>
                <a:ext cx="8945939" cy="830997"/>
              </a:xfrm>
              <a:prstGeom prst="rect">
                <a:avLst/>
              </a:prstGeom>
              <a:noFill/>
            </p:spPr>
            <p:txBody>
              <a:bodyPr wrap="square" rtlCol="0">
                <a:spAutoFit/>
              </a:bodyPr>
              <a:lstStyle/>
              <a:p>
                <a:r>
                  <a:rPr lang="en-US" sz="1600" dirty="0"/>
                  <a:t>We would like to test the claim that the mean score of the Intrinsic group is different than that of the Extrinsic group</a:t>
                </a:r>
                <a14:m>
                  <m:oMath xmlns:m="http://schemas.openxmlformats.org/officeDocument/2006/math">
                    <m:r>
                      <a:rPr lang="en-US" sz="1600" b="0" i="1" smtClean="0">
                        <a:latin typeface="Cambria Math"/>
                      </a:rPr>
                      <m:t>.</m:t>
                    </m:r>
                  </m:oMath>
                </a14:m>
                <a:r>
                  <a:rPr lang="en-US" sz="1600" dirty="0"/>
                  <a:t>  To do this we take a sample of size n</a:t>
                </a:r>
                <a:r>
                  <a:rPr lang="en-US" sz="1600" baseline="-25000" dirty="0"/>
                  <a:t>I</a:t>
                </a:r>
                <a:r>
                  <a:rPr lang="en-US" sz="1600" dirty="0"/>
                  <a:t> = 24 and n</a:t>
                </a:r>
                <a:r>
                  <a:rPr lang="en-US" sz="1600" baseline="-25000" dirty="0"/>
                  <a:t>E</a:t>
                </a:r>
                <a:r>
                  <a:rPr lang="en-US" sz="1600" dirty="0"/>
                  <a:t> = 23 and find that </a:t>
                </a:r>
                <a14:m>
                  <m:oMath xmlns:m="http://schemas.openxmlformats.org/officeDocument/2006/math">
                    <m:acc>
                      <m:accPr>
                        <m:chr m:val="̅"/>
                        <m:ctrlPr>
                          <a:rPr lang="en-US" sz="1600" b="0" i="1" smtClean="0">
                            <a:latin typeface="Cambria Math"/>
                          </a:rPr>
                        </m:ctrlPr>
                      </m:accPr>
                      <m:e>
                        <m:r>
                          <a:rPr lang="en-US" sz="1600" b="0" i="1" smtClean="0">
                            <a:latin typeface="Cambria Math"/>
                          </a:rPr>
                          <m:t>𝑥</m:t>
                        </m:r>
                      </m:e>
                    </m:acc>
                  </m:oMath>
                </a14:m>
                <a:r>
                  <a:rPr lang="en-US" sz="1600" baseline="-25000" dirty="0"/>
                  <a:t>I</a:t>
                </a:r>
                <a:r>
                  <a:rPr lang="en-US" sz="1600" dirty="0"/>
                  <a:t> = 19.88 points, </a:t>
                </a:r>
                <a14:m>
                  <m:oMath xmlns:m="http://schemas.openxmlformats.org/officeDocument/2006/math">
                    <m:acc>
                      <m:accPr>
                        <m:chr m:val="̅"/>
                        <m:ctrlPr>
                          <a:rPr lang="en-US" sz="1600" i="1">
                            <a:latin typeface="Cambria Math"/>
                          </a:rPr>
                        </m:ctrlPr>
                      </m:accPr>
                      <m:e>
                        <m:r>
                          <a:rPr lang="en-US" sz="1600" i="1">
                            <a:latin typeface="Cambria Math"/>
                          </a:rPr>
                          <m:t>𝑥</m:t>
                        </m:r>
                      </m:e>
                    </m:acc>
                    <m:r>
                      <m:rPr>
                        <m:sty m:val="p"/>
                      </m:rPr>
                      <a:rPr lang="en-US" sz="1600" b="0" i="0" baseline="-25000" smtClean="0">
                        <a:latin typeface="Cambria Math" panose="02040503050406030204" pitchFamily="18" charset="0"/>
                      </a:rPr>
                      <m:t>E</m:t>
                    </m:r>
                  </m:oMath>
                </a14:m>
                <a:r>
                  <a:rPr lang="en-US" sz="1600" dirty="0"/>
                  <a:t> = 15.74, s</a:t>
                </a:r>
                <a:r>
                  <a:rPr lang="en-US" sz="1600" baseline="-25000" dirty="0"/>
                  <a:t>I</a:t>
                </a:r>
                <a:r>
                  <a:rPr lang="en-US" sz="1600" dirty="0"/>
                  <a:t> = 4.44, and s</a:t>
                </a:r>
                <a:r>
                  <a:rPr lang="en-US" sz="1600" baseline="-25000" dirty="0"/>
                  <a:t>E</a:t>
                </a:r>
                <a:r>
                  <a:rPr lang="en-US" sz="1600" dirty="0"/>
                  <a:t>= 5.25 points. </a:t>
                </a:r>
              </a:p>
            </p:txBody>
          </p:sp>
        </mc:Choice>
        <mc:Fallback xmlns="">
          <p:sp>
            <p:nvSpPr>
              <p:cNvPr id="18" name="TextBox 17"/>
              <p:cNvSpPr txBox="1">
                <a:spLocks noRot="1" noChangeAspect="1" noMove="1" noResize="1" noEditPoints="1" noAdjustHandles="1" noChangeArrowheads="1" noChangeShapeType="1" noTextEdit="1"/>
              </p:cNvSpPr>
              <p:nvPr/>
            </p:nvSpPr>
            <p:spPr>
              <a:xfrm>
                <a:off x="91005" y="559401"/>
                <a:ext cx="8945939" cy="830997"/>
              </a:xfrm>
              <a:prstGeom prst="rect">
                <a:avLst/>
              </a:prstGeom>
              <a:blipFill rotWithShape="1">
                <a:blip r:embed="rId5"/>
                <a:stretch>
                  <a:fillRect l="-409" t="-2206" r="-136" b="-8824"/>
                </a:stretch>
              </a:blipFill>
            </p:spPr>
            <p:txBody>
              <a:bodyPr/>
              <a:lstStyle/>
              <a:p>
                <a:r>
                  <a:rPr lang="en-US">
                    <a:noFill/>
                  </a:rPr>
                  <a:t> </a:t>
                </a:r>
              </a:p>
            </p:txBody>
          </p:sp>
        </mc:Fallback>
      </mc:AlternateContent>
    </p:spTree>
    <p:extLst>
      <p:ext uri="{BB962C8B-B14F-4D97-AF65-F5344CB8AC3E}">
        <p14:creationId xmlns:p14="http://schemas.microsoft.com/office/powerpoint/2010/main" val="1015309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 xmlns:a16="http://schemas.microsoft.com/office/drawing/2014/main" id="{CB7B8547-C77E-F341-913C-954B37918AD2}"/>
                  </a:ext>
                </a:extLst>
              </p:cNvPr>
              <p:cNvSpPr>
                <a:spLocks noGrp="1"/>
              </p:cNvSpPr>
              <p:nvPr>
                <p:ph type="title"/>
              </p:nvPr>
            </p:nvSpPr>
            <p:spPr>
              <a:xfrm>
                <a:off x="762000" y="1690689"/>
                <a:ext cx="7886700" cy="1325563"/>
              </a:xfrm>
            </p:spPr>
            <p:txBody>
              <a:bodyPr/>
              <a:lstStyle/>
              <a:p>
                <a:r>
                  <a:rPr lang="en-US" b="1" dirty="0" smtClean="0">
                    <a:solidFill>
                      <a:srgbClr val="C00000"/>
                    </a:solidFill>
                  </a:rPr>
                  <a:t>Quick Quiz Questions (QQQS) </a:t>
                </a:r>
                <a:br>
                  <a:rPr lang="en-US" b="1" dirty="0" smtClean="0">
                    <a:solidFill>
                      <a:srgbClr val="C00000"/>
                    </a:solidFill>
                  </a:rPr>
                </a:br>
                <a14:m>
                  <m:oMath xmlns:m="http://schemas.openxmlformats.org/officeDocument/2006/math">
                    <m:r>
                      <a:rPr lang="en-US" b="1" i="0" smtClean="0">
                        <a:solidFill>
                          <a:srgbClr val="C00000"/>
                        </a:solidFill>
                        <a:latin typeface="Cambria Math" panose="02040503050406030204" pitchFamily="18" charset="0"/>
                        <a:ea typeface="Cambria Math" panose="02040503050406030204" pitchFamily="18" charset="0"/>
                      </a:rPr>
                      <m:t>(</m:t>
                    </m:r>
                    <m:r>
                      <a:rPr lang="en-US" b="1" i="1">
                        <a:solidFill>
                          <a:srgbClr val="C00000"/>
                        </a:solidFill>
                        <a:latin typeface="Cambria Math" panose="02040503050406030204" pitchFamily="18" charset="0"/>
                        <a:ea typeface="Cambria Math" panose="02040503050406030204" pitchFamily="18" charset="0"/>
                      </a:rPr>
                      <m:t>≤</m:t>
                    </m:r>
                    <m:r>
                      <a:rPr lang="en-US" b="1" i="0" smtClean="0">
                        <a:solidFill>
                          <a:srgbClr val="C00000"/>
                        </a:solidFill>
                        <a:latin typeface="Cambria Math" panose="02040503050406030204" pitchFamily="18" charset="0"/>
                        <a:ea typeface="Cambria Math" panose="02040503050406030204" pitchFamily="18" charset="0"/>
                      </a:rPr>
                      <m:t>𝟏</m:t>
                    </m:r>
                  </m:oMath>
                </a14:m>
                <a:r>
                  <a:rPr lang="en-US" b="1" dirty="0">
                    <a:solidFill>
                      <a:srgbClr val="C00000"/>
                    </a:solidFill>
                  </a:rPr>
                  <a:t> hour)</a:t>
                </a:r>
              </a:p>
            </p:txBody>
          </p:sp>
        </mc:Choice>
        <mc:Fallback xmlns="">
          <p:sp>
            <p:nvSpPr>
              <p:cNvPr id="2" name="Title 1">
                <a:extLst>
                  <a:ext uri="{FF2B5EF4-FFF2-40B4-BE49-F238E27FC236}">
                    <a16:creationId xmlns:a16="http://schemas.microsoft.com/office/drawing/2014/main" xmlns="" xmlns:a14="http://schemas.microsoft.com/office/drawing/2010/main" id="{CB7B8547-C77E-F341-913C-954B37918AD2}"/>
                  </a:ext>
                </a:extLst>
              </p:cNvPr>
              <p:cNvSpPr>
                <a:spLocks noGrp="1" noRot="1" noChangeAspect="1" noMove="1" noResize="1" noEditPoints="1" noAdjustHandles="1" noChangeArrowheads="1" noChangeShapeType="1" noTextEdit="1"/>
              </p:cNvSpPr>
              <p:nvPr>
                <p:ph type="title"/>
              </p:nvPr>
            </p:nvSpPr>
            <p:spPr>
              <a:xfrm>
                <a:off x="762000" y="1690689"/>
                <a:ext cx="7886700" cy="1325563"/>
              </a:xfrm>
              <a:blipFill rotWithShape="1">
                <a:blip r:embed="rId2"/>
                <a:stretch>
                  <a:fillRect l="-3091" t="-12844" b="-21101"/>
                </a:stretch>
              </a:blipFill>
            </p:spPr>
            <p:txBody>
              <a:bodyPr/>
              <a:lstStyle/>
              <a:p>
                <a:r>
                  <a:rPr lang="en-US">
                    <a:noFill/>
                  </a:rPr>
                  <a:t> </a:t>
                </a:r>
              </a:p>
            </p:txBody>
          </p:sp>
        </mc:Fallback>
      </mc:AlternateContent>
    </p:spTree>
    <p:extLst>
      <p:ext uri="{BB962C8B-B14F-4D97-AF65-F5344CB8AC3E}">
        <p14:creationId xmlns:p14="http://schemas.microsoft.com/office/powerpoint/2010/main" val="65689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39100" cy="1325563"/>
          </a:xfrm>
        </p:spPr>
        <p:txBody>
          <a:bodyPr/>
          <a:lstStyle/>
          <a:p>
            <a:r>
              <a:rPr lang="en-US" b="1" dirty="0">
                <a:latin typeface="+mn-lt"/>
              </a:rPr>
              <a:t>Examples of A Complete </a:t>
            </a:r>
            <a:r>
              <a:rPr lang="en-US" b="1" dirty="0" smtClean="0">
                <a:latin typeface="+mn-lt"/>
              </a:rPr>
              <a:t>Analysis</a:t>
            </a:r>
            <a:endParaRPr lang="en-US" dirty="0"/>
          </a:p>
        </p:txBody>
      </p:sp>
      <p:sp>
        <p:nvSpPr>
          <p:cNvPr id="3" name="Content Placeholder 2"/>
          <p:cNvSpPr>
            <a:spLocks noGrp="1"/>
          </p:cNvSpPr>
          <p:nvPr>
            <p:ph idx="1"/>
          </p:nvPr>
        </p:nvSpPr>
        <p:spPr/>
        <p:txBody>
          <a:bodyPr/>
          <a:lstStyle/>
          <a:p>
            <a:r>
              <a:rPr lang="en-US" dirty="0"/>
              <a:t>Statement of the Problem</a:t>
            </a:r>
          </a:p>
          <a:p>
            <a:r>
              <a:rPr lang="en-US" dirty="0"/>
              <a:t>Address the Assumptions</a:t>
            </a:r>
          </a:p>
          <a:p>
            <a:r>
              <a:rPr lang="en-US" dirty="0"/>
              <a:t>Perform the Appropriate Test (5 Steps)</a:t>
            </a:r>
          </a:p>
          <a:p>
            <a:r>
              <a:rPr lang="en-US" dirty="0"/>
              <a:t>Step 6: Provide a conclusion that a non statistician can understand. Include a p-value and confidence interval</a:t>
            </a:r>
          </a:p>
          <a:p>
            <a:r>
              <a:rPr lang="en-US" dirty="0"/>
              <a:t>Scope of Inference</a:t>
            </a:r>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2</a:t>
            </a:fld>
            <a:endParaRPr lang="en-US" dirty="0"/>
          </a:p>
        </p:txBody>
      </p:sp>
    </p:spTree>
    <p:extLst>
      <p:ext uri="{BB962C8B-B14F-4D97-AF65-F5344CB8AC3E}">
        <p14:creationId xmlns:p14="http://schemas.microsoft.com/office/powerpoint/2010/main" val="2535290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AC29B-47E5-5741-86C1-1B93D85BAC52}"/>
              </a:ext>
            </a:extLst>
          </p:cNvPr>
          <p:cNvSpPr>
            <a:spLocks noGrp="1"/>
          </p:cNvSpPr>
          <p:nvPr>
            <p:ph type="title"/>
          </p:nvPr>
        </p:nvSpPr>
        <p:spPr/>
        <p:txBody>
          <a:bodyPr/>
          <a:lstStyle/>
          <a:p>
            <a:r>
              <a:rPr lang="en-US" b="1" dirty="0" smtClean="0">
                <a:solidFill>
                  <a:srgbClr val="C00000"/>
                </a:solidFill>
                <a:latin typeface="+mn-lt"/>
              </a:rPr>
              <a:t>Quick Quiz Question </a:t>
            </a:r>
            <a:r>
              <a:rPr lang="en-US" b="1" dirty="0">
                <a:solidFill>
                  <a:srgbClr val="C00000"/>
                </a:solidFill>
                <a:latin typeface="+mn-lt"/>
              </a:rPr>
              <a:t>1</a:t>
            </a:r>
          </a:p>
        </p:txBody>
      </p:sp>
      <p:pic>
        <p:nvPicPr>
          <p:cNvPr id="4" name="Picture 3">
            <a:extLst>
              <a:ext uri="{FF2B5EF4-FFF2-40B4-BE49-F238E27FC236}">
                <a16:creationId xmlns="" xmlns:a16="http://schemas.microsoft.com/office/drawing/2014/main" id="{34530001-B6D9-E54A-8897-B7D77E8519EE}"/>
              </a:ext>
            </a:extLst>
          </p:cNvPr>
          <p:cNvPicPr>
            <a:picLocks noChangeAspect="1"/>
          </p:cNvPicPr>
          <p:nvPr/>
        </p:nvPicPr>
        <p:blipFill>
          <a:blip r:embed="rId2"/>
          <a:stretch>
            <a:fillRect/>
          </a:stretch>
        </p:blipFill>
        <p:spPr>
          <a:xfrm>
            <a:off x="247650" y="1781243"/>
            <a:ext cx="8648700" cy="4521200"/>
          </a:xfrm>
          <a:prstGeom prst="rect">
            <a:avLst/>
          </a:prstGeom>
        </p:spPr>
      </p:pic>
    </p:spTree>
    <p:extLst>
      <p:ext uri="{BB962C8B-B14F-4D97-AF65-F5344CB8AC3E}">
        <p14:creationId xmlns:p14="http://schemas.microsoft.com/office/powerpoint/2010/main" val="1146855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AC29B-47E5-5741-86C1-1B93D85BAC52}"/>
              </a:ext>
            </a:extLst>
          </p:cNvPr>
          <p:cNvSpPr>
            <a:spLocks noGrp="1"/>
          </p:cNvSpPr>
          <p:nvPr>
            <p:ph type="title"/>
          </p:nvPr>
        </p:nvSpPr>
        <p:spPr/>
        <p:txBody>
          <a:bodyPr/>
          <a:lstStyle/>
          <a:p>
            <a:r>
              <a:rPr lang="en-US" b="1" dirty="0">
                <a:solidFill>
                  <a:srgbClr val="C00000"/>
                </a:solidFill>
                <a:latin typeface="+mn-lt"/>
              </a:rPr>
              <a:t>Quick Quiz Question 2</a:t>
            </a:r>
          </a:p>
        </p:txBody>
      </p:sp>
      <p:pic>
        <p:nvPicPr>
          <p:cNvPr id="3" name="Picture 2">
            <a:extLst>
              <a:ext uri="{FF2B5EF4-FFF2-40B4-BE49-F238E27FC236}">
                <a16:creationId xmlns="" xmlns:a16="http://schemas.microsoft.com/office/drawing/2014/main" id="{10F5748F-B5E4-C240-B532-E49472DAD56C}"/>
              </a:ext>
            </a:extLst>
          </p:cNvPr>
          <p:cNvPicPr>
            <a:picLocks noChangeAspect="1"/>
          </p:cNvPicPr>
          <p:nvPr/>
        </p:nvPicPr>
        <p:blipFill>
          <a:blip r:embed="rId2"/>
          <a:stretch>
            <a:fillRect/>
          </a:stretch>
        </p:blipFill>
        <p:spPr>
          <a:xfrm>
            <a:off x="457200" y="1803400"/>
            <a:ext cx="8229600" cy="3251200"/>
          </a:xfrm>
          <a:prstGeom prst="rect">
            <a:avLst/>
          </a:prstGeom>
        </p:spPr>
      </p:pic>
    </p:spTree>
    <p:extLst>
      <p:ext uri="{BB962C8B-B14F-4D97-AF65-F5344CB8AC3E}">
        <p14:creationId xmlns:p14="http://schemas.microsoft.com/office/powerpoint/2010/main" val="3837849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AC29B-47E5-5741-86C1-1B93D85BAC52}"/>
              </a:ext>
            </a:extLst>
          </p:cNvPr>
          <p:cNvSpPr>
            <a:spLocks noGrp="1"/>
          </p:cNvSpPr>
          <p:nvPr>
            <p:ph type="title"/>
          </p:nvPr>
        </p:nvSpPr>
        <p:spPr/>
        <p:txBody>
          <a:bodyPr/>
          <a:lstStyle/>
          <a:p>
            <a:r>
              <a:rPr lang="en-US" b="1" dirty="0">
                <a:solidFill>
                  <a:srgbClr val="C00000"/>
                </a:solidFill>
                <a:latin typeface="+mn-lt"/>
              </a:rPr>
              <a:t>Quick </a:t>
            </a:r>
            <a:r>
              <a:rPr lang="en-US" b="1" dirty="0" smtClean="0">
                <a:solidFill>
                  <a:srgbClr val="C00000"/>
                </a:solidFill>
                <a:latin typeface="+mn-lt"/>
              </a:rPr>
              <a:t>Quiz Question </a:t>
            </a:r>
            <a:r>
              <a:rPr lang="en-US" b="1" dirty="0">
                <a:solidFill>
                  <a:srgbClr val="C00000"/>
                </a:solidFill>
                <a:latin typeface="+mn-lt"/>
              </a:rPr>
              <a:t>3</a:t>
            </a:r>
          </a:p>
        </p:txBody>
      </p:sp>
      <p:pic>
        <p:nvPicPr>
          <p:cNvPr id="4" name="Picture 3">
            <a:extLst>
              <a:ext uri="{FF2B5EF4-FFF2-40B4-BE49-F238E27FC236}">
                <a16:creationId xmlns="" xmlns:a16="http://schemas.microsoft.com/office/drawing/2014/main" id="{E4A75660-F765-D04D-9B71-BCE596C9E9D8}"/>
              </a:ext>
            </a:extLst>
          </p:cNvPr>
          <p:cNvPicPr>
            <a:picLocks noChangeAspect="1"/>
          </p:cNvPicPr>
          <p:nvPr/>
        </p:nvPicPr>
        <p:blipFill>
          <a:blip r:embed="rId2"/>
          <a:stretch>
            <a:fillRect/>
          </a:stretch>
        </p:blipFill>
        <p:spPr>
          <a:xfrm>
            <a:off x="349250" y="2228850"/>
            <a:ext cx="8445500" cy="2400300"/>
          </a:xfrm>
          <a:prstGeom prst="rect">
            <a:avLst/>
          </a:prstGeom>
        </p:spPr>
      </p:pic>
    </p:spTree>
    <p:extLst>
      <p:ext uri="{BB962C8B-B14F-4D97-AF65-F5344CB8AC3E}">
        <p14:creationId xmlns:p14="http://schemas.microsoft.com/office/powerpoint/2010/main" val="3584326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AC29B-47E5-5741-86C1-1B93D85BAC52}"/>
              </a:ext>
            </a:extLst>
          </p:cNvPr>
          <p:cNvSpPr>
            <a:spLocks noGrp="1"/>
          </p:cNvSpPr>
          <p:nvPr>
            <p:ph type="title"/>
          </p:nvPr>
        </p:nvSpPr>
        <p:spPr/>
        <p:txBody>
          <a:bodyPr/>
          <a:lstStyle/>
          <a:p>
            <a:r>
              <a:rPr lang="en-US" b="1" dirty="0">
                <a:solidFill>
                  <a:srgbClr val="C00000"/>
                </a:solidFill>
                <a:latin typeface="+mn-lt"/>
              </a:rPr>
              <a:t>Quick Quiz Question 4</a:t>
            </a:r>
          </a:p>
        </p:txBody>
      </p:sp>
      <p:pic>
        <p:nvPicPr>
          <p:cNvPr id="4" name="Picture 3">
            <a:extLst>
              <a:ext uri="{FF2B5EF4-FFF2-40B4-BE49-F238E27FC236}">
                <a16:creationId xmlns="" xmlns:a16="http://schemas.microsoft.com/office/drawing/2014/main" id="{DF1879BC-4B79-DD43-AD0F-97FD41D1B5F3}"/>
              </a:ext>
            </a:extLst>
          </p:cNvPr>
          <p:cNvPicPr>
            <a:picLocks noChangeAspect="1"/>
          </p:cNvPicPr>
          <p:nvPr/>
        </p:nvPicPr>
        <p:blipFill>
          <a:blip r:embed="rId2"/>
          <a:stretch>
            <a:fillRect/>
          </a:stretch>
        </p:blipFill>
        <p:spPr>
          <a:xfrm>
            <a:off x="361950" y="1465229"/>
            <a:ext cx="8420100" cy="4686300"/>
          </a:xfrm>
          <a:prstGeom prst="rect">
            <a:avLst/>
          </a:prstGeom>
        </p:spPr>
      </p:pic>
    </p:spTree>
    <p:extLst>
      <p:ext uri="{BB962C8B-B14F-4D97-AF65-F5344CB8AC3E}">
        <p14:creationId xmlns:p14="http://schemas.microsoft.com/office/powerpoint/2010/main" val="933872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 xmlns:a16="http://schemas.microsoft.com/office/drawing/2014/main" id="{C2C0D319-FFAA-A647-9800-EC796016D2C2}"/>
                  </a:ext>
                </a:extLst>
              </p:cNvPr>
              <p:cNvSpPr>
                <a:spLocks noGrp="1"/>
              </p:cNvSpPr>
              <p:nvPr>
                <p:ph type="title"/>
              </p:nvPr>
            </p:nvSpPr>
            <p:spPr>
              <a:xfrm>
                <a:off x="628650" y="193676"/>
                <a:ext cx="7886700" cy="1325563"/>
              </a:xfrm>
            </p:spPr>
            <p:txBody>
              <a:bodyPr/>
              <a:lstStyle/>
              <a:p>
                <a:r>
                  <a:rPr lang="en-US" b="1" dirty="0" smtClean="0">
                    <a:solidFill>
                      <a:srgbClr val="C00000"/>
                    </a:solidFill>
                    <a:latin typeface="+mn-lt"/>
                  </a:rPr>
                  <a:t>Question 1: ( </a:t>
                </a:r>
                <a14:m>
                  <m:oMath xmlns:m="http://schemas.openxmlformats.org/officeDocument/2006/math">
                    <m:r>
                      <a:rPr lang="en-US" b="1" i="1" smtClean="0">
                        <a:solidFill>
                          <a:srgbClr val="C00000"/>
                        </a:solidFill>
                        <a:latin typeface="Cambria Math"/>
                        <a:ea typeface="Cambria Math" panose="02040503050406030204" pitchFamily="18" charset="0"/>
                      </a:rPr>
                      <m:t>≤</m:t>
                    </m:r>
                    <m:r>
                      <a:rPr lang="en-US" b="1" i="1" smtClean="0">
                        <a:solidFill>
                          <a:srgbClr val="C00000"/>
                        </a:solidFill>
                        <a:latin typeface="Cambria Math"/>
                        <a:ea typeface="Cambria Math" panose="02040503050406030204" pitchFamily="18" charset="0"/>
                      </a:rPr>
                      <m:t>𝟐</m:t>
                    </m:r>
                    <m:r>
                      <a:rPr lang="en-US" b="1" i="1" smtClean="0">
                        <a:solidFill>
                          <a:srgbClr val="C00000"/>
                        </a:solidFill>
                        <a:latin typeface="Cambria Math"/>
                        <a:ea typeface="Cambria Math" panose="02040503050406030204" pitchFamily="18" charset="0"/>
                      </a:rPr>
                      <m:t> </m:t>
                    </m:r>
                    <m:r>
                      <a:rPr lang="en-US" b="1" i="1" smtClean="0">
                        <a:solidFill>
                          <a:srgbClr val="C00000"/>
                        </a:solidFill>
                        <a:latin typeface="Cambria Math"/>
                        <a:ea typeface="Cambria Math" panose="02040503050406030204" pitchFamily="18" charset="0"/>
                      </a:rPr>
                      <m:t>𝒉𝒐𝒖𝒓𝒔</m:t>
                    </m:r>
                    <m:r>
                      <a:rPr lang="en-US" b="1" i="1" smtClean="0">
                        <a:solidFill>
                          <a:srgbClr val="C00000"/>
                        </a:solidFill>
                        <a:latin typeface="Cambria Math"/>
                        <a:ea typeface="Cambria Math" panose="02040503050406030204" pitchFamily="18" charset="0"/>
                      </a:rPr>
                      <m:t>)</m:t>
                    </m:r>
                  </m:oMath>
                </a14:m>
                <a:r>
                  <a:rPr lang="en-US" b="1" dirty="0">
                    <a:solidFill>
                      <a:srgbClr val="C00000"/>
                    </a:solidFill>
                    <a:latin typeface="+mn-lt"/>
                  </a:rPr>
                  <a:t> </a:t>
                </a:r>
              </a:p>
            </p:txBody>
          </p:sp>
        </mc:Choice>
        <mc:Fallback>
          <p:sp>
            <p:nvSpPr>
              <p:cNvPr id="2" name="Title 1">
                <a:extLst>
                  <a:ext uri="{FF2B5EF4-FFF2-40B4-BE49-F238E27FC236}">
                    <a16:creationId xmlns="" xmlns:a16="http://schemas.microsoft.com/office/drawing/2014/main" xmlns:a14="http://schemas.microsoft.com/office/drawing/2010/main" id="{C2C0D319-FFAA-A647-9800-EC796016D2C2}"/>
                  </a:ext>
                </a:extLst>
              </p:cNvPr>
              <p:cNvSpPr>
                <a:spLocks noGrp="1" noRot="1" noChangeAspect="1" noMove="1" noResize="1" noEditPoints="1" noAdjustHandles="1" noChangeArrowheads="1" noChangeShapeType="1" noTextEdit="1"/>
              </p:cNvSpPr>
              <p:nvPr>
                <p:ph type="title"/>
              </p:nvPr>
            </p:nvSpPr>
            <p:spPr>
              <a:xfrm>
                <a:off x="628650" y="193676"/>
                <a:ext cx="7886700" cy="1325563"/>
              </a:xfrm>
              <a:blipFill rotWithShape="1">
                <a:blip r:embed="rId2"/>
                <a:stretch>
                  <a:fillRect l="-3091"/>
                </a:stretch>
              </a:blipFill>
            </p:spPr>
            <p:txBody>
              <a:bodyPr/>
              <a:lstStyle/>
              <a:p>
                <a:r>
                  <a:rPr lang="en-US">
                    <a:noFill/>
                  </a:rPr>
                  <a:t> </a:t>
                </a:r>
              </a:p>
            </p:txBody>
          </p:sp>
        </mc:Fallback>
      </mc:AlternateContent>
      <p:pic>
        <p:nvPicPr>
          <p:cNvPr id="3" name="Picture 2">
            <a:extLst>
              <a:ext uri="{FF2B5EF4-FFF2-40B4-BE49-F238E27FC236}">
                <a16:creationId xmlns="" xmlns:a16="http://schemas.microsoft.com/office/drawing/2014/main" id="{C78616FF-5683-FA4F-9E8B-701C74CB5694}"/>
              </a:ext>
            </a:extLst>
          </p:cNvPr>
          <p:cNvPicPr>
            <a:picLocks noChangeAspect="1"/>
          </p:cNvPicPr>
          <p:nvPr/>
        </p:nvPicPr>
        <p:blipFill rotWithShape="1">
          <a:blip r:embed="rId3"/>
          <a:srcRect b="47114"/>
          <a:stretch/>
        </p:blipFill>
        <p:spPr>
          <a:xfrm>
            <a:off x="0" y="1340634"/>
            <a:ext cx="8805292" cy="4698216"/>
          </a:xfrm>
          <a:prstGeom prst="rect">
            <a:avLst/>
          </a:prstGeom>
        </p:spPr>
      </p:pic>
    </p:spTree>
    <p:extLst>
      <p:ext uri="{BB962C8B-B14F-4D97-AF65-F5344CB8AC3E}">
        <p14:creationId xmlns:p14="http://schemas.microsoft.com/office/powerpoint/2010/main" val="3903454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 xmlns:a16="http://schemas.microsoft.com/office/drawing/2014/main" id="{1B9415CC-439F-4D46-A40B-F54C38289607}"/>
                  </a:ext>
                </a:extLst>
              </p:cNvPr>
              <p:cNvSpPr>
                <a:spLocks noGrp="1"/>
              </p:cNvSpPr>
              <p:nvPr>
                <p:ph type="title"/>
              </p:nvPr>
            </p:nvSpPr>
            <p:spPr/>
            <p:txBody>
              <a:bodyPr>
                <a:normAutofit/>
              </a:bodyPr>
              <a:lstStyle/>
              <a:p>
                <a:r>
                  <a:rPr lang="en-US" sz="3600" b="1" dirty="0" smtClean="0">
                    <a:solidFill>
                      <a:srgbClr val="C00000"/>
                    </a:solidFill>
                    <a:latin typeface="+mn-lt"/>
                  </a:rPr>
                  <a:t>Question 1 </a:t>
                </a:r>
                <a:r>
                  <a:rPr lang="en-US" sz="3600" b="1" dirty="0" smtClean="0">
                    <a:solidFill>
                      <a:srgbClr val="C00000"/>
                    </a:solidFill>
                    <a:latin typeface="+mn-lt"/>
                  </a:rPr>
                  <a:t>- Continued( </a:t>
                </a:r>
                <a14:m>
                  <m:oMath xmlns:m="http://schemas.openxmlformats.org/officeDocument/2006/math">
                    <m:r>
                      <a:rPr lang="en-US" sz="3600" b="1" i="1">
                        <a:solidFill>
                          <a:srgbClr val="C00000"/>
                        </a:solidFill>
                        <a:latin typeface="Cambria Math"/>
                        <a:ea typeface="Cambria Math" panose="02040503050406030204" pitchFamily="18" charset="0"/>
                      </a:rPr>
                      <m:t>≤</m:t>
                    </m:r>
                    <m:r>
                      <a:rPr lang="en-US" sz="3600" b="1" i="0">
                        <a:solidFill>
                          <a:srgbClr val="C00000"/>
                        </a:solidFill>
                        <a:latin typeface="Cambria Math"/>
                        <a:ea typeface="Cambria Math" panose="02040503050406030204" pitchFamily="18" charset="0"/>
                      </a:rPr>
                      <m:t>𝟐</m:t>
                    </m:r>
                    <m:r>
                      <a:rPr lang="en-US" sz="3600" b="1" i="0">
                        <a:solidFill>
                          <a:srgbClr val="C00000"/>
                        </a:solidFill>
                        <a:latin typeface="Cambria Math"/>
                        <a:ea typeface="Cambria Math" panose="02040503050406030204" pitchFamily="18" charset="0"/>
                      </a:rPr>
                      <m:t> </m:t>
                    </m:r>
                    <m:r>
                      <a:rPr lang="en-US" sz="3600" b="1" i="0">
                        <a:solidFill>
                          <a:srgbClr val="C00000"/>
                        </a:solidFill>
                        <a:latin typeface="Cambria Math"/>
                        <a:ea typeface="Cambria Math" panose="02040503050406030204" pitchFamily="18" charset="0"/>
                      </a:rPr>
                      <m:t>𝐡𝐨𝐮𝐫𝐬</m:t>
                    </m:r>
                  </m:oMath>
                </a14:m>
                <a:r>
                  <a:rPr lang="en-US" sz="3600" b="1" dirty="0">
                    <a:solidFill>
                      <a:srgbClr val="C00000"/>
                    </a:solidFill>
                    <a:latin typeface="+mn-lt"/>
                  </a:rPr>
                  <a:t>)</a:t>
                </a:r>
              </a:p>
            </p:txBody>
          </p:sp>
        </mc:Choice>
        <mc:Fallback>
          <p:sp>
            <p:nvSpPr>
              <p:cNvPr id="2" name="Title 1">
                <a:extLst>
                  <a:ext uri="{FF2B5EF4-FFF2-40B4-BE49-F238E27FC236}">
                    <a16:creationId xmlns="" xmlns:a16="http://schemas.microsoft.com/office/drawing/2014/main" xmlns:a14="http://schemas.microsoft.com/office/drawing/2010/main" id="{1B9415CC-439F-4D46-A40B-F54C38289607}"/>
                  </a:ext>
                </a:extLst>
              </p:cNvPr>
              <p:cNvSpPr>
                <a:spLocks noGrp="1" noRot="1" noChangeAspect="1" noMove="1" noResize="1" noEditPoints="1" noAdjustHandles="1" noChangeArrowheads="1" noChangeShapeType="1" noTextEdit="1"/>
              </p:cNvSpPr>
              <p:nvPr>
                <p:ph type="title"/>
              </p:nvPr>
            </p:nvSpPr>
            <p:spPr>
              <a:blipFill rotWithShape="1">
                <a:blip r:embed="rId2"/>
                <a:stretch>
                  <a:fillRect l="-2318"/>
                </a:stretch>
              </a:blipFill>
            </p:spPr>
            <p:txBody>
              <a:bodyPr/>
              <a:lstStyle/>
              <a:p>
                <a:r>
                  <a:rPr lang="en-US">
                    <a:noFill/>
                  </a:rPr>
                  <a:t> </a:t>
                </a:r>
              </a:p>
            </p:txBody>
          </p:sp>
        </mc:Fallback>
      </mc:AlternateContent>
      <p:pic>
        <p:nvPicPr>
          <p:cNvPr id="4" name="Picture 3">
            <a:extLst>
              <a:ext uri="{FF2B5EF4-FFF2-40B4-BE49-F238E27FC236}">
                <a16:creationId xmlns="" xmlns:a16="http://schemas.microsoft.com/office/drawing/2014/main" id="{A0FC85D7-83F5-E647-898C-CA179F65FA0E}"/>
              </a:ext>
            </a:extLst>
          </p:cNvPr>
          <p:cNvPicPr>
            <a:picLocks noChangeAspect="1"/>
          </p:cNvPicPr>
          <p:nvPr/>
        </p:nvPicPr>
        <p:blipFill rotWithShape="1">
          <a:blip r:embed="rId3"/>
          <a:srcRect t="52886"/>
          <a:stretch/>
        </p:blipFill>
        <p:spPr>
          <a:xfrm>
            <a:off x="182611" y="1447801"/>
            <a:ext cx="8778777" cy="4648200"/>
          </a:xfrm>
          <a:prstGeom prst="rect">
            <a:avLst/>
          </a:prstGeom>
        </p:spPr>
      </p:pic>
    </p:spTree>
    <p:extLst>
      <p:ext uri="{BB962C8B-B14F-4D97-AF65-F5344CB8AC3E}">
        <p14:creationId xmlns:p14="http://schemas.microsoft.com/office/powerpoint/2010/main" val="3861702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FF196DC-DB6B-8847-85D7-6C7B7278FC5E}"/>
              </a:ext>
            </a:extLst>
          </p:cNvPr>
          <p:cNvSpPr/>
          <p:nvPr/>
        </p:nvSpPr>
        <p:spPr>
          <a:xfrm>
            <a:off x="632424" y="181744"/>
            <a:ext cx="8025318" cy="6312497"/>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Calibri" panose="020F0502020204030204" pitchFamily="34" charset="0"/>
                <a:cs typeface="Times New Roman" panose="02020603050405020304" pitchFamily="18" charset="0"/>
              </a:rPr>
              <a:t>Note: Perhaps you might be wondering at this point in the </a:t>
            </a:r>
            <a:r>
              <a:rPr lang="en-US" sz="2800" b="1" dirty="0" smtClean="0">
                <a:latin typeface="Calibri" panose="020F0502020204030204" pitchFamily="34" charset="0"/>
                <a:ea typeface="Calibri" panose="020F0502020204030204" pitchFamily="34" charset="0"/>
                <a:cs typeface="Times New Roman" panose="02020603050405020304" pitchFamily="18" charset="0"/>
              </a:rPr>
              <a:t>course</a:t>
            </a:r>
            <a:r>
              <a:rPr lang="en-US" sz="2800" b="1"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“Why are we always testing the assumptions of the t-test? Is it the best test?  </a:t>
            </a:r>
          </a:p>
          <a:p>
            <a:pP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Should we always run the t-test when we can?”  </a:t>
            </a:r>
          </a:p>
          <a:p>
            <a:pPr algn="just">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These are very good questions and open questions that are up for debate!  The one thing that is mathematically proven and not up for debate is that if the assumptions are met, the two-sample t test is the most powerful (in terms of Power = 1 – beta) test in the universe at testing the claim of the difference of means.  Two questions may arise here:</a:t>
            </a:r>
          </a:p>
          <a:p>
            <a:pPr marL="274320" indent="-914400">
              <a:lnSpc>
                <a:spcPct val="115000"/>
              </a:lnSpc>
              <a:spcAft>
                <a:spcPts val="10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1</a:t>
            </a:r>
            <a:r>
              <a:rPr lang="en-US" b="1" dirty="0">
                <a:latin typeface="Calibri" panose="020F0502020204030204" pitchFamily="34" charset="0"/>
                <a:ea typeface="Calibri" panose="020F0502020204030204" pitchFamily="34" charset="0"/>
                <a:cs typeface="Times New Roman" panose="02020603050405020304" pitchFamily="18" charset="0"/>
              </a:rPr>
              <a:t>.  Do we ever really have the assumptions fully met in the real world and just how </a:t>
            </a:r>
            <a:r>
              <a:rPr lang="en-US" b="1" dirty="0" smtClean="0">
                <a:latin typeface="Calibri" panose="020F0502020204030204" pitchFamily="34" charset="0"/>
                <a:ea typeface="Calibri" panose="020F0502020204030204" pitchFamily="34" charset="0"/>
                <a:cs typeface="Times New Roman" panose="02020603050405020304" pitchFamily="18" charset="0"/>
              </a:rPr>
              <a:t>much </a:t>
            </a:r>
            <a:r>
              <a:rPr lang="en-US" b="1" dirty="0">
                <a:latin typeface="Calibri" panose="020F0502020204030204" pitchFamily="34" charset="0"/>
                <a:ea typeface="Calibri" panose="020F0502020204030204" pitchFamily="34" charset="0"/>
                <a:cs typeface="Times New Roman" panose="02020603050405020304" pitchFamily="18" charset="0"/>
              </a:rPr>
              <a:t>power do we give up at varying degrees of violation of the assumptions?  </a:t>
            </a:r>
          </a:p>
          <a:p>
            <a:pPr>
              <a:lnSpc>
                <a:spcPct val="115000"/>
              </a:lnSpc>
              <a:spcAft>
                <a:spcPts val="10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2</a:t>
            </a:r>
            <a:r>
              <a:rPr lang="en-US" b="1" dirty="0">
                <a:latin typeface="Calibri" panose="020F0502020204030204" pitchFamily="34" charset="0"/>
                <a:ea typeface="Calibri" panose="020F0502020204030204" pitchFamily="34" charset="0"/>
                <a:cs typeface="Times New Roman" panose="02020603050405020304" pitchFamily="18" charset="0"/>
              </a:rPr>
              <a:t>. Do we always want inference on the equality/difference of means? </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We will continue to answer these questions in Unit 4. Also note that we started to answer number two with a t-test of log transformed data.  The inference there is on the equality (ratio) of medians which may be a better measure of center when dealing with right or left skewed data!)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356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 xmlns:a16="http://schemas.microsoft.com/office/drawing/2014/main" id="{06ED6180-3CD5-0A47-9C83-248BFB1844FA}"/>
                  </a:ext>
                </a:extLst>
              </p:cNvPr>
              <p:cNvSpPr>
                <a:spLocks noGrp="1"/>
              </p:cNvSpPr>
              <p:nvPr>
                <p:ph type="title"/>
              </p:nvPr>
            </p:nvSpPr>
            <p:spPr>
              <a:xfrm>
                <a:off x="628650" y="500062"/>
                <a:ext cx="7886700" cy="1325563"/>
              </a:xfrm>
            </p:spPr>
            <p:txBody>
              <a:bodyPr>
                <a:normAutofit/>
              </a:bodyPr>
              <a:lstStyle/>
              <a:p>
                <a:r>
                  <a:rPr lang="en-US" sz="3600" b="1" dirty="0" smtClean="0">
                    <a:solidFill>
                      <a:srgbClr val="C00000"/>
                    </a:solidFill>
                    <a:latin typeface="+mn-lt"/>
                  </a:rPr>
                  <a:t>Question </a:t>
                </a:r>
                <a:r>
                  <a:rPr lang="en-US" sz="3600" b="1" dirty="0">
                    <a:solidFill>
                      <a:srgbClr val="C00000"/>
                    </a:solidFill>
                    <a:latin typeface="+mn-lt"/>
                  </a:rPr>
                  <a:t>2: Log Transformations</a:t>
                </a:r>
                <a:br>
                  <a:rPr lang="en-US" sz="3600" b="1" dirty="0">
                    <a:solidFill>
                      <a:srgbClr val="C00000"/>
                    </a:solidFill>
                    <a:latin typeface="+mn-lt"/>
                  </a:rPr>
                </a:br>
                <a:r>
                  <a:rPr lang="en-US" sz="3600" b="1" dirty="0">
                    <a:solidFill>
                      <a:srgbClr val="C00000"/>
                    </a:solidFill>
                    <a:latin typeface="+mn-lt"/>
                  </a:rPr>
                  <a:t>( </a:t>
                </a:r>
                <a14:m>
                  <m:oMath xmlns:m="http://schemas.openxmlformats.org/officeDocument/2006/math">
                    <m:r>
                      <a:rPr lang="en-US" sz="3600" b="1" i="1">
                        <a:solidFill>
                          <a:srgbClr val="C00000"/>
                        </a:solidFill>
                        <a:latin typeface="Cambria Math"/>
                        <a:ea typeface="Cambria Math" panose="02040503050406030204" pitchFamily="18" charset="0"/>
                      </a:rPr>
                      <m:t>≤</m:t>
                    </m:r>
                    <m:r>
                      <a:rPr lang="en-US" sz="3600" b="1" i="1">
                        <a:solidFill>
                          <a:srgbClr val="C00000"/>
                        </a:solidFill>
                        <a:latin typeface="Cambria Math"/>
                        <a:ea typeface="Cambria Math" panose="02040503050406030204" pitchFamily="18" charset="0"/>
                      </a:rPr>
                      <m:t>𝟐</m:t>
                    </m:r>
                    <m:r>
                      <a:rPr lang="en-US" sz="3600" b="1" i="1">
                        <a:solidFill>
                          <a:srgbClr val="C00000"/>
                        </a:solidFill>
                        <a:latin typeface="Cambria Math"/>
                        <a:ea typeface="Cambria Math" panose="02040503050406030204" pitchFamily="18" charset="0"/>
                      </a:rPr>
                      <m:t> </m:t>
                    </m:r>
                    <m:r>
                      <a:rPr lang="en-US" sz="3600" b="1" i="1">
                        <a:solidFill>
                          <a:srgbClr val="C00000"/>
                        </a:solidFill>
                        <a:latin typeface="Cambria Math"/>
                        <a:ea typeface="Cambria Math" panose="02040503050406030204" pitchFamily="18" charset="0"/>
                      </a:rPr>
                      <m:t>𝒉𝒐𝒖𝒓𝒔</m:t>
                    </m:r>
                    <m:r>
                      <a:rPr lang="en-US" sz="3600" b="1" i="1">
                        <a:solidFill>
                          <a:srgbClr val="C00000"/>
                        </a:solidFill>
                        <a:latin typeface="Cambria Math"/>
                        <a:ea typeface="Cambria Math" panose="02040503050406030204" pitchFamily="18" charset="0"/>
                      </a:rPr>
                      <m:t>)</m:t>
                    </m:r>
                  </m:oMath>
                </a14:m>
                <a:endParaRPr lang="en-US" sz="3600" b="1" dirty="0">
                  <a:solidFill>
                    <a:srgbClr val="C00000"/>
                  </a:solidFill>
                  <a:latin typeface="+mn-lt"/>
                </a:endParaRPr>
              </a:p>
            </p:txBody>
          </p:sp>
        </mc:Choice>
        <mc:Fallback>
          <p:sp>
            <p:nvSpPr>
              <p:cNvPr id="2" name="Title 1">
                <a:extLst>
                  <a:ext uri="{FF2B5EF4-FFF2-40B4-BE49-F238E27FC236}">
                    <a16:creationId xmlns="" xmlns:a16="http://schemas.microsoft.com/office/drawing/2014/main" xmlns:a14="http://schemas.microsoft.com/office/drawing/2010/main" id="{06ED6180-3CD5-0A47-9C83-248BFB1844FA}"/>
                  </a:ext>
                </a:extLst>
              </p:cNvPr>
              <p:cNvSpPr>
                <a:spLocks noGrp="1" noRot="1" noChangeAspect="1" noMove="1" noResize="1" noEditPoints="1" noAdjustHandles="1" noChangeArrowheads="1" noChangeShapeType="1" noTextEdit="1"/>
              </p:cNvSpPr>
              <p:nvPr>
                <p:ph type="title"/>
              </p:nvPr>
            </p:nvSpPr>
            <p:spPr>
              <a:xfrm>
                <a:off x="628650" y="500062"/>
                <a:ext cx="7886700" cy="1325563"/>
              </a:xfrm>
              <a:blipFill rotWithShape="1">
                <a:blip r:embed="rId2"/>
                <a:stretch>
                  <a:fillRect l="-2318" t="-1843" b="-8295"/>
                </a:stretch>
              </a:blipFill>
            </p:spPr>
            <p:txBody>
              <a:bodyPr/>
              <a:lstStyle/>
              <a:p>
                <a:r>
                  <a:rPr lang="en-US">
                    <a:noFill/>
                  </a:rPr>
                  <a:t> </a:t>
                </a:r>
              </a:p>
            </p:txBody>
          </p:sp>
        </mc:Fallback>
      </mc:AlternateContent>
      <p:sp>
        <p:nvSpPr>
          <p:cNvPr id="3" name="Content Placeholder 2">
            <a:extLst>
              <a:ext uri="{FF2B5EF4-FFF2-40B4-BE49-F238E27FC236}">
                <a16:creationId xmlns="" xmlns:a16="http://schemas.microsoft.com/office/drawing/2014/main" id="{1FB409EB-C549-A548-B0CC-A5CA931CC030}"/>
              </a:ext>
            </a:extLst>
          </p:cNvPr>
          <p:cNvSpPr>
            <a:spLocks noGrp="1"/>
          </p:cNvSpPr>
          <p:nvPr>
            <p:ph idx="1"/>
          </p:nvPr>
        </p:nvSpPr>
        <p:spPr/>
        <p:txBody>
          <a:bodyPr/>
          <a:lstStyle/>
          <a:p>
            <a:pPr marL="0" indent="0" algn="just">
              <a:buNone/>
            </a:pPr>
            <a:r>
              <a:rPr lang="en-US" dirty="0"/>
              <a:t>After completing the video lecture on log transformations, answer the following question and we will revisit it in live session. </a:t>
            </a:r>
            <a:endParaRPr lang="en-US" dirty="0"/>
          </a:p>
        </p:txBody>
      </p:sp>
    </p:spTree>
    <p:extLst>
      <p:ext uri="{BB962C8B-B14F-4D97-AF65-F5344CB8AC3E}">
        <p14:creationId xmlns:p14="http://schemas.microsoft.com/office/powerpoint/2010/main" val="1265998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7569"/>
            <a:ext cx="7886700" cy="3844447"/>
          </a:xfrm>
        </p:spPr>
        <p:txBody>
          <a:bodyPr>
            <a:normAutofit fontScale="92500"/>
          </a:bodyPr>
          <a:lstStyle/>
          <a:p>
            <a:pPr marL="0" indent="0">
              <a:buNone/>
            </a:pPr>
            <a:r>
              <a:rPr lang="en-US" b="1" dirty="0" smtClean="0">
                <a:solidFill>
                  <a:srgbClr val="C00000"/>
                </a:solidFill>
              </a:rPr>
              <a:t>Question 2: Does </a:t>
            </a:r>
            <a:r>
              <a:rPr lang="en-US" b="1" dirty="0">
                <a:solidFill>
                  <a:srgbClr val="C00000"/>
                </a:solidFill>
              </a:rPr>
              <a:t>Cloud Seeding Work?</a:t>
            </a:r>
          </a:p>
          <a:p>
            <a:pPr marL="0" indent="0" algn="just">
              <a:buNone/>
            </a:pPr>
            <a:r>
              <a:rPr lang="en-US" dirty="0" smtClean="0"/>
              <a:t>On </a:t>
            </a:r>
            <a:r>
              <a:rPr lang="en-US" dirty="0"/>
              <a:t>days that were deemed suitable for cloud seeding, a random mechanism was used to decide whether to seed the target cloud on that day or to leave it unseeded as a control.  Precipitation was measured as the total rain volume falling from the cloud base following the airplane seeding run, as measured by radar. </a:t>
            </a:r>
            <a:r>
              <a:rPr lang="en-US" dirty="0" smtClean="0"/>
              <a:t>Test </a:t>
            </a:r>
            <a:r>
              <a:rPr lang="en-US" dirty="0"/>
              <a:t>at the alpha = .05 level of significance whether cloud seeding is effective in increasing precipitation. Do not forget to check assumptions and </a:t>
            </a:r>
            <a:r>
              <a:rPr lang="en-US" dirty="0" smtClean="0"/>
              <a:t>make a transformation if </a:t>
            </a:r>
            <a:r>
              <a:rPr lang="en-US" dirty="0"/>
              <a:t>required.</a:t>
            </a:r>
          </a:p>
          <a:p>
            <a:pPr marL="0" indent="0" algn="just">
              <a:buNone/>
            </a:pPr>
            <a:endParaRPr lang="en-US" dirty="0"/>
          </a:p>
          <a:p>
            <a:pPr marL="0" indent="0">
              <a:buNone/>
            </a:pPr>
            <a:endParaRPr lang="en-US" dirty="0"/>
          </a:p>
          <a:p>
            <a:pPr marL="0" indent="0">
              <a:buNone/>
            </a:pPr>
            <a:endParaRPr lang="en-US" dirty="0"/>
          </a:p>
        </p:txBody>
      </p:sp>
      <p:pic>
        <p:nvPicPr>
          <p:cNvPr id="4100" name="Picture 4" descr="Cloud-Seeding: Does It Impact Our Weather In Any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042" y="4477098"/>
            <a:ext cx="2762250" cy="1755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LOUD SEEDING TECHNOLOGY - IAS gateway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951" y="4477098"/>
            <a:ext cx="3187994" cy="175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0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 Write Ups…. </a:t>
            </a:r>
          </a:p>
        </p:txBody>
      </p:sp>
      <p:sp>
        <p:nvSpPr>
          <p:cNvPr id="3" name="Content Placeholder 2"/>
          <p:cNvSpPr>
            <a:spLocks noGrp="1"/>
          </p:cNvSpPr>
          <p:nvPr>
            <p:ph idx="1"/>
          </p:nvPr>
        </p:nvSpPr>
        <p:spPr/>
        <p:txBody>
          <a:bodyPr>
            <a:normAutofit lnSpcReduction="10000"/>
          </a:bodyPr>
          <a:lstStyle/>
          <a:p>
            <a:pPr marL="0" indent="0">
              <a:buNone/>
            </a:pPr>
            <a:r>
              <a:rPr lang="en-US" dirty="0"/>
              <a:t>Observational Study:</a:t>
            </a:r>
          </a:p>
          <a:p>
            <a:pPr marL="0" indent="0">
              <a:buNone/>
            </a:pPr>
            <a:r>
              <a:rPr lang="en-US" dirty="0"/>
              <a:t>“It is estimated that the median for population X is exp(mean(log(x)) – mean(log(y))) times as large as the median for population Y.”</a:t>
            </a:r>
          </a:p>
          <a:p>
            <a:pPr marL="0" indent="0">
              <a:buNone/>
            </a:pPr>
            <a:endParaRPr lang="en-US" dirty="0"/>
          </a:p>
          <a:p>
            <a:pPr marL="0" indent="0">
              <a:buNone/>
            </a:pPr>
            <a:r>
              <a:rPr lang="en-US" dirty="0"/>
              <a:t>Randomized Experiment:</a:t>
            </a:r>
          </a:p>
          <a:p>
            <a:pPr marL="0" indent="0">
              <a:buNone/>
            </a:pPr>
            <a:r>
              <a:rPr lang="en-US" dirty="0"/>
              <a:t>“It is estimated that the median response of an experimental unit to treatment x will be exp(mean(log(x)) – mean(log(y))) times as large as its response to treatment y.”</a:t>
            </a:r>
          </a:p>
        </p:txBody>
      </p:sp>
    </p:spTree>
    <p:extLst>
      <p:ext uri="{BB962C8B-B14F-4D97-AF65-F5344CB8AC3E}">
        <p14:creationId xmlns:p14="http://schemas.microsoft.com/office/powerpoint/2010/main" val="3660585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b="1" dirty="0">
                <a:latin typeface="+mn-lt"/>
              </a:rPr>
              <a:t>Example: Beach Comber</a:t>
            </a:r>
            <a:endParaRPr lang="en-US" altLang="en-US" b="1" dirty="0">
              <a:latin typeface="+mn-lt"/>
            </a:endParaRPr>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 typeface="Wingdings" pitchFamily="2" charset="2"/>
              <a:buNone/>
            </a:pPr>
            <a:r>
              <a:rPr lang="en-US" altLang="en-US" sz="2400" dirty="0" smtClean="0"/>
              <a:t>   The </a:t>
            </a:r>
            <a:r>
              <a:rPr lang="en-US" altLang="en-US" sz="2400" dirty="0"/>
              <a:t>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240F1BDB-6CE4-495C-AC30-106FDA64768F}" type="slidenum">
              <a:rPr lang="en-US" smtClean="0"/>
              <a:t>3</a:t>
            </a:fld>
            <a:endParaRPr lang="en-US" dirty="0"/>
          </a:p>
        </p:txBody>
      </p:sp>
    </p:spTree>
    <p:extLst>
      <p:ext uri="{BB962C8B-B14F-4D97-AF65-F5344CB8AC3E}">
        <p14:creationId xmlns:p14="http://schemas.microsoft.com/office/powerpoint/2010/main" val="3646232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Recap: The Take Away</a:t>
            </a:r>
          </a:p>
        </p:txBody>
      </p:sp>
      <p:sp>
        <p:nvSpPr>
          <p:cNvPr id="3" name="Content Placeholder 2"/>
          <p:cNvSpPr>
            <a:spLocks noGrp="1"/>
          </p:cNvSpPr>
          <p:nvPr>
            <p:ph idx="1"/>
          </p:nvPr>
        </p:nvSpPr>
        <p:spPr>
          <a:xfrm>
            <a:off x="457200" y="1828800"/>
            <a:ext cx="8229600" cy="2849563"/>
          </a:xfrm>
        </p:spPr>
        <p:txBody>
          <a:bodyPr>
            <a:noAutofit/>
          </a:bodyPr>
          <a:lstStyle/>
          <a:p>
            <a:pPr marL="0" indent="0">
              <a:buNone/>
            </a:pPr>
            <a:r>
              <a:rPr lang="en-US" sz="2000" dirty="0"/>
              <a:t>What you will find in practice will most likely not fit exactly into the scenarios we identified here.  There will be some judgment involved … this is the “art” of statistics.  </a:t>
            </a:r>
          </a:p>
          <a:p>
            <a:pPr marL="0" indent="0">
              <a:buNone/>
            </a:pPr>
            <a:r>
              <a:rPr lang="en-US" sz="2000" dirty="0"/>
              <a:t>Here are some general rules of thumb that we will assume this semester.</a:t>
            </a:r>
          </a:p>
          <a:p>
            <a:pPr marL="514350" indent="-514350">
              <a:buAutoNum type="arabicPeriod"/>
            </a:pPr>
            <a:r>
              <a:rPr lang="en-US" sz="2000" dirty="0"/>
              <a:t>If sample sizes are the same and sufficiently large, the t tools (tests and confidence intervals) are valid … since they are robust to the violation of normality. </a:t>
            </a:r>
          </a:p>
          <a:p>
            <a:pPr marL="514350" indent="-514350">
              <a:buAutoNum type="arabicPeriod"/>
            </a:pPr>
            <a:r>
              <a:rPr lang="en-US" sz="2000" dirty="0"/>
              <a:t>If the two populations have the same standard deviation then the t tests are valid … given sufficient sample sizes.  </a:t>
            </a:r>
          </a:p>
          <a:p>
            <a:pPr marL="514350" indent="-514350">
              <a:buAutoNum type="arabicPeriod"/>
            </a:pPr>
            <a:r>
              <a:rPr lang="en-US" sz="2000" dirty="0"/>
              <a:t>If the standard deviations are different and the sample sizes are different then the t tools are not valid and another procedure should be used. (Ch. 4)</a:t>
            </a:r>
          </a:p>
        </p:txBody>
      </p:sp>
      <p:sp>
        <p:nvSpPr>
          <p:cNvPr id="4" name="Slide Number Placeholder 3"/>
          <p:cNvSpPr>
            <a:spLocks noGrp="1"/>
          </p:cNvSpPr>
          <p:nvPr>
            <p:ph type="sldNum" sz="quarter" idx="12"/>
          </p:nvPr>
        </p:nvSpPr>
        <p:spPr/>
        <p:txBody>
          <a:bodyPr/>
          <a:lstStyle/>
          <a:p>
            <a:fld id="{240F1BDB-6CE4-495C-AC30-106FDA64768F}" type="slidenum">
              <a:rPr lang="en-US" smtClean="0"/>
              <a:t>30</a:t>
            </a:fld>
            <a:endParaRPr lang="en-US" dirty="0"/>
          </a:p>
        </p:txBody>
      </p:sp>
    </p:spTree>
    <p:extLst>
      <p:ext uri="{BB962C8B-B14F-4D97-AF65-F5344CB8AC3E}">
        <p14:creationId xmlns:p14="http://schemas.microsoft.com/office/powerpoint/2010/main" val="42293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8D0D6A-B391-C54A-8C20-783E6FBEDB77}"/>
              </a:ext>
            </a:extLst>
          </p:cNvPr>
          <p:cNvSpPr>
            <a:spLocks noGrp="1"/>
          </p:cNvSpPr>
          <p:nvPr>
            <p:ph type="title"/>
          </p:nvPr>
        </p:nvSpPr>
        <p:spPr/>
        <p:txBody>
          <a:bodyPr/>
          <a:lstStyle/>
          <a:p>
            <a:r>
              <a:rPr lang="en-US" b="1" dirty="0">
                <a:solidFill>
                  <a:srgbClr val="C00000"/>
                </a:solidFill>
                <a:latin typeface="+mn-lt"/>
              </a:rPr>
              <a:t>Question </a:t>
            </a:r>
            <a:r>
              <a:rPr lang="en-US" b="1" dirty="0" smtClean="0">
                <a:solidFill>
                  <a:srgbClr val="C00000"/>
                </a:solidFill>
                <a:latin typeface="+mn-lt"/>
              </a:rPr>
              <a:t>3</a:t>
            </a:r>
            <a:endParaRPr lang="en-US" b="1" dirty="0">
              <a:solidFill>
                <a:srgbClr val="C00000"/>
              </a:solidFill>
              <a:latin typeface="+mn-lt"/>
            </a:endParaRPr>
          </a:p>
        </p:txBody>
      </p:sp>
      <p:sp>
        <p:nvSpPr>
          <p:cNvPr id="3" name="Content Placeholder 2">
            <a:extLst>
              <a:ext uri="{FF2B5EF4-FFF2-40B4-BE49-F238E27FC236}">
                <a16:creationId xmlns="" xmlns:a16="http://schemas.microsoft.com/office/drawing/2014/main" id="{02F10813-0557-FA42-A540-182D812C78F2}"/>
              </a:ext>
            </a:extLst>
          </p:cNvPr>
          <p:cNvSpPr>
            <a:spLocks noGrp="1"/>
          </p:cNvSpPr>
          <p:nvPr>
            <p:ph idx="1"/>
          </p:nvPr>
        </p:nvSpPr>
        <p:spPr/>
        <p:txBody>
          <a:bodyPr/>
          <a:lstStyle/>
          <a:p>
            <a:pPr marL="0" indent="0">
              <a:buNone/>
            </a:pPr>
            <a:r>
              <a:rPr lang="en-US" dirty="0"/>
              <a:t>Please provide your takeaways (at least 4) from this unit and any question you may have. </a:t>
            </a:r>
          </a:p>
        </p:txBody>
      </p:sp>
    </p:spTree>
    <p:extLst>
      <p:ext uri="{BB962C8B-B14F-4D97-AF65-F5344CB8AC3E}">
        <p14:creationId xmlns:p14="http://schemas.microsoft.com/office/powerpoint/2010/main" val="297894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rmAutofit fontScale="90000"/>
          </a:bodyPr>
          <a:lstStyle/>
          <a:p>
            <a:r>
              <a:rPr lang="en-US" b="1" dirty="0">
                <a:latin typeface="+mn-lt"/>
              </a:rPr>
              <a:t>Example: </a:t>
            </a:r>
            <a:r>
              <a:rPr lang="en-US" b="1" dirty="0" smtClean="0">
                <a:latin typeface="+mn-lt"/>
              </a:rPr>
              <a:t>Beach Comber - Continued</a:t>
            </a:r>
            <a:endParaRPr lang="en-US" b="1" dirty="0">
              <a:latin typeface="+mn-lt"/>
            </a:endParaRPr>
          </a:p>
        </p:txBody>
      </p:sp>
      <p:pic>
        <p:nvPicPr>
          <p:cNvPr id="4" name="Picture 3"/>
          <p:cNvPicPr>
            <a:picLocks noChangeAspect="1"/>
          </p:cNvPicPr>
          <p:nvPr/>
        </p:nvPicPr>
        <p:blipFill>
          <a:blip r:embed="rId2"/>
          <a:stretch>
            <a:fillRect/>
          </a:stretch>
        </p:blipFill>
        <p:spPr>
          <a:xfrm>
            <a:off x="457200" y="1277436"/>
            <a:ext cx="3432211" cy="2141007"/>
          </a:xfrm>
          <a:prstGeom prst="rect">
            <a:avLst/>
          </a:prstGeom>
        </p:spPr>
      </p:pic>
      <p:pic>
        <p:nvPicPr>
          <p:cNvPr id="5" name="Picture 4"/>
          <p:cNvPicPr>
            <a:picLocks noChangeAspect="1"/>
          </p:cNvPicPr>
          <p:nvPr/>
        </p:nvPicPr>
        <p:blipFill>
          <a:blip r:embed="rId3"/>
          <a:stretch>
            <a:fillRect/>
          </a:stretch>
        </p:blipFill>
        <p:spPr>
          <a:xfrm>
            <a:off x="4724400" y="1201236"/>
            <a:ext cx="3536793" cy="2203978"/>
          </a:xfrm>
          <a:prstGeom prst="rect">
            <a:avLst/>
          </a:prstGeom>
        </p:spPr>
      </p:pic>
      <p:sp>
        <p:nvSpPr>
          <p:cNvPr id="3" name="TextBox 2"/>
          <p:cNvSpPr txBox="1"/>
          <p:nvPr/>
        </p:nvSpPr>
        <p:spPr>
          <a:xfrm>
            <a:off x="457200" y="4393360"/>
            <a:ext cx="7651593" cy="2031325"/>
          </a:xfrm>
          <a:prstGeom prst="rect">
            <a:avLst/>
          </a:prstGeom>
          <a:noFill/>
        </p:spPr>
        <p:txBody>
          <a:bodyPr wrap="square" rtlCol="0">
            <a:spAutoFit/>
          </a:bodyPr>
          <a:lstStyle/>
          <a:p>
            <a:r>
              <a:rPr lang="en-US" dirty="0"/>
              <a:t>ASSUMPTIONS:  </a:t>
            </a:r>
          </a:p>
          <a:p>
            <a:pPr algn="just"/>
            <a:r>
              <a:rPr lang="en-US" b="1" dirty="0"/>
              <a:t>Normal Population Distribution: </a:t>
            </a:r>
            <a:r>
              <a:rPr lang="en-US" dirty="0"/>
              <a:t>Judging from the histogram and q-q plots, there is little to no evidence that the population distribution of patron ages at the Comber at 7pm is </a:t>
            </a:r>
            <a:r>
              <a:rPr lang="en-US" u="sng" dirty="0"/>
              <a:t>not</a:t>
            </a:r>
            <a:r>
              <a:rPr lang="en-US" dirty="0"/>
              <a:t> normal.  We will assume that this distribution is normal and proceed.  </a:t>
            </a:r>
          </a:p>
          <a:p>
            <a:pPr algn="just"/>
            <a:r>
              <a:rPr lang="en-US" b="1" dirty="0"/>
              <a:t>Independence:</a:t>
            </a:r>
            <a:r>
              <a:rPr lang="en-US" dirty="0"/>
              <a:t> These subjects were randomly selected from the population; thus, we will assume that the observations are independent.  </a:t>
            </a:r>
          </a:p>
        </p:txBody>
      </p:sp>
      <p:sp>
        <p:nvSpPr>
          <p:cNvPr id="6" name="Slide Number Placeholder 5"/>
          <p:cNvSpPr>
            <a:spLocks noGrp="1"/>
          </p:cNvSpPr>
          <p:nvPr>
            <p:ph type="sldNum" sz="quarter" idx="12"/>
          </p:nvPr>
        </p:nvSpPr>
        <p:spPr/>
        <p:txBody>
          <a:bodyPr/>
          <a:lstStyle/>
          <a:p>
            <a:fld id="{240F1BDB-6CE4-495C-AC30-106FDA64768F}" type="slidenum">
              <a:rPr lang="en-US" smtClean="0"/>
              <a:t>4</a:t>
            </a:fld>
            <a:endParaRPr lang="en-US" dirty="0"/>
          </a:p>
        </p:txBody>
      </p:sp>
      <p:sp>
        <p:nvSpPr>
          <p:cNvPr id="7" name="TextBox 6"/>
          <p:cNvSpPr txBox="1"/>
          <p:nvPr/>
        </p:nvSpPr>
        <p:spPr>
          <a:xfrm>
            <a:off x="457200" y="3540386"/>
            <a:ext cx="8534400" cy="646331"/>
          </a:xfrm>
          <a:prstGeom prst="rect">
            <a:avLst/>
          </a:prstGeom>
          <a:noFill/>
        </p:spPr>
        <p:txBody>
          <a:bodyPr wrap="square" rtlCol="0">
            <a:spAutoFit/>
          </a:bodyPr>
          <a:lstStyle/>
          <a:p>
            <a:r>
              <a:rPr lang="en-US" dirty="0"/>
              <a:t>PROBLEM STATEMENT:</a:t>
            </a:r>
          </a:p>
          <a:p>
            <a:r>
              <a:rPr lang="en-US" dirty="0"/>
              <a:t>Test the claim that the mean age of Beach Comber patrons at 7pm is different from 21.</a:t>
            </a:r>
          </a:p>
        </p:txBody>
      </p:sp>
      <p:sp>
        <p:nvSpPr>
          <p:cNvPr id="8" name="Rounded Rectangle 7"/>
          <p:cNvSpPr/>
          <p:nvPr/>
        </p:nvSpPr>
        <p:spPr>
          <a:xfrm>
            <a:off x="7896758" y="3451445"/>
            <a:ext cx="790042" cy="219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Z Value</a:t>
            </a:r>
            <a:endParaRPr lang="en-US" sz="1200" dirty="0"/>
          </a:p>
        </p:txBody>
      </p:sp>
      <p:cxnSp>
        <p:nvCxnSpPr>
          <p:cNvPr id="10" name="Straight Arrow Connector 9"/>
          <p:cNvCxnSpPr>
            <a:stCxn id="8" idx="1"/>
          </p:cNvCxnSpPr>
          <p:nvPr/>
        </p:nvCxnSpPr>
        <p:spPr>
          <a:xfrm flipH="1" flipV="1">
            <a:off x="7410734" y="3163991"/>
            <a:ext cx="486024" cy="397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143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857"/>
            <a:ext cx="8229600" cy="457200"/>
          </a:xfrm>
        </p:spPr>
        <p:txBody>
          <a:bodyPr>
            <a:noAutofit/>
          </a:bodyPr>
          <a:lstStyle/>
          <a:p>
            <a:r>
              <a:rPr lang="en-US" sz="2800" b="1" dirty="0"/>
              <a:t>Revised Write </a:t>
            </a:r>
            <a:r>
              <a:rPr lang="en-US" sz="2800" b="1" dirty="0" smtClean="0"/>
              <a:t>Up Beach </a:t>
            </a:r>
            <a:r>
              <a:rPr lang="en-US" sz="2800" b="1" dirty="0" smtClean="0"/>
              <a:t>Comber</a:t>
            </a:r>
            <a:endParaRPr lang="en-US" sz="2800" b="1" dirty="0"/>
          </a:p>
        </p:txBody>
      </p:sp>
      <mc:AlternateContent xmlns:mc="http://schemas.openxmlformats.org/markup-compatibility/2006" xmlns:a14="http://schemas.microsoft.com/office/drawing/2010/main">
        <mc:Choice Requires="a14">
          <p:sp>
            <p:nvSpPr>
              <p:cNvPr id="4" name="TextBox 3"/>
              <p:cNvSpPr txBox="1"/>
              <p:nvPr/>
            </p:nvSpPr>
            <p:spPr>
              <a:xfrm>
                <a:off x="217714" y="609600"/>
                <a:ext cx="8458200" cy="646331"/>
              </a:xfrm>
              <a:prstGeom prst="rect">
                <a:avLst/>
              </a:prstGeom>
              <a:noFill/>
            </p:spPr>
            <p:txBody>
              <a:bodyPr wrap="square" rtlCol="0">
                <a:spAutoFit/>
              </a:bodyPr>
              <a:lstStyle/>
              <a:p>
                <a:r>
                  <a:rPr lang="en-US" dirty="0"/>
                  <a:t>We would like to test the claim that the population mean is different from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1</m:t>
                    </m:r>
                    <m:r>
                      <a:rPr lang="en-US" b="0" i="1" smtClean="0">
                        <a:latin typeface="Cambria Math"/>
                      </a:rPr>
                      <m:t>.</m:t>
                    </m:r>
                  </m:oMath>
                </a14:m>
                <a:r>
                  <a:rPr lang="en-US" dirty="0"/>
                  <a:t>  To do </a:t>
                </a:r>
                <a:r>
                  <a:rPr lang="en-US" dirty="0" smtClean="0"/>
                  <a:t>this, we </a:t>
                </a:r>
                <a:r>
                  <a:rPr lang="en-US" dirty="0"/>
                  <a:t>take a sample of size n = 7 and find that </a:t>
                </a:r>
                <a14:m>
                  <m:oMath xmlns:m="http://schemas.openxmlformats.org/officeDocument/2006/math">
                    <m:acc>
                      <m:accPr>
                        <m:chr m:val="̅"/>
                        <m:ctrlPr>
                          <a:rPr lang="en-US" b="0" i="1" smtClean="0">
                            <a:latin typeface="Cambria Math"/>
                          </a:rPr>
                        </m:ctrlPr>
                      </m:accPr>
                      <m:e>
                        <m:r>
                          <a:rPr lang="en-US" b="0" i="1" smtClean="0">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217714" y="609600"/>
                <a:ext cx="8458200" cy="646331"/>
              </a:xfrm>
              <a:prstGeom prst="rect">
                <a:avLst/>
              </a:prstGeom>
              <a:blipFill rotWithShape="1">
                <a:blip r:embed="rId2"/>
                <a:stretch>
                  <a:fillRect l="-649" t="-4717" r="-1081" b="-14151"/>
                </a:stretch>
              </a:blipFill>
            </p:spPr>
            <p:txBody>
              <a:bodyPr/>
              <a:lstStyle/>
              <a:p>
                <a:r>
                  <a:rPr lang="en-US">
                    <a:noFill/>
                  </a:rPr>
                  <a:t> </a:t>
                </a:r>
              </a:p>
            </p:txBody>
          </p:sp>
        </mc:Fallback>
      </mc:AlternateContent>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7617539" y="1065337"/>
                <a:ext cx="1514582" cy="769441"/>
              </a:xfrm>
              <a:prstGeom prst="rect">
                <a:avLst/>
              </a:prstGeom>
              <a:noFill/>
            </p:spPr>
            <p:txBody>
              <a:bodyPr wrap="none" rtlCol="0">
                <a:spAutoFit/>
              </a:bodyPr>
              <a:lstStyle/>
              <a:p>
                <a:r>
                  <a:rPr lang="en-US" sz="2000" dirty="0"/>
                  <a:t>Ho: </a:t>
                </a:r>
                <a14:m>
                  <m:oMath xmlns:m="http://schemas.openxmlformats.org/officeDocument/2006/math">
                    <m:r>
                      <a:rPr lang="en-US" sz="2400" i="1" smtClean="0">
                        <a:latin typeface="Cambria Math"/>
                      </a:rPr>
                      <m:t>µ</m:t>
                    </m:r>
                    <m:r>
                      <a:rPr lang="en-US" sz="2400" b="0" i="1" smtClean="0">
                        <a:latin typeface="Cambria Math"/>
                      </a:rPr>
                      <m:t>=</m:t>
                    </m:r>
                    <m:r>
                      <a:rPr lang="en-US" sz="2400" b="0" i="1" smtClean="0">
                        <a:latin typeface="Cambria Math" panose="02040503050406030204" pitchFamily="18" charset="0"/>
                      </a:rPr>
                      <m:t>21</m:t>
                    </m:r>
                  </m:oMath>
                </a14:m>
                <a:endParaRPr lang="en-US" sz="2000" dirty="0"/>
              </a:p>
              <a:p>
                <a:r>
                  <a:rPr lang="en-US" sz="2000" dirty="0"/>
                  <a:t>Ha: </a:t>
                </a:r>
                <a14:m>
                  <m:oMath xmlns:m="http://schemas.openxmlformats.org/officeDocument/2006/math">
                    <m:r>
                      <a:rPr lang="en-US" sz="2000" i="1" smtClean="0">
                        <a:latin typeface="Cambria Math"/>
                      </a:rPr>
                      <m:t>µ</m:t>
                    </m:r>
                    <m:r>
                      <a:rPr lang="en-US" sz="2000" i="1">
                        <a:latin typeface="Cambria Math"/>
                      </a:rPr>
                      <m:t>≠</m:t>
                    </m:r>
                    <m:r>
                      <a:rPr lang="en-US" sz="2000" b="0" i="1" smtClean="0">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617539" y="1065337"/>
                <a:ext cx="1514582" cy="769441"/>
              </a:xfrm>
              <a:prstGeom prst="rect">
                <a:avLst/>
              </a:prstGeom>
              <a:blipFill rotWithShape="1">
                <a:blip r:embed="rId3"/>
                <a:stretch>
                  <a:fillRect l="-4435" r="-403" b="-13492"/>
                </a:stretch>
              </a:blipFill>
            </p:spPr>
            <p:txBody>
              <a:bodyPr/>
              <a:lstStyle/>
              <a:p>
                <a:r>
                  <a:rPr lang="en-US">
                    <a:noFill/>
                  </a:rPr>
                  <a:t> </a:t>
                </a:r>
              </a:p>
            </p:txBody>
          </p:sp>
        </mc:Fallback>
      </mc:AlternateContent>
      <p:sp>
        <p:nvSpPr>
          <p:cNvPr id="10" name="TextBox 9"/>
          <p:cNvSpPr txBox="1"/>
          <p:nvPr/>
        </p:nvSpPr>
        <p:spPr>
          <a:xfrm>
            <a:off x="172006" y="1801126"/>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745491"/>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7694729" y="3219002"/>
                <a:ext cx="1305037" cy="12222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a:rPr>
                        <m:t>=</m:t>
                      </m:r>
                      <m:f>
                        <m:fPr>
                          <m:ctrlPr>
                            <a:rPr lang="en-US" sz="1400" i="1" smtClean="0">
                              <a:latin typeface="Cambria Math"/>
                            </a:rPr>
                          </m:ctrlPr>
                        </m:fPr>
                        <m:num>
                          <m:r>
                            <a:rPr lang="en-US" sz="1400" b="0" i="1" smtClean="0">
                              <a:latin typeface="Cambria Math" panose="02040503050406030204" pitchFamily="18" charset="0"/>
                            </a:rPr>
                            <m:t>29.86</m:t>
                          </m:r>
                          <m:r>
                            <a:rPr lang="en-US" sz="1400" b="0" i="1" smtClean="0">
                              <a:latin typeface="Cambria Math"/>
                            </a:rPr>
                            <m:t>−</m:t>
                          </m:r>
                          <m:r>
                            <a:rPr lang="en-US" sz="1400" b="0" i="1" smtClean="0">
                              <a:latin typeface="Cambria Math" panose="02040503050406030204" pitchFamily="18" charset="0"/>
                            </a:rPr>
                            <m:t>21</m:t>
                          </m:r>
                        </m:num>
                        <m:den>
                          <m:f>
                            <m:fPr>
                              <m:ctrlPr>
                                <a:rPr lang="en-US" sz="1400" i="1" smtClean="0">
                                  <a:latin typeface="Cambria Math"/>
                                </a:rPr>
                              </m:ctrlPr>
                            </m:fPr>
                            <m:num>
                              <m:r>
                                <a:rPr lang="en-US" sz="1400" b="0" i="1" smtClean="0">
                                  <a:latin typeface="Cambria Math" panose="02040503050406030204" pitchFamily="18" charset="0"/>
                                </a:rPr>
                                <m:t>7.09</m:t>
                              </m:r>
                            </m:num>
                            <m:den>
                              <m:rad>
                                <m:radPr>
                                  <m:degHide m:val="on"/>
                                  <m:ctrlPr>
                                    <a:rPr lang="en-US" sz="1400" i="1" smtClean="0">
                                      <a:latin typeface="Cambria Math"/>
                                    </a:rPr>
                                  </m:ctrlPr>
                                </m:radPr>
                                <m:deg/>
                                <m:e>
                                  <m:r>
                                    <a:rPr lang="en-US" sz="1400" b="0" i="1" smtClean="0">
                                      <a:latin typeface="Cambria Math" panose="02040503050406030204" pitchFamily="18" charset="0"/>
                                    </a:rPr>
                                    <m:t>7</m:t>
                                  </m:r>
                                </m:e>
                              </m:rad>
                            </m:den>
                          </m:f>
                        </m:den>
                      </m:f>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panose="02040503050406030204" pitchFamily="18" charset="0"/>
                        </a:rPr>
                        <m:t>𝟑</m:t>
                      </m:r>
                      <m:r>
                        <a:rPr lang="en-US" b="1" i="0"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𝟑𝟏</m:t>
                      </m:r>
                    </m:oMath>
                  </m:oMathPara>
                </a14:m>
                <a:endParaRPr lang="en-US" sz="1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7694729" y="3219002"/>
                <a:ext cx="1305037" cy="122225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921559" y="3255508"/>
                <a:ext cx="952697"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𝑡</m:t>
                      </m:r>
                      <m:r>
                        <a:rPr lang="en-US" sz="1400" b="0" i="1" smtClean="0">
                          <a:latin typeface="Cambria Math"/>
                        </a:rPr>
                        <m:t>=</m:t>
                      </m:r>
                      <m:f>
                        <m:fPr>
                          <m:ctrlPr>
                            <a:rPr lang="en-US" sz="1400" i="1" smtClean="0">
                              <a:latin typeface="Cambria Math"/>
                            </a:rPr>
                          </m:ctrlPr>
                        </m:fPr>
                        <m:num>
                          <m:acc>
                            <m:accPr>
                              <m:chr m:val="̅"/>
                              <m:ctrlPr>
                                <a:rPr lang="en-US" sz="1400" b="0" i="1" smtClean="0">
                                  <a:latin typeface="Cambria Math"/>
                                </a:rPr>
                              </m:ctrlPr>
                            </m:accPr>
                            <m:e>
                              <m:r>
                                <a:rPr lang="en-US" sz="1400" b="0" i="1" smtClean="0">
                                  <a:latin typeface="Cambria Math"/>
                                </a:rPr>
                                <m:t>𝑥</m:t>
                              </m:r>
                            </m:e>
                          </m:acc>
                          <m:r>
                            <a:rPr lang="en-US" sz="1400" b="0" i="1" smtClean="0">
                              <a:latin typeface="Cambria Math"/>
                            </a:rPr>
                            <m:t>−</m:t>
                          </m:r>
                          <m:r>
                            <a:rPr lang="en-US" sz="1400" b="0" i="1" smtClean="0">
                              <a:latin typeface="Cambria Math"/>
                              <a:ea typeface="Cambria Math"/>
                            </a:rPr>
                            <m:t>𝜇</m:t>
                          </m:r>
                        </m:num>
                        <m:den>
                          <m:f>
                            <m:fPr>
                              <m:ctrlPr>
                                <a:rPr lang="en-US" sz="1400" i="1" smtClean="0">
                                  <a:latin typeface="Cambria Math"/>
                                </a:rPr>
                              </m:ctrlPr>
                            </m:fPr>
                            <m:num>
                              <m:r>
                                <a:rPr lang="en-US" sz="1400" b="0" i="1" smtClean="0">
                                  <a:latin typeface="Cambria Math"/>
                                </a:rPr>
                                <m:t>𝑠</m:t>
                              </m:r>
                            </m:num>
                            <m:den>
                              <m:rad>
                                <m:radPr>
                                  <m:degHide m:val="on"/>
                                  <m:ctrlPr>
                                    <a:rPr lang="en-US" sz="1400" i="1" smtClean="0">
                                      <a:latin typeface="Cambria Math"/>
                                    </a:rPr>
                                  </m:ctrlPr>
                                </m:radPr>
                                <m:deg/>
                                <m:e>
                                  <m:r>
                                    <a:rPr lang="en-US" sz="1400" b="0" i="1" smtClean="0">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6921559" y="3255508"/>
                <a:ext cx="952697" cy="687111"/>
              </a:xfrm>
              <a:prstGeom prst="rect">
                <a:avLst/>
              </a:prstGeom>
              <a:blipFill rotWithShape="0">
                <a:blip r:embed="rId5"/>
                <a:stretch>
                  <a:fillRect/>
                </a:stretch>
              </a:blipFill>
            </p:spPr>
            <p:txBody>
              <a:bodyPr/>
              <a:lstStyle/>
              <a:p>
                <a:r>
                  <a:rPr lang="en-US">
                    <a:noFill/>
                  </a:rPr>
                  <a:t> </a:t>
                </a:r>
              </a:p>
            </p:txBody>
          </p:sp>
        </mc:Fallback>
      </mc:AlternateContent>
      <p:sp>
        <p:nvSpPr>
          <p:cNvPr id="15" name="TextBox 14"/>
          <p:cNvSpPr txBox="1"/>
          <p:nvPr/>
        </p:nvSpPr>
        <p:spPr>
          <a:xfrm>
            <a:off x="172006" y="4132914"/>
            <a:ext cx="8779606" cy="461665"/>
          </a:xfrm>
          <a:prstGeom prst="rect">
            <a:avLst/>
          </a:prstGeom>
          <a:noFill/>
        </p:spPr>
        <p:txBody>
          <a:bodyPr wrap="square" rtlCol="0">
            <a:spAutoFit/>
          </a:bodyPr>
          <a:lstStyle/>
          <a:p>
            <a:r>
              <a:rPr lang="en-US" sz="2400" dirty="0">
                <a:solidFill>
                  <a:srgbClr val="FF0000"/>
                </a:solidFill>
              </a:rPr>
              <a:t>Step 4: Find the p-value: P-value = .0162 &lt; .05</a:t>
            </a:r>
          </a:p>
        </p:txBody>
      </p:sp>
      <p:pic>
        <p:nvPicPr>
          <p:cNvPr id="6" name="Picture 5"/>
          <p:cNvPicPr>
            <a:picLocks noChangeAspect="1"/>
          </p:cNvPicPr>
          <p:nvPr/>
        </p:nvPicPr>
        <p:blipFill>
          <a:blip r:embed="rId6"/>
          <a:stretch>
            <a:fillRect/>
          </a:stretch>
        </p:blipFill>
        <p:spPr>
          <a:xfrm>
            <a:off x="1968157" y="2284979"/>
            <a:ext cx="4265084" cy="1363503"/>
          </a:xfrm>
          <a:prstGeom prst="rect">
            <a:avLst/>
          </a:prstGeom>
        </p:spPr>
      </p:pic>
      <p:sp>
        <p:nvSpPr>
          <p:cNvPr id="12" name="TextBox 11"/>
          <p:cNvSpPr txBox="1"/>
          <p:nvPr/>
        </p:nvSpPr>
        <p:spPr>
          <a:xfrm>
            <a:off x="176795" y="4678213"/>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172006" y="5127281"/>
            <a:ext cx="8779606" cy="1477328"/>
          </a:xfrm>
          <a:prstGeom prst="rect">
            <a:avLst/>
          </a:prstGeom>
          <a:noFill/>
        </p:spPr>
        <p:txBody>
          <a:bodyPr wrap="square" rtlCol="0">
            <a:spAutoFit/>
          </a:bodyPr>
          <a:lstStyle/>
          <a:p>
            <a:pPr algn="just"/>
            <a:r>
              <a:rPr lang="en-US" dirty="0"/>
              <a:t>Step 6:  There is sufficient evidence to conclude that the true mean age of patrons at the Comber at 7pm is different from 21 (</a:t>
            </a:r>
            <a:r>
              <a:rPr lang="en-US" dirty="0">
                <a:solidFill>
                  <a:srgbClr val="FF0000"/>
                </a:solidFill>
              </a:rPr>
              <a:t>p-value =.0162 </a:t>
            </a:r>
            <a:r>
              <a:rPr lang="en-US" dirty="0"/>
              <a:t>from a t-test).  </a:t>
            </a:r>
            <a:r>
              <a:rPr lang="en-US" dirty="0">
                <a:solidFill>
                  <a:srgbClr val="FF0000"/>
                </a:solidFill>
              </a:rPr>
              <a:t>A 95% confidence interval for the mean age is (23.3, 36.4) years. </a:t>
            </a:r>
            <a:r>
              <a:rPr lang="en-US" dirty="0"/>
              <a:t> Scope: Since this was a random sample, we can generalize these findings to the entire population of Comber patrons at 7pm. Note that we have evidence to support the claim that the mean age is greater than 21 as well.</a:t>
            </a:r>
          </a:p>
        </p:txBody>
      </p:sp>
      <p:sp>
        <p:nvSpPr>
          <p:cNvPr id="7" name="Rectangle 1"/>
          <p:cNvSpPr>
            <a:spLocks noChangeArrowheads="1"/>
          </p:cNvSpPr>
          <p:nvPr/>
        </p:nvSpPr>
        <p:spPr bwMode="auto">
          <a:xfrm>
            <a:off x="6688378" y="2292290"/>
            <a:ext cx="2371756" cy="7386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proc </a:t>
            </a: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ttest</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data = comber h0=21 alpha=0.05;</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var</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age;</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run;</a:t>
            </a: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91331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Bats</a:t>
            </a:r>
          </a:p>
        </p:txBody>
      </p:sp>
      <p:pic>
        <p:nvPicPr>
          <p:cNvPr id="4" name="Picture 2"/>
          <p:cNvPicPr>
            <a:picLocks noChangeAspect="1" noChangeArrowheads="1"/>
          </p:cNvPicPr>
          <p:nvPr/>
        </p:nvPicPr>
        <p:blipFill>
          <a:blip r:embed="rId2"/>
          <a:srcRect/>
          <a:stretch>
            <a:fillRect/>
          </a:stretch>
        </p:blipFill>
        <p:spPr bwMode="auto">
          <a:xfrm>
            <a:off x="533400" y="4495800"/>
            <a:ext cx="7848600" cy="1871663"/>
          </a:xfrm>
          <a:prstGeom prst="rect">
            <a:avLst/>
          </a:prstGeom>
          <a:noFill/>
          <a:ln w="9525">
            <a:noFill/>
            <a:miter lim="800000"/>
            <a:headEnd/>
            <a:tailEnd/>
          </a:ln>
        </p:spPr>
      </p:pic>
      <p:pic>
        <p:nvPicPr>
          <p:cNvPr id="5" name="Picture 2" descr="http://www.nationmultimedia.com/top40/media/img/size1/2012/03/01/cdeh6bb7khegcfahb8g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828800"/>
            <a:ext cx="3273425" cy="258729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40F1BDB-6CE4-495C-AC30-106FDA64768F}" type="slidenum">
              <a:rPr lang="en-US" smtClean="0"/>
              <a:t>6</a:t>
            </a:fld>
            <a:endParaRPr lang="en-US" dirty="0"/>
          </a:p>
        </p:txBody>
      </p:sp>
    </p:spTree>
    <p:extLst>
      <p:ext uri="{BB962C8B-B14F-4D97-AF65-F5344CB8AC3E}">
        <p14:creationId xmlns:p14="http://schemas.microsoft.com/office/powerpoint/2010/main" val="3000451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atin typeface="+mn-lt"/>
              </a:rPr>
              <a:t>Example: </a:t>
            </a:r>
            <a:r>
              <a:rPr lang="en-US" b="1" dirty="0" smtClean="0">
                <a:latin typeface="+mn-lt"/>
              </a:rPr>
              <a:t>Bats - Continued</a:t>
            </a:r>
            <a:endParaRPr lang="en-US" b="1" dirty="0">
              <a:latin typeface="+mn-lt"/>
            </a:endParaRPr>
          </a:p>
        </p:txBody>
      </p:sp>
      <p:pic>
        <p:nvPicPr>
          <p:cNvPr id="4" name="Picture 3"/>
          <p:cNvPicPr>
            <a:picLocks noChangeAspect="1"/>
          </p:cNvPicPr>
          <p:nvPr/>
        </p:nvPicPr>
        <p:blipFill>
          <a:blip r:embed="rId2"/>
          <a:stretch>
            <a:fillRect/>
          </a:stretch>
        </p:blipFill>
        <p:spPr>
          <a:xfrm>
            <a:off x="4471654" y="1138768"/>
            <a:ext cx="4051457" cy="2518832"/>
          </a:xfrm>
          <a:prstGeom prst="rect">
            <a:avLst/>
          </a:prstGeom>
        </p:spPr>
      </p:pic>
      <p:pic>
        <p:nvPicPr>
          <p:cNvPr id="5" name="Picture 4"/>
          <p:cNvPicPr>
            <a:picLocks noChangeAspect="1"/>
          </p:cNvPicPr>
          <p:nvPr/>
        </p:nvPicPr>
        <p:blipFill>
          <a:blip r:embed="rId3"/>
          <a:stretch>
            <a:fillRect/>
          </a:stretch>
        </p:blipFill>
        <p:spPr>
          <a:xfrm>
            <a:off x="76200" y="1138769"/>
            <a:ext cx="4048125" cy="2517428"/>
          </a:xfrm>
          <a:prstGeom prst="rect">
            <a:avLst/>
          </a:prstGeom>
        </p:spPr>
      </p:pic>
      <p:sp>
        <p:nvSpPr>
          <p:cNvPr id="6" name="TextBox 5"/>
          <p:cNvSpPr txBox="1"/>
          <p:nvPr/>
        </p:nvSpPr>
        <p:spPr>
          <a:xfrm>
            <a:off x="533027" y="4525370"/>
            <a:ext cx="7877254" cy="2031325"/>
          </a:xfrm>
          <a:prstGeom prst="rect">
            <a:avLst/>
          </a:prstGeom>
          <a:noFill/>
        </p:spPr>
        <p:txBody>
          <a:bodyPr wrap="square" rtlCol="0">
            <a:spAutoFit/>
          </a:bodyPr>
          <a:lstStyle/>
          <a:p>
            <a:r>
              <a:rPr lang="en-US" dirty="0"/>
              <a:t>ASSUMPTIONS:  </a:t>
            </a:r>
          </a:p>
          <a:p>
            <a:pPr algn="just"/>
            <a:r>
              <a:rPr lang="en-US" b="1" dirty="0"/>
              <a:t>Normal Population Distribution</a:t>
            </a:r>
            <a:r>
              <a:rPr lang="en-US" dirty="0"/>
              <a:t>: Judging from the histogram and q-q plots, there is some visual evidence of a departure from normality.   With a sample size of 15 and no extreme outliers, we will assume the distribution of sample means is well approximated by a normal distribution via the CLT and proceed with caution. </a:t>
            </a:r>
            <a:r>
              <a:rPr lang="en-US" b="1" dirty="0" smtClean="0"/>
              <a:t>Independence</a:t>
            </a:r>
            <a:r>
              <a:rPr lang="en-US" b="1" dirty="0"/>
              <a:t>:</a:t>
            </a:r>
            <a:r>
              <a:rPr lang="en-US" dirty="0"/>
              <a:t> Not much is known about the sampling scheme used to obtain this sample.  We will assume the observations are independent.  </a:t>
            </a:r>
          </a:p>
        </p:txBody>
      </p:sp>
      <p:sp>
        <p:nvSpPr>
          <p:cNvPr id="3" name="Slide Number Placeholder 2"/>
          <p:cNvSpPr>
            <a:spLocks noGrp="1"/>
          </p:cNvSpPr>
          <p:nvPr>
            <p:ph type="sldNum" sz="quarter" idx="12"/>
          </p:nvPr>
        </p:nvSpPr>
        <p:spPr/>
        <p:txBody>
          <a:bodyPr/>
          <a:lstStyle/>
          <a:p>
            <a:fld id="{240F1BDB-6CE4-495C-AC30-106FDA64768F}" type="slidenum">
              <a:rPr lang="en-US" smtClean="0"/>
              <a:t>7</a:t>
            </a:fld>
            <a:endParaRPr lang="en-US" dirty="0"/>
          </a:p>
        </p:txBody>
      </p:sp>
      <p:sp>
        <p:nvSpPr>
          <p:cNvPr id="7" name="TextBox 6"/>
          <p:cNvSpPr txBox="1"/>
          <p:nvPr/>
        </p:nvSpPr>
        <p:spPr>
          <a:xfrm>
            <a:off x="469232" y="3733800"/>
            <a:ext cx="7913511" cy="646331"/>
          </a:xfrm>
          <a:prstGeom prst="rect">
            <a:avLst/>
          </a:prstGeom>
          <a:noFill/>
        </p:spPr>
        <p:txBody>
          <a:bodyPr wrap="square" rtlCol="0">
            <a:spAutoFit/>
          </a:bodyPr>
          <a:lstStyle/>
          <a:p>
            <a:r>
              <a:rPr lang="en-US" dirty="0"/>
              <a:t>PROBLEM STATEMENT: </a:t>
            </a:r>
          </a:p>
          <a:p>
            <a:r>
              <a:rPr lang="en-US" dirty="0"/>
              <a:t>Test the claim that the mean weight of the bumble bee bat is different from 1.8 g. </a:t>
            </a:r>
          </a:p>
        </p:txBody>
      </p:sp>
    </p:spTree>
    <p:extLst>
      <p:ext uri="{BB962C8B-B14F-4D97-AF65-F5344CB8AC3E}">
        <p14:creationId xmlns:p14="http://schemas.microsoft.com/office/powerpoint/2010/main" val="3187863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300" y="3342384"/>
            <a:ext cx="3445569" cy="1196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p:cNvPicPr>
            <a:picLocks noChangeAspect="1" noChangeArrowheads="1"/>
          </p:cNvPicPr>
          <p:nvPr/>
        </p:nvPicPr>
        <p:blipFill>
          <a:blip r:embed="rId2"/>
          <a:srcRect/>
          <a:stretch>
            <a:fillRect/>
          </a:stretch>
        </p:blipFill>
        <p:spPr bwMode="auto">
          <a:xfrm>
            <a:off x="533400" y="1447800"/>
            <a:ext cx="7848600" cy="1871663"/>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8202" name="Text Box 6"/>
              <p:cNvSpPr txBox="1">
                <a:spLocks noChangeArrowheads="1"/>
              </p:cNvSpPr>
              <p:nvPr/>
            </p:nvSpPr>
            <p:spPr bwMode="auto">
              <a:xfrm>
                <a:off x="144939" y="3207119"/>
                <a:ext cx="1516064" cy="1971676"/>
              </a:xfrm>
              <a:prstGeom prst="rect">
                <a:avLst/>
              </a:prstGeom>
              <a:noFill/>
              <a:ln w="12700">
                <a:noFill/>
                <a:miter lim="800000"/>
                <a:headEnd/>
                <a:tailEnd/>
              </a:ln>
            </p:spPr>
            <p:txBody>
              <a:bodyPr wrap="none" anchor="ctr">
                <a:prstTxWarp prst="textNoShape">
                  <a:avLst/>
                </a:prstTxWarp>
                <a:spAutoFit/>
              </a:bodyPr>
              <a:lstStyle/>
              <a:p>
                <a:r>
                  <a:rPr lang="en-US" sz="2400" b="1" i="1" dirty="0">
                    <a:solidFill>
                      <a:schemeClr val="tx2"/>
                    </a:solidFill>
                  </a:rPr>
                  <a:t>H</a:t>
                </a:r>
                <a:r>
                  <a:rPr lang="en-US" sz="2400" b="1" baseline="-25000" dirty="0">
                    <a:solidFill>
                      <a:schemeClr val="tx2"/>
                    </a:solidFill>
                  </a:rPr>
                  <a:t>0</a:t>
                </a:r>
                <a:r>
                  <a:rPr lang="en-US" sz="2400" b="1" dirty="0">
                    <a:solidFill>
                      <a:schemeClr val="tx2"/>
                    </a:solidFill>
                  </a:rPr>
                  <a:t>: </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1.8</a:t>
                </a:r>
              </a:p>
              <a:p>
                <a:r>
                  <a:rPr lang="en-US" sz="2400" b="1" i="1" dirty="0">
                    <a:solidFill>
                      <a:schemeClr val="tx2"/>
                    </a:solidFill>
                    <a:sym typeface="Symbol" charset="2"/>
                  </a:rPr>
                  <a:t>H</a:t>
                </a:r>
                <a:r>
                  <a:rPr lang="en-US" sz="2400" b="1" baseline="-25000" dirty="0">
                    <a:solidFill>
                      <a:schemeClr val="tx2"/>
                    </a:solidFill>
                    <a:sym typeface="Symbol" charset="2"/>
                  </a:rPr>
                  <a:t>1</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a:t>
                </a:r>
                <a:r>
                  <a:rPr lang="en-US" sz="2400" b="1" dirty="0">
                    <a:solidFill>
                      <a:schemeClr val="tx2"/>
                    </a:solidFill>
                    <a:ea typeface="Arial" charset="0"/>
                    <a:cs typeface="Arial" charset="0"/>
                    <a:sym typeface="Symbol" charset="2"/>
                  </a:rPr>
                  <a:t>≠ </a:t>
                </a:r>
                <a:r>
                  <a:rPr lang="en-US" sz="2400" b="1" dirty="0">
                    <a:solidFill>
                      <a:schemeClr val="tx2"/>
                    </a:solidFill>
                    <a:sym typeface="Symbol" charset="2"/>
                  </a:rPr>
                  <a:t>1.8</a:t>
                </a:r>
              </a:p>
              <a:p>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𝜶</m:t>
                    </m:r>
                  </m:oMath>
                </a14:m>
                <a:r>
                  <a:rPr lang="en-US" sz="2400" b="1" dirty="0">
                    <a:solidFill>
                      <a:schemeClr val="tx2"/>
                    </a:solidFill>
                    <a:sym typeface="Symbol" charset="2"/>
                  </a:rPr>
                  <a:t> = 0.05</a:t>
                </a:r>
              </a:p>
              <a:p>
                <a14:m>
                  <m:oMath xmlns:m="http://schemas.openxmlformats.org/officeDocument/2006/math">
                    <m:acc>
                      <m:accPr>
                        <m:chr m:val="̅"/>
                        <m:ctrlPr>
                          <a:rPr lang="en-US" sz="2400" b="1" i="1" smtClean="0">
                            <a:solidFill>
                              <a:schemeClr val="tx2"/>
                            </a:solidFill>
                            <a:latin typeface="Cambria Math"/>
                            <a:sym typeface="Symbol" charset="2"/>
                          </a:rPr>
                        </m:ctrlPr>
                      </m:accPr>
                      <m:e>
                        <m:r>
                          <a:rPr lang="en-US" sz="2400" b="1" i="1" smtClean="0">
                            <a:solidFill>
                              <a:schemeClr val="tx2"/>
                            </a:solidFill>
                            <a:latin typeface="Cambria Math" panose="02040503050406030204" pitchFamily="18" charset="0"/>
                            <a:sym typeface="Symbol" charset="2"/>
                          </a:rPr>
                          <m:t>𝒙</m:t>
                        </m:r>
                      </m:e>
                    </m:acc>
                  </m:oMath>
                </a14:m>
                <a:r>
                  <a:rPr lang="en-US" sz="2400" b="1" dirty="0">
                    <a:solidFill>
                      <a:schemeClr val="tx2"/>
                    </a:solidFill>
                    <a:sym typeface="Symbol" charset="2"/>
                  </a:rPr>
                  <a:t>= 1.713</a:t>
                </a:r>
              </a:p>
              <a:p>
                <a:r>
                  <a:rPr lang="en-US" sz="2400" b="1" dirty="0">
                    <a:solidFill>
                      <a:schemeClr val="tx2"/>
                    </a:solidFill>
                    <a:sym typeface="Symbol" charset="2"/>
                  </a:rPr>
                  <a:t>s = </a:t>
                </a:r>
                <a:r>
                  <a:rPr lang="en-US" sz="2400" b="1" dirty="0" smtClean="0">
                    <a:solidFill>
                      <a:schemeClr val="tx2"/>
                    </a:solidFill>
                    <a:sym typeface="Symbol" charset="2"/>
                  </a:rPr>
                  <a:t>0.2588</a:t>
                </a:r>
                <a:endParaRPr lang="en-US" sz="2400" b="1" dirty="0">
                  <a:solidFill>
                    <a:schemeClr val="tx2"/>
                  </a:solidFill>
                  <a:sym typeface="Symbol" charset="2"/>
                </a:endParaRPr>
              </a:p>
            </p:txBody>
          </p:sp>
        </mc:Choice>
        <mc:Fallback xmlns="">
          <p:sp>
            <p:nvSpPr>
              <p:cNvPr id="8202" name="Text Box 6"/>
              <p:cNvSpPr txBox="1">
                <a:spLocks noRot="1" noChangeAspect="1" noMove="1" noResize="1" noEditPoints="1" noAdjustHandles="1" noChangeArrowheads="1" noChangeShapeType="1" noTextEdit="1"/>
              </p:cNvSpPr>
              <p:nvPr/>
            </p:nvSpPr>
            <p:spPr bwMode="auto">
              <a:xfrm>
                <a:off x="144939" y="3207119"/>
                <a:ext cx="1516064" cy="1971676"/>
              </a:xfrm>
              <a:prstGeom prst="rect">
                <a:avLst/>
              </a:prstGeom>
              <a:blipFill rotWithShape="1">
                <a:blip r:embed="rId3"/>
                <a:stretch>
                  <a:fillRect l="-6452" t="-1235" r="-5242" b="-5556"/>
                </a:stretch>
              </a:blipFill>
              <a:ln w="127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49"/>
              <p:cNvSpPr txBox="1">
                <a:spLocks noChangeArrowheads="1"/>
              </p:cNvSpPr>
              <p:nvPr/>
            </p:nvSpPr>
            <p:spPr bwMode="auto">
              <a:xfrm>
                <a:off x="1772926" y="4687748"/>
                <a:ext cx="2266456" cy="637419"/>
              </a:xfrm>
              <a:prstGeom prst="rect">
                <a:avLst/>
              </a:prstGeom>
              <a:noFill/>
              <a:ln w="12700">
                <a:noFill/>
                <a:miter lim="800000"/>
                <a:headEnd/>
                <a:tailEnd/>
              </a:ln>
            </p:spPr>
            <p:txBody>
              <a:bodyPr wrap="square" anchor="ctr">
                <a:prstTxWarp prst="textNoShape">
                  <a:avLst/>
                </a:prstTxWarp>
                <a:spAutoFit/>
              </a:bodyPr>
              <a:lstStyle/>
              <a:p>
                <a:r>
                  <a:rPr lang="en-US" b="1" i="1" dirty="0" smtClean="0">
                    <a:solidFill>
                      <a:schemeClr val="tx2"/>
                    </a:solidFill>
                  </a:rPr>
                  <a:t>t = </a:t>
                </a:r>
                <a14:m>
                  <m:oMath xmlns:m="http://schemas.openxmlformats.org/officeDocument/2006/math">
                    <m:f>
                      <m:fPr>
                        <m:ctrlPr>
                          <a:rPr lang="en-US" b="1" i="1" smtClean="0">
                            <a:solidFill>
                              <a:schemeClr val="tx2"/>
                            </a:solidFill>
                            <a:latin typeface="Cambria Math"/>
                          </a:rPr>
                        </m:ctrlPr>
                      </m:fPr>
                      <m:num>
                        <m:r>
                          <a:rPr lang="en-US" b="1" i="1" smtClean="0">
                            <a:solidFill>
                              <a:schemeClr val="tx2"/>
                            </a:solidFill>
                            <a:latin typeface="Cambria Math"/>
                          </a:rPr>
                          <m:t>𝟏</m:t>
                        </m:r>
                        <m:r>
                          <a:rPr lang="en-US" b="1" i="1" smtClean="0">
                            <a:solidFill>
                              <a:schemeClr val="tx2"/>
                            </a:solidFill>
                            <a:latin typeface="Cambria Math"/>
                          </a:rPr>
                          <m:t>.</m:t>
                        </m:r>
                        <m:r>
                          <a:rPr lang="en-US" b="1" i="1" smtClean="0">
                            <a:solidFill>
                              <a:schemeClr val="tx2"/>
                            </a:solidFill>
                            <a:latin typeface="Cambria Math"/>
                          </a:rPr>
                          <m:t>𝟕𝟏𝟑</m:t>
                        </m:r>
                        <m:r>
                          <a:rPr lang="en-US" b="1" i="1" smtClean="0">
                            <a:solidFill>
                              <a:schemeClr val="tx2"/>
                            </a:solidFill>
                            <a:latin typeface="Cambria Math"/>
                          </a:rPr>
                          <m:t>−</m:t>
                        </m:r>
                        <m:r>
                          <a:rPr lang="en-US" b="1" i="1" smtClean="0">
                            <a:solidFill>
                              <a:schemeClr val="tx2"/>
                            </a:solidFill>
                            <a:latin typeface="Cambria Math"/>
                          </a:rPr>
                          <m:t>𝟏</m:t>
                        </m:r>
                        <m:r>
                          <a:rPr lang="en-US" b="1" i="1" smtClean="0">
                            <a:solidFill>
                              <a:schemeClr val="tx2"/>
                            </a:solidFill>
                            <a:latin typeface="Cambria Math"/>
                          </a:rPr>
                          <m:t>.</m:t>
                        </m:r>
                        <m:r>
                          <a:rPr lang="en-US" b="1" i="1" smtClean="0">
                            <a:solidFill>
                              <a:schemeClr val="tx2"/>
                            </a:solidFill>
                            <a:latin typeface="Cambria Math"/>
                          </a:rPr>
                          <m:t>𝟖𝟎</m:t>
                        </m:r>
                      </m:num>
                      <m:den>
                        <m:f>
                          <m:fPr>
                            <m:ctrlPr>
                              <a:rPr lang="en-US" b="1" i="1" smtClean="0">
                                <a:solidFill>
                                  <a:schemeClr val="tx2"/>
                                </a:solidFill>
                                <a:latin typeface="Cambria Math"/>
                              </a:rPr>
                            </m:ctrlPr>
                          </m:fPr>
                          <m:num>
                            <m:r>
                              <a:rPr lang="en-US" b="1" i="1" smtClean="0">
                                <a:solidFill>
                                  <a:schemeClr val="tx2"/>
                                </a:solidFill>
                                <a:latin typeface="Cambria Math"/>
                              </a:rPr>
                              <m:t>𝟎</m:t>
                            </m:r>
                            <m:r>
                              <a:rPr lang="en-US" b="1" i="1" smtClean="0">
                                <a:solidFill>
                                  <a:schemeClr val="tx2"/>
                                </a:solidFill>
                                <a:latin typeface="Cambria Math"/>
                              </a:rPr>
                              <m:t>.</m:t>
                            </m:r>
                            <m:r>
                              <a:rPr lang="en-US" b="1" i="1" smtClean="0">
                                <a:solidFill>
                                  <a:schemeClr val="tx2"/>
                                </a:solidFill>
                                <a:latin typeface="Cambria Math"/>
                              </a:rPr>
                              <m:t>𝟐𝟓𝟖𝟖</m:t>
                            </m:r>
                          </m:num>
                          <m:den>
                            <m:rad>
                              <m:radPr>
                                <m:degHide m:val="on"/>
                                <m:ctrlPr>
                                  <a:rPr lang="en-US" b="1" i="1" smtClean="0">
                                    <a:solidFill>
                                      <a:schemeClr val="tx2"/>
                                    </a:solidFill>
                                    <a:latin typeface="Cambria Math"/>
                                  </a:rPr>
                                </m:ctrlPr>
                              </m:radPr>
                              <m:deg/>
                              <m:e>
                                <m:r>
                                  <a:rPr lang="en-US" b="1" i="1" smtClean="0">
                                    <a:solidFill>
                                      <a:schemeClr val="tx2"/>
                                    </a:solidFill>
                                    <a:latin typeface="Cambria Math"/>
                                  </a:rPr>
                                  <m:t>𝟏𝟓</m:t>
                                </m:r>
                              </m:e>
                            </m:rad>
                          </m:den>
                        </m:f>
                      </m:den>
                    </m:f>
                    <m:r>
                      <a:rPr lang="en-US" b="1" i="1" smtClean="0">
                        <a:solidFill>
                          <a:schemeClr val="tx2"/>
                        </a:solidFill>
                        <a:latin typeface="Cambria Math"/>
                      </a:rPr>
                      <m:t>=</m:t>
                    </m:r>
                    <m:r>
                      <m:rPr>
                        <m:nor/>
                      </m:rPr>
                      <a:rPr lang="en-US" b="1" i="1" dirty="0">
                        <a:solidFill>
                          <a:schemeClr val="tx2"/>
                        </a:solidFill>
                      </a:rPr>
                      <m:t>1.297</m:t>
                    </m:r>
                  </m:oMath>
                </a14:m>
                <a:endParaRPr lang="en-US" dirty="0">
                  <a:latin typeface="Times New Roman" charset="0"/>
                </a:endParaRPr>
              </a:p>
            </p:txBody>
          </p:sp>
        </mc:Choice>
        <mc:Fallback xmlns="">
          <p:sp>
            <p:nvSpPr>
              <p:cNvPr id="8" name="Text Box 49"/>
              <p:cNvSpPr txBox="1">
                <a:spLocks noRot="1" noChangeAspect="1" noMove="1" noResize="1" noEditPoints="1" noAdjustHandles="1" noChangeArrowheads="1" noChangeShapeType="1" noTextEdit="1"/>
              </p:cNvSpPr>
              <p:nvPr/>
            </p:nvSpPr>
            <p:spPr bwMode="auto">
              <a:xfrm>
                <a:off x="1772926" y="4687748"/>
                <a:ext cx="2266456" cy="637419"/>
              </a:xfrm>
              <a:prstGeom prst="rect">
                <a:avLst/>
              </a:prstGeom>
              <a:blipFill rotWithShape="1">
                <a:blip r:embed="rId4"/>
                <a:stretch>
                  <a:fillRect l="-2419"/>
                </a:stretch>
              </a:blipFill>
              <a:ln w="12700">
                <a:noFill/>
                <a:miter lim="800000"/>
                <a:headEnd/>
                <a:tailEnd/>
              </a:ln>
            </p:spPr>
            <p:txBody>
              <a:bodyPr/>
              <a:lstStyle/>
              <a:p>
                <a:r>
                  <a:rPr lang="en-US">
                    <a:noFill/>
                  </a:rPr>
                  <a:t> </a:t>
                </a:r>
              </a:p>
            </p:txBody>
          </p:sp>
        </mc:Fallback>
      </mc:AlternateContent>
      <p:sp>
        <p:nvSpPr>
          <p:cNvPr id="10" name="Text Box 51"/>
          <p:cNvSpPr txBox="1">
            <a:spLocks noChangeArrowheads="1"/>
          </p:cNvSpPr>
          <p:nvPr/>
        </p:nvSpPr>
        <p:spPr bwMode="auto">
          <a:xfrm>
            <a:off x="1570620" y="3273550"/>
            <a:ext cx="2438400" cy="40011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b="1" dirty="0"/>
              <a:t>Critical Values</a:t>
            </a:r>
          </a:p>
        </p:txBody>
      </p:sp>
      <p:sp>
        <p:nvSpPr>
          <p:cNvPr id="11" name="Text Box 52"/>
          <p:cNvSpPr txBox="1">
            <a:spLocks noChangeArrowheads="1"/>
          </p:cNvSpPr>
          <p:nvPr/>
        </p:nvSpPr>
        <p:spPr bwMode="auto">
          <a:xfrm>
            <a:off x="3264881" y="3244924"/>
            <a:ext cx="2133600" cy="400110"/>
          </a:xfrm>
          <a:prstGeom prst="rect">
            <a:avLst/>
          </a:prstGeom>
          <a:noFill/>
          <a:ln w="12700">
            <a:noFill/>
            <a:miter lim="800000"/>
            <a:headEnd/>
            <a:tailEnd/>
          </a:ln>
        </p:spPr>
        <p:txBody>
          <a:bodyPr anchor="ctr">
            <a:prstTxWarp prst="textNoShape">
              <a:avLst/>
            </a:prstTxWarp>
            <a:spAutoFit/>
          </a:bodyPr>
          <a:lstStyle/>
          <a:p>
            <a:pPr algn="ctr"/>
            <a:r>
              <a:rPr lang="en-US" sz="2000" b="1" i="1" dirty="0">
                <a:solidFill>
                  <a:schemeClr val="tx2"/>
                </a:solidFill>
              </a:rPr>
              <a:t>t = ±</a:t>
            </a:r>
            <a:r>
              <a:rPr lang="en-US" sz="2000" b="1" i="1" dirty="0">
                <a:solidFill>
                  <a:schemeClr val="tx2"/>
                </a:solidFill>
                <a:ea typeface="Arial" charset="0"/>
                <a:cs typeface="Arial" charset="0"/>
              </a:rPr>
              <a:t> 2.145</a:t>
            </a:r>
            <a:r>
              <a:rPr lang="en-US" sz="2000" b="1" i="1" dirty="0">
                <a:solidFill>
                  <a:schemeClr val="tx2"/>
                </a:solidFill>
              </a:rPr>
              <a:t> </a:t>
            </a:r>
            <a:endParaRPr lang="en-US" sz="2000" b="1" i="1" dirty="0">
              <a:solidFill>
                <a:schemeClr val="tx2"/>
              </a:solidFill>
              <a:ea typeface="Arial" charset="0"/>
              <a:cs typeface="Arial" charset="0"/>
            </a:endParaRPr>
          </a:p>
        </p:txBody>
      </p:sp>
      <p:sp>
        <p:nvSpPr>
          <p:cNvPr id="12" name="Text Box 53"/>
          <p:cNvSpPr txBox="1">
            <a:spLocks noChangeArrowheads="1"/>
          </p:cNvSpPr>
          <p:nvPr/>
        </p:nvSpPr>
        <p:spPr bwMode="auto">
          <a:xfrm>
            <a:off x="6758043" y="4732456"/>
            <a:ext cx="2012418" cy="369332"/>
          </a:xfrm>
          <a:prstGeom prst="rect">
            <a:avLst/>
          </a:prstGeom>
          <a:noFill/>
          <a:ln w="12700">
            <a:noFill/>
            <a:miter lim="800000"/>
            <a:headEnd/>
            <a:tailEnd/>
          </a:ln>
        </p:spPr>
        <p:txBody>
          <a:bodyPr wrap="square" anchor="ctr">
            <a:prstTxWarp prst="textNoShape">
              <a:avLst/>
            </a:prstTxWarp>
            <a:spAutoFit/>
          </a:bodyPr>
          <a:lstStyle/>
          <a:p>
            <a:pPr algn="ctr"/>
            <a:r>
              <a:rPr lang="en-US" b="1" i="1" dirty="0">
                <a:solidFill>
                  <a:schemeClr val="tx2"/>
                </a:solidFill>
              </a:rPr>
              <a:t>Fail to Reject H</a:t>
            </a:r>
            <a:r>
              <a:rPr lang="en-US" b="1" i="1" baseline="-25000" dirty="0">
                <a:solidFill>
                  <a:schemeClr val="tx2"/>
                </a:solidFill>
              </a:rPr>
              <a:t>0</a:t>
            </a:r>
            <a:endParaRPr lang="en-US" b="1" i="1" baseline="-25000" dirty="0">
              <a:solidFill>
                <a:schemeClr val="tx2"/>
              </a:solidFill>
              <a:ea typeface="Arial" charset="0"/>
              <a:cs typeface="Arial" charset="0"/>
            </a:endParaRPr>
          </a:p>
        </p:txBody>
      </p:sp>
      <p:sp>
        <p:nvSpPr>
          <p:cNvPr id="14" name="Text Box 21"/>
          <p:cNvSpPr txBox="1">
            <a:spLocks noChangeArrowheads="1"/>
          </p:cNvSpPr>
          <p:nvPr/>
        </p:nvSpPr>
        <p:spPr bwMode="auto">
          <a:xfrm>
            <a:off x="3965233" y="4763234"/>
            <a:ext cx="3042333" cy="33855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1600" b="1" dirty="0"/>
              <a:t>P-value: </a:t>
            </a:r>
            <a:r>
              <a:rPr lang="en-US" sz="1600" b="1" dirty="0" err="1" smtClean="0"/>
              <a:t>Pr</a:t>
            </a:r>
            <a:r>
              <a:rPr lang="en-US" sz="1600" b="1" dirty="0" smtClean="0"/>
              <a:t>(t&gt;1.297)=.0 2155 </a:t>
            </a:r>
            <a:r>
              <a:rPr lang="en-US" sz="1600" b="1" dirty="0"/>
              <a:t>&gt; .05</a:t>
            </a:r>
          </a:p>
        </p:txBody>
      </p:sp>
      <p:sp>
        <p:nvSpPr>
          <p:cNvPr id="13" name="Text Box 54"/>
          <p:cNvSpPr txBox="1">
            <a:spLocks noChangeArrowheads="1"/>
          </p:cNvSpPr>
          <p:nvPr/>
        </p:nvSpPr>
        <p:spPr bwMode="auto">
          <a:xfrm>
            <a:off x="267966" y="5390289"/>
            <a:ext cx="8445502" cy="1323439"/>
          </a:xfrm>
          <a:prstGeom prst="rect">
            <a:avLst/>
          </a:prstGeom>
          <a:noFill/>
          <a:ln w="9525">
            <a:solidFill>
              <a:schemeClr val="accent1">
                <a:shade val="50000"/>
              </a:schemeClr>
            </a:solidFill>
            <a:miter lim="800000"/>
            <a:headEnd/>
            <a:tailEnd/>
          </a:ln>
        </p:spPr>
        <p:txBody>
          <a:bodyPr wrap="square">
            <a:prstTxWarp prst="textNoShape">
              <a:avLst/>
            </a:prstTxWarp>
            <a:spAutoFit/>
          </a:bodyPr>
          <a:lstStyle/>
          <a:p>
            <a:pPr algn="just">
              <a:spcBef>
                <a:spcPct val="50000"/>
              </a:spcBef>
            </a:pPr>
            <a:r>
              <a:rPr lang="en-US" sz="1600" b="1" dirty="0"/>
              <a:t>On the basis of this test, there is not enough evidence to reject the claim that the mean weight of bumblebee bats is equal to 1.8 g (p-value = .2155 from a t-test).  A 95% confidence interval is (1.57, 1.8566) grams.  The problem was ambiguous on the randomness of the sample; thus, we will assume that it was not a random sample, which makes inference to all bats strictly speculative. </a:t>
            </a:r>
          </a:p>
        </p:txBody>
      </p:sp>
      <p:pic>
        <p:nvPicPr>
          <p:cNvPr id="1026" name="Picture 2" descr="http://www.nationmultimedia.com/top40/media/img/size1/2012/03/01/cdeh6bb7khegcfahb8g5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6975" y="26966"/>
            <a:ext cx="1749425" cy="13827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5368702" y="3342384"/>
            <a:ext cx="3401759" cy="1176008"/>
          </a:xfrm>
          <a:prstGeom prst="rect">
            <a:avLst/>
          </a:prstGeom>
        </p:spPr>
      </p:pic>
      <p:pic>
        <p:nvPicPr>
          <p:cNvPr id="4" name="Picture 3"/>
          <p:cNvPicPr>
            <a:picLocks noChangeAspect="1"/>
          </p:cNvPicPr>
          <p:nvPr/>
        </p:nvPicPr>
        <p:blipFill>
          <a:blip r:embed="rId7"/>
          <a:stretch>
            <a:fillRect/>
          </a:stretch>
        </p:blipFill>
        <p:spPr>
          <a:xfrm>
            <a:off x="4101837" y="3756423"/>
            <a:ext cx="711725" cy="483973"/>
          </a:xfrm>
          <a:prstGeom prst="rect">
            <a:avLst/>
          </a:prstGeom>
        </p:spPr>
      </p:pic>
      <p:pic>
        <p:nvPicPr>
          <p:cNvPr id="5" name="Picture 4"/>
          <p:cNvPicPr>
            <a:picLocks noChangeAspect="1"/>
          </p:cNvPicPr>
          <p:nvPr/>
        </p:nvPicPr>
        <p:blipFill>
          <a:blip r:embed="rId8"/>
          <a:stretch>
            <a:fillRect/>
          </a:stretch>
        </p:blipFill>
        <p:spPr>
          <a:xfrm>
            <a:off x="1737225" y="3612489"/>
            <a:ext cx="2275228" cy="878117"/>
          </a:xfrm>
          <a:prstGeom prst="rect">
            <a:avLst/>
          </a:prstGeom>
        </p:spPr>
      </p:pic>
      <p:sp>
        <p:nvSpPr>
          <p:cNvPr id="6" name="Slide Number Placeholder 5"/>
          <p:cNvSpPr>
            <a:spLocks noGrp="1"/>
          </p:cNvSpPr>
          <p:nvPr>
            <p:ph type="sldNum" sz="quarter" idx="12"/>
          </p:nvPr>
        </p:nvSpPr>
        <p:spPr/>
        <p:txBody>
          <a:bodyPr/>
          <a:lstStyle/>
          <a:p>
            <a:fld id="{240F1BDB-6CE4-495C-AC30-106FDA64768F}" type="slidenum">
              <a:rPr lang="en-US" smtClean="0"/>
              <a:t>8</a:t>
            </a:fld>
            <a:endParaRPr lang="en-US" dirty="0"/>
          </a:p>
        </p:txBody>
      </p:sp>
      <p:sp>
        <p:nvSpPr>
          <p:cNvPr id="7" name="Rectangle 1"/>
          <p:cNvSpPr>
            <a:spLocks noChangeArrowheads="1"/>
          </p:cNvSpPr>
          <p:nvPr/>
        </p:nvSpPr>
        <p:spPr bwMode="auto">
          <a:xfrm>
            <a:off x="6197621" y="349001"/>
            <a:ext cx="2317729" cy="7386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proc </a:t>
            </a: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ttest</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data = </a:t>
            </a: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batWeight</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h0=1.8 alpha=0.05;</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err="1" smtClean="0">
                <a:ln>
                  <a:noFill/>
                </a:ln>
                <a:solidFill>
                  <a:srgbClr val="020202"/>
                </a:solidFill>
                <a:effectLst/>
                <a:latin typeface="Consolas" pitchFamily="49" charset="0"/>
                <a:cs typeface="Arial" pitchFamily="34" charset="0"/>
              </a:rPr>
              <a:t>var</a:t>
            </a: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 weight;</a:t>
            </a:r>
            <a:b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200" b="0" i="0" u="none" strike="noStrike" cap="none" normalizeH="0" baseline="0" dirty="0" smtClean="0">
                <a:ln>
                  <a:noFill/>
                </a:ln>
                <a:solidFill>
                  <a:srgbClr val="020202"/>
                </a:solidFill>
                <a:effectLst/>
                <a:latin typeface="Consolas" pitchFamily="49" charset="0"/>
                <a:cs typeface="Arial" pitchFamily="34" charset="0"/>
              </a:rPr>
              <a:t>run;</a:t>
            </a: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Title 1"/>
          <p:cNvSpPr txBox="1">
            <a:spLocks/>
          </p:cNvSpPr>
          <p:nvPr/>
        </p:nvSpPr>
        <p:spPr>
          <a:xfrm>
            <a:off x="509773" y="479629"/>
            <a:ext cx="2886900" cy="7159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Bats</a:t>
            </a:r>
          </a:p>
          <a:p>
            <a:r>
              <a:rPr lang="en-US" sz="2800" b="1" dirty="0" smtClean="0"/>
              <a:t>Statistical Test </a:t>
            </a:r>
          </a:p>
          <a:p>
            <a:r>
              <a:rPr lang="en-US" sz="2800" b="1" dirty="0" smtClean="0"/>
              <a:t>And Conclusion</a:t>
            </a:r>
            <a:endParaRPr lang="en-US" sz="2800" b="1" dirty="0"/>
          </a:p>
        </p:txBody>
      </p:sp>
      <p:sp>
        <p:nvSpPr>
          <p:cNvPr id="15" name="Rectangle 14"/>
          <p:cNvSpPr/>
          <p:nvPr/>
        </p:nvSpPr>
        <p:spPr>
          <a:xfrm>
            <a:off x="1722703" y="4687748"/>
            <a:ext cx="6990765" cy="637419"/>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259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075" y="246887"/>
            <a:ext cx="8229600" cy="715962"/>
          </a:xfrm>
        </p:spPr>
        <p:txBody>
          <a:bodyPr>
            <a:normAutofit/>
          </a:bodyPr>
          <a:lstStyle/>
          <a:p>
            <a:r>
              <a:rPr lang="en-US" sz="2800" b="1" dirty="0" smtClean="0">
                <a:latin typeface="+mn-lt"/>
              </a:rPr>
              <a:t>EXAMPLE</a:t>
            </a:r>
            <a:r>
              <a:rPr lang="en-US" sz="2800" b="1" dirty="0">
                <a:latin typeface="+mn-lt"/>
              </a:rPr>
              <a:t>: CREATIVITY </a:t>
            </a:r>
            <a:r>
              <a:rPr lang="en-US" sz="2800" b="1" dirty="0" smtClean="0">
                <a:latin typeface="+mn-lt"/>
              </a:rPr>
              <a:t>STUDY</a:t>
            </a:r>
            <a:endParaRPr lang="en-US" sz="2800" b="1" dirty="0">
              <a:latin typeface="+mn-lt"/>
            </a:endParaRPr>
          </a:p>
        </p:txBody>
      </p:sp>
      <p:sp>
        <p:nvSpPr>
          <p:cNvPr id="5" name="TextBox 4"/>
          <p:cNvSpPr txBox="1"/>
          <p:nvPr/>
        </p:nvSpPr>
        <p:spPr>
          <a:xfrm>
            <a:off x="-96266" y="1780013"/>
            <a:ext cx="8610600" cy="461665"/>
          </a:xfrm>
          <a:prstGeom prst="rect">
            <a:avLst/>
          </a:prstGeom>
          <a:noFill/>
        </p:spPr>
        <p:txBody>
          <a:bodyPr wrap="square" rtlCol="0">
            <a:spAutoFit/>
          </a:bodyPr>
          <a:lstStyle/>
          <a:p>
            <a:pPr algn="ctr"/>
            <a:r>
              <a:rPr lang="en-US" sz="2400" dirty="0"/>
              <a:t>Step 1: Identify the null (Ho) and alternative (Ha) hypothesis. </a:t>
            </a:r>
          </a:p>
        </p:txBody>
      </p:sp>
      <mc:AlternateContent xmlns:mc="http://schemas.openxmlformats.org/markup-compatibility/2006" xmlns:a14="http://schemas.microsoft.com/office/drawing/2010/main">
        <mc:Choice Requires="a14">
          <p:sp>
            <p:nvSpPr>
              <p:cNvPr id="8" name="TextBox 7"/>
              <p:cNvSpPr txBox="1"/>
              <p:nvPr/>
            </p:nvSpPr>
            <p:spPr>
              <a:xfrm>
                <a:off x="3099451" y="2430143"/>
                <a:ext cx="1900457" cy="954107"/>
              </a:xfrm>
              <a:prstGeom prst="rect">
                <a:avLst/>
              </a:prstGeom>
              <a:noFill/>
            </p:spPr>
            <p:txBody>
              <a:bodyPr wrap="none" rtlCol="0">
                <a:spAutoFit/>
              </a:bodyPr>
              <a:lstStyle/>
              <a:p>
                <a:r>
                  <a:rPr lang="en-US" sz="2800" dirty="0"/>
                  <a:t>Ho: </a:t>
                </a:r>
                <a14:m>
                  <m:oMath xmlns:m="http://schemas.openxmlformats.org/officeDocument/2006/math">
                    <m:r>
                      <a:rPr lang="en-US" sz="2800" i="1" smtClean="0">
                        <a:latin typeface="Cambria Math"/>
                      </a:rPr>
                      <m:t>µ</m:t>
                    </m:r>
                    <m:r>
                      <a:rPr lang="en-US" sz="2800" b="0" i="1" baseline="-25000" smtClean="0">
                        <a:latin typeface="Cambria Math" panose="02040503050406030204" pitchFamily="18" charset="0"/>
                      </a:rPr>
                      <m:t>𝐼</m:t>
                    </m:r>
                    <m:r>
                      <a:rPr lang="en-US" sz="2800" b="0" i="1" smtClean="0">
                        <a:latin typeface="Cambria Math" panose="02040503050406030204" pitchFamily="18" charset="0"/>
                      </a:rPr>
                      <m:t>=</m:t>
                    </m:r>
                    <m:r>
                      <a:rPr lang="en-US" sz="2800" i="1">
                        <a:latin typeface="Cambria Math"/>
                      </a:rPr>
                      <m:t>µ</m:t>
                    </m:r>
                    <m:r>
                      <a:rPr lang="en-US" sz="2800" b="0" i="1" baseline="-25000" smtClean="0">
                        <a:latin typeface="Cambria Math" panose="02040503050406030204" pitchFamily="18" charset="0"/>
                      </a:rPr>
                      <m:t>𝐸</m:t>
                    </m:r>
                  </m:oMath>
                </a14:m>
                <a:endParaRPr lang="en-US" sz="2800" dirty="0"/>
              </a:p>
              <a:p>
                <a:r>
                  <a:rPr lang="en-US" sz="2800" dirty="0"/>
                  <a:t>Ha: </a:t>
                </a:r>
                <a14:m>
                  <m:oMath xmlns:m="http://schemas.openxmlformats.org/officeDocument/2006/math">
                    <m:r>
                      <a:rPr lang="en-US" sz="2800" i="1">
                        <a:latin typeface="Cambria Math"/>
                      </a:rPr>
                      <m:t>µ</m:t>
                    </m:r>
                    <m:r>
                      <a:rPr lang="en-US" sz="2800" i="1" baseline="-25000">
                        <a:latin typeface="Cambria Math" panose="02040503050406030204" pitchFamily="18" charset="0"/>
                      </a:rPr>
                      <m:t>𝐼</m:t>
                    </m:r>
                    <m:r>
                      <a:rPr lang="en-US" sz="2800" i="1">
                        <a:latin typeface="Cambria Math"/>
                      </a:rPr>
                      <m:t>≠µ</m:t>
                    </m:r>
                    <m:r>
                      <a:rPr lang="en-US" sz="2800" i="1" baseline="-25000">
                        <a:latin typeface="Cambria Math" panose="02040503050406030204" pitchFamily="18" charset="0"/>
                      </a:rPr>
                      <m:t>𝐸</m:t>
                    </m:r>
                  </m:oMath>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099451" y="2430143"/>
                <a:ext cx="1900457" cy="954107"/>
              </a:xfrm>
              <a:prstGeom prst="rect">
                <a:avLst/>
              </a:prstGeom>
              <a:blipFill rotWithShape="1">
                <a:blip r:embed="rId2"/>
                <a:stretch>
                  <a:fillRect l="-6410" t="-5769" b="-17949"/>
                </a:stretch>
              </a:blipFill>
            </p:spPr>
            <p:txBody>
              <a:bodyPr/>
              <a:lstStyle/>
              <a:p>
                <a:r>
                  <a:rPr lang="en-US">
                    <a:noFill/>
                  </a:rPr>
                  <a:t> </a:t>
                </a:r>
              </a:p>
            </p:txBody>
          </p:sp>
        </mc:Fallback>
      </mc:AlternateContent>
      <p:sp>
        <p:nvSpPr>
          <p:cNvPr id="6" name="TextBox 5"/>
          <p:cNvSpPr txBox="1"/>
          <p:nvPr/>
        </p:nvSpPr>
        <p:spPr>
          <a:xfrm>
            <a:off x="3194453" y="3459773"/>
            <a:ext cx="2438400" cy="369332"/>
          </a:xfrm>
          <a:prstGeom prst="rect">
            <a:avLst/>
          </a:prstGeom>
          <a:noFill/>
        </p:spPr>
        <p:txBody>
          <a:bodyPr wrap="square" rtlCol="0">
            <a:spAutoFit/>
          </a:bodyPr>
          <a:lstStyle/>
          <a:p>
            <a:r>
              <a:rPr lang="en-US" dirty="0"/>
              <a:t>Which is equivalent to:</a:t>
            </a:r>
          </a:p>
        </p:txBody>
      </p:sp>
      <mc:AlternateContent xmlns:mc="http://schemas.openxmlformats.org/markup-compatibility/2006" xmlns:a14="http://schemas.microsoft.com/office/drawing/2010/main">
        <mc:Choice Requires="a14">
          <p:sp>
            <p:nvSpPr>
              <p:cNvPr id="7" name="TextBox 6"/>
              <p:cNvSpPr txBox="1"/>
              <p:nvPr/>
            </p:nvSpPr>
            <p:spPr>
              <a:xfrm>
                <a:off x="3099451" y="3821481"/>
                <a:ext cx="2386231" cy="954107"/>
              </a:xfrm>
              <a:prstGeom prst="rect">
                <a:avLst/>
              </a:prstGeom>
              <a:noFill/>
            </p:spPr>
            <p:txBody>
              <a:bodyPr wrap="none" rtlCol="0">
                <a:spAutoFit/>
              </a:bodyPr>
              <a:lstStyle/>
              <a:p>
                <a:r>
                  <a:rPr lang="en-US" sz="2800" dirty="0"/>
                  <a:t>Ho: </a:t>
                </a:r>
                <a14:m>
                  <m:oMath xmlns:m="http://schemas.openxmlformats.org/officeDocument/2006/math">
                    <m:r>
                      <a:rPr lang="en-US" sz="2800" i="1" smtClean="0">
                        <a:latin typeface="Cambria Math"/>
                      </a:rPr>
                      <m:t>µ</m:t>
                    </m:r>
                    <m:r>
                      <a:rPr lang="en-US" sz="2800" b="0" i="1" baseline="-25000" smtClean="0">
                        <a:latin typeface="Cambria Math" panose="02040503050406030204" pitchFamily="18" charset="0"/>
                      </a:rPr>
                      <m:t>𝐼</m:t>
                    </m:r>
                    <m:r>
                      <a:rPr lang="en-US" sz="2800" b="0" i="1" smtClean="0">
                        <a:latin typeface="Cambria Math" panose="02040503050406030204" pitchFamily="18" charset="0"/>
                      </a:rPr>
                      <m:t>−</m:t>
                    </m:r>
                    <m:r>
                      <a:rPr lang="en-US" sz="2800" i="1">
                        <a:latin typeface="Cambria Math"/>
                      </a:rPr>
                      <m:t>µ</m:t>
                    </m:r>
                    <m:r>
                      <a:rPr lang="en-US" sz="2800" b="0" i="1" baseline="-25000" smtClean="0">
                        <a:latin typeface="Cambria Math" panose="02040503050406030204" pitchFamily="18" charset="0"/>
                      </a:rPr>
                      <m:t>𝐸</m:t>
                    </m:r>
                  </m:oMath>
                </a14:m>
                <a:r>
                  <a:rPr lang="en-US" sz="2800" dirty="0"/>
                  <a:t> = 0</a:t>
                </a:r>
              </a:p>
              <a:p>
                <a:r>
                  <a:rPr lang="en-US" sz="2800" dirty="0"/>
                  <a:t>Ha: </a:t>
                </a:r>
                <a14:m>
                  <m:oMath xmlns:m="http://schemas.openxmlformats.org/officeDocument/2006/math">
                    <m:r>
                      <a:rPr lang="en-US" sz="2800" i="1">
                        <a:latin typeface="Cambria Math"/>
                      </a:rPr>
                      <m:t>µ</m:t>
                    </m:r>
                    <m:r>
                      <a:rPr lang="en-US" sz="2800" i="1" baseline="-25000">
                        <a:latin typeface="Cambria Math" panose="02040503050406030204" pitchFamily="18" charset="0"/>
                      </a:rPr>
                      <m:t>𝐼</m:t>
                    </m:r>
                    <m:r>
                      <a:rPr lang="en-US" sz="2800" b="0" i="1" smtClean="0">
                        <a:latin typeface="Cambria Math" panose="02040503050406030204" pitchFamily="18" charset="0"/>
                      </a:rPr>
                      <m:t>−</m:t>
                    </m:r>
                    <m:r>
                      <a:rPr lang="en-US" sz="2800" i="1">
                        <a:latin typeface="Cambria Math"/>
                      </a:rPr>
                      <m:t>µ</m:t>
                    </m:r>
                    <m:r>
                      <a:rPr lang="en-US" sz="2800" i="1" baseline="-25000">
                        <a:latin typeface="Cambria Math" panose="02040503050406030204" pitchFamily="18" charset="0"/>
                      </a:rPr>
                      <m:t>𝐸</m:t>
                    </m:r>
                  </m:oMath>
                </a14:m>
                <a:r>
                  <a:rPr lang="en-US" sz="2800" dirty="0"/>
                  <a:t> </a:t>
                </a:r>
                <a14:m>
                  <m:oMath xmlns:m="http://schemas.openxmlformats.org/officeDocument/2006/math">
                    <m:r>
                      <a:rPr lang="en-US" sz="2800" i="1">
                        <a:latin typeface="Cambria Math"/>
                      </a:rPr>
                      <m:t>≠</m:t>
                    </m:r>
                  </m:oMath>
                </a14:m>
                <a:r>
                  <a:rPr lang="en-US" sz="2800" dirty="0"/>
                  <a:t>0</a:t>
                </a:r>
              </a:p>
            </p:txBody>
          </p:sp>
        </mc:Choice>
        <mc:Fallback xmlns="">
          <p:sp>
            <p:nvSpPr>
              <p:cNvPr id="7" name="TextBox 6"/>
              <p:cNvSpPr txBox="1">
                <a:spLocks noRot="1" noChangeAspect="1" noMove="1" noResize="1" noEditPoints="1" noAdjustHandles="1" noChangeArrowheads="1" noChangeShapeType="1" noTextEdit="1"/>
              </p:cNvSpPr>
              <p:nvPr/>
            </p:nvSpPr>
            <p:spPr>
              <a:xfrm>
                <a:off x="3099451" y="3821481"/>
                <a:ext cx="2386231" cy="954107"/>
              </a:xfrm>
              <a:prstGeom prst="rect">
                <a:avLst/>
              </a:prstGeom>
              <a:blipFill rotWithShape="1">
                <a:blip r:embed="rId3"/>
                <a:stretch>
                  <a:fillRect l="-5102" t="-5769" r="-4082"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11572" y="858062"/>
                <a:ext cx="8587770" cy="923330"/>
              </a:xfrm>
              <a:prstGeom prst="rect">
                <a:avLst/>
              </a:prstGeom>
              <a:noFill/>
            </p:spPr>
            <p:txBody>
              <a:bodyPr wrap="square" rtlCol="0">
                <a:spAutoFit/>
              </a:bodyPr>
              <a:lstStyle/>
              <a:p>
                <a:pPr algn="just"/>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9" name="TextBox 8"/>
              <p:cNvSpPr txBox="1">
                <a:spLocks noRot="1" noChangeAspect="1" noMove="1" noResize="1" noEditPoints="1" noAdjustHandles="1" noChangeArrowheads="1" noChangeShapeType="1" noTextEdit="1"/>
              </p:cNvSpPr>
              <p:nvPr/>
            </p:nvSpPr>
            <p:spPr>
              <a:xfrm>
                <a:off x="211572" y="858062"/>
                <a:ext cx="8587770" cy="923330"/>
              </a:xfrm>
              <a:prstGeom prst="rect">
                <a:avLst/>
              </a:prstGeom>
              <a:blipFill rotWithShape="1">
                <a:blip r:embed="rId4"/>
                <a:stretch>
                  <a:fillRect l="-639" t="-3311" r="-639" b="-9934"/>
                </a:stretch>
              </a:blipFill>
            </p:spPr>
            <p:txBody>
              <a:bodyPr/>
              <a:lstStyle/>
              <a:p>
                <a:r>
                  <a:rPr lang="en-US">
                    <a:noFill/>
                  </a:rPr>
                  <a:t> </a:t>
                </a:r>
              </a:p>
            </p:txBody>
          </p:sp>
        </mc:Fallback>
      </mc:AlternateContent>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l="22171" r="16775"/>
          <a:stretch/>
        </p:blipFill>
        <p:spPr>
          <a:xfrm>
            <a:off x="295894" y="2216318"/>
            <a:ext cx="2269176" cy="3932016"/>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6268" y="5091059"/>
            <a:ext cx="6304916" cy="14047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62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3309</TotalTime>
  <Words>2314</Words>
  <Application>Microsoft Office PowerPoint</Application>
  <PresentationFormat>On-screen Show (4:3)</PresentationFormat>
  <Paragraphs>169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For Live Session Assignment Unit 3</vt:lpstr>
      <vt:lpstr>Examples of A Complete Analysis</vt:lpstr>
      <vt:lpstr>Example: Beach Comber</vt:lpstr>
      <vt:lpstr>Example: Beach Comber - Continued</vt:lpstr>
      <vt:lpstr>Revised Write Up Beach Comber</vt:lpstr>
      <vt:lpstr>Example: Bats</vt:lpstr>
      <vt:lpstr>Example: Bats - Continued</vt:lpstr>
      <vt:lpstr>PowerPoint Presentation</vt:lpstr>
      <vt:lpstr>EXAMPLE: CREATIVITY STUDY</vt:lpstr>
      <vt:lpstr>Example: Creativity Data Check Normality Assumption</vt:lpstr>
      <vt:lpstr>Normality Assumption- Creativity Data</vt:lpstr>
      <vt:lpstr>Equality of Variances – Creativity Data </vt:lpstr>
      <vt:lpstr>Example: Creativity Data Independent Observations Assumption</vt:lpstr>
      <vt:lpstr>Independent Observations – Creativity Data</vt:lpstr>
      <vt:lpstr>Example: Creativity Data Run the Test</vt:lpstr>
      <vt:lpstr>Let’s Formalize This Test Into 6 Steps</vt:lpstr>
      <vt:lpstr>Example: Creativity Data State the Scope and Conclusion</vt:lpstr>
      <vt:lpstr>Let’s Fill in the P-value (and add a CI) – Creativity Data</vt:lpstr>
      <vt:lpstr>Quick Quiz Questions (QQQS)  (≤1 hour)</vt:lpstr>
      <vt:lpstr>Quick Quiz Question 1</vt:lpstr>
      <vt:lpstr>Quick Quiz Question 2</vt:lpstr>
      <vt:lpstr>Quick Quiz Question 3</vt:lpstr>
      <vt:lpstr>Quick Quiz Question 4</vt:lpstr>
      <vt:lpstr>Question 1: ( ≤2 hours) </vt:lpstr>
      <vt:lpstr>Question 1 - Continued( ≤2 hours)</vt:lpstr>
      <vt:lpstr>PowerPoint Presentation</vt:lpstr>
      <vt:lpstr>Question 2: Log Transformations ( ≤2 hours)</vt:lpstr>
      <vt:lpstr>PowerPoint Presentation</vt:lpstr>
      <vt:lpstr>Example Write Ups…. </vt:lpstr>
      <vt:lpstr>Recap: The Take Away</vt:lpstr>
      <vt:lpstr>Question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Martin Selzer</cp:lastModifiedBy>
  <cp:revision>45</cp:revision>
  <cp:lastPrinted>2020-10-26T21:59:58Z</cp:lastPrinted>
  <dcterms:created xsi:type="dcterms:W3CDTF">2020-01-15T21:51:05Z</dcterms:created>
  <dcterms:modified xsi:type="dcterms:W3CDTF">2020-11-11T14:57:52Z</dcterms:modified>
</cp:coreProperties>
</file>