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9" r:id="rId2"/>
    <p:sldId id="290" r:id="rId3"/>
    <p:sldId id="256" r:id="rId4"/>
    <p:sldId id="257" r:id="rId5"/>
    <p:sldId id="258" r:id="rId6"/>
    <p:sldId id="259" r:id="rId7"/>
    <p:sldId id="260" r:id="rId8"/>
    <p:sldId id="262" r:id="rId9"/>
    <p:sldId id="271" r:id="rId10"/>
    <p:sldId id="263" r:id="rId11"/>
    <p:sldId id="28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6" r:id="rId20"/>
    <p:sldId id="272" r:id="rId21"/>
    <p:sldId id="273" r:id="rId22"/>
    <p:sldId id="280" r:id="rId23"/>
    <p:sldId id="281" r:id="rId24"/>
    <p:sldId id="292" r:id="rId25"/>
    <p:sldId id="293" r:id="rId26"/>
    <p:sldId id="294" r:id="rId27"/>
    <p:sldId id="295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>
        <p:scale>
          <a:sx n="70" d="100"/>
          <a:sy n="70" d="100"/>
        </p:scale>
        <p:origin x="-13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FDAA0-2561-40BA-9990-905AA6EA194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55658-39D3-4377-BB1C-731F3025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4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279D-572F-4353-8C95-605C768F7AAA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510B-682E-4F14-90B2-BBC5B12FE04A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5DEE-D093-463C-8980-A2F5FBAE3980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8023-7DAF-47DA-84D1-2E51772D4A8B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F2F5-E694-4622-B071-EE1EDA72CF0A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98F3-30FF-464C-8795-2BAF253B123E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7184-BE2F-42A7-BD33-0DC70758F9BB}" type="datetime1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2DF3-21E2-49BF-B390-528D64EFDBEE}" type="datetime1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A1B2-91BC-498A-81AF-29AE1E3EFCA7}" type="datetime1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8B07-9D0F-461D-969F-DD773839B7BB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246-E6E6-407F-AF64-B04F2B1E6AFE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46BE-FAC8-47D1-8D06-84805D476200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selzer@mail.smu.edu" TargetMode="External"/><Relationship Id="rId2" Type="http://schemas.openxmlformats.org/officeDocument/2006/relationships/hyperlink" Target="mailto:martin.selzer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3200" b="1" dirty="0">
                <a:solidFill>
                  <a:srgbClr val="C00000"/>
                </a:solidFill>
              </a:rPr>
              <a:t>Welcome to MSDS </a:t>
            </a:r>
            <a:r>
              <a:rPr lang="en-US" sz="3200" b="1" dirty="0" smtClean="0">
                <a:solidFill>
                  <a:srgbClr val="C00000"/>
                </a:solidFill>
              </a:rPr>
              <a:t>6371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Statistical Foundations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Live Session </a:t>
            </a:r>
            <a:r>
              <a:rPr lang="en-US" sz="3200" b="1" dirty="0" smtClean="0">
                <a:solidFill>
                  <a:srgbClr val="C00000"/>
                </a:solidFill>
              </a:rPr>
              <a:t>12, January 26, 2021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Announcements</a:t>
            </a:r>
            <a:endParaRPr lang="en-US" u="sng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Instructor:  Dr. Martin </a:t>
            </a:r>
            <a:r>
              <a:rPr lang="en-US" dirty="0" err="1" smtClean="0"/>
              <a:t>Selzer</a:t>
            </a:r>
            <a:endParaRPr lang="en-US" dirty="0" smtClean="0"/>
          </a:p>
          <a:p>
            <a:r>
              <a:rPr lang="en-US" dirty="0" smtClean="0"/>
              <a:t>Office </a:t>
            </a:r>
            <a:r>
              <a:rPr lang="en-US" dirty="0"/>
              <a:t>Hours (Schedule Appointment by Email) </a:t>
            </a:r>
            <a:endParaRPr lang="en-US" dirty="0" smtClean="0"/>
          </a:p>
          <a:p>
            <a:r>
              <a:rPr lang="en-US" dirty="0" smtClean="0"/>
              <a:t>Teaching Assistant is Michael Wang</a:t>
            </a:r>
          </a:p>
          <a:p>
            <a:r>
              <a:rPr lang="en-US" dirty="0" smtClean="0"/>
              <a:t>My email </a:t>
            </a:r>
            <a:r>
              <a:rPr lang="en-US" dirty="0" smtClean="0">
                <a:hlinkClick r:id="rId2"/>
              </a:rPr>
              <a:t>martin.selzer@gmail.com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mselzer@mail.smu.edu</a:t>
            </a:r>
            <a:endParaRPr lang="en-US" dirty="0" smtClean="0"/>
          </a:p>
          <a:p>
            <a:r>
              <a:rPr lang="en-US" dirty="0" smtClean="0"/>
              <a:t>Remember, project is available in the files folder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Restaurant </a:t>
            </a:r>
            <a:r>
              <a:rPr lang="en-US" b="1" dirty="0"/>
              <a:t>Sales Example </a:t>
            </a:r>
            <a:r>
              <a:rPr lang="en-US" b="1" dirty="0" smtClean="0"/>
              <a:t>SAS Regression Predictions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48790" y="1600204"/>
          <a:ext cx="5046419" cy="4525954"/>
        </p:xfrm>
        <a:graphic>
          <a:graphicData uri="http://schemas.openxmlformats.org/drawingml/2006/table">
            <a:tbl>
              <a:tblPr firstRow="1" firstCol="1" bandRow="1"/>
              <a:tblGrid>
                <a:gridCol w="340382"/>
                <a:gridCol w="718169"/>
                <a:gridCol w="647100"/>
                <a:gridCol w="510306"/>
                <a:gridCol w="557329"/>
                <a:gridCol w="557329"/>
                <a:gridCol w="557329"/>
                <a:gridCol w="557329"/>
                <a:gridCol w="601146"/>
              </a:tblGrid>
              <a:tr h="183603">
                <a:tc gridSpan="9"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Output Statistics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0291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Obs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Dependent</a:t>
                      </a:r>
                      <a:b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Predicted</a:t>
                      </a:r>
                      <a:b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Value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Std</a:t>
                      </a:r>
                      <a:b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Error</a:t>
                      </a:r>
                      <a:b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Mean</a:t>
                      </a:r>
                      <a:b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Predict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95% CL Mean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95% CL Predict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Residual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437.8605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2.8588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431.8290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443.8921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411.8002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463.9208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13.2144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387.1722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4.6963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377.2638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397.0806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359.9520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414.3923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15.3196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492.7310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4.7379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482.7349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502.7271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465.4788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519.9832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-0.3285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466.6449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3.4802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459.3023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473.9875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440.2503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493.0395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-10.8977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451.6213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4.4839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442.1612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461.0815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424.5612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478.6815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16.3993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476.7343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3.9054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468.4946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484.9740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450.0763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503.3924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15.3999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472.0415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5.3147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460.8285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483.2545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444.3198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499.7632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-5.9901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468.6394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6.2801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455.3895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481.8893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440.0331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497.2457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-22.6788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358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374.3845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5.3879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363.0170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385.7520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346.6000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402.1690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-16.5913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411.1672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3.4292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403.9323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418.4021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384.8024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437.5320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3.8735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443.2088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3.2366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436.3803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450.0374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416.9526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469.4651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0.1513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448.5089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2.8072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442.5863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454.4315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422.4736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474.5442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16.6523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497.0579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5.4415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485.5774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508.5384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469.2269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524.8889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-9.4102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444.1820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3.6333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436.5164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451.8475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417.6957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470.6682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0.7599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387.2687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5.5319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375.5974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398.9401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359.3585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415.1789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-8.7248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426.5567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4.8646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416.2932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436.8201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399.2053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453.9080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-0.9985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435.7212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2.7732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429.8702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441.5722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409.7021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461.7403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-10.7425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373.8255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5.7380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361.7194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385.9316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345.7307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401.9203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-1.4668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476.7826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4.0653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468.2054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485.3597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450.0183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503.5469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3.5408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399.5940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7.2110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384.3802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414.8078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370.0268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429.1612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2.5180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/>
              <a:t>Restaurant </a:t>
            </a:r>
            <a:r>
              <a:rPr lang="en-US" sz="2800" b="1" dirty="0" smtClean="0"/>
              <a:t>Sales Example: R Code</a:t>
            </a: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85800"/>
            <a:ext cx="79248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##### R CODE FOR RESTAURANT MODEL</a:t>
            </a:r>
          </a:p>
          <a:p>
            <a:pPr marL="0" indent="0">
              <a:buNone/>
            </a:pPr>
            <a:r>
              <a:rPr lang="en-US" sz="1200" dirty="0" err="1" smtClean="0"/>
              <a:t>restData</a:t>
            </a:r>
            <a:r>
              <a:rPr lang="en-US" sz="1200" dirty="0" smtClean="0"/>
              <a:t> </a:t>
            </a:r>
            <a:r>
              <a:rPr lang="en-US" sz="1200" dirty="0"/>
              <a:t>&lt;- read.xlsx ("C:\\Users\\Martin\\Documents\\</a:t>
            </a:r>
            <a:r>
              <a:rPr lang="en-US" sz="1200" dirty="0" err="1"/>
              <a:t>SASUniversityEdition</a:t>
            </a:r>
            <a:r>
              <a:rPr lang="en-US" sz="1200" dirty="0"/>
              <a:t>\\</a:t>
            </a:r>
            <a:r>
              <a:rPr lang="en-US" sz="1200" dirty="0" err="1"/>
              <a:t>myfolders</a:t>
            </a:r>
            <a:r>
              <a:rPr lang="en-US" sz="1200" dirty="0"/>
              <a:t>\\</a:t>
            </a:r>
            <a:r>
              <a:rPr lang="en-US" sz="1200" dirty="0" err="1"/>
              <a:t>statFoundations</a:t>
            </a:r>
            <a:r>
              <a:rPr lang="en-US" sz="1200" dirty="0"/>
              <a:t>\\session12\\session12Data.xlsx", "</a:t>
            </a:r>
            <a:r>
              <a:rPr lang="en-US" sz="1200" dirty="0" err="1"/>
              <a:t>restaurantSAS</a:t>
            </a:r>
            <a:r>
              <a:rPr lang="en-US" sz="1200" dirty="0"/>
              <a:t>")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rest.lm</a:t>
            </a:r>
            <a:r>
              <a:rPr lang="en-US" sz="1200" dirty="0"/>
              <a:t> &lt;- lm(</a:t>
            </a:r>
            <a:r>
              <a:rPr lang="en-US" sz="1200" dirty="0" err="1"/>
              <a:t>restSales</a:t>
            </a:r>
            <a:r>
              <a:rPr lang="en-US" sz="1200" dirty="0"/>
              <a:t> ~ pop + income, data=</a:t>
            </a:r>
            <a:r>
              <a:rPr lang="en-US" sz="1200" dirty="0" err="1"/>
              <a:t>restData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summary(</a:t>
            </a:r>
            <a:r>
              <a:rPr lang="en-US" sz="1200" dirty="0" err="1"/>
              <a:t>rest.lm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##Three of the graphs can be obtained by simply plotting the model fit</a:t>
            </a:r>
          </a:p>
          <a:p>
            <a:pPr marL="0" indent="0">
              <a:buNone/>
            </a:pPr>
            <a:r>
              <a:rPr lang="en-US" sz="1200" dirty="0"/>
              <a:t>par(</a:t>
            </a:r>
            <a:r>
              <a:rPr lang="en-US" sz="1200" dirty="0" err="1"/>
              <a:t>mfrow</a:t>
            </a:r>
            <a:r>
              <a:rPr lang="en-US" sz="1200" dirty="0"/>
              <a:t>=c(2,2))</a:t>
            </a:r>
          </a:p>
          <a:p>
            <a:pPr marL="0" indent="0">
              <a:buNone/>
            </a:pPr>
            <a:r>
              <a:rPr lang="en-US" sz="1200" dirty="0"/>
              <a:t>plot(</a:t>
            </a:r>
            <a:r>
              <a:rPr lang="en-US" sz="1200" dirty="0" err="1"/>
              <a:t>rest.lm</a:t>
            </a:r>
            <a:r>
              <a:rPr lang="en-US" sz="1200" dirty="0"/>
              <a:t>, which=c(1:3))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##Histogram with normal curve Store </a:t>
            </a:r>
            <a:r>
              <a:rPr lang="en-US" sz="1200" dirty="0" err="1"/>
              <a:t>studentized</a:t>
            </a:r>
            <a:r>
              <a:rPr lang="en-US" sz="1200" dirty="0"/>
              <a:t> residuals</a:t>
            </a:r>
          </a:p>
          <a:p>
            <a:pPr marL="0" indent="0">
              <a:buNone/>
            </a:pPr>
            <a:r>
              <a:rPr lang="en-US" sz="1200" dirty="0" err="1"/>
              <a:t>studresRest</a:t>
            </a:r>
            <a:r>
              <a:rPr lang="en-US" sz="1200" dirty="0"/>
              <a:t> &lt;- </a:t>
            </a:r>
            <a:r>
              <a:rPr lang="en-US" sz="1200" dirty="0" err="1"/>
              <a:t>rstudent</a:t>
            </a:r>
            <a:r>
              <a:rPr lang="en-US" sz="1200" dirty="0"/>
              <a:t>(</a:t>
            </a:r>
            <a:r>
              <a:rPr lang="en-US" sz="1200" dirty="0" err="1"/>
              <a:t>rest.lm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##Histogram </a:t>
            </a:r>
          </a:p>
          <a:p>
            <a:pPr marL="0" indent="0">
              <a:buNone/>
            </a:pPr>
            <a:r>
              <a:rPr lang="en-US" sz="1200" dirty="0" err="1"/>
              <a:t>hist</a:t>
            </a:r>
            <a:r>
              <a:rPr lang="en-US" sz="1200" dirty="0"/>
              <a:t>(</a:t>
            </a:r>
            <a:r>
              <a:rPr lang="en-US" sz="1200" dirty="0" err="1"/>
              <a:t>studresRest</a:t>
            </a:r>
            <a:r>
              <a:rPr lang="en-US" sz="1200" dirty="0"/>
              <a:t>, </a:t>
            </a:r>
            <a:r>
              <a:rPr lang="en-US" sz="1200" dirty="0" err="1"/>
              <a:t>freq</a:t>
            </a:r>
            <a:r>
              <a:rPr lang="en-US" sz="1200" dirty="0"/>
              <a:t>=FALSE, main="Distribution of </a:t>
            </a:r>
            <a:r>
              <a:rPr lang="en-US" sz="1200" dirty="0" err="1"/>
              <a:t>Studentized</a:t>
            </a:r>
            <a:r>
              <a:rPr lang="en-US" sz="1200" dirty="0"/>
              <a:t> Residuals",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US" sz="1200" dirty="0" err="1"/>
              <a:t>xlab</a:t>
            </a:r>
            <a:r>
              <a:rPr lang="en-US" sz="1200" dirty="0"/>
              <a:t>="</a:t>
            </a:r>
            <a:r>
              <a:rPr lang="en-US" sz="1200" dirty="0" err="1"/>
              <a:t>Studentized</a:t>
            </a:r>
            <a:r>
              <a:rPr lang="en-US" sz="1200" dirty="0"/>
              <a:t> Residuals", </a:t>
            </a:r>
            <a:r>
              <a:rPr lang="en-US" sz="1200" dirty="0" err="1"/>
              <a:t>ylab</a:t>
            </a:r>
            <a:r>
              <a:rPr lang="en-US" sz="1200" dirty="0"/>
              <a:t>="Density", </a:t>
            </a:r>
            <a:r>
              <a:rPr lang="en-US" sz="1200" dirty="0" err="1"/>
              <a:t>ylim</a:t>
            </a:r>
            <a:r>
              <a:rPr lang="en-US" sz="1200" dirty="0"/>
              <a:t>=c(0,0.5))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##Create range of x-values for normal curve</a:t>
            </a:r>
          </a:p>
          <a:p>
            <a:pPr marL="0" indent="0">
              <a:buNone/>
            </a:pPr>
            <a:r>
              <a:rPr lang="en-US" sz="1200" dirty="0"/>
              <a:t>xfit2 &lt;- </a:t>
            </a:r>
            <a:r>
              <a:rPr lang="en-US" sz="1200" dirty="0" err="1"/>
              <a:t>seq</a:t>
            </a:r>
            <a:r>
              <a:rPr lang="en-US" sz="1200" dirty="0"/>
              <a:t>(min(</a:t>
            </a:r>
            <a:r>
              <a:rPr lang="en-US" sz="1200" dirty="0" err="1"/>
              <a:t>studresRest</a:t>
            </a:r>
            <a:r>
              <a:rPr lang="en-US" sz="1200" dirty="0"/>
              <a:t>)-1, max(</a:t>
            </a:r>
            <a:r>
              <a:rPr lang="en-US" sz="1200" dirty="0" err="1"/>
              <a:t>studresRest</a:t>
            </a:r>
            <a:r>
              <a:rPr lang="en-US" sz="1200" dirty="0"/>
              <a:t>)+1, length=40)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##Generate values from the normal distribution at the specified values</a:t>
            </a:r>
          </a:p>
          <a:p>
            <a:pPr marL="0" indent="0">
              <a:buNone/>
            </a:pPr>
            <a:r>
              <a:rPr lang="en-US" sz="1200" dirty="0"/>
              <a:t>yfit2 &lt;- (</a:t>
            </a:r>
            <a:r>
              <a:rPr lang="en-US" sz="1200" dirty="0" err="1"/>
              <a:t>dnorm</a:t>
            </a:r>
            <a:r>
              <a:rPr lang="en-US" sz="1200" dirty="0"/>
              <a:t>(xfit2))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##Add the normal curve</a:t>
            </a:r>
          </a:p>
          <a:p>
            <a:pPr marL="0" indent="0">
              <a:buNone/>
            </a:pPr>
            <a:r>
              <a:rPr lang="en-US" sz="1400" dirty="0"/>
              <a:t>lines(xfit2, yfit2, </a:t>
            </a:r>
            <a:r>
              <a:rPr lang="en-US" sz="1400" dirty="0" err="1"/>
              <a:t>ylim</a:t>
            </a:r>
            <a:r>
              <a:rPr lang="en-US" sz="1400" dirty="0"/>
              <a:t>=c(0,0.5))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91" y="381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Charity Example </a:t>
            </a:r>
            <a:br>
              <a:rPr lang="en-US" sz="2800" b="1" dirty="0" smtClean="0"/>
            </a:br>
            <a:r>
              <a:rPr lang="en-US" sz="2800" b="1" dirty="0" smtClean="0"/>
              <a:t>Multiple Regression and Categorical </a:t>
            </a:r>
            <a:r>
              <a:rPr lang="en-US" sz="2800" b="1" dirty="0" smtClean="0">
                <a:latin typeface="+mn-lt"/>
              </a:rPr>
              <a:t>Variables</a:t>
            </a:r>
            <a:endParaRPr lang="en-US" sz="28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4843" y="11430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 smtClean="0"/>
              <a:t>The data gives the wealth level of people (wealth) and the amount </a:t>
            </a:r>
            <a:r>
              <a:rPr lang="en-US" sz="1600" dirty="0"/>
              <a:t>of money </a:t>
            </a:r>
            <a:r>
              <a:rPr lang="en-US" sz="1600" dirty="0" smtClean="0"/>
              <a:t>they </a:t>
            </a:r>
            <a:r>
              <a:rPr lang="en-US" sz="1600" dirty="0"/>
              <a:t>gives to Charity </a:t>
            </a:r>
            <a:r>
              <a:rPr lang="en-US" sz="1600" dirty="0" smtClean="0"/>
              <a:t>(charity).  It also measures the importance </a:t>
            </a:r>
            <a:r>
              <a:rPr lang="en-US" sz="1600" dirty="0"/>
              <a:t>(Imp) each subject attributes to </a:t>
            </a:r>
            <a:r>
              <a:rPr lang="en-US" sz="1600" dirty="0" smtClean="0"/>
              <a:t>charity based on a scale derived from survey questions.  Wealth is divided into two levels &gt; </a:t>
            </a:r>
            <a:r>
              <a:rPr lang="en-US" sz="1600" dirty="0"/>
              <a:t>$</a:t>
            </a:r>
            <a:r>
              <a:rPr lang="en-US" sz="1600" dirty="0" smtClean="0"/>
              <a:t>45,000 and &lt;= </a:t>
            </a:r>
            <a:r>
              <a:rPr lang="en-US" sz="1600" dirty="0"/>
              <a:t>$45,000 </a:t>
            </a:r>
            <a:r>
              <a:rPr lang="en-US" sz="1600" dirty="0" smtClean="0"/>
              <a:t>.  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37528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97" y="2094186"/>
            <a:ext cx="36671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Charity Example:  Run Proc GLM </a:t>
            </a:r>
            <a:br>
              <a:rPr lang="en-US" sz="2800" b="1" dirty="0" smtClean="0"/>
            </a:br>
            <a:r>
              <a:rPr lang="en-US" sz="2800" b="1" dirty="0" smtClean="0"/>
              <a:t>Model Charity = Wealth; </a:t>
            </a:r>
            <a:r>
              <a:rPr lang="en-US" sz="2800" b="1" dirty="0" smtClean="0">
                <a:solidFill>
                  <a:srgbClr val="00B050"/>
                </a:solidFill>
              </a:rPr>
              <a:t>*(Categorical Variable);</a:t>
            </a:r>
            <a:br>
              <a:rPr lang="en-US" sz="2800" b="1" dirty="0" smtClean="0">
                <a:solidFill>
                  <a:srgbClr val="00B050"/>
                </a:solidFill>
              </a:rPr>
            </a:b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0456"/>
            <a:ext cx="3752850" cy="168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4" y="3352800"/>
            <a:ext cx="4676775" cy="125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4" y="5410200"/>
            <a:ext cx="2695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1" y="1371600"/>
            <a:ext cx="405714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4" y="5410200"/>
            <a:ext cx="41529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09600" y="3455580"/>
            <a:ext cx="2628790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Intercept  Reference Category</a:t>
            </a:r>
          </a:p>
          <a:p>
            <a:pPr algn="ctr"/>
            <a:r>
              <a:rPr lang="en-US" sz="1200" b="1" dirty="0" smtClean="0"/>
              <a:t> Mean of Charity of RICHER Category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8601" y="4151350"/>
            <a:ext cx="3295318" cy="725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wealth Rich </a:t>
            </a:r>
            <a:endParaRPr lang="en-US" sz="1200" b="1" u="sng" dirty="0"/>
          </a:p>
          <a:p>
            <a:pPr algn="ctr"/>
            <a:r>
              <a:rPr lang="en-US" sz="1200" b="1" dirty="0"/>
              <a:t> Mean of Charity of </a:t>
            </a:r>
            <a:r>
              <a:rPr lang="en-US" sz="1200" b="1" dirty="0" smtClean="0"/>
              <a:t>RICH Category</a:t>
            </a:r>
          </a:p>
          <a:p>
            <a:pPr algn="ctr"/>
            <a:r>
              <a:rPr lang="en-US" sz="1200" b="1" dirty="0" smtClean="0"/>
              <a:t>is Intercept – </a:t>
            </a:r>
            <a:r>
              <a:rPr lang="en-US" sz="1200" b="1" dirty="0" err="1" smtClean="0"/>
              <a:t>wealthRich</a:t>
            </a:r>
            <a:r>
              <a:rPr lang="en-US" sz="1200" b="1" dirty="0" smtClean="0"/>
              <a:t> = 54.2 - 14.5 = 39.7</a:t>
            </a:r>
            <a:endParaRPr lang="en-US" sz="1200" b="1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3238390" y="3679418"/>
            <a:ext cx="790684" cy="471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3"/>
          </p:cNvCxnSpPr>
          <p:nvPr/>
        </p:nvCxnSpPr>
        <p:spPr>
          <a:xfrm flipV="1">
            <a:off x="3523919" y="4343400"/>
            <a:ext cx="505155" cy="17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43424" y="5032742"/>
            <a:ext cx="3124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Confidence Interval for Difference of Means</a:t>
            </a:r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9990" y="5105400"/>
            <a:ext cx="2438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t test for Difference of Means</a:t>
            </a:r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Charity Example: </a:t>
            </a:r>
            <a:r>
              <a:rPr lang="en-US" sz="2800" b="1" dirty="0" smtClean="0">
                <a:latin typeface="+mn-lt"/>
              </a:rPr>
              <a:t>Run </a:t>
            </a:r>
            <a:r>
              <a:rPr lang="en-US" sz="2800" b="1" dirty="0">
                <a:latin typeface="+mn-lt"/>
              </a:rPr>
              <a:t>Proc GLM </a:t>
            </a:r>
            <a:br>
              <a:rPr lang="en-US" sz="2800" b="1" dirty="0">
                <a:latin typeface="+mn-lt"/>
              </a:rPr>
            </a:br>
            <a:r>
              <a:rPr lang="en-US" sz="2800" b="1" dirty="0" smtClean="0">
                <a:latin typeface="+mn-lt"/>
              </a:rPr>
              <a:t>Model </a:t>
            </a:r>
            <a:r>
              <a:rPr lang="en-US" sz="2800" b="1" dirty="0">
                <a:latin typeface="+mn-lt"/>
              </a:rPr>
              <a:t>Charity = Imp;  </a:t>
            </a:r>
            <a:r>
              <a:rPr lang="en-US" sz="2800" b="1" dirty="0">
                <a:solidFill>
                  <a:srgbClr val="00B050"/>
                </a:solidFill>
                <a:latin typeface="+mn-lt"/>
              </a:rPr>
              <a:t>*(Continuous Variable</a:t>
            </a:r>
            <a:r>
              <a:rPr lang="en-US" sz="2800" b="1" dirty="0" smtClean="0">
                <a:solidFill>
                  <a:srgbClr val="00B050"/>
                </a:solidFill>
                <a:latin typeface="+mn-lt"/>
              </a:rPr>
              <a:t>);</a:t>
            </a:r>
            <a:br>
              <a:rPr lang="en-US" sz="2800" b="1" dirty="0" smtClean="0">
                <a:solidFill>
                  <a:srgbClr val="00B050"/>
                </a:solidFill>
                <a:latin typeface="+mn-lt"/>
              </a:rPr>
            </a:br>
            <a:r>
              <a:rPr lang="en-US" sz="2800" b="1" dirty="0" smtClean="0">
                <a:latin typeface="+mn-lt"/>
              </a:rPr>
              <a:t>This is like simple one variable regression</a:t>
            </a:r>
            <a:endParaRPr lang="en-US" sz="2800" b="1" dirty="0">
              <a:latin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35" y="2514599"/>
            <a:ext cx="3983665" cy="19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77" y="4572000"/>
            <a:ext cx="421904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42620"/>
            <a:ext cx="3962400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Charity Example: </a:t>
            </a:r>
            <a:r>
              <a:rPr lang="en-US" sz="2800" b="1" dirty="0" smtClean="0">
                <a:latin typeface="+mn-lt"/>
              </a:rPr>
              <a:t>Now Combine the Categorical and Continuous Variable into One Model and Analyze Interactions</a:t>
            </a:r>
            <a:endParaRPr lang="en-US" sz="2800" b="1" dirty="0">
              <a:latin typeface="+mn-lt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72380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37074"/>
            <a:ext cx="5410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4419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324600" y="5562600"/>
            <a:ext cx="2209800" cy="641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Looks like Interaction so Analyze charity , imp  controlling for Wealth Level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6019800" y="5883347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Charity Example: Graphic of Interaction Model</a:t>
            </a:r>
            <a:br>
              <a:rPr lang="en-US" sz="2800" b="1" dirty="0" smtClean="0"/>
            </a:br>
            <a:r>
              <a:rPr lang="en-US" sz="2800" b="1" dirty="0" err="1" smtClean="0"/>
              <a:t>model</a:t>
            </a:r>
            <a:r>
              <a:rPr lang="en-US" sz="2800" b="1" dirty="0" smtClean="0"/>
              <a:t> charity = imp; </a:t>
            </a:r>
            <a:r>
              <a:rPr lang="en-US" sz="2800" b="1" dirty="0" smtClean="0">
                <a:solidFill>
                  <a:srgbClr val="00B050"/>
                </a:solidFill>
              </a:rPr>
              <a:t>*For Each Wealth Level;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086599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40" y="257596"/>
            <a:ext cx="8796226" cy="123627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Charity </a:t>
            </a:r>
            <a:r>
              <a:rPr lang="en-US" sz="3200" b="1" dirty="0" smtClean="0"/>
              <a:t>Example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100" b="1" dirty="0" smtClean="0">
                <a:latin typeface="+mn-lt"/>
              </a:rPr>
              <a:t>Analyze model charity = imp Controlling </a:t>
            </a:r>
            <a:r>
              <a:rPr lang="en-US" sz="3100" b="1" dirty="0">
                <a:latin typeface="+mn-lt"/>
              </a:rPr>
              <a:t>for Wealth Level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63" y="1566530"/>
            <a:ext cx="3704762" cy="14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488" y="1508050"/>
            <a:ext cx="4412512" cy="5121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3" y="3048000"/>
            <a:ext cx="406784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23317" y="1493874"/>
            <a:ext cx="4068283" cy="5059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94" y="1600200"/>
            <a:ext cx="37814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94" y="3157870"/>
            <a:ext cx="3831043" cy="72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1066800"/>
            <a:ext cx="2438400" cy="427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</a:rPr>
              <a:t>Wealth = RICH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38258" y="1043762"/>
            <a:ext cx="2438400" cy="427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</a:rPr>
              <a:t>Wealth = RICHER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2213"/>
            <a:ext cx="3352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05250"/>
            <a:ext cx="2895599" cy="256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48768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/>
              <a:t>Charity Example: Can </a:t>
            </a:r>
            <a:r>
              <a:rPr lang="en-US" sz="2000" b="1" dirty="0" smtClean="0"/>
              <a:t>Do Interaction model with </a:t>
            </a:r>
            <a:br>
              <a:rPr lang="en-US" sz="2000" b="1" dirty="0" smtClean="0"/>
            </a:br>
            <a:r>
              <a:rPr lang="en-US" sz="2000" b="1" dirty="0" smtClean="0"/>
              <a:t>Indicator Variables and proc </a:t>
            </a:r>
            <a:r>
              <a:rPr lang="en-US" sz="2000" b="1" dirty="0" err="1" smtClean="0"/>
              <a:t>glm</a:t>
            </a:r>
            <a:endParaRPr lang="en-US" sz="2000" b="1" dirty="0"/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14400"/>
            <a:ext cx="3810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"/>
            <a:ext cx="29051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05" y="3035595"/>
            <a:ext cx="4252913" cy="16888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05" y="1752600"/>
            <a:ext cx="4340963" cy="9923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56" y="4932509"/>
            <a:ext cx="4210050" cy="14682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5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Charity Example: R-Code for Interaction Model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/>
              <a:t>##### R CODE FOR CHARITY MODEL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 err="1"/>
              <a:t>charityData</a:t>
            </a:r>
            <a:r>
              <a:rPr lang="en-US" sz="3700" dirty="0"/>
              <a:t> &lt;- read.xlsx ("C:\\Users\\Martin\\Documents\\</a:t>
            </a:r>
            <a:r>
              <a:rPr lang="en-US" sz="3700" dirty="0" err="1"/>
              <a:t>SASUniversityEdition</a:t>
            </a:r>
            <a:r>
              <a:rPr lang="en-US" sz="3700" dirty="0"/>
              <a:t>\\</a:t>
            </a:r>
            <a:r>
              <a:rPr lang="en-US" sz="3700" dirty="0" err="1"/>
              <a:t>myfolders</a:t>
            </a:r>
            <a:r>
              <a:rPr lang="en-US" sz="3700" dirty="0"/>
              <a:t>\\</a:t>
            </a:r>
            <a:r>
              <a:rPr lang="en-US" sz="3700" dirty="0" err="1"/>
              <a:t>statFoundations</a:t>
            </a:r>
            <a:r>
              <a:rPr lang="en-US" sz="3700" dirty="0"/>
              <a:t>\\session12\\session12Data.xlsx", "charity")</a:t>
            </a:r>
          </a:p>
          <a:p>
            <a:pPr marL="0" indent="0">
              <a:buNone/>
            </a:pPr>
            <a:r>
              <a:rPr lang="en-US" sz="3700" dirty="0" err="1"/>
              <a:t>charityData</a:t>
            </a:r>
            <a:endParaRPr lang="en-US" sz="3700" dirty="0"/>
          </a:p>
          <a:p>
            <a:pPr marL="0" indent="0">
              <a:buNone/>
            </a:pPr>
            <a:r>
              <a:rPr lang="en-US" sz="3700" dirty="0" err="1"/>
              <a:t>charity.lm</a:t>
            </a:r>
            <a:r>
              <a:rPr lang="en-US" sz="3700" dirty="0"/>
              <a:t> &lt;- lm(charity ~ imp + wealth +imp*wealth, data=</a:t>
            </a:r>
            <a:r>
              <a:rPr lang="en-US" sz="3700" dirty="0" err="1"/>
              <a:t>charityData</a:t>
            </a:r>
            <a:r>
              <a:rPr lang="en-US" sz="3700" dirty="0"/>
              <a:t>)</a:t>
            </a:r>
          </a:p>
          <a:p>
            <a:pPr marL="0" indent="0">
              <a:buNone/>
            </a:pPr>
            <a:r>
              <a:rPr lang="en-US" sz="3700" dirty="0"/>
              <a:t>summary(</a:t>
            </a:r>
            <a:r>
              <a:rPr lang="en-US" sz="3700" dirty="0" err="1"/>
              <a:t>charity.lm</a:t>
            </a:r>
            <a:r>
              <a:rPr lang="en-US" sz="3700" dirty="0"/>
              <a:t>)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##Three of the graphs can be obtained by simply plotting the model fit</a:t>
            </a:r>
          </a:p>
          <a:p>
            <a:pPr marL="0" indent="0">
              <a:buNone/>
            </a:pPr>
            <a:r>
              <a:rPr lang="en-US" sz="3700" dirty="0"/>
              <a:t>par(</a:t>
            </a:r>
            <a:r>
              <a:rPr lang="en-US" sz="3700" dirty="0" err="1"/>
              <a:t>mfrow</a:t>
            </a:r>
            <a:r>
              <a:rPr lang="en-US" sz="3700" dirty="0"/>
              <a:t>=c(2,2))</a:t>
            </a:r>
          </a:p>
          <a:p>
            <a:pPr marL="0" indent="0">
              <a:buNone/>
            </a:pPr>
            <a:r>
              <a:rPr lang="en-US" sz="3700" dirty="0"/>
              <a:t>plot(</a:t>
            </a:r>
            <a:r>
              <a:rPr lang="en-US" sz="3700" dirty="0" err="1"/>
              <a:t>charity.lm</a:t>
            </a:r>
            <a:r>
              <a:rPr lang="en-US" sz="3700" dirty="0"/>
              <a:t>, which=c(1:3))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##Histogram with normal curve Store </a:t>
            </a:r>
            <a:r>
              <a:rPr lang="en-US" sz="3700" dirty="0" err="1"/>
              <a:t>studentized</a:t>
            </a:r>
            <a:r>
              <a:rPr lang="en-US" sz="3700" dirty="0"/>
              <a:t> residuals</a:t>
            </a:r>
          </a:p>
          <a:p>
            <a:pPr marL="0" indent="0">
              <a:buNone/>
            </a:pPr>
            <a:r>
              <a:rPr lang="en-US" sz="3700" dirty="0" err="1"/>
              <a:t>studresRest</a:t>
            </a:r>
            <a:r>
              <a:rPr lang="en-US" sz="3700" dirty="0"/>
              <a:t> &lt;- </a:t>
            </a:r>
            <a:r>
              <a:rPr lang="en-US" sz="3700" dirty="0" err="1"/>
              <a:t>rstudent</a:t>
            </a:r>
            <a:r>
              <a:rPr lang="en-US" sz="3700" dirty="0"/>
              <a:t>(</a:t>
            </a:r>
            <a:r>
              <a:rPr lang="en-US" sz="3700" dirty="0" err="1"/>
              <a:t>charity.lm</a:t>
            </a:r>
            <a:r>
              <a:rPr lang="en-US" sz="3700" dirty="0"/>
              <a:t>)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##Histogram </a:t>
            </a:r>
          </a:p>
          <a:p>
            <a:pPr marL="0" indent="0">
              <a:buNone/>
            </a:pPr>
            <a:r>
              <a:rPr lang="en-US" sz="3700" dirty="0" err="1"/>
              <a:t>hist</a:t>
            </a:r>
            <a:r>
              <a:rPr lang="en-US" sz="3700" dirty="0"/>
              <a:t>(</a:t>
            </a:r>
            <a:r>
              <a:rPr lang="en-US" sz="3700" dirty="0" err="1"/>
              <a:t>studresRest</a:t>
            </a:r>
            <a:r>
              <a:rPr lang="en-US" sz="3700" dirty="0"/>
              <a:t>, </a:t>
            </a:r>
            <a:r>
              <a:rPr lang="en-US" sz="3700" dirty="0" err="1"/>
              <a:t>freq</a:t>
            </a:r>
            <a:r>
              <a:rPr lang="en-US" sz="3700" dirty="0"/>
              <a:t>=FALSE, main="Distribution of </a:t>
            </a:r>
            <a:r>
              <a:rPr lang="en-US" sz="3700" dirty="0" err="1"/>
              <a:t>Studentized</a:t>
            </a:r>
            <a:r>
              <a:rPr lang="en-US" sz="3700" dirty="0"/>
              <a:t> Residuals",</a:t>
            </a:r>
          </a:p>
          <a:p>
            <a:pPr marL="0" indent="0">
              <a:buNone/>
            </a:pPr>
            <a:r>
              <a:rPr lang="en-US" sz="3700" dirty="0"/>
              <a:t>     </a:t>
            </a:r>
            <a:r>
              <a:rPr lang="en-US" sz="3700" dirty="0" err="1"/>
              <a:t>xlab</a:t>
            </a:r>
            <a:r>
              <a:rPr lang="en-US" sz="3700" dirty="0"/>
              <a:t>="</a:t>
            </a:r>
            <a:r>
              <a:rPr lang="en-US" sz="3700" dirty="0" err="1"/>
              <a:t>Studentized</a:t>
            </a:r>
            <a:r>
              <a:rPr lang="en-US" sz="3700" dirty="0"/>
              <a:t> Residuals", </a:t>
            </a:r>
            <a:r>
              <a:rPr lang="en-US" sz="3700" dirty="0" err="1"/>
              <a:t>ylab</a:t>
            </a:r>
            <a:r>
              <a:rPr lang="en-US" sz="3700" dirty="0"/>
              <a:t>="Density", </a:t>
            </a:r>
            <a:r>
              <a:rPr lang="en-US" sz="3700" dirty="0" err="1"/>
              <a:t>ylim</a:t>
            </a:r>
            <a:r>
              <a:rPr lang="en-US" sz="3700" dirty="0"/>
              <a:t>=c(0,0.5))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##Create range of x-values for normal curve</a:t>
            </a:r>
          </a:p>
          <a:p>
            <a:pPr marL="0" indent="0">
              <a:buNone/>
            </a:pPr>
            <a:r>
              <a:rPr lang="en-US" sz="3700" dirty="0"/>
              <a:t>xfit2 &lt;- </a:t>
            </a:r>
            <a:r>
              <a:rPr lang="en-US" sz="3700" dirty="0" err="1"/>
              <a:t>seq</a:t>
            </a:r>
            <a:r>
              <a:rPr lang="en-US" sz="3700" dirty="0"/>
              <a:t>(min(</a:t>
            </a:r>
            <a:r>
              <a:rPr lang="en-US" sz="3700" dirty="0" err="1"/>
              <a:t>studresRest</a:t>
            </a:r>
            <a:r>
              <a:rPr lang="en-US" sz="3700" dirty="0"/>
              <a:t>)-1, max(</a:t>
            </a:r>
            <a:r>
              <a:rPr lang="en-US" sz="3700" dirty="0" err="1"/>
              <a:t>studresRest</a:t>
            </a:r>
            <a:r>
              <a:rPr lang="en-US" sz="3700" dirty="0"/>
              <a:t>)+1, length=40)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##Generate values from the normal distribution at the specified values</a:t>
            </a:r>
          </a:p>
          <a:p>
            <a:pPr marL="0" indent="0">
              <a:buNone/>
            </a:pPr>
            <a:r>
              <a:rPr lang="en-US" sz="3700" dirty="0"/>
              <a:t>yfit2 &lt;- (</a:t>
            </a:r>
            <a:r>
              <a:rPr lang="en-US" sz="3700" dirty="0" err="1"/>
              <a:t>dnorm</a:t>
            </a:r>
            <a:r>
              <a:rPr lang="en-US" sz="3700" dirty="0"/>
              <a:t>(xfit2))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##Add the normal curve</a:t>
            </a:r>
          </a:p>
          <a:p>
            <a:pPr marL="0" indent="0">
              <a:buNone/>
            </a:pPr>
            <a:r>
              <a:rPr lang="en-US" sz="3700" dirty="0"/>
              <a:t>lines(xfit2, yfit2, </a:t>
            </a:r>
            <a:r>
              <a:rPr lang="en-US" sz="3700" dirty="0" err="1"/>
              <a:t>ylim</a:t>
            </a:r>
            <a:r>
              <a:rPr lang="en-US" sz="3700" dirty="0"/>
              <a:t>=c(0,0.5))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 </a:t>
            </a:r>
            <a:r>
              <a:rPr lang="en-US" dirty="0" smtClean="0">
                <a:solidFill>
                  <a:srgbClr val="C00000"/>
                </a:solidFill>
              </a:rPr>
              <a:t>Session 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Breakout – Live Session Questions           25 </a:t>
            </a:r>
            <a:r>
              <a:rPr lang="en-US" sz="2800" dirty="0"/>
              <a:t>Mins  </a:t>
            </a:r>
            <a:r>
              <a:rPr lang="en-US" sz="2800" dirty="0" smtClean="0"/>
              <a:t>   35</a:t>
            </a:r>
          </a:p>
          <a:p>
            <a:r>
              <a:rPr lang="en-US" sz="2800" dirty="0"/>
              <a:t>Review Live Session </a:t>
            </a:r>
            <a:r>
              <a:rPr lang="en-US" sz="2800" dirty="0" smtClean="0"/>
              <a:t>Answers                     55 Mins     80</a:t>
            </a:r>
          </a:p>
          <a:p>
            <a:r>
              <a:rPr lang="en-US" sz="2800" dirty="0" smtClean="0"/>
              <a:t>Summary</a:t>
            </a:r>
            <a:r>
              <a:rPr lang="en-US" sz="2800" dirty="0"/>
              <a:t>, </a:t>
            </a:r>
            <a:r>
              <a:rPr lang="en-US" sz="2800" dirty="0" smtClean="0"/>
              <a:t>Questions                                   10  Mins    90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79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Modeling Guide </a:t>
            </a:r>
            <a:br>
              <a:rPr lang="en-US" sz="24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for Multivariate Regression with Categorical Variables</a:t>
            </a:r>
            <a:endParaRPr lang="en-US" sz="24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5" y="1176670"/>
            <a:ext cx="8420986" cy="52113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8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86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+mn-lt"/>
              </a:rPr>
              <a:t>HSB Example Understanding Student Writing Skills</a:t>
            </a:r>
            <a:br>
              <a:rPr lang="en-US" sz="2800" b="1" dirty="0" smtClean="0">
                <a:latin typeface="+mn-lt"/>
              </a:rPr>
            </a:br>
            <a:r>
              <a:rPr lang="en-US" sz="2800" b="1" dirty="0" smtClean="0"/>
              <a:t>Model </a:t>
            </a:r>
            <a:r>
              <a:rPr lang="en-US" sz="2800" b="1" dirty="0"/>
              <a:t>With Interaction</a:t>
            </a:r>
            <a:br>
              <a:rPr lang="en-US" sz="2800" b="1" dirty="0"/>
            </a:b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545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44" y="3886200"/>
            <a:ext cx="38481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44" y="3341614"/>
            <a:ext cx="4766044" cy="267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49" y="1447800"/>
            <a:ext cx="56292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HSB </a:t>
            </a:r>
            <a:r>
              <a:rPr lang="en-US" sz="2800" b="1" dirty="0" smtClean="0"/>
              <a:t>Example Understanding </a:t>
            </a:r>
            <a:r>
              <a:rPr lang="en-US" sz="2800" b="1" dirty="0"/>
              <a:t>Student Writing </a:t>
            </a:r>
            <a:r>
              <a:rPr lang="en-US" sz="2800" b="1" dirty="0" smtClean="0"/>
              <a:t>Skills</a:t>
            </a:r>
            <a:br>
              <a:rPr lang="en-US" sz="2800" b="1" dirty="0" smtClean="0"/>
            </a:br>
            <a:r>
              <a:rPr lang="en-US" sz="2800" b="1" dirty="0" smtClean="0"/>
              <a:t>Model </a:t>
            </a:r>
            <a:r>
              <a:rPr lang="en-US" sz="2800" b="1" dirty="0"/>
              <a:t>Without Interaction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3394"/>
            <a:ext cx="3924300" cy="240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6" y="4191000"/>
            <a:ext cx="4495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53396"/>
            <a:ext cx="38481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HSB </a:t>
            </a:r>
            <a:r>
              <a:rPr lang="en-US" sz="2800" b="1" dirty="0" smtClean="0"/>
              <a:t>Example Understanding </a:t>
            </a:r>
            <a:r>
              <a:rPr lang="en-US" sz="2800" b="1" dirty="0"/>
              <a:t>Student Writing </a:t>
            </a:r>
            <a:r>
              <a:rPr lang="en-US" sz="2800" b="1" dirty="0" smtClean="0"/>
              <a:t>Skills</a:t>
            </a:r>
            <a:br>
              <a:rPr lang="en-US" sz="2800" b="1" dirty="0" smtClean="0"/>
            </a:br>
            <a:r>
              <a:rPr lang="en-US" sz="2800" b="1" dirty="0" smtClean="0"/>
              <a:t>Main Effects Model Without Interaction</a:t>
            </a:r>
            <a:br>
              <a:rPr lang="en-US" sz="2800" b="1" dirty="0" smtClean="0"/>
            </a:br>
            <a:r>
              <a:rPr lang="en-US" sz="2800" b="1" dirty="0" smtClean="0"/>
              <a:t>Model </a:t>
            </a:r>
            <a:r>
              <a:rPr lang="en-US" sz="2800" b="1" dirty="0"/>
              <a:t>Graphics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3581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577" y="1981200"/>
            <a:ext cx="425302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Quick </a:t>
            </a:r>
            <a:r>
              <a:rPr lang="en-US" dirty="0">
                <a:solidFill>
                  <a:srgbClr val="C00000"/>
                </a:solidFill>
              </a:rPr>
              <a:t>Quiz </a:t>
            </a:r>
            <a:r>
              <a:rPr lang="en-US" dirty="0" smtClean="0">
                <a:solidFill>
                  <a:srgbClr val="C00000"/>
                </a:solidFill>
              </a:rPr>
              <a:t>Question 1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0A64938-2A6B-B844-8461-EA02F4E6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3" y="1760166"/>
            <a:ext cx="6581775" cy="4368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Quick </a:t>
            </a:r>
            <a:r>
              <a:rPr lang="en-US" dirty="0">
                <a:solidFill>
                  <a:srgbClr val="C00000"/>
                </a:solidFill>
              </a:rPr>
              <a:t>Quiz </a:t>
            </a:r>
            <a:r>
              <a:rPr lang="en-US" dirty="0" smtClean="0">
                <a:solidFill>
                  <a:srgbClr val="C00000"/>
                </a:solidFill>
              </a:rPr>
              <a:t>Questions 2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D777A80-D149-B64D-A7D7-911C780F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77" y="1519947"/>
            <a:ext cx="6477000" cy="5257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Quick </a:t>
            </a:r>
            <a:r>
              <a:rPr lang="en-US" dirty="0">
                <a:solidFill>
                  <a:srgbClr val="C00000"/>
                </a:solidFill>
              </a:rPr>
              <a:t>Quiz </a:t>
            </a:r>
            <a:r>
              <a:rPr lang="en-US" dirty="0" smtClean="0">
                <a:solidFill>
                  <a:srgbClr val="C00000"/>
                </a:solidFill>
              </a:rPr>
              <a:t>Question 3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A8BBCFB-D8E6-B649-BA89-91129F9B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3" y="1965662"/>
            <a:ext cx="6391275" cy="3568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5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Live Session Exercise</a:t>
            </a: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: </a:t>
            </a:r>
            <a:r>
              <a:rPr lang="en-US" sz="2800" b="1" dirty="0" err="1" smtClean="0">
                <a:solidFill>
                  <a:srgbClr val="C00000"/>
                </a:solidFill>
                <a:latin typeface="+mn-lt"/>
              </a:rPr>
              <a:t>Meadowfoam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136" y="1143000"/>
            <a:ext cx="5279064" cy="3276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/>
              <a:t>Meadowfoam</a:t>
            </a:r>
            <a:r>
              <a:rPr lang="en-US" sz="2000" dirty="0" smtClean="0"/>
              <a:t> is a small plant found in moist meadows of the U.S. Pacific Northwest.  It has been domesticated and it's seed oil is highly desirable because it is non-greasy and highly stable. Researchers were interested in understanding how to increase </a:t>
            </a:r>
            <a:r>
              <a:rPr lang="en-US" sz="2000" dirty="0" err="1" smtClean="0"/>
              <a:t>Meadowfoam</a:t>
            </a:r>
            <a:r>
              <a:rPr lang="en-US" sz="2000" dirty="0" smtClean="0"/>
              <a:t> flowering by controlling light intensity (Continuous variable) and a photo period (Early, 24 days before PFI vs. Late, at the start of PFI).  Photo period is a categorical variable.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1447800"/>
            <a:ext cx="18383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2136" y="4572000"/>
            <a:ext cx="5279064" cy="1981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1600" dirty="0" smtClean="0"/>
              <a:t>Run and interpret a model with interactions to understand flowering.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1600" dirty="0" smtClean="0"/>
              <a:t>Evaluate if more analysis is required.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1600" dirty="0" smtClean="0"/>
              <a:t>Report on categorical differences and statistical tests and manually validate differences.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1600" dirty="0" smtClean="0"/>
              <a:t>Discuss your final model with regards to statistical results and assumptions.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regression uses more than one independent variable.</a:t>
            </a:r>
          </a:p>
          <a:p>
            <a:r>
              <a:rPr lang="en-US" dirty="0" smtClean="0"/>
              <a:t>Regressions can be run with continuous and categorical independent variables.</a:t>
            </a:r>
          </a:p>
          <a:p>
            <a:r>
              <a:rPr lang="en-US" dirty="0" smtClean="0"/>
              <a:t>In SAS, use proc </a:t>
            </a:r>
            <a:r>
              <a:rPr lang="en-US" dirty="0" err="1" smtClean="0"/>
              <a:t>glm</a:t>
            </a:r>
            <a:r>
              <a:rPr lang="en-US" dirty="0" smtClean="0"/>
              <a:t> and a class statement for categorical variables.</a:t>
            </a:r>
          </a:p>
          <a:p>
            <a:r>
              <a:rPr lang="en-US" dirty="0" smtClean="0"/>
              <a:t>Interactions between categorical and continuous independent variables are important to analyze.</a:t>
            </a:r>
          </a:p>
          <a:p>
            <a:r>
              <a:rPr lang="en-US" dirty="0" smtClean="0"/>
              <a:t>Depending on results from including all continuous and categorical independent variables, models should be refined.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Session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86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Multiple Regression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for Multiple Regression – Matrix Form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A restaurant chain needs a model to predict sales.  It collects data on sales, local population, and average local income from twenty of its stores.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24493"/>
            <a:ext cx="18383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1924493"/>
            <a:ext cx="31337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1898"/>
            <a:ext cx="8229600" cy="8799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Multiple Regression – Beta Estimates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8229600" cy="5867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ctr">
                  <a:buNone/>
                </a:pPr>
                <a:r>
                  <a:rPr lang="en-US" sz="2000" b="1" dirty="0" smtClean="0"/>
                  <a:t>Error Terms</a:t>
                </a:r>
              </a:p>
              <a:p>
                <a:pPr marL="0" indent="0" algn="ctr">
                  <a:buNone/>
                </a:pPr>
                <a:endParaRPr lang="en-US" sz="1300" b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−(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600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Minimize Sums of Squares for Errors with respect to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acc>
                  </m:oMath>
                </a14:m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6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600" dirty="0"/>
                                <m:t>+ … + 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600" dirty="0" smtClean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6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Maximum Likelihood with Normality Assumptions for Error Terms</a:t>
                </a:r>
              </a:p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baseline="-25000" dirty="0" err="1" smtClean="0"/>
                  <a:t>i</a:t>
                </a:r>
                <a:r>
                  <a:rPr lang="en-US" sz="2000" baseline="-25000" dirty="0" smtClean="0"/>
                  <a:t> </a:t>
                </a:r>
                <a:r>
                  <a:rPr lang="en-US" sz="2000" dirty="0" smtClean="0"/>
                  <a:t>is Normally distributed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N(0,</a:t>
                </a:r>
                <a:r>
                  <a:rPr lang="el-GR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endPara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6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−(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00" b="0" i="0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sz="2600" dirty="0"/>
                                        <m:t>+ … + 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sz="2600" dirty="0" smtClean="0"/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600" dirty="0"/>
                                        <m:t> </m:t>
                                      </m:r>
                                    </m:num>
                                    <m:den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latin typeface="+mj-lt"/>
                    <a:cs typeface="Times New Roman" panose="02020603050405020304" pitchFamily="18" charset="0"/>
                  </a:rPr>
                  <a:t>The probability of observing the sample errors terms given by the 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latin typeface="+mj-lt"/>
                    <a:cs typeface="Times New Roman" panose="02020603050405020304" pitchFamily="18" charset="0"/>
                  </a:rPr>
                  <a:t>vector </a:t>
                </a:r>
                <a:r>
                  <a:rPr lang="en-US" sz="2000" i="1" dirty="0" smtClean="0">
                    <a:latin typeface="+mj-lt"/>
                    <a:cs typeface="Times New Roman" panose="02020603050405020304" pitchFamily="18" charset="0"/>
                  </a:rPr>
                  <a:t>e</a:t>
                </a:r>
                <a:r>
                  <a:rPr lang="en-US" sz="2000" dirty="0" smtClean="0">
                    <a:latin typeface="+mj-lt"/>
                    <a:cs typeface="Times New Roman" panose="02020603050405020304" pitchFamily="18" charset="0"/>
                  </a:rPr>
                  <a:t> for vector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 smtClean="0">
                    <a:latin typeface="+mj-lt"/>
                    <a:cs typeface="Times New Roman" panose="02020603050405020304" pitchFamily="18" charset="0"/>
                  </a:rPr>
                  <a:t>, matrix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+mj-lt"/>
                    <a:cs typeface="Times New Roman" panose="02020603050405020304" pitchFamily="18" charset="0"/>
                  </a:rPr>
                  <a:t>, and vector </a:t>
                </a:r>
                <a:r>
                  <a:rPr lang="en-US" sz="2000" b="1" i="1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𝜷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acc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+mj-lt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>
                  <a:buNone/>
                </a:pPr>
                <a:endParaRPr lang="en-US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b="0" i="1" smtClean="0">
                                                  <a:latin typeface="Cambria Math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  <a:ea typeface="Cambria Math"/>
                                                  <a:cs typeface="Times New Roman" panose="020206030504050203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dirty="0"/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en-US" sz="2600" b="0" i="1" smtClean="0"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sz="26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Beta Estimates in Matrix Form are given by:</a:t>
                </a:r>
              </a:p>
              <a:p>
                <a:pPr marL="0" indent="0" algn="ctr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9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9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9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9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9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9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9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9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9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9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8229600" cy="5867400"/>
              </a:xfrm>
              <a:blipFill rotWithShape="1">
                <a:blip r:embed="rId2"/>
                <a:stretch>
                  <a:fillRect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Mean and Variance of Beta Estimates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382000" cy="52578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Mean (Expected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) using vector or population residuals</a:t>
                </a:r>
              </a:p>
              <a:p>
                <a:pPr marL="0" indent="0">
                  <a:buNone/>
                </a:pPr>
                <a:endParaRPr lang="en-US" sz="14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Variance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acc>
                  </m:oMath>
                </a14:m>
                <a:endParaRPr lang="en-US" b="1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1800" b="1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by rules of matrix algebra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Under the assumption of  independent, identically distributed residuals</a:t>
                </a:r>
              </a:p>
              <a:p>
                <a:pPr marL="0" indent="0">
                  <a:buNone/>
                </a:pPr>
                <a:endParaRPr lang="en-US" sz="2100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typically is unknown and is estimated with the sample residuals  as: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= mean squared error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382000" cy="5257800"/>
              </a:xfrm>
              <a:blipFill rotWithShape="1">
                <a:blip r:embed="rId2"/>
                <a:stretch>
                  <a:fillRect l="-582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Multiple Regression SS, </a:t>
            </a:r>
            <a:r>
              <a:rPr lang="en-US" sz="2800" b="1" dirty="0" err="1" smtClean="0">
                <a:latin typeface="+mn-lt"/>
              </a:rPr>
              <a:t>Adj</a:t>
            </a:r>
            <a:r>
              <a:rPr lang="en-US" sz="2800" b="1" dirty="0" smtClean="0">
                <a:latin typeface="+mn-lt"/>
              </a:rPr>
              <a:t> R</a:t>
            </a:r>
            <a:r>
              <a:rPr lang="en-US" sz="2800" b="1" baseline="30000" dirty="0" smtClean="0">
                <a:latin typeface="+mn-lt"/>
              </a:rPr>
              <a:t>2</a:t>
            </a:r>
            <a:r>
              <a:rPr lang="en-US" sz="2800" b="1" dirty="0" smtClean="0">
                <a:latin typeface="+mn-lt"/>
              </a:rPr>
              <a:t>, F</a:t>
            </a:r>
            <a:endParaRPr lang="en-US" sz="28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66800"/>
                <a:ext cx="8229600" cy="5715000"/>
              </a:xfrm>
            </p:spPr>
            <p:txBody>
              <a:bodyPr>
                <a:normAutofit fontScale="32500" lnSpcReduction="20000"/>
              </a:bodyPr>
              <a:lstStyle/>
              <a:p>
                <a:r>
                  <a:rPr lang="en-US" sz="4300" b="1" dirty="0" smtClean="0">
                    <a:solidFill>
                      <a:srgbClr val="0070C0"/>
                    </a:solidFill>
                  </a:rPr>
                  <a:t>Residuals</a:t>
                </a:r>
              </a:p>
              <a:p>
                <a:pPr marL="0" indent="0">
                  <a:buNone/>
                </a:pPr>
                <a:endParaRPr lang="en-US" sz="25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3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43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4300" b="0" i="1" smtClean="0">
                        <a:latin typeface="Cambria Math"/>
                      </a:rPr>
                      <m:t>−(</m:t>
                    </m:r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3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4300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sz="4300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4300" b="0" i="1" smtClean="0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sz="4300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3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4300" b="0" i="1" smtClean="0">
                            <a:latin typeface="Cambria Math"/>
                          </a:rPr>
                          <m:t>,</m:t>
                        </m:r>
                        <m:r>
                          <a:rPr lang="en-US" sz="43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4300" dirty="0" smtClean="0"/>
                  <a:t>)</a:t>
                </a:r>
              </a:p>
              <a:p>
                <a:pPr marL="0" indent="0">
                  <a:buNone/>
                </a:pPr>
                <a:endParaRPr lang="en-US" sz="4300" dirty="0" smtClean="0"/>
              </a:p>
              <a:p>
                <a:r>
                  <a:rPr lang="en-US" sz="4300" b="1" dirty="0">
                    <a:solidFill>
                      <a:srgbClr val="0070C0"/>
                    </a:solidFill>
                  </a:rPr>
                  <a:t>Error Sums of Squares</a:t>
                </a:r>
                <a:r>
                  <a:rPr lang="en-US" sz="43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(ESS</a:t>
                </a:r>
                <a:r>
                  <a:rPr lang="en-US" sz="4300" b="1" dirty="0" smtClean="0">
                    <a:solidFill>
                      <a:srgbClr val="0070C0"/>
                    </a:solidFill>
                  </a:rPr>
                  <a:t> )</a:t>
                </a:r>
              </a:p>
              <a:p>
                <a:endParaRPr lang="en-US" sz="43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300" b="0" i="1" smtClean="0">
                        <a:latin typeface="Cambria Math"/>
                      </a:rPr>
                      <m:t>𝐸𝑆𝑆</m:t>
                    </m:r>
                    <m:r>
                      <a:rPr lang="en-US" sz="43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43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3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43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43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4300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43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43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4300" dirty="0" smtClean="0"/>
                  <a:t> with mean Square Error MSE = </a:t>
                </a:r>
                <a:r>
                  <a:rPr lang="en-US" sz="4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ESS/(n-k-1)</a:t>
                </a:r>
              </a:p>
              <a:p>
                <a:pPr marL="0" indent="0">
                  <a:buNone/>
                </a:pPr>
                <a:endParaRPr lang="en-US" sz="4300" dirty="0" smtClean="0"/>
              </a:p>
              <a:p>
                <a:r>
                  <a:rPr lang="en-US" sz="4300" b="1" dirty="0" smtClean="0">
                    <a:solidFill>
                      <a:srgbClr val="0070C0"/>
                    </a:solidFill>
                  </a:rPr>
                  <a:t>Total Sums of Squares </a:t>
                </a:r>
                <a:endParaRPr lang="en-US" sz="43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300" b="0" i="1" smtClean="0">
                          <a:latin typeface="Cambria Math"/>
                        </a:rPr>
                        <m:t>𝑇𝑆𝑆</m:t>
                      </m:r>
                      <m:r>
                        <a:rPr lang="en-US" sz="43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3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3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43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43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43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3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3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3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3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300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43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43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43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300" b="0" i="1" smtClean="0">
                                  <a:latin typeface="Cambria Math"/>
                                </a:rPr>
                                <m:t> 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300" dirty="0" smtClean="0"/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r>
                  <a:rPr lang="en-US" sz="4300" b="1" dirty="0" smtClean="0">
                    <a:solidFill>
                      <a:srgbClr val="0070C0"/>
                    </a:solidFill>
                  </a:rPr>
                  <a:t>Model (Regression ) Sums of Squares </a:t>
                </a:r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pPr marL="0" indent="0">
                  <a:buNone/>
                </a:pPr>
                <a:r>
                  <a:rPr lang="en-US" sz="4300" dirty="0" smtClean="0"/>
                  <a:t>RSS = TSS – ESS with Mean Square Model MSM = RSS/k</a:t>
                </a:r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r>
                  <a:rPr lang="en-US" sz="4300" b="1" dirty="0" smtClean="0">
                    <a:solidFill>
                      <a:srgbClr val="0070C0"/>
                    </a:solidFill>
                  </a:rPr>
                  <a:t>F statistic for Ho: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43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300" b="1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43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300" b="1" dirty="0" smtClean="0">
                    <a:solidFill>
                      <a:srgbClr val="0070C0"/>
                    </a:solidFill>
                  </a:rPr>
                  <a:t> 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43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b>
                    </m:sSub>
                    <m:r>
                      <a:rPr lang="en-US" sz="43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43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4300" b="1" dirty="0" smtClean="0">
                  <a:solidFill>
                    <a:srgbClr val="0070C0"/>
                  </a:solidFill>
                </a:endParaRPr>
              </a:p>
              <a:p>
                <a:endParaRPr lang="en-US" sz="2500" b="0" dirty="0" smtClean="0"/>
              </a:p>
              <a:p>
                <a:pPr marL="0" indent="0">
                  <a:buNone/>
                </a:pPr>
                <a:r>
                  <a:rPr lang="en-US" sz="4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43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k,n-k-1</a:t>
                </a:r>
                <a:r>
                  <a:rPr lang="en-US" sz="4300" dirty="0" smtClean="0"/>
                  <a:t> = MSM/MSE</a:t>
                </a:r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r>
                  <a:rPr lang="en-US" sz="4300" b="1" dirty="0" smtClean="0">
                    <a:solidFill>
                      <a:srgbClr val="0070C0"/>
                    </a:solidFill>
                  </a:rPr>
                  <a:t>The R2 is adjusted by the number of variables in the model</a:t>
                </a:r>
              </a:p>
              <a:p>
                <a:pPr marL="0" indent="0">
                  <a:buNone/>
                </a:pPr>
                <a:endParaRPr lang="en-US" sz="25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3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43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300" b="0" dirty="0" smtClean="0"/>
                  <a:t>= </a:t>
                </a:r>
                <a:r>
                  <a:rPr lang="en-US" sz="43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RSS/TSS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300" b="0" i="1" smtClean="0">
                          <a:latin typeface="Cambria Math"/>
                        </a:rPr>
                        <m:t>𝐴𝑑𝑗</m:t>
                      </m:r>
                      <m:r>
                        <a:rPr lang="en-US" sz="43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43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3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43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4300" b="0" i="1" smtClean="0">
                          <a:latin typeface="Cambria Math"/>
                        </a:rPr>
                        <m:t>=1−(1</m:t>
                      </m:r>
                      <m:sSup>
                        <m:sSupPr>
                          <m:ctrlPr>
                            <a:rPr lang="en-US" sz="43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3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43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43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4300" b="0" i="1" smtClean="0">
                          <a:latin typeface="Cambria Math"/>
                        </a:rPr>
                        <m:t>)</m:t>
                      </m:r>
                      <m:d>
                        <m:dPr>
                          <m:ctrlPr>
                            <a:rPr lang="en-US" sz="43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3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43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4300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43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43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43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43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300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66800"/>
                <a:ext cx="8229600" cy="5715000"/>
              </a:xfrm>
              <a:blipFill rotWithShape="1">
                <a:blip r:embed="rId2"/>
                <a:stretch>
                  <a:fillRect l="-222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59" y="1433624"/>
            <a:ext cx="4097079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93" y="1524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Restaurant Sales Example SAS</a:t>
            </a:r>
            <a:endParaRPr lang="en-US" sz="2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81" y="228600"/>
            <a:ext cx="3352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5257801"/>
            <a:ext cx="2819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70" y="5487988"/>
            <a:ext cx="23590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005" y="5259573"/>
            <a:ext cx="3352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76800" y="1676400"/>
            <a:ext cx="152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1"/>
            <a:ext cx="4114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14600" y="914400"/>
            <a:ext cx="30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80344" y="2286000"/>
            <a:ext cx="301256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0" y="6094413"/>
            <a:ext cx="5334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78572" y="2895600"/>
            <a:ext cx="301256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32490" y="6278896"/>
            <a:ext cx="5334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800" y="3581400"/>
            <a:ext cx="301256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35272" y="5833029"/>
            <a:ext cx="417328" cy="1867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22308" y="4114799"/>
            <a:ext cx="511692" cy="18677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07708" y="5833030"/>
            <a:ext cx="359292" cy="24753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34270" y="4800600"/>
            <a:ext cx="511692" cy="26297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78154" y="5794928"/>
            <a:ext cx="438741" cy="26297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03557" y="4809462"/>
            <a:ext cx="1685262" cy="38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n-k-1</a:t>
            </a:r>
            <a:r>
              <a:rPr lang="en-US" sz="1200" dirty="0" smtClean="0"/>
              <a:t> = Estimate/</a:t>
            </a:r>
            <a:r>
              <a:rPr lang="en-US" sz="1200" dirty="0" err="1" smtClean="0"/>
              <a:t>Std.Err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543800" y="5190461"/>
            <a:ext cx="502388" cy="524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575004" y="2895600"/>
            <a:ext cx="673395" cy="2286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1" y="914400"/>
            <a:ext cx="527382" cy="2286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Restaurant Sales Example </a:t>
            </a:r>
            <a:r>
              <a:rPr lang="en-US" sz="2800" b="1" dirty="0" smtClean="0"/>
              <a:t>Residuals SAS</a:t>
            </a:r>
            <a:endParaRPr lang="en-US" sz="2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6172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1801</Words>
  <Application>Microsoft Office PowerPoint</Application>
  <PresentationFormat>On-screen Show (4:3)</PresentationFormat>
  <Paragraphs>399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Welcome to MSDS 6371  Statistical Foundations  Live Session 12, January 26, 2021</vt:lpstr>
      <vt:lpstr>Agenda Session 11</vt:lpstr>
      <vt:lpstr>Session 12</vt:lpstr>
      <vt:lpstr>Example for Multiple Regression – Matrix Form</vt:lpstr>
      <vt:lpstr>Multiple Regression – Beta Estimates</vt:lpstr>
      <vt:lpstr>Mean and Variance of Beta Estimates</vt:lpstr>
      <vt:lpstr>Multiple Regression SS, Adj R2, F</vt:lpstr>
      <vt:lpstr>Restaurant Sales Example SAS</vt:lpstr>
      <vt:lpstr>Restaurant Sales Example Residuals SAS</vt:lpstr>
      <vt:lpstr>Restaurant Sales Example SAS Regression Predictions</vt:lpstr>
      <vt:lpstr>Restaurant Sales Example: R Code</vt:lpstr>
      <vt:lpstr>Charity Example  Multiple Regression and Categorical Variables</vt:lpstr>
      <vt:lpstr>Charity Example:  Run Proc GLM  Model Charity = Wealth; *(Categorical Variable); </vt:lpstr>
      <vt:lpstr>Charity Example: Run Proc GLM  Model Charity = Imp;  *(Continuous Variable); This is like simple one variable regression</vt:lpstr>
      <vt:lpstr>Charity Example: Now Combine the Categorical and Continuous Variable into One Model and Analyze Interactions</vt:lpstr>
      <vt:lpstr>Charity Example: Graphic of Interaction Model model charity = imp; *For Each Wealth Level;</vt:lpstr>
      <vt:lpstr>Charity Example  Analyze model charity = imp Controlling for Wealth Level </vt:lpstr>
      <vt:lpstr>Charity Example: Can Do Interaction model with  Indicator Variables and proc glm</vt:lpstr>
      <vt:lpstr>Charity Example: R-Code for Interaction Model</vt:lpstr>
      <vt:lpstr>Modeling Guide  for Multivariate Regression with Categorical Variables</vt:lpstr>
      <vt:lpstr>HSB Example Understanding Student Writing Skills Model With Interaction </vt:lpstr>
      <vt:lpstr>HSB Example Understanding Student Writing Skills Model Without Interaction</vt:lpstr>
      <vt:lpstr>HSB Example Understanding Student Writing Skills Main Effects Model Without Interaction Model Graphics  </vt:lpstr>
      <vt:lpstr>Quick Quiz Question 1</vt:lpstr>
      <vt:lpstr>Quick Quiz Questions 2</vt:lpstr>
      <vt:lpstr>Quick Quiz Question 3</vt:lpstr>
      <vt:lpstr>Live Session Exercise: Meadowfoam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Selzer</dc:creator>
  <cp:lastModifiedBy>Martin Selzer</cp:lastModifiedBy>
  <cp:revision>73</cp:revision>
  <dcterms:created xsi:type="dcterms:W3CDTF">2020-11-12T19:50:03Z</dcterms:created>
  <dcterms:modified xsi:type="dcterms:W3CDTF">2021-01-22T12:31:10Z</dcterms:modified>
</cp:coreProperties>
</file>