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1" r:id="rId2"/>
    <p:sldId id="292" r:id="rId3"/>
    <p:sldId id="256" r:id="rId4"/>
    <p:sldId id="258" r:id="rId5"/>
    <p:sldId id="257" r:id="rId6"/>
    <p:sldId id="265" r:id="rId7"/>
    <p:sldId id="266" r:id="rId8"/>
    <p:sldId id="263" r:id="rId9"/>
    <p:sldId id="267" r:id="rId10"/>
    <p:sldId id="269" r:id="rId11"/>
    <p:sldId id="270" r:id="rId12"/>
    <p:sldId id="271" r:id="rId13"/>
    <p:sldId id="272" r:id="rId14"/>
    <p:sldId id="273" r:id="rId15"/>
    <p:sldId id="268" r:id="rId16"/>
    <p:sldId id="274" r:id="rId17"/>
    <p:sldId id="275" r:id="rId18"/>
    <p:sldId id="276" r:id="rId19"/>
    <p:sldId id="277" r:id="rId20"/>
    <p:sldId id="278" r:id="rId21"/>
    <p:sldId id="279" r:id="rId22"/>
    <p:sldId id="284" r:id="rId23"/>
    <p:sldId id="280" r:id="rId24"/>
    <p:sldId id="281" r:id="rId25"/>
    <p:sldId id="282" r:id="rId26"/>
    <p:sldId id="285" r:id="rId27"/>
    <p:sldId id="286" r:id="rId28"/>
    <p:sldId id="283" r:id="rId29"/>
    <p:sldId id="287" r:id="rId30"/>
    <p:sldId id="289" r:id="rId31"/>
    <p:sldId id="290" r:id="rId32"/>
    <p:sldId id="294" r:id="rId33"/>
    <p:sldId id="293"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202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394FA4E-69D2-4AAF-B20C-324F99B0EC61}" type="datetimeFigureOut">
              <a:rPr lang="en-US" smtClean="0"/>
              <a:t>2/2/2021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DDEF04D-1AD5-4311-BBA7-24242D346C2A}" type="slidenum">
              <a:rPr lang="en-US" smtClean="0"/>
              <a:t>‹#›</a:t>
            </a:fld>
            <a:endParaRPr lang="en-US"/>
          </a:p>
        </p:txBody>
      </p:sp>
    </p:spTree>
    <p:extLst>
      <p:ext uri="{BB962C8B-B14F-4D97-AF65-F5344CB8AC3E}">
        <p14:creationId xmlns:p14="http://schemas.microsoft.com/office/powerpoint/2010/main" val="3383226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8</a:t>
            </a:fld>
            <a:endParaRPr lang="en-US" dirty="0"/>
          </a:p>
        </p:txBody>
      </p:sp>
    </p:spTree>
    <p:extLst>
      <p:ext uri="{BB962C8B-B14F-4D97-AF65-F5344CB8AC3E}">
        <p14:creationId xmlns:p14="http://schemas.microsoft.com/office/powerpoint/2010/main" val="398627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DEF04D-1AD5-4311-BBA7-24242D346C2A}" type="slidenum">
              <a:rPr lang="en-US" smtClean="0"/>
              <a:t>9</a:t>
            </a:fld>
            <a:endParaRPr lang="en-US"/>
          </a:p>
        </p:txBody>
      </p:sp>
    </p:spTree>
    <p:extLst>
      <p:ext uri="{BB962C8B-B14F-4D97-AF65-F5344CB8AC3E}">
        <p14:creationId xmlns:p14="http://schemas.microsoft.com/office/powerpoint/2010/main" val="313892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30B8E-8A21-5847-9D1D-5ADDCAEFE330}" type="slidenum">
              <a:rPr lang="en-US" smtClean="0"/>
              <a:t>10</a:t>
            </a:fld>
            <a:endParaRPr lang="en-US" dirty="0"/>
          </a:p>
        </p:txBody>
      </p:sp>
    </p:spTree>
    <p:extLst>
      <p:ext uri="{BB962C8B-B14F-4D97-AF65-F5344CB8AC3E}">
        <p14:creationId xmlns:p14="http://schemas.microsoft.com/office/powerpoint/2010/main" val="178971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30B8E-8A21-5847-9D1D-5ADDCAEFE330}" type="slidenum">
              <a:rPr lang="en-US" smtClean="0"/>
              <a:t>11</a:t>
            </a:fld>
            <a:endParaRPr lang="en-US" dirty="0"/>
          </a:p>
        </p:txBody>
      </p:sp>
    </p:spTree>
    <p:extLst>
      <p:ext uri="{BB962C8B-B14F-4D97-AF65-F5344CB8AC3E}">
        <p14:creationId xmlns:p14="http://schemas.microsoft.com/office/powerpoint/2010/main" val="396843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30B8E-8A21-5847-9D1D-5ADDCAEFE330}" type="slidenum">
              <a:rPr lang="en-US" smtClean="0"/>
              <a:t>13</a:t>
            </a:fld>
            <a:endParaRPr lang="en-US" dirty="0"/>
          </a:p>
        </p:txBody>
      </p:sp>
    </p:spTree>
    <p:extLst>
      <p:ext uri="{BB962C8B-B14F-4D97-AF65-F5344CB8AC3E}">
        <p14:creationId xmlns:p14="http://schemas.microsoft.com/office/powerpoint/2010/main" val="124400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42E2EC-E7FA-4296-B2CB-8DA2343829F6}"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01246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82D32-11C3-4EC6-8AAA-9E40BAD83C79}"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06656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9396EF-2B32-4709-97C4-5AF89BCAF6A7}"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260247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E0757-D58F-4FE0-8859-E30A5D68D4EF}"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1007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93CE10-6BC4-4488-B711-B8CC8AA0C81D}"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68898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12FFEF-888D-4329-A9B2-8827B1B14AB5}"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72974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0FF4AF-4CC1-426C-BAB7-FCDE04FEE2AA}" type="datetime1">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84488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CA2217-2E60-4578-BDCF-77F2022972B4}" type="datetime1">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02540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748BE-2C41-47FF-A4E2-7740CFFA7CB7}" type="datetime1">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373782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0CAC3-C763-48A0-A3E3-478FAAA5AFBA}"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38549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CAD10-6C74-405D-9C87-A5DDC712AF3B}"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60573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B7EC1-B1C5-446D-81F5-EEC53927F063}" type="datetime1">
              <a:rPr lang="en-US" smtClean="0"/>
              <a:t>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6B09D-1385-47AD-8A0D-093FD70DCB46}" type="slidenum">
              <a:rPr lang="en-US" smtClean="0"/>
              <a:t>‹#›</a:t>
            </a:fld>
            <a:endParaRPr lang="en-US"/>
          </a:p>
        </p:txBody>
      </p:sp>
    </p:spTree>
    <p:extLst>
      <p:ext uri="{BB962C8B-B14F-4D97-AF65-F5344CB8AC3E}">
        <p14:creationId xmlns:p14="http://schemas.microsoft.com/office/powerpoint/2010/main" val="948370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selzer@mail.smu.edu" TargetMode="External"/><Relationship Id="rId2" Type="http://schemas.openxmlformats.org/officeDocument/2006/relationships/hyperlink" Target="mailto:martin.selzer@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0.png"/><Relationship Id="rId4" Type="http://schemas.openxmlformats.org/officeDocument/2006/relationships/image" Target="../media/image23.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cnx.org/content/m21926/latest/&amp;ei=FY_YVJ7NFoGngwTUtILADg&amp;bvm=bv.85464276,d.eXY&amp;psig=AFQjCNGohRXYY2dC4dC7MDycmyXZ72B1-A&amp;ust=142356445304897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marL="0" indent="0"/>
            <a:r>
              <a:rPr lang="en-US" sz="3200" b="1" dirty="0">
                <a:solidFill>
                  <a:srgbClr val="C00000"/>
                </a:solidFill>
              </a:rPr>
              <a:t>Welcome to MSDS </a:t>
            </a:r>
            <a:r>
              <a:rPr lang="en-US" sz="3200" b="1" dirty="0" smtClean="0">
                <a:solidFill>
                  <a:srgbClr val="C00000"/>
                </a:solidFill>
              </a:rPr>
              <a:t>6371 </a:t>
            </a:r>
            <a:br>
              <a:rPr lang="en-US" sz="3200" b="1" dirty="0" smtClean="0">
                <a:solidFill>
                  <a:srgbClr val="C00000"/>
                </a:solidFill>
              </a:rPr>
            </a:br>
            <a:r>
              <a:rPr lang="en-US" sz="3200" b="1" dirty="0" smtClean="0">
                <a:solidFill>
                  <a:srgbClr val="C00000"/>
                </a:solidFill>
              </a:rPr>
              <a:t>Statistical Foundations</a:t>
            </a:r>
            <a:r>
              <a:rPr lang="en-US" sz="3200" b="1" dirty="0">
                <a:solidFill>
                  <a:srgbClr val="C00000"/>
                </a:solidFill>
              </a:rPr>
              <a:t/>
            </a:r>
            <a:br>
              <a:rPr lang="en-US" sz="3200" b="1" dirty="0">
                <a:solidFill>
                  <a:srgbClr val="C00000"/>
                </a:solidFill>
              </a:rPr>
            </a:br>
            <a:r>
              <a:rPr lang="en-US" sz="3200" b="1" dirty="0" smtClean="0">
                <a:solidFill>
                  <a:srgbClr val="C00000"/>
                </a:solidFill>
              </a:rPr>
              <a:t> </a:t>
            </a:r>
            <a:r>
              <a:rPr lang="en-US" sz="3200" b="1" dirty="0">
                <a:solidFill>
                  <a:srgbClr val="C00000"/>
                </a:solidFill>
              </a:rPr>
              <a:t>Live Session </a:t>
            </a:r>
            <a:r>
              <a:rPr lang="en-US" sz="3200" b="1" dirty="0" smtClean="0">
                <a:solidFill>
                  <a:srgbClr val="C00000"/>
                </a:solidFill>
              </a:rPr>
              <a:t>13</a:t>
            </a:r>
            <a:r>
              <a:rPr lang="en-US" sz="3200" b="1" smtClean="0">
                <a:solidFill>
                  <a:srgbClr val="C00000"/>
                </a:solidFill>
              </a:rPr>
              <a:t>, February, 2 ,2021</a:t>
            </a:r>
            <a:endParaRPr lang="en-US" sz="3200" b="1" dirty="0">
              <a:solidFill>
                <a:srgbClr val="C00000"/>
              </a:solidFill>
            </a:endParaRPr>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pPr marL="0" indent="0">
              <a:buNone/>
            </a:pPr>
            <a:r>
              <a:rPr lang="en-US" u="sng" dirty="0" smtClean="0"/>
              <a:t>Announcements</a:t>
            </a:r>
            <a:endParaRPr lang="en-US" u="sng" dirty="0"/>
          </a:p>
          <a:p>
            <a:pPr marL="0" indent="0">
              <a:buNone/>
            </a:pPr>
            <a:endParaRPr lang="en-US" sz="1000" dirty="0"/>
          </a:p>
          <a:p>
            <a:r>
              <a:rPr lang="en-US" dirty="0" smtClean="0"/>
              <a:t>Instructor:  Dr. Martin </a:t>
            </a:r>
            <a:r>
              <a:rPr lang="en-US" dirty="0" err="1" smtClean="0"/>
              <a:t>Selzer</a:t>
            </a:r>
            <a:endParaRPr lang="en-US" dirty="0" smtClean="0"/>
          </a:p>
          <a:p>
            <a:r>
              <a:rPr lang="en-US" dirty="0" smtClean="0"/>
              <a:t>Office </a:t>
            </a:r>
            <a:r>
              <a:rPr lang="en-US" dirty="0"/>
              <a:t>Hours (Schedule Appointment by Email) </a:t>
            </a:r>
            <a:endParaRPr lang="en-US" dirty="0" smtClean="0"/>
          </a:p>
          <a:p>
            <a:r>
              <a:rPr lang="en-US" dirty="0" smtClean="0"/>
              <a:t>Teaching Assistant is Michael Wang</a:t>
            </a:r>
          </a:p>
          <a:p>
            <a:r>
              <a:rPr lang="en-US" dirty="0" smtClean="0"/>
              <a:t>My email </a:t>
            </a:r>
            <a:r>
              <a:rPr lang="en-US" dirty="0" smtClean="0">
                <a:hlinkClick r:id="rId2"/>
              </a:rPr>
              <a:t>martin.selzer@gmail.com</a:t>
            </a:r>
            <a:r>
              <a:rPr lang="en-US" dirty="0" smtClean="0"/>
              <a:t> and </a:t>
            </a:r>
            <a:r>
              <a:rPr lang="en-US" dirty="0" smtClean="0">
                <a:hlinkClick r:id="rId3"/>
              </a:rPr>
              <a:t>mselzer@mail.smu.edu</a:t>
            </a:r>
            <a:endParaRPr lang="en-US" dirty="0" smtClean="0"/>
          </a:p>
          <a:p>
            <a:r>
              <a:rPr lang="en-US" dirty="0" smtClean="0"/>
              <a:t>Remember</a:t>
            </a:r>
            <a:r>
              <a:rPr lang="en-US" dirty="0"/>
              <a:t>, project is available in the files </a:t>
            </a:r>
            <a:r>
              <a:rPr lang="en-US" dirty="0" smtClean="0"/>
              <a:t>folder. Project is due February 16</a:t>
            </a:r>
            <a:r>
              <a:rPr lang="en-US" baseline="30000" dirty="0" smtClean="0"/>
              <a:t>th</a:t>
            </a:r>
            <a:r>
              <a:rPr lang="en-US" dirty="0" smtClean="0"/>
              <a:t>.</a:t>
            </a:r>
          </a:p>
          <a:p>
            <a:r>
              <a:rPr lang="en-US" dirty="0" smtClean="0"/>
              <a:t>Final Exam is scheduled for Saturday February 20</a:t>
            </a:r>
            <a:r>
              <a:rPr lang="en-US" baseline="30000" dirty="0" smtClean="0"/>
              <a:t>th</a:t>
            </a:r>
            <a:r>
              <a:rPr lang="en-US" dirty="0" smtClean="0"/>
              <a:t> 11:00 A.M. CST</a:t>
            </a:r>
          </a:p>
          <a:p>
            <a:r>
              <a:rPr lang="en-US" dirty="0" smtClean="0"/>
              <a:t>Session 14 is a project review, so bring questions or submit to me by email in advance.</a:t>
            </a:r>
          </a:p>
          <a:p>
            <a:r>
              <a:rPr lang="en-US" dirty="0" smtClean="0"/>
              <a:t>Session 15 is a review session before the midterm.  Reschedule to Saturday February 13 9:30 AM CST?</a:t>
            </a:r>
            <a:endParaRPr lang="en-US" dirty="0"/>
          </a:p>
          <a:p>
            <a:endParaRPr lang="en-US" dirty="0"/>
          </a:p>
          <a:p>
            <a:endParaRPr lang="en-US" dirty="0" smtClean="0"/>
          </a:p>
          <a:p>
            <a:pPr marL="0" indent="0">
              <a:buNone/>
            </a:pPr>
            <a:endParaRPr lang="en-US" dirty="0" smtClean="0"/>
          </a:p>
          <a:p>
            <a:endParaRPr lang="en-US" dirty="0" smtClean="0"/>
          </a:p>
          <a:p>
            <a:endParaRPr lang="en-US" dirty="0" smtClean="0"/>
          </a:p>
        </p:txBody>
      </p:sp>
      <p:sp>
        <p:nvSpPr>
          <p:cNvPr id="6" name="Slide Number Placeholder 5"/>
          <p:cNvSpPr>
            <a:spLocks noGrp="1"/>
          </p:cNvSpPr>
          <p:nvPr>
            <p:ph type="sldNum" sz="quarter" idx="12"/>
          </p:nvPr>
        </p:nvSpPr>
        <p:spPr/>
        <p:txBody>
          <a:bodyPr/>
          <a:lstStyle/>
          <a:p>
            <a:fld id="{4CC6B09D-1385-47AD-8A0D-093FD70DCB46}" type="slidenum">
              <a:rPr lang="en-US" smtClean="0"/>
              <a:t>1</a:t>
            </a:fld>
            <a:endParaRPr lang="en-US"/>
          </a:p>
        </p:txBody>
      </p:sp>
    </p:spTree>
    <p:extLst>
      <p:ext uri="{BB962C8B-B14F-4D97-AF65-F5344CB8AC3E}">
        <p14:creationId xmlns:p14="http://schemas.microsoft.com/office/powerpoint/2010/main" val="3825943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8450" y="5308515"/>
            <a:ext cx="4000499" cy="21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99813AC7-F4D1-4A18-A2FA-B1A6168F1D5B}"/>
              </a:ext>
            </a:extLst>
          </p:cNvPr>
          <p:cNvPicPr>
            <a:picLocks noChangeAspect="1"/>
          </p:cNvPicPr>
          <p:nvPr/>
        </p:nvPicPr>
        <p:blipFill>
          <a:blip r:embed="rId3"/>
          <a:stretch>
            <a:fillRect/>
          </a:stretch>
        </p:blipFill>
        <p:spPr>
          <a:xfrm>
            <a:off x="2133600" y="1219200"/>
            <a:ext cx="5943600" cy="4431380"/>
          </a:xfrm>
          <a:prstGeom prst="rect">
            <a:avLst/>
          </a:prstGeom>
        </p:spPr>
      </p:pic>
      <p:sp>
        <p:nvSpPr>
          <p:cNvPr id="2" name="Title 1"/>
          <p:cNvSpPr>
            <a:spLocks noGrp="1"/>
          </p:cNvSpPr>
          <p:nvPr>
            <p:ph type="title"/>
          </p:nvPr>
        </p:nvSpPr>
        <p:spPr>
          <a:xfrm>
            <a:off x="533400" y="228600"/>
            <a:ext cx="8229600" cy="853453"/>
          </a:xfrm>
        </p:spPr>
        <p:txBody>
          <a:bodyPr>
            <a:normAutofit/>
          </a:bodyPr>
          <a:lstStyle/>
          <a:p>
            <a:r>
              <a:rPr lang="en-US" sz="3600" b="1" dirty="0">
                <a:latin typeface="+mn-lt"/>
              </a:rPr>
              <a:t>The Idea of Leverage</a:t>
            </a:r>
          </a:p>
        </p:txBody>
      </p:sp>
      <mc:AlternateContent xmlns:mc="http://schemas.openxmlformats.org/markup-compatibility/2006" xmlns:a14="http://schemas.microsoft.com/office/drawing/2010/main">
        <mc:Choice Requires="a14">
          <p:sp>
            <p:nvSpPr>
              <p:cNvPr id="10" name="TextBox 9"/>
              <p:cNvSpPr txBox="1"/>
              <p:nvPr/>
            </p:nvSpPr>
            <p:spPr>
              <a:xfrm>
                <a:off x="4851326" y="5717380"/>
                <a:ext cx="10579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smtClean="0">
                              <a:latin typeface="Cambria Math" charset="0"/>
                            </a:rPr>
                            <m:t>(</m:t>
                          </m:r>
                          <m:r>
                            <a:rPr lang="en-US" sz="2400" b="1" i="1" smtClean="0">
                              <a:latin typeface="Cambria Math" charset="0"/>
                            </a:rPr>
                            <m:t>𝒙</m:t>
                          </m:r>
                        </m:e>
                        <m:sub>
                          <m:r>
                            <a:rPr lang="en-US" sz="2400" b="1" i="1" smtClean="0">
                              <a:latin typeface="Cambria Math" charset="0"/>
                            </a:rPr>
                            <m:t>𝟓</m:t>
                          </m:r>
                        </m:sub>
                      </m:sSub>
                      <m:r>
                        <a:rPr lang="en-US" sz="2400" b="1" i="1" smtClean="0">
                          <a:latin typeface="Cambria Math" charset="0"/>
                        </a:rPr>
                        <m:t>−</m:t>
                      </m:r>
                      <m:acc>
                        <m:accPr>
                          <m:chr m:val="̅"/>
                          <m:ctrlPr>
                            <a:rPr lang="en-US" sz="2400" b="1" i="1" smtClean="0">
                              <a:latin typeface="Cambria Math"/>
                            </a:rPr>
                          </m:ctrlPr>
                        </m:accPr>
                        <m:e>
                          <m:r>
                            <a:rPr lang="en-US" sz="2400" b="1" i="1" smtClean="0">
                              <a:latin typeface="Cambria Math" charset="0"/>
                            </a:rPr>
                            <m:t>𝒙</m:t>
                          </m:r>
                        </m:e>
                      </m:acc>
                      <m:r>
                        <a:rPr lang="en-US" sz="2400" b="1" i="1" smtClean="0">
                          <a:latin typeface="Cambria Math" charset="0"/>
                        </a:rPr>
                        <m:t>)</m:t>
                      </m:r>
                    </m:oMath>
                  </m:oMathPara>
                </a14:m>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4851326" y="5717380"/>
                <a:ext cx="1057918" cy="369332"/>
              </a:xfrm>
              <a:prstGeom prst="rect">
                <a:avLst/>
              </a:prstGeom>
              <a:blipFill rotWithShape="1">
                <a:blip r:embed="rId4"/>
                <a:stretch>
                  <a:fillRect l="-10405" r="-3815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3700" y="5731835"/>
                <a:ext cx="36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a:rPr>
                          </m:ctrlPr>
                        </m:sSubPr>
                        <m:e>
                          <m:r>
                            <a:rPr lang="en-US" sz="2400" b="1" i="1">
                              <a:latin typeface="Cambria Math" charset="0"/>
                            </a:rPr>
                            <m:t>(</m:t>
                          </m:r>
                          <m:r>
                            <a:rPr lang="en-US" sz="2400" b="1" i="1">
                              <a:latin typeface="Cambria Math" charset="0"/>
                            </a:rPr>
                            <m:t>𝒙</m:t>
                          </m:r>
                        </m:e>
                        <m:sub>
                          <m:r>
                            <a:rPr lang="en-US" sz="2400" b="1" i="1">
                              <a:latin typeface="Cambria Math" charset="0"/>
                            </a:rPr>
                            <m:t>𝟏</m:t>
                          </m:r>
                        </m:sub>
                      </m:sSub>
                      <m:r>
                        <a:rPr lang="en-US" sz="2400" b="1" i="1" smtClean="0">
                          <a:latin typeface="Cambria Math" charset="0"/>
                        </a:rPr>
                        <m:t>−</m:t>
                      </m:r>
                      <m:acc>
                        <m:accPr>
                          <m:chr m:val="̅"/>
                          <m:ctrlPr>
                            <a:rPr lang="en-US" sz="2400" b="1" i="1" smtClean="0">
                              <a:latin typeface="Cambria Math"/>
                            </a:rPr>
                          </m:ctrlPr>
                        </m:accPr>
                        <m:e>
                          <m:r>
                            <a:rPr lang="en-US" sz="2400" b="1" i="1" smtClean="0">
                              <a:latin typeface="Cambria Math" charset="0"/>
                            </a:rPr>
                            <m:t>𝒙</m:t>
                          </m:r>
                        </m:e>
                      </m:acc>
                      <m:r>
                        <a:rPr lang="en-US" sz="2400" b="1" i="1" smtClean="0">
                          <a:latin typeface="Cambria Math" charset="0"/>
                        </a:rPr>
                        <m:t>)</m:t>
                      </m:r>
                    </m:oMath>
                  </m:oMathPara>
                </a14:m>
                <a:endParaRPr lang="en-US"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3700" y="5731835"/>
                <a:ext cx="366202" cy="369332"/>
              </a:xfrm>
              <a:prstGeom prst="rect">
                <a:avLst/>
              </a:prstGeom>
              <a:blipFill rotWithShape="0">
                <a:blip r:embed="rId6"/>
                <a:stretch>
                  <a:fillRect l="-38333" r="-208333" b="-34426"/>
                </a:stretch>
              </a:blipFill>
            </p:spPr>
            <p:txBody>
              <a:bodyPr/>
              <a:lstStyle/>
              <a:p>
                <a:r>
                  <a:rPr lang="en-US">
                    <a:noFill/>
                  </a:rPr>
                  <a:t> </a:t>
                </a:r>
              </a:p>
            </p:txBody>
          </p:sp>
        </mc:Fallback>
      </mc:AlternateContent>
      <p:sp>
        <p:nvSpPr>
          <p:cNvPr id="4" name="Rectangle 3"/>
          <p:cNvSpPr/>
          <p:nvPr/>
        </p:nvSpPr>
        <p:spPr>
          <a:xfrm>
            <a:off x="2299653" y="5216182"/>
            <a:ext cx="5078091" cy="402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3838968" y="4939183"/>
                <a:ext cx="2468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a:rPr>
                          </m:ctrlPr>
                        </m:accPr>
                        <m:e>
                          <m:r>
                            <a:rPr lang="en-US" sz="2400" b="1" i="1" smtClean="0">
                              <a:latin typeface="Cambria Math" charset="0"/>
                            </a:rPr>
                            <m:t>𝒙</m:t>
                          </m:r>
                        </m:e>
                      </m:acc>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838968" y="4939183"/>
                <a:ext cx="246862" cy="369332"/>
              </a:xfrm>
              <a:prstGeom prst="rect">
                <a:avLst/>
              </a:prstGeom>
              <a:blipFill rotWithShape="1">
                <a:blip r:embed="rId7"/>
                <a:stretch>
                  <a:fillRect l="-17500" r="-30000"/>
                </a:stretch>
              </a:blipFill>
            </p:spPr>
            <p:txBody>
              <a:bodyPr/>
              <a:lstStyle/>
              <a:p>
                <a:r>
                  <a:rPr lang="en-US">
                    <a:noFill/>
                  </a:rPr>
                  <a:t> </a:t>
                </a:r>
              </a:p>
            </p:txBody>
          </p:sp>
        </mc:Fallback>
      </mc:AlternateContent>
      <p:sp>
        <p:nvSpPr>
          <p:cNvPr id="9" name="Right Brace 8"/>
          <p:cNvSpPr/>
          <p:nvPr/>
        </p:nvSpPr>
        <p:spPr>
          <a:xfrm rot="5400000">
            <a:off x="5189581" y="4126008"/>
            <a:ext cx="460286" cy="2895600"/>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ight Brace 10"/>
          <p:cNvSpPr/>
          <p:nvPr/>
        </p:nvSpPr>
        <p:spPr>
          <a:xfrm rot="5400000">
            <a:off x="3162262" y="5059459"/>
            <a:ext cx="460287" cy="1028699"/>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Rectangle 15"/>
              <p:cNvSpPr/>
              <p:nvPr/>
            </p:nvSpPr>
            <p:spPr>
              <a:xfrm>
                <a:off x="2720961" y="4882000"/>
                <a:ext cx="5789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charset="0"/>
                            </a:rPr>
                            <m:t>𝒙</m:t>
                          </m:r>
                        </m:e>
                        <m:sub>
                          <m:r>
                            <a:rPr lang="en-US" sz="2400" b="1" i="1" smtClean="0">
                              <a:latin typeface="Cambria Math"/>
                            </a:rPr>
                            <m:t>𝟏</m:t>
                          </m:r>
                        </m:sub>
                      </m:sSub>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2720961" y="4882000"/>
                <a:ext cx="578941" cy="461665"/>
              </a:xfrm>
              <a:prstGeom prst="rect">
                <a:avLst/>
              </a:prstGeom>
              <a:blipFill rotWithShape="1">
                <a:blip r:embed="rId8"/>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684096" y="4906283"/>
                <a:ext cx="5789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charset="0"/>
                            </a:rPr>
                            <m:t>𝒙</m:t>
                          </m:r>
                        </m:e>
                        <m:sub>
                          <m:r>
                            <a:rPr lang="en-US" sz="2400" b="1" i="1" smtClean="0">
                              <a:latin typeface="Cambria Math" charset="0"/>
                            </a:rPr>
                            <m:t>𝟓</m:t>
                          </m:r>
                        </m:sub>
                      </m:sSub>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6684096" y="4906283"/>
                <a:ext cx="578941" cy="461665"/>
              </a:xfrm>
              <a:prstGeom prst="rect">
                <a:avLst/>
              </a:prstGeom>
              <a:blipFill rotWithShape="1">
                <a:blip r:embed="rId9"/>
                <a:stretch>
                  <a:fillRect b="-263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4CC6B09D-1385-47AD-8A0D-093FD70DCB46}" type="slidenum">
              <a:rPr lang="en-US" smtClean="0"/>
              <a:t>10</a:t>
            </a:fld>
            <a:endParaRPr lang="en-US"/>
          </a:p>
        </p:txBody>
      </p:sp>
    </p:spTree>
    <p:extLst>
      <p:ext uri="{BB962C8B-B14F-4D97-AF65-F5344CB8AC3E}">
        <p14:creationId xmlns:p14="http://schemas.microsoft.com/office/powerpoint/2010/main" val="143929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861" y="500610"/>
            <a:ext cx="8229600" cy="715962"/>
          </a:xfrm>
        </p:spPr>
        <p:txBody>
          <a:bodyPr>
            <a:noAutofit/>
          </a:bodyPr>
          <a:lstStyle/>
          <a:p>
            <a:r>
              <a:rPr lang="en-US" sz="2800" b="1" dirty="0"/>
              <a:t>Definition of Leverage </a:t>
            </a:r>
            <a:br>
              <a:rPr lang="en-US" sz="2800" b="1" dirty="0"/>
            </a:br>
            <a:r>
              <a:rPr lang="en-US" sz="2800" b="1" dirty="0" smtClean="0"/>
              <a:t>With One Explanatory Variable</a:t>
            </a:r>
            <a:endParaRPr lang="en-US" sz="2800"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1211"/>
          <a:stretch/>
        </p:blipFill>
        <p:spPr bwMode="auto">
          <a:xfrm>
            <a:off x="379490" y="2266265"/>
            <a:ext cx="4276593"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33800"/>
            <a:ext cx="3845322" cy="29195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77745" y="1619934"/>
            <a:ext cx="4294255" cy="646331"/>
          </a:xfrm>
          <a:prstGeom prst="rect">
            <a:avLst/>
          </a:prstGeom>
          <a:noFill/>
        </p:spPr>
        <p:txBody>
          <a:bodyPr wrap="square" rtlCol="0">
            <a:spAutoFit/>
          </a:bodyPr>
          <a:lstStyle/>
          <a:p>
            <a:pPr algn="just"/>
            <a:r>
              <a:rPr lang="en-US" dirty="0" smtClean="0"/>
              <a:t>Leverage </a:t>
            </a:r>
            <a:r>
              <a:rPr lang="en-US" dirty="0"/>
              <a:t>is a function of the distance from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to </a:t>
            </a:r>
            <a:r>
              <a:rPr lang="en-US" i="1" dirty="0" smtClean="0">
                <a:latin typeface="Times New Roman" panose="02020603050405020304" pitchFamily="18" charset="0"/>
                <a:cs typeface="Times New Roman" panose="02020603050405020304" pitchFamily="18" charset="0"/>
              </a:rPr>
              <a:t>X̄</a:t>
            </a:r>
            <a:r>
              <a:rPr lang="en-US" dirty="0" smtClean="0"/>
              <a:t>, </a:t>
            </a:r>
            <a:r>
              <a:rPr lang="en-US" dirty="0"/>
              <a:t>in units of standard deviations</a:t>
            </a:r>
          </a:p>
        </p:txBody>
      </p:sp>
      <p:sp>
        <p:nvSpPr>
          <p:cNvPr id="5" name="TextBox 4"/>
          <p:cNvSpPr txBox="1"/>
          <p:nvPr/>
        </p:nvSpPr>
        <p:spPr>
          <a:xfrm>
            <a:off x="1447800" y="6041914"/>
            <a:ext cx="609600" cy="369332"/>
          </a:xfrm>
          <a:prstGeom prst="rect">
            <a:avLst/>
          </a:prstGeom>
          <a:noFill/>
        </p:spPr>
        <p:txBody>
          <a:bodyPr wrap="square" rtlCol="0">
            <a:spAutoFit/>
          </a:bodyPr>
          <a:lstStyle/>
          <a:p>
            <a:r>
              <a:rPr lang="en-US" dirty="0"/>
              <a:t>x</a:t>
            </a:r>
            <a:r>
              <a:rPr lang="en-US" baseline="-25000" dirty="0"/>
              <a:t>bar</a:t>
            </a:r>
          </a:p>
        </p:txBody>
      </p:sp>
      <p:sp>
        <p:nvSpPr>
          <p:cNvPr id="12" name="TextBox 11"/>
          <p:cNvSpPr txBox="1"/>
          <p:nvPr/>
        </p:nvSpPr>
        <p:spPr>
          <a:xfrm>
            <a:off x="3962400" y="6183868"/>
            <a:ext cx="609600" cy="369332"/>
          </a:xfrm>
          <a:prstGeom prst="rect">
            <a:avLst/>
          </a:prstGeom>
          <a:noFill/>
        </p:spPr>
        <p:txBody>
          <a:bodyPr wrap="square" rtlCol="0">
            <a:spAutoFit/>
          </a:bodyPr>
          <a:lstStyle/>
          <a:p>
            <a:r>
              <a:rPr lang="en-US" dirty="0"/>
              <a:t>x</a:t>
            </a:r>
            <a:r>
              <a:rPr lang="en-US" baseline="-25000" dirty="0"/>
              <a:t>i</a:t>
            </a:r>
          </a:p>
        </p:txBody>
      </p:sp>
      <p:pic>
        <p:nvPicPr>
          <p:cNvPr id="11" name="Picture 2">
            <a:extLst>
              <a:ext uri="{FF2B5EF4-FFF2-40B4-BE49-F238E27FC236}">
                <a16:creationId xmlns="" xmlns:a16="http://schemas.microsoft.com/office/drawing/2014/main" id="{6D8556AD-BA03-4351-AAE0-D0C625C6F9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939"/>
          <a:stretch/>
        </p:blipFill>
        <p:spPr bwMode="auto">
          <a:xfrm>
            <a:off x="5096579" y="2286000"/>
            <a:ext cx="32258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692869" y="1515594"/>
            <a:ext cx="4348655" cy="923330"/>
          </a:xfrm>
          <a:prstGeom prst="rect">
            <a:avLst/>
          </a:prstGeom>
          <a:noFill/>
        </p:spPr>
        <p:txBody>
          <a:bodyPr wrap="square" rtlCol="0">
            <a:spAutoFit/>
          </a:bodyPr>
          <a:lstStyle/>
          <a:p>
            <a:pPr algn="just"/>
            <a:r>
              <a:rPr lang="en-US" dirty="0"/>
              <a:t>L</a:t>
            </a:r>
            <a:r>
              <a:rPr lang="en-US" dirty="0" smtClean="0"/>
              <a:t>everage </a:t>
            </a:r>
            <a:r>
              <a:rPr lang="en-US" dirty="0"/>
              <a:t>is a function of the proportion of the total sum of squares of the </a:t>
            </a:r>
            <a:r>
              <a:rPr lang="en-US" b="1" dirty="0"/>
              <a:t>explanatory variable</a:t>
            </a:r>
            <a:r>
              <a:rPr lang="en-US" dirty="0"/>
              <a:t> contributed by the i</a:t>
            </a:r>
            <a:r>
              <a:rPr lang="en-US" baseline="30000" dirty="0"/>
              <a:t>th</a:t>
            </a:r>
            <a:r>
              <a:rPr lang="en-US" dirty="0"/>
              <a:t> case</a:t>
            </a:r>
          </a:p>
        </p:txBody>
      </p:sp>
      <p:sp>
        <p:nvSpPr>
          <p:cNvPr id="8" name="Slide Number Placeholder 7"/>
          <p:cNvSpPr>
            <a:spLocks noGrp="1"/>
          </p:cNvSpPr>
          <p:nvPr>
            <p:ph type="sldNum" sz="quarter" idx="12"/>
          </p:nvPr>
        </p:nvSpPr>
        <p:spPr/>
        <p:txBody>
          <a:bodyPr/>
          <a:lstStyle/>
          <a:p>
            <a:fld id="{4CC6B09D-1385-47AD-8A0D-093FD70DCB46}" type="slidenum">
              <a:rPr lang="en-US" smtClean="0"/>
              <a:t>11</a:t>
            </a:fld>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6071" y="3714065"/>
            <a:ext cx="3963763" cy="2939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4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mn-lt"/>
              </a:rPr>
              <a:t>Studentized</a:t>
            </a:r>
            <a:r>
              <a:rPr lang="en-US" sz="4000" b="1" dirty="0" smtClean="0">
                <a:latin typeface="+mn-lt"/>
              </a:rPr>
              <a:t> Residuals and Cook's D</a:t>
            </a:r>
            <a:endParaRPr lang="en-US" sz="4000" b="1" dirty="0">
              <a:latin typeface="+mn-lt"/>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6685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12</a:t>
            </a:fld>
            <a:endParaRPr lang="en-US"/>
          </a:p>
        </p:txBody>
      </p:sp>
      <p:sp>
        <p:nvSpPr>
          <p:cNvPr id="8" name="Rounded Rectangle 7"/>
          <p:cNvSpPr/>
          <p:nvPr/>
        </p:nvSpPr>
        <p:spPr>
          <a:xfrm>
            <a:off x="6629400" y="3886200"/>
            <a:ext cx="106680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Leverage</a:t>
            </a:r>
            <a:endParaRPr lang="en-US" sz="1200" dirty="0"/>
          </a:p>
        </p:txBody>
      </p:sp>
      <p:cxnSp>
        <p:nvCxnSpPr>
          <p:cNvPr id="9" name="Straight Arrow Connector 8"/>
          <p:cNvCxnSpPr/>
          <p:nvPr/>
        </p:nvCxnSpPr>
        <p:spPr>
          <a:xfrm flipH="1">
            <a:off x="6019800" y="40576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70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14"/>
            <a:ext cx="9144000" cy="715962"/>
          </a:xfrm>
        </p:spPr>
        <p:txBody>
          <a:bodyPr>
            <a:normAutofit/>
          </a:bodyPr>
          <a:lstStyle/>
          <a:p>
            <a:r>
              <a:rPr lang="en-US" sz="2800" dirty="0"/>
              <a:t>Studentized Residuals, Leverage and Cook’s D!</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473"/>
          <a:stretch/>
        </p:blipFill>
        <p:spPr bwMode="auto">
          <a:xfrm>
            <a:off x="1371600" y="914400"/>
            <a:ext cx="6324600" cy="5850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CC6B09D-1385-47AD-8A0D-093FD70DCB46}" type="slidenum">
              <a:rPr lang="en-US" smtClean="0"/>
              <a:t>13</a:t>
            </a:fld>
            <a:endParaRPr lang="en-US"/>
          </a:p>
        </p:txBody>
      </p:sp>
      <p:sp>
        <p:nvSpPr>
          <p:cNvPr id="5" name="Rectangle 4"/>
          <p:cNvSpPr/>
          <p:nvPr/>
        </p:nvSpPr>
        <p:spPr>
          <a:xfrm>
            <a:off x="1981200" y="602776"/>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Example 1</a:t>
            </a:r>
            <a:endParaRPr lang="en-US" sz="1200" b="1" u="sng" dirty="0">
              <a:solidFill>
                <a:schemeClr val="tx1"/>
              </a:solidFill>
            </a:endParaRPr>
          </a:p>
        </p:txBody>
      </p:sp>
      <p:sp>
        <p:nvSpPr>
          <p:cNvPr id="6" name="Rectangle 5"/>
          <p:cNvSpPr/>
          <p:nvPr/>
        </p:nvSpPr>
        <p:spPr>
          <a:xfrm>
            <a:off x="3962400" y="606188"/>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Example 2</a:t>
            </a:r>
            <a:endParaRPr lang="en-US" sz="1200" b="1" u="sng" dirty="0">
              <a:solidFill>
                <a:schemeClr val="tx1"/>
              </a:solidFill>
            </a:endParaRPr>
          </a:p>
        </p:txBody>
      </p:sp>
      <p:sp>
        <p:nvSpPr>
          <p:cNvPr id="7" name="Rectangle 6"/>
          <p:cNvSpPr/>
          <p:nvPr/>
        </p:nvSpPr>
        <p:spPr>
          <a:xfrm>
            <a:off x="6172200" y="602776"/>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Example 3</a:t>
            </a:r>
            <a:endParaRPr lang="en-US" sz="1200" b="1" u="sng" dirty="0">
              <a:solidFill>
                <a:schemeClr val="tx1"/>
              </a:solidFill>
            </a:endParaRPr>
          </a:p>
        </p:txBody>
      </p:sp>
    </p:spTree>
    <p:extLst>
      <p:ext uri="{BB962C8B-B14F-4D97-AF65-F5344CB8AC3E}">
        <p14:creationId xmlns:p14="http://schemas.microsoft.com/office/powerpoint/2010/main" val="182265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Proc Reg in SAS to Get Values of Cook's D and </a:t>
            </a:r>
            <a:r>
              <a:rPr lang="en-US" sz="3600" dirty="0" err="1" smtClean="0"/>
              <a:t>Studentized</a:t>
            </a:r>
            <a:r>
              <a:rPr lang="en-US" sz="3600" dirty="0" smtClean="0"/>
              <a:t> Residuals</a:t>
            </a:r>
            <a:endParaRPr lang="en-US" sz="36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5942857"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267200"/>
            <a:ext cx="5715000"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14</a:t>
            </a:fld>
            <a:endParaRPr lang="en-US"/>
          </a:p>
        </p:txBody>
      </p:sp>
      <mc:AlternateContent xmlns:mc="http://schemas.openxmlformats.org/markup-compatibility/2006" xmlns:a14="http://schemas.microsoft.com/office/drawing/2010/main">
        <mc:Choice Requires="a14">
          <p:sp>
            <p:nvSpPr>
              <p:cNvPr id="7" name="Rounded Rectangle 6"/>
              <p:cNvSpPr/>
              <p:nvPr/>
            </p:nvSpPr>
            <p:spPr>
              <a:xfrm>
                <a:off x="7010400" y="3733800"/>
                <a:ext cx="1958439"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DFFITS</a:t>
                </a:r>
                <a:r>
                  <a:rPr lang="en-US" sz="1200" baseline="-25000" dirty="0" err="1" smtClean="0"/>
                  <a:t>i</a:t>
                </a:r>
                <a:r>
                  <a:rPr lang="en-US" sz="1200" dirty="0" smtClean="0"/>
                  <a:t>= </a:t>
                </a:r>
                <a14:m>
                  <m:oMath xmlns:m="http://schemas.openxmlformats.org/officeDocument/2006/math">
                    <m:sSub>
                      <m:sSubPr>
                        <m:ctrlPr>
                          <a:rPr lang="en-US" sz="1200" i="1" smtClean="0">
                            <a:latin typeface="Cambria Math"/>
                          </a:rPr>
                        </m:ctrlPr>
                      </m:sSubPr>
                      <m:e>
                        <m:r>
                          <a:rPr lang="en-US" sz="1200" b="0" i="1" smtClean="0">
                            <a:latin typeface="Cambria Math"/>
                          </a:rPr>
                          <m:t>𝑠𝑡𝑢𝑑𝑟𝑒𝑠</m:t>
                        </m:r>
                      </m:e>
                      <m:sub>
                        <m:r>
                          <a:rPr lang="en-US" sz="1200" b="0" i="1" smtClean="0">
                            <a:latin typeface="Cambria Math"/>
                          </a:rPr>
                          <m:t>𝑖</m:t>
                        </m:r>
                      </m:sub>
                    </m:sSub>
                    <m:rad>
                      <m:radPr>
                        <m:degHide m:val="on"/>
                        <m:ctrlPr>
                          <a:rPr lang="en-US" sz="1200" i="1" smtClean="0">
                            <a:latin typeface="Cambria Math"/>
                          </a:rPr>
                        </m:ctrlPr>
                      </m:radPr>
                      <m:deg/>
                      <m:e>
                        <m:f>
                          <m:fPr>
                            <m:ctrlPr>
                              <a:rPr lang="en-US" sz="1200" i="1" smtClean="0">
                                <a:latin typeface="Cambria Math"/>
                              </a:rPr>
                            </m:ctrlPr>
                          </m:fPr>
                          <m:num>
                            <m:sSub>
                              <m:sSubPr>
                                <m:ctrlPr>
                                  <a:rPr lang="en-US" sz="1200" i="1" smtClean="0">
                                    <a:latin typeface="Cambria Math"/>
                                  </a:rPr>
                                </m:ctrlPr>
                              </m:sSubPr>
                              <m:e>
                                <m:r>
                                  <a:rPr lang="en-US" sz="1200" b="0" i="1" smtClean="0">
                                    <a:latin typeface="Cambria Math"/>
                                  </a:rPr>
                                  <m:t>h</m:t>
                                </m:r>
                              </m:e>
                              <m:sub>
                                <m:r>
                                  <a:rPr lang="en-US" sz="1200" b="0" i="1" smtClean="0">
                                    <a:latin typeface="Cambria Math"/>
                                  </a:rPr>
                                  <m:t>𝑖</m:t>
                                </m:r>
                              </m:sub>
                            </m:sSub>
                          </m:num>
                          <m:den>
                            <m:r>
                              <a:rPr lang="en-US" sz="1200" b="0" i="1" smtClean="0">
                                <a:latin typeface="Cambria Math"/>
                              </a:rPr>
                              <m:t>1−</m:t>
                            </m:r>
                            <m:sSub>
                              <m:sSubPr>
                                <m:ctrlPr>
                                  <a:rPr lang="en-US" sz="1200" b="0" i="1" smtClean="0">
                                    <a:latin typeface="Cambria Math"/>
                                  </a:rPr>
                                </m:ctrlPr>
                              </m:sSubPr>
                              <m:e>
                                <m:r>
                                  <a:rPr lang="en-US" sz="1200" b="0" i="1" smtClean="0">
                                    <a:latin typeface="Cambria Math"/>
                                  </a:rPr>
                                  <m:t>h</m:t>
                                </m:r>
                              </m:e>
                              <m:sub>
                                <m:r>
                                  <a:rPr lang="en-US" sz="1200" b="0" i="1" smtClean="0">
                                    <a:latin typeface="Cambria Math"/>
                                  </a:rPr>
                                  <m:t>𝑖</m:t>
                                </m:r>
                              </m:sub>
                            </m:sSub>
                          </m:den>
                        </m:f>
                      </m:e>
                    </m:rad>
                  </m:oMath>
                </a14:m>
                <a:endParaRPr lang="en-US" sz="1200" dirty="0"/>
              </a:p>
            </p:txBody>
          </p:sp>
        </mc:Choice>
        <mc:Fallback xmlns="">
          <p:sp>
            <p:nvSpPr>
              <p:cNvPr id="7" name="Rounded Rectangle 6"/>
              <p:cNvSpPr>
                <a:spLocks noRot="1" noChangeAspect="1" noMove="1" noResize="1" noEditPoints="1" noAdjustHandles="1" noChangeArrowheads="1" noChangeShapeType="1" noTextEdit="1"/>
              </p:cNvSpPr>
              <p:nvPr/>
            </p:nvSpPr>
            <p:spPr>
              <a:xfrm>
                <a:off x="7010400" y="3733800"/>
                <a:ext cx="1958439" cy="381000"/>
              </a:xfrm>
              <a:prstGeom prst="roundRect">
                <a:avLst/>
              </a:prstGeom>
              <a:blipFill rotWithShape="1">
                <a:blip r:embed="rId4"/>
                <a:stretch>
                  <a:fillRect/>
                </a:stretch>
              </a:blipFill>
            </p:spPr>
            <p:txBody>
              <a:bodyPr/>
              <a:lstStyle/>
              <a:p>
                <a:r>
                  <a:rPr lang="en-US">
                    <a:noFill/>
                  </a:rPr>
                  <a:t> </a:t>
                </a:r>
              </a:p>
            </p:txBody>
          </p:sp>
        </mc:Fallback>
      </mc:AlternateContent>
      <p:cxnSp>
        <p:nvCxnSpPr>
          <p:cNvPr id="6" name="Straight Arrow Connector 5"/>
          <p:cNvCxnSpPr>
            <a:stCxn id="7" idx="1"/>
          </p:cNvCxnSpPr>
          <p:nvPr/>
        </p:nvCxnSpPr>
        <p:spPr>
          <a:xfrm flipH="1">
            <a:off x="6705600" y="3924300"/>
            <a:ext cx="3048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436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Multicollinearity Issues</a:t>
            </a:r>
            <a:endParaRPr lang="en-US" b="1"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smtClean="0"/>
              <a:t>One goal in regression modeling is parsimony, i.e., as few independent explanatory variables as possible.</a:t>
            </a:r>
          </a:p>
          <a:p>
            <a:r>
              <a:rPr lang="en-US" dirty="0" smtClean="0"/>
              <a:t>Explanatory variables correlated with each are candidates to be removed from the model.</a:t>
            </a:r>
          </a:p>
          <a:p>
            <a:r>
              <a:rPr lang="en-US" dirty="0" smtClean="0"/>
              <a:t>Use scatter plots to investigate relationships between variables.</a:t>
            </a:r>
          </a:p>
          <a:p>
            <a:r>
              <a:rPr lang="en-US" dirty="0" smtClean="0"/>
              <a:t>Use correlation matrix to investigate correlations between variables.</a:t>
            </a:r>
          </a:p>
          <a:p>
            <a:r>
              <a:rPr lang="en-US" dirty="0" smtClean="0"/>
              <a:t>Good old common sense.</a:t>
            </a:r>
          </a:p>
        </p:txBody>
      </p:sp>
      <p:sp>
        <p:nvSpPr>
          <p:cNvPr id="5" name="Slide Number Placeholder 4"/>
          <p:cNvSpPr>
            <a:spLocks noGrp="1"/>
          </p:cNvSpPr>
          <p:nvPr>
            <p:ph type="sldNum" sz="quarter" idx="12"/>
          </p:nvPr>
        </p:nvSpPr>
        <p:spPr/>
        <p:txBody>
          <a:bodyPr/>
          <a:lstStyle/>
          <a:p>
            <a:fld id="{4CC6B09D-1385-47AD-8A0D-093FD70DCB46}" type="slidenum">
              <a:rPr lang="en-US" smtClean="0"/>
              <a:t>15</a:t>
            </a:fld>
            <a:endParaRPr lang="en-US"/>
          </a:p>
        </p:txBody>
      </p:sp>
    </p:spTree>
    <p:extLst>
      <p:ext uri="{BB962C8B-B14F-4D97-AF65-F5344CB8AC3E}">
        <p14:creationId xmlns:p14="http://schemas.microsoft.com/office/powerpoint/2010/main" val="2044020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066800"/>
          </a:xfrm>
        </p:spPr>
        <p:txBody>
          <a:bodyPr>
            <a:normAutofit/>
          </a:bodyPr>
          <a:lstStyle/>
          <a:p>
            <a:pPr algn="l"/>
            <a:r>
              <a:rPr lang="en-US" sz="2400" b="1" dirty="0" smtClean="0">
                <a:latin typeface="+mn-lt"/>
              </a:rPr>
              <a:t>Example: Understanding Body Fat in Relation to Other</a:t>
            </a:r>
            <a:br>
              <a:rPr lang="en-US" sz="2400" b="1" dirty="0" smtClean="0">
                <a:latin typeface="+mn-lt"/>
              </a:rPr>
            </a:br>
            <a:r>
              <a:rPr lang="en-US" sz="2400" b="1" dirty="0" smtClean="0">
                <a:latin typeface="+mn-lt"/>
              </a:rPr>
              <a:t>                  Anatomical Measurements with </a:t>
            </a:r>
            <a:r>
              <a:rPr lang="en-US" sz="2400" b="1" u="sng" dirty="0" smtClean="0">
                <a:latin typeface="+mn-lt"/>
              </a:rPr>
              <a:t>Scatterplo</a:t>
            </a:r>
            <a:r>
              <a:rPr lang="en-US" sz="2400" b="1" dirty="0" smtClean="0">
                <a:latin typeface="+mn-lt"/>
              </a:rPr>
              <a:t>t (LS 14.9)</a:t>
            </a:r>
            <a:endParaRPr lang="en-US" sz="2400" b="1" dirty="0">
              <a:latin typeface="+mn-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5116"/>
            <a:ext cx="5562601" cy="549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490" y="1827486"/>
            <a:ext cx="2874578"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65479" y="1308537"/>
            <a:ext cx="2514600" cy="388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smtClean="0">
                <a:solidFill>
                  <a:schemeClr val="tx1"/>
                </a:solidFill>
              </a:rPr>
              <a:t>See Live Session 14.9</a:t>
            </a:r>
            <a:endParaRPr lang="en-US" sz="1600" b="1" u="sng" dirty="0">
              <a:solidFill>
                <a:schemeClr val="tx1"/>
              </a:solidFill>
            </a:endParaRPr>
          </a:p>
        </p:txBody>
      </p:sp>
      <p:sp>
        <p:nvSpPr>
          <p:cNvPr id="5" name="Slide Number Placeholder 4"/>
          <p:cNvSpPr>
            <a:spLocks noGrp="1"/>
          </p:cNvSpPr>
          <p:nvPr>
            <p:ph type="sldNum" sz="quarter" idx="12"/>
          </p:nvPr>
        </p:nvSpPr>
        <p:spPr/>
        <p:txBody>
          <a:bodyPr/>
          <a:lstStyle/>
          <a:p>
            <a:fld id="{4CC6B09D-1385-47AD-8A0D-093FD70DCB46}" type="slidenum">
              <a:rPr lang="en-US" smtClean="0"/>
              <a:t>16</a:t>
            </a:fld>
            <a:endParaRPr lang="en-US"/>
          </a:p>
        </p:txBody>
      </p:sp>
    </p:spTree>
    <p:extLst>
      <p:ext uri="{BB962C8B-B14F-4D97-AF65-F5344CB8AC3E}">
        <p14:creationId xmlns:p14="http://schemas.microsoft.com/office/powerpoint/2010/main" val="213965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4114800" cy="792162"/>
          </a:xfrm>
        </p:spPr>
        <p:txBody>
          <a:bodyPr>
            <a:normAutofit fontScale="90000"/>
          </a:bodyPr>
          <a:lstStyle/>
          <a:p>
            <a:pPr algn="l"/>
            <a:r>
              <a:rPr lang="en-US" sz="2400" b="1" dirty="0"/>
              <a:t>Example: </a:t>
            </a:r>
            <a:r>
              <a:rPr lang="en-US" sz="2400" b="1" dirty="0" smtClean="0"/>
              <a:t>Body Fat with Anatomical Measures </a:t>
            </a:r>
            <a:r>
              <a:rPr lang="en-US" sz="2400" b="1" dirty="0" err="1" smtClean="0"/>
              <a:t>Corr</a:t>
            </a:r>
            <a:r>
              <a:rPr lang="en-US" sz="2400" b="1" dirty="0" smtClean="0"/>
              <a:t> Matrix</a:t>
            </a:r>
            <a:endParaRPr lang="en-US" sz="24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076" y="152400"/>
            <a:ext cx="4143375" cy="112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17</a:t>
            </a:fld>
            <a:endParaRPr lang="en-US"/>
          </a:p>
        </p:txBody>
      </p:sp>
      <p:sp>
        <p:nvSpPr>
          <p:cNvPr id="5" name="Rectangle 4"/>
          <p:cNvSpPr/>
          <p:nvPr/>
        </p:nvSpPr>
        <p:spPr>
          <a:xfrm>
            <a:off x="1562100" y="2057400"/>
            <a:ext cx="419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2895600"/>
            <a:ext cx="419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57250" y="116006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 density and fat measure the same thing? </a:t>
            </a:r>
            <a:endParaRPr lang="en-US" sz="1200" dirty="0"/>
          </a:p>
        </p:txBody>
      </p:sp>
      <p:cxnSp>
        <p:nvCxnSpPr>
          <p:cNvPr id="10" name="Straight Arrow Connector 9"/>
          <p:cNvCxnSpPr>
            <a:stCxn id="9" idx="2"/>
          </p:cNvCxnSpPr>
          <p:nvPr/>
        </p:nvCxnSpPr>
        <p:spPr>
          <a:xfrm>
            <a:off x="1771650" y="1617260"/>
            <a:ext cx="0" cy="440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719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8294"/>
            <a:ext cx="4343400" cy="792162"/>
          </a:xfrm>
        </p:spPr>
        <p:txBody>
          <a:bodyPr>
            <a:normAutofit fontScale="90000"/>
          </a:bodyPr>
          <a:lstStyle/>
          <a:p>
            <a:pPr algn="l"/>
            <a:r>
              <a:rPr lang="en-US" sz="2400" b="1" dirty="0"/>
              <a:t>Example: </a:t>
            </a:r>
            <a:r>
              <a:rPr lang="en-US" sz="2400" b="1" dirty="0" smtClean="0"/>
              <a:t>Code Output for Body Fat with Anatomical Measures also gives </a:t>
            </a:r>
            <a:r>
              <a:rPr lang="en-US" sz="2400" b="1" dirty="0" err="1" smtClean="0"/>
              <a:t>Corr</a:t>
            </a:r>
            <a:r>
              <a:rPr lang="en-US" sz="2400" b="1" dirty="0" smtClean="0"/>
              <a:t> Matrix List Format </a:t>
            </a:r>
            <a:endParaRPr 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2400"/>
            <a:ext cx="4143375" cy="112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24400" y="838200"/>
            <a:ext cx="25146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38628"/>
            <a:ext cx="8639175" cy="453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4CC6B09D-1385-47AD-8A0D-093FD70DCB46}" type="slidenum">
              <a:rPr lang="en-US" smtClean="0"/>
              <a:t>18</a:t>
            </a:fld>
            <a:endParaRPr lang="en-US"/>
          </a:p>
        </p:txBody>
      </p:sp>
    </p:spTree>
    <p:extLst>
      <p:ext uri="{BB962C8B-B14F-4D97-AF65-F5344CB8AC3E}">
        <p14:creationId xmlns:p14="http://schemas.microsoft.com/office/powerpoint/2010/main" val="101101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97722"/>
            <a:ext cx="768508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52400"/>
            <a:ext cx="8229600" cy="1143000"/>
          </a:xfrm>
        </p:spPr>
        <p:txBody>
          <a:bodyPr>
            <a:normAutofit/>
          </a:bodyPr>
          <a:lstStyle/>
          <a:p>
            <a:r>
              <a:rPr lang="en-US" sz="2800" b="1" dirty="0" smtClean="0">
                <a:latin typeface="+mn-lt"/>
              </a:rPr>
              <a:t>Variance Inflation Factor (VIF) </a:t>
            </a:r>
            <a:br>
              <a:rPr lang="en-US" sz="2800" b="1" dirty="0" smtClean="0">
                <a:latin typeface="+mn-lt"/>
              </a:rPr>
            </a:br>
            <a:r>
              <a:rPr lang="en-US" sz="2800" b="1" dirty="0" smtClean="0">
                <a:latin typeface="+mn-lt"/>
              </a:rPr>
              <a:t>for Given Explanatory Variable</a:t>
            </a:r>
            <a:endParaRPr lang="en-US" sz="2800" b="1" baseline="30000" dirty="0">
              <a:latin typeface="+mn-lt"/>
            </a:endParaRPr>
          </a:p>
        </p:txBody>
      </p:sp>
      <p:sp>
        <p:nvSpPr>
          <p:cNvPr id="3" name="Content Placeholder 2"/>
          <p:cNvSpPr>
            <a:spLocks noGrp="1"/>
          </p:cNvSpPr>
          <p:nvPr>
            <p:ph idx="1"/>
          </p:nvPr>
        </p:nvSpPr>
        <p:spPr>
          <a:xfrm>
            <a:off x="293688" y="1104954"/>
            <a:ext cx="8229600" cy="4525963"/>
          </a:xfrm>
        </p:spPr>
        <p:txBody>
          <a:bodyPr>
            <a:normAutofit/>
          </a:bodyPr>
          <a:lstStyle/>
          <a:p>
            <a:r>
              <a:rPr lang="en-US" sz="2400" dirty="0" smtClean="0"/>
              <a:t>Find R</a:t>
            </a:r>
            <a:r>
              <a:rPr lang="en-US" sz="2400" baseline="30000" dirty="0" smtClean="0"/>
              <a:t>2</a:t>
            </a:r>
            <a:r>
              <a:rPr lang="en-US" sz="2400" dirty="0" smtClean="0"/>
              <a:t> from regression of particular variable on the other explanatory variables.</a:t>
            </a:r>
          </a:p>
          <a:p>
            <a:r>
              <a:rPr lang="en-US" sz="2400" dirty="0" smtClean="0"/>
              <a:t>VIF is part of the t statistic for the beta coefficient from the full model.</a:t>
            </a:r>
          </a:p>
          <a:p>
            <a:r>
              <a:rPr lang="en-US" sz="2400" dirty="0" smtClean="0"/>
              <a:t>For large VIF consider dropping variable from model.  </a:t>
            </a:r>
            <a:endParaRPr lang="en-US" sz="2400" dirty="0"/>
          </a:p>
          <a:p>
            <a:r>
              <a:rPr lang="en-US" sz="2400" dirty="0" smtClean="0"/>
              <a:t>With multiple variables with large VIF use caution in analysis because the variables in question may be correlated. </a:t>
            </a:r>
            <a:r>
              <a:rPr lang="en-US" sz="2400" dirty="0"/>
              <a:t> </a:t>
            </a:r>
            <a:r>
              <a:rPr lang="en-US" sz="2400" dirty="0" smtClean="0"/>
              <a:t>Drop variable with larger VIF.</a:t>
            </a:r>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219700"/>
            <a:ext cx="645336" cy="630621"/>
          </a:xfrm>
          <a:prstGeom prst="rect">
            <a:avLst/>
          </a:prstGeom>
          <a:solidFill>
            <a:schemeClr val="bg1"/>
          </a:solidFill>
          <a:ln>
            <a:noFill/>
          </a:ln>
          <a:effectLst/>
        </p:spPr>
      </p:pic>
      <p:sp>
        <p:nvSpPr>
          <p:cNvPr id="4" name="Rounded Rectangle 3"/>
          <p:cNvSpPr/>
          <p:nvPr/>
        </p:nvSpPr>
        <p:spPr>
          <a:xfrm>
            <a:off x="7303258" y="4080644"/>
            <a:ext cx="838200"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VIF</a:t>
            </a:r>
            <a:endParaRPr lang="en-US" b="1" dirty="0"/>
          </a:p>
        </p:txBody>
      </p:sp>
      <p:cxnSp>
        <p:nvCxnSpPr>
          <p:cNvPr id="6" name="Straight Arrow Connector 5"/>
          <p:cNvCxnSpPr/>
          <p:nvPr/>
        </p:nvCxnSpPr>
        <p:spPr>
          <a:xfrm>
            <a:off x="7722358" y="4537844"/>
            <a:ext cx="0" cy="89337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4CC6B09D-1385-47AD-8A0D-093FD70DCB46}" type="slidenum">
              <a:rPr lang="en-US" smtClean="0"/>
              <a:t>19</a:t>
            </a:fld>
            <a:endParaRPr lang="en-US"/>
          </a:p>
        </p:txBody>
      </p:sp>
    </p:spTree>
    <p:extLst>
      <p:ext uri="{BB962C8B-B14F-4D97-AF65-F5344CB8AC3E}">
        <p14:creationId xmlns:p14="http://schemas.microsoft.com/office/powerpoint/2010/main" val="4053500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Agenda </a:t>
            </a:r>
            <a:r>
              <a:rPr lang="en-US" dirty="0" smtClean="0">
                <a:solidFill>
                  <a:srgbClr val="C00000"/>
                </a:solidFill>
              </a:rPr>
              <a:t>Session 13</a:t>
            </a:r>
            <a:endParaRPr lang="en-US" dirty="0">
              <a:solidFill>
                <a:srgbClr val="C00000"/>
              </a:solidFill>
            </a:endParaRPr>
          </a:p>
        </p:txBody>
      </p:sp>
      <p:sp>
        <p:nvSpPr>
          <p:cNvPr id="3" name="Content Placeholder 2"/>
          <p:cNvSpPr>
            <a:spLocks noGrp="1"/>
          </p:cNvSpPr>
          <p:nvPr>
            <p:ph idx="1"/>
          </p:nvPr>
        </p:nvSpPr>
        <p:spPr>
          <a:xfrm>
            <a:off x="381000" y="1676400"/>
            <a:ext cx="8305800" cy="4343400"/>
          </a:xfrm>
        </p:spPr>
        <p:txBody>
          <a:bodyPr>
            <a:normAutofit/>
          </a:bodyPr>
          <a:lstStyle/>
          <a:p>
            <a:pPr marL="0" indent="0">
              <a:buNone/>
            </a:pPr>
            <a:endParaRPr lang="en-US" dirty="0"/>
          </a:p>
          <a:p>
            <a:r>
              <a:rPr lang="en-US" sz="2800" dirty="0" smtClean="0"/>
              <a:t>Breakout – Live Session Questions           25 </a:t>
            </a:r>
            <a:r>
              <a:rPr lang="en-US" sz="2800" dirty="0"/>
              <a:t>Mins  </a:t>
            </a:r>
            <a:r>
              <a:rPr lang="en-US" sz="2800" dirty="0" smtClean="0"/>
              <a:t>   35</a:t>
            </a:r>
          </a:p>
          <a:p>
            <a:r>
              <a:rPr lang="en-US" sz="2800" dirty="0"/>
              <a:t>Review Live Session </a:t>
            </a:r>
            <a:r>
              <a:rPr lang="en-US" sz="2800" dirty="0" smtClean="0"/>
              <a:t>Answers                     55 Mins     80</a:t>
            </a:r>
          </a:p>
          <a:p>
            <a:r>
              <a:rPr lang="en-US" sz="2800" dirty="0" smtClean="0"/>
              <a:t>Summary</a:t>
            </a:r>
            <a:r>
              <a:rPr lang="en-US" sz="2800" dirty="0"/>
              <a:t>, </a:t>
            </a:r>
            <a:r>
              <a:rPr lang="en-US" sz="2800" dirty="0" smtClean="0"/>
              <a:t>Questions                                   10  Mins    90</a:t>
            </a:r>
            <a:endParaRPr lang="en-US" sz="2800" dirty="0"/>
          </a:p>
          <a:p>
            <a:pPr marL="0" indent="0">
              <a:buNone/>
            </a:pPr>
            <a:endParaRPr lang="en-US" dirty="0"/>
          </a:p>
        </p:txBody>
      </p:sp>
      <p:sp>
        <p:nvSpPr>
          <p:cNvPr id="6" name="Slide Number Placeholder 5"/>
          <p:cNvSpPr>
            <a:spLocks noGrp="1"/>
          </p:cNvSpPr>
          <p:nvPr>
            <p:ph type="sldNum" sz="quarter" idx="12"/>
          </p:nvPr>
        </p:nvSpPr>
        <p:spPr/>
        <p:txBody>
          <a:bodyPr/>
          <a:lstStyle/>
          <a:p>
            <a:fld id="{4CC6B09D-1385-47AD-8A0D-093FD70DCB46}" type="slidenum">
              <a:rPr lang="en-US" smtClean="0"/>
              <a:t>2</a:t>
            </a:fld>
            <a:endParaRPr lang="en-US"/>
          </a:p>
        </p:txBody>
      </p:sp>
    </p:spTree>
    <p:extLst>
      <p:ext uri="{BB962C8B-B14F-4D97-AF65-F5344CB8AC3E}">
        <p14:creationId xmlns:p14="http://schemas.microsoft.com/office/powerpoint/2010/main" val="3985846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400" b="1" dirty="0" smtClean="0"/>
              <a:t>Calculate VIF</a:t>
            </a:r>
            <a:endParaRPr lang="en-US" sz="24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36004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876" y="2217354"/>
            <a:ext cx="3524250" cy="304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04800"/>
            <a:ext cx="6700344"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16002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Regression of </a:t>
            </a:r>
            <a:r>
              <a:rPr lang="en-US" sz="1400" b="1" u="sng" dirty="0" smtClean="0">
                <a:solidFill>
                  <a:srgbClr val="C00000"/>
                </a:solidFill>
              </a:rPr>
              <a:t>Fat</a:t>
            </a:r>
            <a:r>
              <a:rPr lang="en-US" sz="1400" b="1" u="sng" dirty="0" smtClean="0">
                <a:solidFill>
                  <a:schemeClr val="tx1"/>
                </a:solidFill>
              </a:rPr>
              <a:t> on All Explanatory Variables</a:t>
            </a:r>
            <a:endParaRPr lang="en-US" sz="1400" b="1" u="sng" dirty="0">
              <a:solidFill>
                <a:schemeClr val="tx1"/>
              </a:solidFill>
            </a:endParaRPr>
          </a:p>
        </p:txBody>
      </p:sp>
      <p:sp>
        <p:nvSpPr>
          <p:cNvPr id="10" name="Rectangle 9"/>
          <p:cNvSpPr/>
          <p:nvPr/>
        </p:nvSpPr>
        <p:spPr>
          <a:xfrm>
            <a:off x="5105400" y="1568669"/>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Regression of </a:t>
            </a:r>
            <a:r>
              <a:rPr lang="en-US" sz="1400" b="1" u="sng" dirty="0" smtClean="0">
                <a:solidFill>
                  <a:srgbClr val="C00000"/>
                </a:solidFill>
              </a:rPr>
              <a:t>Weight</a:t>
            </a:r>
            <a:r>
              <a:rPr lang="en-US" sz="1400" b="1" u="sng" dirty="0" smtClean="0">
                <a:solidFill>
                  <a:schemeClr val="tx1"/>
                </a:solidFill>
              </a:rPr>
              <a:t> on All Other Explanatory Variables</a:t>
            </a:r>
            <a:endParaRPr lang="en-US" sz="1400" b="1" u="sng"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2667000" y="5562600"/>
                <a:ext cx="3505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𝑉𝐼𝐹</m:t>
                      </m:r>
                      <m:r>
                        <a:rPr lang="en-US" b="0" i="1" smtClean="0">
                          <a:latin typeface="Cambria Math"/>
                        </a:rPr>
                        <m:t>= </m:t>
                      </m:r>
                      <m:f>
                        <m:fPr>
                          <m:ctrlPr>
                            <a:rPr lang="en-US" b="0" i="1" smtClean="0">
                              <a:latin typeface="Cambria Math"/>
                            </a:rPr>
                          </m:ctrlPr>
                        </m:fPr>
                        <m:num>
                          <m:r>
                            <a:rPr lang="en-US" b="0" i="1" smtClean="0">
                              <a:latin typeface="Cambria Math"/>
                            </a:rPr>
                            <m:t>1</m:t>
                          </m:r>
                        </m:num>
                        <m:den>
                          <m:r>
                            <a:rPr lang="en-US" b="0" i="1" smtClean="0">
                              <a:latin typeface="Cambria Math"/>
                            </a:rPr>
                            <m:t>1−0.97015556</m:t>
                          </m:r>
                        </m:den>
                      </m:f>
                      <m:r>
                        <a:rPr lang="en-US" b="0" i="1" smtClean="0">
                          <a:latin typeface="Cambria Math"/>
                        </a:rPr>
                        <m:t>=33.509</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667000" y="5562600"/>
                <a:ext cx="3505200" cy="762000"/>
              </a:xfrm>
              <a:prstGeom prst="rect">
                <a:avLst/>
              </a:prstGeom>
              <a:blipFill rotWithShape="1">
                <a:blip r:embed="rId5"/>
                <a:stretch>
                  <a:fillRect/>
                </a:stretch>
              </a:blipFill>
            </p:spPr>
            <p:txBody>
              <a:bodyPr/>
              <a:lstStyle/>
              <a:p>
                <a:r>
                  <a:rPr lang="en-US">
                    <a:noFill/>
                  </a:rPr>
                  <a:t> </a:t>
                </a:r>
              </a:p>
            </p:txBody>
          </p:sp>
        </mc:Fallback>
      </mc:AlternateContent>
      <p:sp>
        <p:nvSpPr>
          <p:cNvPr id="6" name="Rectangle 5"/>
          <p:cNvSpPr/>
          <p:nvPr/>
        </p:nvSpPr>
        <p:spPr>
          <a:xfrm>
            <a:off x="7427343" y="2217354"/>
            <a:ext cx="381000" cy="176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57600" y="3048000"/>
            <a:ext cx="457200" cy="176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20</a:t>
            </a:fld>
            <a:endParaRPr lang="en-US"/>
          </a:p>
        </p:txBody>
      </p:sp>
    </p:spTree>
    <p:extLst>
      <p:ext uri="{BB962C8B-B14F-4D97-AF65-F5344CB8AC3E}">
        <p14:creationId xmlns:p14="http://schemas.microsoft.com/office/powerpoint/2010/main" val="1646237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31" y="0"/>
            <a:ext cx="8229600" cy="1143000"/>
          </a:xfrm>
        </p:spPr>
        <p:txBody>
          <a:bodyPr>
            <a:normAutofit/>
          </a:bodyPr>
          <a:lstStyle/>
          <a:p>
            <a:r>
              <a:rPr lang="en-US" sz="2400" b="1" dirty="0">
                <a:latin typeface="+mn-lt"/>
              </a:rPr>
              <a:t>Extra Sums-of-Squares F-tests</a:t>
            </a:r>
            <a:br>
              <a:rPr lang="en-US" sz="2400" b="1" dirty="0">
                <a:latin typeface="+mn-lt"/>
              </a:rPr>
            </a:br>
            <a:r>
              <a:rPr lang="en-US" sz="2400" b="1" dirty="0">
                <a:latin typeface="+mn-lt"/>
              </a:rPr>
              <a:t>To Compare Models Can Use the F-Statistic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6993" y="1085849"/>
                <a:ext cx="6553200" cy="5343525"/>
              </a:xfrm>
              <a:ln>
                <a:solidFill>
                  <a:schemeClr val="accent1">
                    <a:shade val="50000"/>
                  </a:schemeClr>
                </a:solidFill>
              </a:ln>
            </p:spPr>
            <p:txBody>
              <a:bodyPr>
                <a:noAutofit/>
              </a:bodyPr>
              <a:lstStyle/>
              <a:p>
                <a:r>
                  <a:rPr lang="en-US" sz="2200" dirty="0" smtClean="0"/>
                  <a:t>Null Hypothesis to consider is that two regression models explain the same amount of variance</a:t>
                </a:r>
                <a:r>
                  <a:rPr lang="en-US" sz="2200" dirty="0"/>
                  <a:t>. </a:t>
                </a:r>
                <a:endParaRPr lang="en-US" sz="2200" dirty="0" smtClean="0"/>
              </a:p>
              <a:p>
                <a:r>
                  <a:rPr lang="en-US" sz="2200" dirty="0" smtClean="0"/>
                  <a:t>Formula:  F = </a:t>
                </a:r>
                <a14:m>
                  <m:oMath xmlns:m="http://schemas.openxmlformats.org/officeDocument/2006/math">
                    <m:d>
                      <m:dPr>
                        <m:ctrlPr>
                          <a:rPr lang="en-US" sz="2200" i="1" smtClean="0">
                            <a:latin typeface="Cambria Math"/>
                          </a:rPr>
                        </m:ctrlPr>
                      </m:dPr>
                      <m:e>
                        <m:f>
                          <m:fPr>
                            <m:ctrlPr>
                              <a:rPr lang="en-US" sz="2200" i="1" smtClean="0">
                                <a:latin typeface="Cambria Math"/>
                              </a:rPr>
                            </m:ctrlPr>
                          </m:fPr>
                          <m:num>
                            <m:sSub>
                              <m:sSubPr>
                                <m:ctrlPr>
                                  <a:rPr lang="en-US" sz="2200" i="1" smtClean="0">
                                    <a:latin typeface="Cambria Math"/>
                                  </a:rPr>
                                </m:ctrlPr>
                              </m:sSubPr>
                              <m:e>
                                <m:r>
                                  <a:rPr lang="en-US" sz="2200" b="0" i="1" smtClean="0">
                                    <a:latin typeface="Cambria Math"/>
                                  </a:rPr>
                                  <m:t>𝑑𝑓</m:t>
                                </m:r>
                              </m:e>
                              <m:sub>
                                <m:r>
                                  <a:rPr lang="en-US" sz="2200" b="0" i="1" smtClean="0">
                                    <a:latin typeface="Cambria Math"/>
                                  </a:rPr>
                                  <m:t>𝐹𝑢𝑙𝑙</m:t>
                                </m:r>
                              </m:sub>
                            </m:sSub>
                          </m:num>
                          <m:den>
                            <m:sSub>
                              <m:sSubPr>
                                <m:ctrlPr>
                                  <a:rPr lang="en-US" sz="2200" i="1" smtClean="0">
                                    <a:latin typeface="Cambria Math"/>
                                  </a:rPr>
                                </m:ctrlPr>
                              </m:sSubPr>
                              <m:e>
                                <m:r>
                                  <a:rPr lang="en-US" sz="2200" b="0" i="1" smtClean="0">
                                    <a:latin typeface="Cambria Math"/>
                                  </a:rPr>
                                  <m:t>𝑑𝑓</m:t>
                                </m:r>
                              </m:e>
                              <m:sub>
                                <m:r>
                                  <a:rPr lang="en-US" sz="2200" b="0" i="1" smtClean="0">
                                    <a:latin typeface="Cambria Math"/>
                                  </a:rPr>
                                  <m:t>𝑅𝑒𝑑𝑢𝑐𝑒𝑑</m:t>
                                </m:r>
                                <m:r>
                                  <a:rPr lang="en-US" sz="2200" b="0" i="1" smtClean="0">
                                    <a:latin typeface="Cambria Math"/>
                                  </a:rPr>
                                  <m:t> </m:t>
                                </m:r>
                              </m:sub>
                            </m:sSub>
                            <m:r>
                              <a:rPr lang="en-US" sz="2200" b="0" i="1" smtClean="0">
                                <a:latin typeface="Cambria Math"/>
                              </a:rPr>
                              <m:t>−</m:t>
                            </m:r>
                            <m:sSub>
                              <m:sSubPr>
                                <m:ctrlPr>
                                  <a:rPr lang="en-US" sz="2200" b="0" i="1" smtClean="0">
                                    <a:latin typeface="Cambria Math"/>
                                  </a:rPr>
                                </m:ctrlPr>
                              </m:sSubPr>
                              <m:e>
                                <m:r>
                                  <a:rPr lang="en-US" sz="2200" b="0" i="1" smtClean="0">
                                    <a:latin typeface="Cambria Math"/>
                                  </a:rPr>
                                  <m:t>𝑑𝑓</m:t>
                                </m:r>
                              </m:e>
                              <m:sub>
                                <m:r>
                                  <a:rPr lang="en-US" sz="2200" b="0" i="1" smtClean="0">
                                    <a:latin typeface="Cambria Math"/>
                                  </a:rPr>
                                  <m:t>𝐹𝑢𝑙𝑙</m:t>
                                </m:r>
                              </m:sub>
                            </m:sSub>
                          </m:den>
                        </m:f>
                      </m:e>
                    </m:d>
                    <m:d>
                      <m:dPr>
                        <m:begChr m:val="["/>
                        <m:endChr m:val="]"/>
                        <m:ctrlPr>
                          <a:rPr lang="en-US" sz="2200" i="1" smtClean="0">
                            <a:latin typeface="Cambria Math"/>
                          </a:rPr>
                        </m:ctrlPr>
                      </m:dPr>
                      <m:e>
                        <m:f>
                          <m:fPr>
                            <m:ctrlPr>
                              <a:rPr lang="en-US" sz="2200" i="1" smtClean="0">
                                <a:latin typeface="Cambria Math"/>
                              </a:rPr>
                            </m:ctrlPr>
                          </m:fPr>
                          <m:num>
                            <m:sSub>
                              <m:sSubPr>
                                <m:ctrlPr>
                                  <a:rPr lang="en-US" sz="2200" i="1" smtClean="0">
                                    <a:latin typeface="Cambria Math"/>
                                  </a:rPr>
                                </m:ctrlPr>
                              </m:sSubPr>
                              <m:e>
                                <m:r>
                                  <a:rPr lang="en-US" sz="2200" b="0" i="1" smtClean="0">
                                    <a:latin typeface="Cambria Math"/>
                                  </a:rPr>
                                  <m:t>𝑆𝑆𝐸</m:t>
                                </m:r>
                              </m:e>
                              <m:sub>
                                <m:r>
                                  <a:rPr lang="en-US" sz="2200" b="0" i="1" smtClean="0">
                                    <a:latin typeface="Cambria Math"/>
                                  </a:rPr>
                                  <m:t>𝑅𝑒𝑑𝑢𝑐𝑒𝑑</m:t>
                                </m:r>
                              </m:sub>
                            </m:sSub>
                            <m:r>
                              <a:rPr lang="en-US" sz="2200" b="0" i="1" smtClean="0">
                                <a:latin typeface="Cambria Math"/>
                              </a:rPr>
                              <m:t>−</m:t>
                            </m:r>
                            <m:sSub>
                              <m:sSubPr>
                                <m:ctrlPr>
                                  <a:rPr lang="en-US" sz="2200" b="0" i="1" smtClean="0">
                                    <a:latin typeface="Cambria Math"/>
                                  </a:rPr>
                                </m:ctrlPr>
                              </m:sSubPr>
                              <m:e>
                                <m:r>
                                  <a:rPr lang="en-US" sz="2200" b="0" i="1" smtClean="0">
                                    <a:latin typeface="Cambria Math"/>
                                  </a:rPr>
                                  <m:t>𝑆𝑆𝐸</m:t>
                                </m:r>
                              </m:e>
                              <m:sub>
                                <m:r>
                                  <a:rPr lang="en-US" sz="2200" b="0" i="1" smtClean="0">
                                    <a:latin typeface="Cambria Math"/>
                                  </a:rPr>
                                  <m:t>𝐹𝑢𝑙𝑙</m:t>
                                </m:r>
                              </m:sub>
                            </m:sSub>
                          </m:num>
                          <m:den>
                            <m:sSub>
                              <m:sSubPr>
                                <m:ctrlPr>
                                  <a:rPr lang="en-US" sz="2200" i="1" smtClean="0">
                                    <a:latin typeface="Cambria Math"/>
                                  </a:rPr>
                                </m:ctrlPr>
                              </m:sSubPr>
                              <m:e>
                                <m:r>
                                  <a:rPr lang="en-US" sz="2200" b="0" i="1" smtClean="0">
                                    <a:latin typeface="Cambria Math"/>
                                  </a:rPr>
                                  <m:t>𝑆𝑆𝐸</m:t>
                                </m:r>
                              </m:e>
                              <m:sub>
                                <m:r>
                                  <a:rPr lang="en-US" sz="2200" b="0" i="1" smtClean="0">
                                    <a:latin typeface="Cambria Math"/>
                                  </a:rPr>
                                  <m:t>𝐹𝑢𝑙𝑙</m:t>
                                </m:r>
                              </m:sub>
                            </m:sSub>
                          </m:den>
                        </m:f>
                      </m:e>
                    </m:d>
                  </m:oMath>
                </a14:m>
                <a:endParaRPr lang="en-US" sz="2200" dirty="0" smtClean="0"/>
              </a:p>
              <a:p>
                <a:pPr marL="0" lvl="1" indent="0">
                  <a:buNone/>
                </a:pPr>
                <a:r>
                  <a:rPr lang="en-US" sz="2200" dirty="0"/>
                  <a:t> </a:t>
                </a:r>
                <a:r>
                  <a:rPr lang="en-US" sz="2200" dirty="0" smtClean="0"/>
                  <a:t>     Where </a:t>
                </a:r>
                <a:r>
                  <a:rPr lang="en-US" sz="2200" i="1" dirty="0" err="1" smtClean="0">
                    <a:latin typeface="Times New Roman" panose="02020603050405020304" pitchFamily="18" charset="0"/>
                    <a:cs typeface="Times New Roman" panose="02020603050405020304" pitchFamily="18" charset="0"/>
                  </a:rPr>
                  <a:t>df</a:t>
                </a:r>
                <a:r>
                  <a:rPr lang="en-US" sz="2200" i="1" baseline="-25000" dirty="0" err="1" smtClean="0">
                    <a:latin typeface="Times New Roman" panose="02020603050405020304" pitchFamily="18" charset="0"/>
                    <a:cs typeface="Times New Roman" panose="02020603050405020304" pitchFamily="18" charset="0"/>
                  </a:rPr>
                  <a:t>R</a:t>
                </a:r>
                <a:r>
                  <a:rPr lang="en-US" sz="2200" dirty="0" smtClean="0"/>
                  <a:t> </a:t>
                </a:r>
                <a:r>
                  <a:rPr lang="en-US" sz="2200" dirty="0"/>
                  <a:t>= </a:t>
                </a:r>
                <a:r>
                  <a:rPr lang="en-US" sz="2200" i="1" dirty="0" smtClean="0">
                    <a:latin typeface="Times New Roman" panose="02020603050405020304" pitchFamily="18" charset="0"/>
                    <a:cs typeface="Times New Roman" panose="02020603050405020304" pitchFamily="18" charset="0"/>
                  </a:rPr>
                  <a:t>n-</a:t>
                </a:r>
                <a:r>
                  <a:rPr lang="en-US" sz="2200" i="1" dirty="0" err="1" smtClean="0">
                    <a:latin typeface="Times New Roman" panose="02020603050405020304" pitchFamily="18" charset="0"/>
                    <a:cs typeface="Times New Roman" panose="02020603050405020304" pitchFamily="18" charset="0"/>
                  </a:rPr>
                  <a:t>p</a:t>
                </a:r>
                <a:r>
                  <a:rPr lang="en-US" sz="2200" i="1" baseline="-25000" dirty="0" err="1" smtClean="0">
                    <a:latin typeface="Times New Roman" panose="02020603050405020304" pitchFamily="18" charset="0"/>
                    <a:cs typeface="Times New Roman" panose="02020603050405020304" pitchFamily="18" charset="0"/>
                  </a:rPr>
                  <a:t>R</a:t>
                </a:r>
                <a:r>
                  <a:rPr lang="en-US" sz="2200" i="1" dirty="0" smtClean="0">
                    <a:latin typeface="Times New Roman" panose="02020603050405020304" pitchFamily="18" charset="0"/>
                    <a:cs typeface="Times New Roman" panose="02020603050405020304" pitchFamily="18" charset="0"/>
                  </a:rPr>
                  <a:t> and </a:t>
                </a:r>
                <a:r>
                  <a:rPr lang="en-US" sz="2200" i="1" dirty="0" err="1" smtClean="0">
                    <a:latin typeface="Times New Roman" panose="02020603050405020304" pitchFamily="18" charset="0"/>
                    <a:cs typeface="Times New Roman" panose="02020603050405020304" pitchFamily="18" charset="0"/>
                  </a:rPr>
                  <a:t>df</a:t>
                </a:r>
                <a:r>
                  <a:rPr lang="en-US" sz="2200" i="1" baseline="-25000" dirty="0" err="1" smtClean="0">
                    <a:latin typeface="Times New Roman" panose="02020603050405020304" pitchFamily="18" charset="0"/>
                    <a:cs typeface="Times New Roman" panose="02020603050405020304" pitchFamily="18" charset="0"/>
                  </a:rPr>
                  <a:t>F</a:t>
                </a:r>
                <a:r>
                  <a:rPr lang="en-US" sz="2200" i="1" dirty="0" smtClean="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n-p</a:t>
                </a:r>
                <a:r>
                  <a:rPr lang="en-US" sz="2200" i="1" baseline="-25000" dirty="0" smtClean="0">
                    <a:latin typeface="Times New Roman" panose="02020603050405020304" pitchFamily="18" charset="0"/>
                    <a:cs typeface="Times New Roman" panose="02020603050405020304" pitchFamily="18" charset="0"/>
                  </a:rPr>
                  <a:t>F</a:t>
                </a:r>
              </a:p>
              <a:p>
                <a:pPr marL="0" lvl="1" indent="0">
                  <a:buNone/>
                </a:pPr>
                <a:endParaRPr lang="en-US" sz="2200" i="1" dirty="0">
                  <a:latin typeface="Times New Roman" panose="02020603050405020304" pitchFamily="18" charset="0"/>
                  <a:cs typeface="Times New Roman" panose="02020603050405020304" pitchFamily="18" charset="0"/>
                </a:endParaRPr>
              </a:p>
              <a:p>
                <a:r>
                  <a:rPr lang="en-US" sz="2200" dirty="0" smtClean="0"/>
                  <a:t>Example:</a:t>
                </a:r>
              </a:p>
              <a:p>
                <a:endParaRPr lang="en-US" sz="2200" dirty="0"/>
              </a:p>
              <a:p>
                <a:endParaRPr lang="en-US" sz="2200" dirty="0" smtClean="0"/>
              </a:p>
              <a:p>
                <a:r>
                  <a:rPr lang="en-US" sz="2200" dirty="0" smtClean="0"/>
                  <a:t>F = [23/(24-23)](2862.3-2345.3)/(2345.3)= 5.07</a:t>
                </a:r>
              </a:p>
              <a:p>
                <a:r>
                  <a:rPr lang="en-US" sz="2200" dirty="0"/>
                  <a:t>F critical is F(0.95,</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df</a:t>
                </a:r>
                <a:r>
                  <a:rPr lang="en-US" sz="2200" i="1" baseline="-25000" dirty="0">
                    <a:latin typeface="Times New Roman" panose="02020603050405020304" pitchFamily="18" charset="0"/>
                    <a:ea typeface="Cambria Math" panose="02040503050406030204" pitchFamily="18" charset="0"/>
                    <a:cs typeface="Times New Roman" panose="02020603050405020304" pitchFamily="18" charset="0"/>
                  </a:rPr>
                  <a:t>R</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-df</a:t>
                </a:r>
                <a:r>
                  <a:rPr lang="en-US" sz="2200" i="1" baseline="-25000" dirty="0">
                    <a:latin typeface="Times New Roman" panose="02020603050405020304" pitchFamily="18" charset="0"/>
                    <a:ea typeface="Cambria Math" panose="02040503050406030204" pitchFamily="18" charset="0"/>
                    <a:cs typeface="Times New Roman" panose="02020603050405020304" pitchFamily="18" charset="0"/>
                  </a:rPr>
                  <a:t>F</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,df</a:t>
                </a:r>
                <a:r>
                  <a:rPr lang="en-US" sz="2200" i="1" baseline="-25000" dirty="0">
                    <a:latin typeface="Times New Roman" panose="02020603050405020304" pitchFamily="18" charset="0"/>
                    <a:ea typeface="Cambria Math" panose="02040503050406030204" pitchFamily="18" charset="0"/>
                    <a:cs typeface="Times New Roman" panose="02020603050405020304" pitchFamily="18" charset="0"/>
                  </a:rPr>
                  <a:t>F</a:t>
                </a:r>
                <a:r>
                  <a:rPr lang="en-US" sz="2200" dirty="0"/>
                  <a:t>) = </a:t>
                </a:r>
                <a:r>
                  <a:rPr lang="en-US" sz="2200" dirty="0" smtClean="0"/>
                  <a:t>F(0.95,1,23) </a:t>
                </a:r>
                <a:r>
                  <a:rPr lang="en-US" sz="2200" dirty="0"/>
                  <a:t>= </a:t>
                </a:r>
                <a:r>
                  <a:rPr lang="en-US" sz="2200" dirty="0" smtClean="0"/>
                  <a:t>4.28</a:t>
                </a:r>
              </a:p>
              <a:p>
                <a:r>
                  <a:rPr lang="en-US" sz="2200" dirty="0" smtClean="0"/>
                  <a:t>Reject Null Hypothesis </a:t>
                </a:r>
                <a:r>
                  <a:rPr lang="en-US" sz="2200" dirty="0"/>
                  <a:t>because </a:t>
                </a:r>
                <a:r>
                  <a:rPr lang="en-US" sz="2200" dirty="0" smtClean="0"/>
                  <a:t>5.07</a:t>
                </a:r>
                <a:r>
                  <a:rPr lang="en-US" sz="2200" baseline="-25000" dirty="0" smtClean="0"/>
                  <a:t> </a:t>
                </a:r>
                <a:r>
                  <a:rPr lang="en-US" sz="2200" dirty="0" smtClean="0"/>
                  <a:t>&gt; 4.28</a:t>
                </a:r>
              </a:p>
              <a:p>
                <a:r>
                  <a:rPr lang="en-US" sz="2200" dirty="0" smtClean="0"/>
                  <a:t>You can use this approach with variable selection methods like forward, backward, lasso.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6993" y="1085849"/>
                <a:ext cx="6553200" cy="5343525"/>
              </a:xfrm>
              <a:blipFill rotWithShape="1">
                <a:blip r:embed="rId2"/>
                <a:stretch>
                  <a:fillRect l="-1021" t="-569" b="-2389"/>
                </a:stretch>
              </a:blipFill>
              <a:ln>
                <a:solidFill>
                  <a:schemeClr val="accent1">
                    <a:shade val="50000"/>
                  </a:schemeClr>
                </a:solidFill>
              </a:ln>
            </p:spPr>
            <p:txBody>
              <a:bodyPr/>
              <a:lstStyle/>
              <a:p>
                <a:r>
                  <a:rPr lang="en-US">
                    <a:noFill/>
                  </a:rPr>
                  <a:t> </a:t>
                </a:r>
              </a:p>
            </p:txBody>
          </p:sp>
        </mc:Fallback>
      </mc:AlternateContent>
      <p:sp>
        <p:nvSpPr>
          <p:cNvPr id="5" name="Rectangle 4"/>
          <p:cNvSpPr/>
          <p:nvPr/>
        </p:nvSpPr>
        <p:spPr>
          <a:xfrm>
            <a:off x="4461641" y="2667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dirty="0" smtClean="0"/>
              <a:t>Note that  for variable selection, the full model is the model being evaluated in comparison to an accepted reduced model.</a:t>
            </a:r>
            <a:endParaRPr lang="en-US" sz="1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1142999"/>
            <a:ext cx="2047875" cy="526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600450"/>
            <a:ext cx="44481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4CC6B09D-1385-47AD-8A0D-093FD70DCB46}" type="slidenum">
              <a:rPr lang="en-US" smtClean="0"/>
              <a:t>21</a:t>
            </a:fld>
            <a:endParaRPr lang="en-US"/>
          </a:p>
        </p:txBody>
      </p:sp>
    </p:spTree>
    <p:extLst>
      <p:ext uri="{BB962C8B-B14F-4D97-AF65-F5344CB8AC3E}">
        <p14:creationId xmlns:p14="http://schemas.microsoft.com/office/powerpoint/2010/main" val="1143224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229600" cy="838200"/>
          </a:xfrm>
        </p:spPr>
        <p:txBody>
          <a:bodyPr>
            <a:normAutofit fontScale="90000"/>
          </a:bodyPr>
          <a:lstStyle/>
          <a:p>
            <a:r>
              <a:rPr lang="en-US" sz="2800" b="1" dirty="0" smtClean="0"/>
              <a:t>Traditional Variable Selection Methods </a:t>
            </a:r>
            <a:br>
              <a:rPr lang="en-US" sz="2800" b="1" dirty="0" smtClean="0"/>
            </a:br>
            <a:endParaRPr lang="en-US" sz="2800" b="1" dirty="0"/>
          </a:p>
        </p:txBody>
      </p:sp>
      <p:sp>
        <p:nvSpPr>
          <p:cNvPr id="5" name="Content Placeholder 4"/>
          <p:cNvSpPr>
            <a:spLocks noGrp="1"/>
          </p:cNvSpPr>
          <p:nvPr>
            <p:ph idx="1"/>
          </p:nvPr>
        </p:nvSpPr>
        <p:spPr>
          <a:xfrm>
            <a:off x="228600" y="1066800"/>
            <a:ext cx="8686800" cy="5486400"/>
          </a:xfrm>
        </p:spPr>
        <p:txBody>
          <a:bodyPr>
            <a:normAutofit fontScale="77500" lnSpcReduction="20000"/>
          </a:bodyPr>
          <a:lstStyle/>
          <a:p>
            <a:r>
              <a:rPr lang="en-US" dirty="0" smtClean="0"/>
              <a:t>Forward </a:t>
            </a:r>
            <a:r>
              <a:rPr lang="en-US" dirty="0"/>
              <a:t>selection, backward elimination, stepwise selection</a:t>
            </a:r>
          </a:p>
          <a:p>
            <a:r>
              <a:rPr lang="en-US" dirty="0"/>
              <a:t>Backward </a:t>
            </a:r>
            <a:r>
              <a:rPr lang="en-US" dirty="0" smtClean="0"/>
              <a:t>and </a:t>
            </a:r>
            <a:r>
              <a:rPr lang="en-US" dirty="0"/>
              <a:t>forward </a:t>
            </a:r>
            <a:r>
              <a:rPr lang="en-US" dirty="0" smtClean="0"/>
              <a:t>are </a:t>
            </a:r>
            <a:r>
              <a:rPr lang="en-US" dirty="0"/>
              <a:t>computationally cheapest</a:t>
            </a:r>
          </a:p>
          <a:p>
            <a:r>
              <a:rPr lang="en-US" dirty="0"/>
              <a:t>Stepwise (the default) not much more costly, checks back and </a:t>
            </a:r>
            <a:r>
              <a:rPr lang="en-US" dirty="0" smtClean="0"/>
              <a:t>forth.  Checks model with variable in and then variable in with each other variable out.</a:t>
            </a:r>
            <a:endParaRPr lang="en-US" dirty="0"/>
          </a:p>
          <a:p>
            <a:r>
              <a:rPr lang="en-US" dirty="0" err="1"/>
              <a:t>Maxr</a:t>
            </a:r>
            <a:r>
              <a:rPr lang="en-US" dirty="0"/>
              <a:t> option much more expensive</a:t>
            </a:r>
          </a:p>
          <a:p>
            <a:pPr lvl="1"/>
            <a:r>
              <a:rPr lang="en-US" dirty="0"/>
              <a:t>Considers pairs of variables in ways possibly missed by stepwise</a:t>
            </a:r>
          </a:p>
          <a:p>
            <a:pPr lvl="1"/>
            <a:r>
              <a:rPr lang="en-US" dirty="0" err="1"/>
              <a:t>Maxr</a:t>
            </a:r>
            <a:r>
              <a:rPr lang="en-US" dirty="0"/>
              <a:t> stop=4 option only considers models with four or fewer variables</a:t>
            </a:r>
          </a:p>
          <a:p>
            <a:pPr lvl="1"/>
            <a:r>
              <a:rPr lang="en-US" dirty="0" err="1"/>
              <a:t>Minr</a:t>
            </a:r>
            <a:r>
              <a:rPr lang="en-US" dirty="0"/>
              <a:t>, alternative to </a:t>
            </a:r>
            <a:r>
              <a:rPr lang="en-US" dirty="0" err="1"/>
              <a:t>maxr</a:t>
            </a:r>
            <a:r>
              <a:rPr lang="en-US" dirty="0"/>
              <a:t>, even more costly</a:t>
            </a:r>
          </a:p>
          <a:p>
            <a:r>
              <a:rPr lang="en-US" dirty="0"/>
              <a:t>Force variables into the model using the "include" or "start" </a:t>
            </a:r>
            <a:r>
              <a:rPr lang="en-US" dirty="0" smtClean="0"/>
              <a:t>statements (Used with stepwise)</a:t>
            </a:r>
            <a:endParaRPr lang="en-US" dirty="0"/>
          </a:p>
          <a:p>
            <a:pPr lvl="1"/>
            <a:r>
              <a:rPr lang="en-US" dirty="0"/>
              <a:t>Model y = x1 x2 x3 / include=2 </a:t>
            </a:r>
            <a:r>
              <a:rPr lang="en-US" dirty="0" smtClean="0"/>
              <a:t> </a:t>
            </a:r>
            <a:r>
              <a:rPr lang="en-US" sz="2600" dirty="0" smtClean="0">
                <a:solidFill>
                  <a:srgbClr val="00B050"/>
                </a:solidFill>
              </a:rPr>
              <a:t>/*force </a:t>
            </a:r>
            <a:r>
              <a:rPr lang="en-US" sz="2600" dirty="0">
                <a:solidFill>
                  <a:srgbClr val="00B050"/>
                </a:solidFill>
              </a:rPr>
              <a:t>in the first 2 </a:t>
            </a:r>
            <a:r>
              <a:rPr lang="en-US" sz="2600" dirty="0" smtClean="0">
                <a:solidFill>
                  <a:srgbClr val="00B050"/>
                </a:solidFill>
              </a:rPr>
              <a:t>variables in data*/</a:t>
            </a:r>
            <a:endParaRPr lang="en-US" sz="2600" dirty="0">
              <a:solidFill>
                <a:srgbClr val="00B050"/>
              </a:solidFill>
            </a:endParaRPr>
          </a:p>
          <a:p>
            <a:pPr lvl="1"/>
            <a:r>
              <a:rPr lang="en-US" dirty="0"/>
              <a:t>Model y = x1 x2 x3 / </a:t>
            </a:r>
            <a:r>
              <a:rPr lang="en-US" dirty="0" smtClean="0"/>
              <a:t>start=2   </a:t>
            </a:r>
            <a:r>
              <a:rPr lang="en-US" dirty="0" smtClean="0">
                <a:solidFill>
                  <a:srgbClr val="00B050"/>
                </a:solidFill>
              </a:rPr>
              <a:t>/*2 </a:t>
            </a:r>
            <a:r>
              <a:rPr lang="en-US" dirty="0">
                <a:solidFill>
                  <a:srgbClr val="00B050"/>
                </a:solidFill>
              </a:rPr>
              <a:t>variables must be in the model before elimination is considered but not necessarily the first 2*/</a:t>
            </a:r>
          </a:p>
          <a:p>
            <a:endParaRPr lang="en-US" dirty="0"/>
          </a:p>
        </p:txBody>
      </p:sp>
      <p:sp>
        <p:nvSpPr>
          <p:cNvPr id="6" name="Slide Number Placeholder 5"/>
          <p:cNvSpPr>
            <a:spLocks noGrp="1"/>
          </p:cNvSpPr>
          <p:nvPr>
            <p:ph type="sldNum" sz="quarter" idx="12"/>
          </p:nvPr>
        </p:nvSpPr>
        <p:spPr/>
        <p:txBody>
          <a:bodyPr/>
          <a:lstStyle/>
          <a:p>
            <a:fld id="{4CC6B09D-1385-47AD-8A0D-093FD70DCB46}" type="slidenum">
              <a:rPr lang="en-US" smtClean="0"/>
              <a:t>22</a:t>
            </a:fld>
            <a:endParaRPr lang="en-US"/>
          </a:p>
        </p:txBody>
      </p:sp>
    </p:spTree>
    <p:extLst>
      <p:ext uri="{BB962C8B-B14F-4D97-AF65-F5344CB8AC3E}">
        <p14:creationId xmlns:p14="http://schemas.microsoft.com/office/powerpoint/2010/main" val="864853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Newer Model Selection Methods </a:t>
            </a:r>
            <a:br>
              <a:rPr lang="en-US" b="1" dirty="0" smtClean="0"/>
            </a:br>
            <a:r>
              <a:rPr lang="en-US" b="1" dirty="0" smtClean="0"/>
              <a:t>Lasso and Lar</a:t>
            </a:r>
            <a:endParaRPr lang="en-US" b="1" dirty="0"/>
          </a:p>
        </p:txBody>
      </p:sp>
      <p:sp>
        <p:nvSpPr>
          <p:cNvPr id="3" name="Content Placeholder 2"/>
          <p:cNvSpPr>
            <a:spLocks noGrp="1"/>
          </p:cNvSpPr>
          <p:nvPr>
            <p:ph idx="1"/>
          </p:nvPr>
        </p:nvSpPr>
        <p:spPr>
          <a:xfrm>
            <a:off x="533400" y="1752600"/>
            <a:ext cx="8458200" cy="4525963"/>
          </a:xfrm>
        </p:spPr>
        <p:txBody>
          <a:bodyPr>
            <a:normAutofit fontScale="70000" lnSpcReduction="20000"/>
          </a:bodyPr>
          <a:lstStyle/>
          <a:p>
            <a:r>
              <a:rPr lang="en-US" dirty="0" smtClean="0"/>
              <a:t>Least </a:t>
            </a:r>
            <a:r>
              <a:rPr lang="en-US" dirty="0"/>
              <a:t>absolute shrinkage and selection operator (LASSO)</a:t>
            </a:r>
          </a:p>
          <a:p>
            <a:pPr lvl="1"/>
            <a:r>
              <a:rPr lang="en-US" dirty="0"/>
              <a:t>Adds and deletes parameters based on a version of ordinary least squares where the sum of absolute regression coefficients </a:t>
            </a:r>
            <a:r>
              <a:rPr lang="en-US" dirty="0" smtClean="0"/>
              <a:t>is constrained</a:t>
            </a:r>
          </a:p>
          <a:p>
            <a:pPr lvl="1"/>
            <a:r>
              <a:rPr lang="en-US" dirty="0" smtClean="0"/>
              <a:t>Introduces bias in coefficient estimation with intention to reduce variance.  Seeks to reduce MSE = Bias</a:t>
            </a:r>
            <a:r>
              <a:rPr lang="en-US" baseline="30000" dirty="0" smtClean="0"/>
              <a:t>2</a:t>
            </a:r>
            <a:r>
              <a:rPr lang="en-US" dirty="0" smtClean="0"/>
              <a:t> + Variance.</a:t>
            </a:r>
            <a:endParaRPr lang="en-US" dirty="0"/>
          </a:p>
          <a:p>
            <a:r>
              <a:rPr lang="en-US" dirty="0"/>
              <a:t>Least angle regression (LAR)</a:t>
            </a:r>
          </a:p>
          <a:p>
            <a:pPr lvl="1"/>
            <a:r>
              <a:rPr lang="en-US" dirty="0"/>
              <a:t>Starts with no effects </a:t>
            </a:r>
            <a:r>
              <a:rPr lang="en-US" dirty="0" smtClean="0"/>
              <a:t>in </a:t>
            </a:r>
            <a:r>
              <a:rPr lang="en-US" dirty="0"/>
              <a:t>the model and adds effects</a:t>
            </a:r>
          </a:p>
          <a:p>
            <a:pPr lvl="1"/>
            <a:r>
              <a:rPr lang="en-US" dirty="0"/>
              <a:t>Requires centering and scaling of the observations</a:t>
            </a:r>
          </a:p>
          <a:p>
            <a:pPr lvl="1"/>
            <a:r>
              <a:rPr lang="en-US" dirty="0"/>
              <a:t>LAR and forward-</a:t>
            </a:r>
            <a:r>
              <a:rPr lang="en-US" dirty="0" err="1"/>
              <a:t>stagewise</a:t>
            </a:r>
            <a:r>
              <a:rPr lang="en-US" dirty="0"/>
              <a:t> algorithms referred to collectively as LARS</a:t>
            </a:r>
          </a:p>
          <a:p>
            <a:r>
              <a:rPr lang="en-US" dirty="0"/>
              <a:t>Object of both: </a:t>
            </a:r>
            <a:r>
              <a:rPr lang="en-US" dirty="0" smtClean="0"/>
              <a:t>Minimize </a:t>
            </a:r>
            <a:r>
              <a:rPr lang="en-US" dirty="0"/>
              <a:t>sum of squared residuals according to a constraint</a:t>
            </a:r>
          </a:p>
          <a:p>
            <a:r>
              <a:rPr lang="en-US" dirty="0"/>
              <a:t>Constraint = sum of absolute values of parameter estimates &lt; given constant</a:t>
            </a:r>
          </a:p>
          <a:p>
            <a:r>
              <a:rPr lang="en-US" dirty="0"/>
              <a:t>Variables added according to correlation with </a:t>
            </a:r>
            <a:r>
              <a:rPr lang="en-US" dirty="0" smtClean="0"/>
              <a:t>residuals</a:t>
            </a:r>
            <a:endParaRPr lang="en-US" dirty="0"/>
          </a:p>
          <a:p>
            <a:endParaRPr lang="en-US" dirty="0"/>
          </a:p>
        </p:txBody>
      </p:sp>
      <p:sp>
        <p:nvSpPr>
          <p:cNvPr id="5" name="Rectangle 4"/>
          <p:cNvSpPr/>
          <p:nvPr/>
        </p:nvSpPr>
        <p:spPr>
          <a:xfrm>
            <a:off x="7010400" y="29718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Note: Ordinary Least Squares (OLS) gives unbiased estimates.</a:t>
            </a:r>
            <a:endParaRPr lang="en-US" sz="1200" dirty="0"/>
          </a:p>
        </p:txBody>
      </p:sp>
      <p:sp>
        <p:nvSpPr>
          <p:cNvPr id="7" name="Slide Number Placeholder 6"/>
          <p:cNvSpPr>
            <a:spLocks noGrp="1"/>
          </p:cNvSpPr>
          <p:nvPr>
            <p:ph type="sldNum" sz="quarter" idx="12"/>
          </p:nvPr>
        </p:nvSpPr>
        <p:spPr/>
        <p:txBody>
          <a:bodyPr/>
          <a:lstStyle/>
          <a:p>
            <a:fld id="{4CC6B09D-1385-47AD-8A0D-093FD70DCB46}" type="slidenum">
              <a:rPr lang="en-US" smtClean="0"/>
              <a:t>23</a:t>
            </a:fld>
            <a:endParaRPr lang="en-US"/>
          </a:p>
        </p:txBody>
      </p:sp>
    </p:spTree>
    <p:extLst>
      <p:ext uri="{BB962C8B-B14F-4D97-AF65-F5344CB8AC3E}">
        <p14:creationId xmlns:p14="http://schemas.microsoft.com/office/powerpoint/2010/main" val="4131740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609600"/>
          </a:xfrm>
        </p:spPr>
        <p:txBody>
          <a:bodyPr>
            <a:normAutofit fontScale="90000"/>
          </a:bodyPr>
          <a:lstStyle/>
          <a:p>
            <a:r>
              <a:rPr lang="en-US" sz="2400" b="1" dirty="0" smtClean="0"/>
              <a:t>What is Internal Cross Validation for evaluating models?</a:t>
            </a:r>
            <a:br>
              <a:rPr lang="en-US" sz="2400" b="1" dirty="0" smtClean="0"/>
            </a:br>
            <a:r>
              <a:rPr lang="en-US" sz="2400" b="1" dirty="0" smtClean="0"/>
              <a:t>(Uses CV Press Statistic for Model Fit)</a:t>
            </a:r>
            <a:endParaRPr lang="en-US" sz="2400" b="1" dirty="0"/>
          </a:p>
        </p:txBody>
      </p:sp>
      <p:sp>
        <p:nvSpPr>
          <p:cNvPr id="3" name="Content Placeholder 2"/>
          <p:cNvSpPr>
            <a:spLocks noGrp="1"/>
          </p:cNvSpPr>
          <p:nvPr>
            <p:ph idx="1"/>
          </p:nvPr>
        </p:nvSpPr>
        <p:spPr>
          <a:xfrm>
            <a:off x="533400" y="914400"/>
            <a:ext cx="8229600" cy="5562600"/>
          </a:xfrm>
        </p:spPr>
        <p:txBody>
          <a:bodyPr>
            <a:normAutofit fontScale="62500" lnSpcReduction="20000"/>
          </a:bodyPr>
          <a:lstStyle/>
          <a:p>
            <a:pPr algn="just"/>
            <a:r>
              <a:rPr lang="en-US" dirty="0" smtClean="0"/>
              <a:t>Choose the number of times to estimate the parameters of a model (maximum number of times is n for leave out one observation (This is like using a PRESS statistic). SAS uses a default of 5 if the number of times to test the model is not specified.)</a:t>
            </a:r>
          </a:p>
          <a:p>
            <a:pPr algn="just"/>
            <a:r>
              <a:rPr lang="en-US" dirty="0" smtClean="0"/>
              <a:t>Leave out some number of observations and fit the model in each estimation iteration. In SAS the observations are randomly assigned to each iteration for omission (see SAS documentation proc </a:t>
            </a:r>
            <a:r>
              <a:rPr lang="en-US" dirty="0" err="1" smtClean="0"/>
              <a:t>glmselect</a:t>
            </a:r>
            <a:r>
              <a:rPr lang="en-US" dirty="0" smtClean="0"/>
              <a:t>, model statement, </a:t>
            </a:r>
            <a:r>
              <a:rPr lang="en-US" dirty="0" err="1" smtClean="0"/>
              <a:t>CVMethod</a:t>
            </a:r>
            <a:r>
              <a:rPr lang="en-US" dirty="0" smtClean="0"/>
              <a:t>).</a:t>
            </a:r>
          </a:p>
          <a:p>
            <a:pPr algn="just"/>
            <a:r>
              <a:rPr lang="en-US" dirty="0" smtClean="0"/>
              <a:t>With the parameters </a:t>
            </a:r>
            <a:r>
              <a:rPr lang="en-US" dirty="0"/>
              <a:t>estimated for each iteration, </a:t>
            </a:r>
            <a:r>
              <a:rPr lang="en-US" dirty="0" smtClean="0"/>
              <a:t>calculate the sum of the squared estimated errors using the omitted observations.</a:t>
            </a:r>
          </a:p>
          <a:p>
            <a:pPr algn="just"/>
            <a:r>
              <a:rPr lang="en-US" dirty="0" smtClean="0"/>
              <a:t>Get a measure of goodness of fit for the model by summing the squared estimated errors from each iteration. This is the </a:t>
            </a:r>
            <a:r>
              <a:rPr lang="en-US" dirty="0" err="1" smtClean="0"/>
              <a:t>CVPress</a:t>
            </a:r>
            <a:r>
              <a:rPr lang="en-US" dirty="0" smtClean="0"/>
              <a:t> statistic.</a:t>
            </a:r>
          </a:p>
          <a:p>
            <a:pPr algn="just"/>
            <a:r>
              <a:rPr lang="en-US" dirty="0" smtClean="0"/>
              <a:t>In SAS, the </a:t>
            </a:r>
            <a:r>
              <a:rPr lang="en-US" dirty="0" err="1" smtClean="0"/>
              <a:t>CVPress</a:t>
            </a:r>
            <a:r>
              <a:rPr lang="en-US" dirty="0" smtClean="0"/>
              <a:t> option does a five fold (iteration) cross validation by default i.e., it derives estimates from leaving out observations and computes the sum of squared errors from those observations and does this five times. </a:t>
            </a:r>
          </a:p>
          <a:p>
            <a:pPr algn="just"/>
            <a:r>
              <a:rPr lang="en-US" dirty="0" smtClean="0"/>
              <a:t>Using the Press (as distinct from </a:t>
            </a:r>
            <a:r>
              <a:rPr lang="en-US" dirty="0" err="1" smtClean="0"/>
              <a:t>CVPress</a:t>
            </a:r>
            <a:r>
              <a:rPr lang="en-US" dirty="0" smtClean="0"/>
              <a:t>) statistic as a goodness of fit statistic is like doing an n-fold cross validation to compare models </a:t>
            </a:r>
            <a:r>
              <a:rPr lang="en-US" dirty="0" err="1" smtClean="0"/>
              <a:t>i.e</a:t>
            </a:r>
            <a:r>
              <a:rPr lang="en-US" dirty="0" smtClean="0"/>
              <a:t>, like estimating n models where each model leaves out one observation.  </a:t>
            </a:r>
          </a:p>
          <a:p>
            <a:endParaRPr lang="en-US" dirty="0"/>
          </a:p>
        </p:txBody>
      </p:sp>
      <p:sp>
        <p:nvSpPr>
          <p:cNvPr id="6" name="Slide Number Placeholder 5"/>
          <p:cNvSpPr>
            <a:spLocks noGrp="1"/>
          </p:cNvSpPr>
          <p:nvPr>
            <p:ph type="sldNum" sz="quarter" idx="12"/>
          </p:nvPr>
        </p:nvSpPr>
        <p:spPr/>
        <p:txBody>
          <a:bodyPr/>
          <a:lstStyle/>
          <a:p>
            <a:fld id="{4CC6B09D-1385-47AD-8A0D-093FD70DCB46}" type="slidenum">
              <a:rPr lang="en-US" smtClean="0"/>
              <a:t>24</a:t>
            </a:fld>
            <a:endParaRPr lang="en-US"/>
          </a:p>
        </p:txBody>
      </p:sp>
    </p:spTree>
    <p:extLst>
      <p:ext uri="{BB962C8B-B14F-4D97-AF65-F5344CB8AC3E}">
        <p14:creationId xmlns:p14="http://schemas.microsoft.com/office/powerpoint/2010/main" val="1453193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r>
              <a:rPr lang="en-US" sz="2800" b="1" dirty="0" smtClean="0"/>
              <a:t>The </a:t>
            </a:r>
            <a:r>
              <a:rPr lang="en-US" sz="2800" b="1" dirty="0" err="1" smtClean="0"/>
              <a:t>CVPress</a:t>
            </a:r>
            <a:r>
              <a:rPr lang="en-US" sz="2800" b="1" dirty="0" smtClean="0"/>
              <a:t> Statistic Calculation for</a:t>
            </a:r>
            <a:br>
              <a:rPr lang="en-US" sz="2800" b="1" dirty="0" smtClean="0"/>
            </a:br>
            <a:r>
              <a:rPr lang="en-US" sz="2800" b="1" dirty="0" smtClean="0"/>
              <a:t> Internal Cross Validation  to Evaluate Model Fit</a:t>
            </a:r>
            <a:endParaRPr lang="en-US" sz="28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4CC6B09D-1385-47AD-8A0D-093FD70DCB46}" type="slidenum">
              <a:rPr lang="en-US" smtClean="0"/>
              <a:t>25</a:t>
            </a:fld>
            <a:endParaRPr lang="en-US"/>
          </a:p>
        </p:txBody>
      </p:sp>
    </p:spTree>
    <p:extLst>
      <p:ext uri="{BB962C8B-B14F-4D97-AF65-F5344CB8AC3E}">
        <p14:creationId xmlns:p14="http://schemas.microsoft.com/office/powerpoint/2010/main" val="4133598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Measures Available to Compare Models</a:t>
            </a:r>
            <a:endParaRPr lang="en-US" sz="3600" b="1" dirty="0"/>
          </a:p>
        </p:txBody>
      </p:sp>
      <p:sp>
        <p:nvSpPr>
          <p:cNvPr id="3" name="Content Placeholder 2"/>
          <p:cNvSpPr>
            <a:spLocks noGrp="1"/>
          </p:cNvSpPr>
          <p:nvPr>
            <p:ph idx="1"/>
          </p:nvPr>
        </p:nvSpPr>
        <p:spPr/>
        <p:txBody>
          <a:bodyPr>
            <a:normAutofit/>
          </a:bodyPr>
          <a:lstStyle/>
          <a:p>
            <a:r>
              <a:rPr lang="en-US" sz="4400" dirty="0" smtClean="0"/>
              <a:t>F-Statistic</a:t>
            </a:r>
          </a:p>
          <a:p>
            <a:r>
              <a:rPr lang="en-US" sz="4400" dirty="0" smtClean="0"/>
              <a:t>Adjusted R-Square</a:t>
            </a:r>
          </a:p>
          <a:p>
            <a:r>
              <a:rPr lang="en-US" sz="4400" dirty="0" smtClean="0"/>
              <a:t>CV Press</a:t>
            </a:r>
          </a:p>
          <a:p>
            <a:r>
              <a:rPr lang="en-US" sz="4400" dirty="0" smtClean="0"/>
              <a:t>Others</a:t>
            </a:r>
            <a:endParaRPr lang="en-US" sz="4400" dirty="0"/>
          </a:p>
        </p:txBody>
      </p:sp>
      <p:sp>
        <p:nvSpPr>
          <p:cNvPr id="5" name="Slide Number Placeholder 4"/>
          <p:cNvSpPr>
            <a:spLocks noGrp="1"/>
          </p:cNvSpPr>
          <p:nvPr>
            <p:ph type="sldNum" sz="quarter" idx="12"/>
          </p:nvPr>
        </p:nvSpPr>
        <p:spPr/>
        <p:txBody>
          <a:bodyPr/>
          <a:lstStyle/>
          <a:p>
            <a:fld id="{4CC6B09D-1385-47AD-8A0D-093FD70DCB46}" type="slidenum">
              <a:rPr lang="en-US" smtClean="0"/>
              <a:t>26</a:t>
            </a:fld>
            <a:endParaRPr lang="en-US"/>
          </a:p>
        </p:txBody>
      </p:sp>
    </p:spTree>
    <p:extLst>
      <p:ext uri="{BB962C8B-B14F-4D97-AF65-F5344CB8AC3E}">
        <p14:creationId xmlns:p14="http://schemas.microsoft.com/office/powerpoint/2010/main" val="897979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External Cross Validation</a:t>
            </a:r>
            <a:br>
              <a:rPr lang="en-US" sz="2800" b="1" dirty="0" smtClean="0">
                <a:latin typeface="+mn-lt"/>
              </a:rPr>
            </a:br>
            <a:r>
              <a:rPr lang="en-US" sz="2800" b="1" dirty="0" smtClean="0">
                <a:latin typeface="+mn-lt"/>
              </a:rPr>
              <a:t>Train and Test Data Sets</a:t>
            </a:r>
            <a:endParaRPr lang="en-US" sz="2800" b="1" dirty="0">
              <a:latin typeface="+mn-lt"/>
            </a:endParaRPr>
          </a:p>
        </p:txBody>
      </p:sp>
      <p:sp>
        <p:nvSpPr>
          <p:cNvPr id="3" name="Content Placeholder 2"/>
          <p:cNvSpPr>
            <a:spLocks noGrp="1"/>
          </p:cNvSpPr>
          <p:nvPr>
            <p:ph idx="1"/>
          </p:nvPr>
        </p:nvSpPr>
        <p:spPr/>
        <p:txBody>
          <a:bodyPr>
            <a:normAutofit lnSpcReduction="10000"/>
          </a:bodyPr>
          <a:lstStyle/>
          <a:p>
            <a:r>
              <a:rPr lang="en-US" dirty="0" smtClean="0"/>
              <a:t>Divide incoming data into Train and Test data sets.</a:t>
            </a:r>
          </a:p>
          <a:p>
            <a:r>
              <a:rPr lang="en-US" dirty="0" smtClean="0"/>
              <a:t>Train data set is used for modeling and variable selection.</a:t>
            </a:r>
          </a:p>
          <a:p>
            <a:pPr algn="just"/>
            <a:r>
              <a:rPr lang="en-US" dirty="0" smtClean="0"/>
              <a:t>Test data set is used with parameter estimates from the Train Data at different steps in the modeling to evaluate if the modeling with the Train data set can be replicated with the Test data.</a:t>
            </a:r>
            <a:endParaRPr lang="en-US" dirty="0"/>
          </a:p>
        </p:txBody>
      </p:sp>
      <p:sp>
        <p:nvSpPr>
          <p:cNvPr id="5" name="Slide Number Placeholder 4"/>
          <p:cNvSpPr>
            <a:spLocks noGrp="1"/>
          </p:cNvSpPr>
          <p:nvPr>
            <p:ph type="sldNum" sz="quarter" idx="12"/>
          </p:nvPr>
        </p:nvSpPr>
        <p:spPr/>
        <p:txBody>
          <a:bodyPr/>
          <a:lstStyle/>
          <a:p>
            <a:fld id="{4CC6B09D-1385-47AD-8A0D-093FD70DCB46}" type="slidenum">
              <a:rPr lang="en-US" smtClean="0"/>
              <a:t>27</a:t>
            </a:fld>
            <a:endParaRPr lang="en-US"/>
          </a:p>
        </p:txBody>
      </p:sp>
    </p:spTree>
    <p:extLst>
      <p:ext uri="{BB962C8B-B14F-4D97-AF65-F5344CB8AC3E}">
        <p14:creationId xmlns:p14="http://schemas.microsoft.com/office/powerpoint/2010/main" val="2885118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rmAutofit/>
          </a:bodyPr>
          <a:lstStyle/>
          <a:p>
            <a:r>
              <a:rPr lang="en-US" sz="2800" b="1" dirty="0" smtClean="0"/>
              <a:t>Consider Data Set Below to Understand the Determinants of SAT Scores</a:t>
            </a:r>
            <a:endParaRPr lang="en-US" sz="28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533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248400" y="1905000"/>
            <a:ext cx="2362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u="sng" dirty="0" smtClean="0"/>
              <a:t>Data From Case Study 1201 in Text</a:t>
            </a:r>
          </a:p>
          <a:p>
            <a:r>
              <a:rPr lang="en-US" sz="1200" dirty="0" smtClean="0"/>
              <a:t>SAT: Test Score</a:t>
            </a:r>
          </a:p>
          <a:p>
            <a:r>
              <a:rPr lang="en-US" sz="1200" dirty="0" smtClean="0"/>
              <a:t>Takers:  % taking test</a:t>
            </a:r>
          </a:p>
          <a:p>
            <a:r>
              <a:rPr lang="en-US" sz="1200" dirty="0" smtClean="0"/>
              <a:t>Income: Median income</a:t>
            </a:r>
          </a:p>
          <a:p>
            <a:r>
              <a:rPr lang="en-US" sz="1200" dirty="0" smtClean="0"/>
              <a:t>Years:  Years of formal study</a:t>
            </a:r>
          </a:p>
          <a:p>
            <a:r>
              <a:rPr lang="en-US" sz="1200" dirty="0" smtClean="0"/>
              <a:t>Public:  % attend public school</a:t>
            </a:r>
          </a:p>
          <a:p>
            <a:r>
              <a:rPr lang="en-US" sz="1200" dirty="0" smtClean="0"/>
              <a:t>Expend:  $/student</a:t>
            </a:r>
          </a:p>
          <a:p>
            <a:r>
              <a:rPr lang="en-US" sz="1200" dirty="0" smtClean="0"/>
              <a:t>Rank:  Median class rank of takers</a:t>
            </a:r>
            <a:endParaRPr lang="en-US" sz="1200" dirty="0"/>
          </a:p>
        </p:txBody>
      </p:sp>
      <p:sp>
        <p:nvSpPr>
          <p:cNvPr id="6" name="Slide Number Placeholder 5"/>
          <p:cNvSpPr>
            <a:spLocks noGrp="1"/>
          </p:cNvSpPr>
          <p:nvPr>
            <p:ph type="sldNum" sz="quarter" idx="12"/>
          </p:nvPr>
        </p:nvSpPr>
        <p:spPr/>
        <p:txBody>
          <a:bodyPr/>
          <a:lstStyle/>
          <a:p>
            <a:fld id="{4CC6B09D-1385-47AD-8A0D-093FD70DCB46}" type="slidenum">
              <a:rPr lang="en-US" smtClean="0"/>
              <a:t>28</a:t>
            </a:fld>
            <a:endParaRPr lang="en-US"/>
          </a:p>
        </p:txBody>
      </p:sp>
    </p:spTree>
    <p:extLst>
      <p:ext uri="{BB962C8B-B14F-4D97-AF65-F5344CB8AC3E}">
        <p14:creationId xmlns:p14="http://schemas.microsoft.com/office/powerpoint/2010/main" val="1337313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121093"/>
            <a:ext cx="8229600" cy="846858"/>
          </a:xfrm>
        </p:spPr>
        <p:txBody>
          <a:bodyPr>
            <a:normAutofit fontScale="90000"/>
          </a:bodyPr>
          <a:lstStyle/>
          <a:p>
            <a:r>
              <a:rPr lang="en-US" sz="2800" b="1" dirty="0" smtClean="0"/>
              <a:t>Important Elements for SAS Code Using proc </a:t>
            </a:r>
            <a:r>
              <a:rPr lang="en-US" sz="2800" b="1" dirty="0" err="1" smtClean="0"/>
              <a:t>glmselect</a:t>
            </a:r>
            <a:r>
              <a:rPr lang="en-US" sz="2800" b="1" dirty="0" smtClean="0"/>
              <a:t> </a:t>
            </a:r>
            <a:r>
              <a:rPr lang="en-US" sz="2800" b="1" dirty="0" err="1" smtClean="0"/>
              <a:t>cand</a:t>
            </a:r>
            <a:r>
              <a:rPr lang="en-US" sz="2800" b="1" dirty="0" smtClean="0"/>
              <a:t/>
            </a:r>
            <a:br>
              <a:rPr lang="en-US" sz="2800" b="1" dirty="0" smtClean="0"/>
            </a:br>
            <a:r>
              <a:rPr lang="en-US" sz="2800" b="1" dirty="0" smtClean="0"/>
              <a:t> Variable Selection Methods</a:t>
            </a:r>
            <a:endParaRPr lang="en-US" sz="28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1933" y="1025100"/>
            <a:ext cx="3352381" cy="1561905"/>
          </a:xfrm>
          <a:prstGeom prst="rect">
            <a:avLst/>
          </a:prstGeom>
          <a:noFill/>
          <a:ln w="25400">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11" y="4558146"/>
            <a:ext cx="560416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5933933" y="967951"/>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20078" y="18633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943583" y="1764353"/>
            <a:ext cx="1885952"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test dataset</a:t>
            </a:r>
            <a:endParaRPr lang="en-US" sz="1400" dirty="0"/>
          </a:p>
        </p:txBody>
      </p:sp>
      <p:cxnSp>
        <p:nvCxnSpPr>
          <p:cNvPr id="15" name="Straight Arrow Connector 14"/>
          <p:cNvCxnSpPr/>
          <p:nvPr/>
        </p:nvCxnSpPr>
        <p:spPr>
          <a:xfrm flipH="1" flipV="1">
            <a:off x="6545266" y="1977599"/>
            <a:ext cx="39831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36" y="2774374"/>
            <a:ext cx="5943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Oval 16"/>
          <p:cNvSpPr/>
          <p:nvPr/>
        </p:nvSpPr>
        <p:spPr>
          <a:xfrm>
            <a:off x="3581400" y="3633355"/>
            <a:ext cx="4572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3654137"/>
            <a:ext cx="609600" cy="207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36618" y="5451763"/>
            <a:ext cx="375807" cy="1974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97764" y="5451764"/>
            <a:ext cx="267567"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900302" y="3903521"/>
            <a:ext cx="3048000"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Forward variable selection indicated</a:t>
            </a:r>
            <a:endParaRPr lang="en-US" sz="1400" dirty="0"/>
          </a:p>
        </p:txBody>
      </p:sp>
      <p:cxnSp>
        <p:nvCxnSpPr>
          <p:cNvPr id="32" name="Straight Arrow Connector 31"/>
          <p:cNvCxnSpPr/>
          <p:nvPr/>
        </p:nvCxnSpPr>
        <p:spPr>
          <a:xfrm flipH="1" flipV="1">
            <a:off x="2819404" y="3886198"/>
            <a:ext cx="2" cy="225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863932" y="4367646"/>
            <a:ext cx="3048000"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adjRsq</a:t>
            </a:r>
            <a:r>
              <a:rPr lang="en-US" sz="1400" dirty="0" smtClean="0"/>
              <a:t>  test measure for model</a:t>
            </a:r>
            <a:endParaRPr lang="en-US" sz="1400" dirty="0"/>
          </a:p>
        </p:txBody>
      </p:sp>
      <p:cxnSp>
        <p:nvCxnSpPr>
          <p:cNvPr id="28" name="Straight Connector 27"/>
          <p:cNvCxnSpPr/>
          <p:nvPr/>
        </p:nvCxnSpPr>
        <p:spPr>
          <a:xfrm flipH="1" flipV="1">
            <a:off x="2819406" y="4097488"/>
            <a:ext cx="3080896" cy="1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038600" y="3851569"/>
            <a:ext cx="0" cy="706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038600" y="4558146"/>
            <a:ext cx="1854778"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4668981" y="5742722"/>
            <a:ext cx="4017817"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LASSO variable selection indicated</a:t>
            </a:r>
            <a:endParaRPr lang="en-US" sz="1400" dirty="0"/>
          </a:p>
        </p:txBody>
      </p:sp>
      <p:cxnSp>
        <p:nvCxnSpPr>
          <p:cNvPr id="67" name="Straight Arrow Connector 66"/>
          <p:cNvCxnSpPr/>
          <p:nvPr/>
        </p:nvCxnSpPr>
        <p:spPr>
          <a:xfrm flipV="1">
            <a:off x="2412425" y="5715012"/>
            <a:ext cx="0" cy="178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12425" y="5893392"/>
            <a:ext cx="2235775"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4191000" y="6279584"/>
            <a:ext cx="4191000" cy="502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t>Internal Cross Validation</a:t>
            </a:r>
            <a:r>
              <a:rPr lang="en-US" sz="1200" b="1" dirty="0" smtClean="0"/>
              <a:t> </a:t>
            </a:r>
            <a:r>
              <a:rPr lang="en-US" sz="1200" dirty="0" smtClean="0"/>
              <a:t>with </a:t>
            </a:r>
            <a:r>
              <a:rPr lang="en-US" sz="1200" dirty="0" err="1" smtClean="0"/>
              <a:t>CVPress</a:t>
            </a:r>
            <a:r>
              <a:rPr lang="en-US" sz="1200" dirty="0" smtClean="0"/>
              <a:t> test statistic as default.  </a:t>
            </a:r>
            <a:r>
              <a:rPr lang="en-US" sz="1200" dirty="0" err="1" smtClean="0"/>
              <a:t>CVMethod</a:t>
            </a:r>
            <a:r>
              <a:rPr lang="en-US" sz="1200" dirty="0" smtClean="0"/>
              <a:t> = random(5) default , others Block, Split</a:t>
            </a:r>
            <a:endParaRPr lang="en-US" sz="1200" dirty="0"/>
          </a:p>
        </p:txBody>
      </p:sp>
      <p:cxnSp>
        <p:nvCxnSpPr>
          <p:cNvPr id="83" name="Straight Arrow Connector 82"/>
          <p:cNvCxnSpPr/>
          <p:nvPr/>
        </p:nvCxnSpPr>
        <p:spPr>
          <a:xfrm flipV="1">
            <a:off x="3035866" y="5715014"/>
            <a:ext cx="0" cy="815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035866" y="6530692"/>
            <a:ext cx="1155134"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6943582" y="891749"/>
            <a:ext cx="1885952"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train dataset</a:t>
            </a:r>
            <a:endParaRPr lang="en-US" sz="1400" dirty="0"/>
          </a:p>
        </p:txBody>
      </p:sp>
      <p:cxnSp>
        <p:nvCxnSpPr>
          <p:cNvPr id="96" name="Straight Arrow Connector 95"/>
          <p:cNvCxnSpPr/>
          <p:nvPr/>
        </p:nvCxnSpPr>
        <p:spPr>
          <a:xfrm flipH="1">
            <a:off x="6566050" y="1082251"/>
            <a:ext cx="3584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72302" y="6282194"/>
            <a:ext cx="3102554" cy="381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Note: PRESS Acronym is Predicted Residual Error Sum of Squares</a:t>
            </a:r>
            <a:endParaRPr lang="en-US" sz="1100" dirty="0">
              <a:solidFill>
                <a:schemeClr val="tx1"/>
              </a:solidFill>
            </a:endParaRPr>
          </a:p>
        </p:txBody>
      </p:sp>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36" y="891749"/>
            <a:ext cx="4342171"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946654" y="3536374"/>
            <a:ext cx="917278" cy="315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t>
            </a:r>
            <a:endParaRPr lang="en-US" sz="1600" dirty="0">
              <a:solidFill>
                <a:schemeClr val="tx1"/>
              </a:solidFill>
            </a:endParaRPr>
          </a:p>
        </p:txBody>
      </p:sp>
      <p:sp>
        <p:nvSpPr>
          <p:cNvPr id="42" name="Rounded Rectangle 41"/>
          <p:cNvSpPr/>
          <p:nvPr/>
        </p:nvSpPr>
        <p:spPr>
          <a:xfrm>
            <a:off x="2412425" y="1712036"/>
            <a:ext cx="1885952" cy="674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random variable &gt; 0 and &lt;=1</a:t>
            </a:r>
          </a:p>
          <a:p>
            <a:pPr algn="ctr"/>
            <a:r>
              <a:rPr lang="en-US" sz="1400" dirty="0" smtClean="0"/>
              <a:t>Exclude Alaska outlier</a:t>
            </a:r>
            <a:endParaRPr lang="en-US" sz="1400" dirty="0"/>
          </a:p>
        </p:txBody>
      </p:sp>
      <p:sp>
        <p:nvSpPr>
          <p:cNvPr id="23" name="Right Brace 22"/>
          <p:cNvSpPr/>
          <p:nvPr/>
        </p:nvSpPr>
        <p:spPr>
          <a:xfrm>
            <a:off x="1955225" y="1634700"/>
            <a:ext cx="304800" cy="803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6715282" y="2985655"/>
            <a:ext cx="2067067" cy="76200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Using train and test datasets to evaluate models is referred to as </a:t>
            </a:r>
            <a:r>
              <a:rPr lang="en-US" sz="1200" b="1" u="sng" dirty="0" smtClean="0">
                <a:solidFill>
                  <a:schemeClr val="tx1"/>
                </a:solidFill>
              </a:rPr>
              <a:t>External Cross Validation</a:t>
            </a:r>
            <a:r>
              <a:rPr lang="en-US" sz="1200" b="1" dirty="0" smtClean="0">
                <a:solidFill>
                  <a:schemeClr val="tx1"/>
                </a:solidFill>
              </a:rPr>
              <a:t>.</a:t>
            </a:r>
            <a:endParaRPr lang="en-US" sz="1200" b="1" dirty="0">
              <a:solidFill>
                <a:schemeClr val="tx1"/>
              </a:solidFill>
            </a:endParaRPr>
          </a:p>
        </p:txBody>
      </p:sp>
      <p:cxnSp>
        <p:nvCxnSpPr>
          <p:cNvPr id="9" name="Straight Arrow Connector 8"/>
          <p:cNvCxnSpPr/>
          <p:nvPr/>
        </p:nvCxnSpPr>
        <p:spPr>
          <a:xfrm flipV="1">
            <a:off x="7748815" y="2682449"/>
            <a:ext cx="0" cy="280831"/>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CC6B09D-1385-47AD-8A0D-093FD70DCB46}" type="slidenum">
              <a:rPr lang="en-US" smtClean="0"/>
              <a:t>29</a:t>
            </a:fld>
            <a:endParaRPr lang="en-US"/>
          </a:p>
        </p:txBody>
      </p:sp>
    </p:spTree>
    <p:extLst>
      <p:ext uri="{BB962C8B-B14F-4D97-AF65-F5344CB8AC3E}">
        <p14:creationId xmlns:p14="http://schemas.microsoft.com/office/powerpoint/2010/main" val="3922604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b="1" dirty="0" smtClean="0">
                <a:latin typeface="+mn-lt"/>
              </a:rPr>
              <a:t>Session 13</a:t>
            </a:r>
            <a:br>
              <a:rPr lang="en-US" b="1" dirty="0" smtClean="0">
                <a:latin typeface="+mn-lt"/>
              </a:rPr>
            </a:br>
            <a:r>
              <a:rPr lang="en-US" b="1" dirty="0" smtClean="0">
                <a:latin typeface="+mn-lt"/>
              </a:rPr>
              <a:t>Regression Modeling Techniques</a:t>
            </a:r>
            <a:endParaRPr lang="en-US" b="1" dirty="0">
              <a:latin typeface="+mn-lt"/>
            </a:endParaRPr>
          </a:p>
        </p:txBody>
      </p:sp>
      <p:sp>
        <p:nvSpPr>
          <p:cNvPr id="3" name="Subtitle 2"/>
          <p:cNvSpPr>
            <a:spLocks noGrp="1"/>
          </p:cNvSpPr>
          <p:nvPr>
            <p:ph type="subTitle" idx="1"/>
          </p:nvPr>
        </p:nvSpPr>
        <p:spPr>
          <a:xfrm>
            <a:off x="1371600" y="2438400"/>
            <a:ext cx="6400800" cy="1752600"/>
          </a:xfrm>
        </p:spPr>
        <p:txBody>
          <a:bodyPr>
            <a:noAutofit/>
          </a:bodyPr>
          <a:lstStyle/>
          <a:p>
            <a:pPr marL="457200" indent="-457200" algn="l">
              <a:buFont typeface="Arial" panose="020B0604020202020204" pitchFamily="34" charset="0"/>
              <a:buChar char="•"/>
            </a:pPr>
            <a:r>
              <a:rPr lang="en-US" sz="2800" b="1" dirty="0" smtClean="0">
                <a:solidFill>
                  <a:schemeClr val="tx1"/>
                </a:solidFill>
              </a:rPr>
              <a:t>Influential Observations</a:t>
            </a:r>
          </a:p>
          <a:p>
            <a:pPr marL="457200" indent="-457200" algn="l">
              <a:buFont typeface="Arial" panose="020B0604020202020204" pitchFamily="34" charset="0"/>
              <a:buChar char="•"/>
            </a:pPr>
            <a:r>
              <a:rPr lang="en-US" sz="2800" b="1" dirty="0" smtClean="0">
                <a:solidFill>
                  <a:schemeClr val="tx1"/>
                </a:solidFill>
              </a:rPr>
              <a:t>Quadratic Terms</a:t>
            </a:r>
          </a:p>
          <a:p>
            <a:pPr marL="457200" indent="-457200" algn="l">
              <a:buFont typeface="Arial" panose="020B0604020202020204" pitchFamily="34" charset="0"/>
              <a:buChar char="•"/>
            </a:pPr>
            <a:r>
              <a:rPr lang="en-US" sz="2800" b="1" dirty="0" smtClean="0">
                <a:solidFill>
                  <a:schemeClr val="tx1"/>
                </a:solidFill>
              </a:rPr>
              <a:t>Multicollinearity </a:t>
            </a:r>
          </a:p>
          <a:p>
            <a:pPr marL="457200" indent="-457200" algn="l">
              <a:buFont typeface="Arial" panose="020B0604020202020204" pitchFamily="34" charset="0"/>
              <a:buChar char="•"/>
            </a:pPr>
            <a:r>
              <a:rPr lang="en-US" sz="2800" b="1" dirty="0" smtClean="0">
                <a:solidFill>
                  <a:schemeClr val="tx1"/>
                </a:solidFill>
              </a:rPr>
              <a:t>Subset Regression Using F-statistic </a:t>
            </a:r>
          </a:p>
          <a:p>
            <a:pPr marL="457200" indent="-457200" algn="l">
              <a:buFont typeface="Arial" panose="020B0604020202020204" pitchFamily="34" charset="0"/>
              <a:buChar char="•"/>
            </a:pPr>
            <a:r>
              <a:rPr lang="en-US" sz="2800" b="1" dirty="0" smtClean="0">
                <a:solidFill>
                  <a:schemeClr val="tx1"/>
                </a:solidFill>
              </a:rPr>
              <a:t>Variable Selection Algorithms</a:t>
            </a:r>
          </a:p>
          <a:p>
            <a:pPr marL="457200" indent="-457200" algn="l">
              <a:buFont typeface="Arial" panose="020B0604020202020204" pitchFamily="34" charset="0"/>
              <a:buChar char="•"/>
            </a:pPr>
            <a:r>
              <a:rPr lang="en-US" sz="2800" b="1" dirty="0" smtClean="0">
                <a:solidFill>
                  <a:schemeClr val="tx1"/>
                </a:solidFill>
              </a:rPr>
              <a:t>Eliminating Variables Logically</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4CC6B09D-1385-47AD-8A0D-093FD70DCB46}" type="slidenum">
              <a:rPr lang="en-US" smtClean="0"/>
              <a:t>3</a:t>
            </a:fld>
            <a:endParaRPr lang="en-US"/>
          </a:p>
        </p:txBody>
      </p:sp>
    </p:spTree>
    <p:extLst>
      <p:ext uri="{BB962C8B-B14F-4D97-AF65-F5344CB8AC3E}">
        <p14:creationId xmlns:p14="http://schemas.microsoft.com/office/powerpoint/2010/main" val="462261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latin typeface="+mn-lt"/>
              </a:rPr>
              <a:t>Results SAT Variable Selection Models</a:t>
            </a:r>
            <a:endParaRPr lang="en-US" sz="3200" b="1" dirty="0">
              <a:latin typeface="+mn-l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414524"/>
            <a:ext cx="3923809" cy="240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9697"/>
            <a:ext cx="28289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414524"/>
            <a:ext cx="22193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283" y="1414524"/>
            <a:ext cx="19145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1007238"/>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Forward Selection</a:t>
            </a:r>
            <a:endParaRPr lang="en-US" dirty="0"/>
          </a:p>
        </p:txBody>
      </p:sp>
      <p:sp>
        <p:nvSpPr>
          <p:cNvPr id="10" name="Rectangle 9"/>
          <p:cNvSpPr/>
          <p:nvPr/>
        </p:nvSpPr>
        <p:spPr>
          <a:xfrm>
            <a:off x="4872408" y="1001486"/>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Lasso Selection</a:t>
            </a:r>
            <a:endParaRPr lang="en-US" dirty="0"/>
          </a:p>
        </p:txBody>
      </p:sp>
      <p:sp>
        <p:nvSpPr>
          <p:cNvPr id="6" name="Rounded Rectangle 5"/>
          <p:cNvSpPr/>
          <p:nvPr/>
        </p:nvSpPr>
        <p:spPr>
          <a:xfrm>
            <a:off x="2600696" y="3986151"/>
            <a:ext cx="1437904"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 &gt; 2 =&gt; significance</a:t>
            </a:r>
            <a:endParaRPr lang="en-US" sz="1000" dirty="0"/>
          </a:p>
        </p:txBody>
      </p:sp>
      <p:sp>
        <p:nvSpPr>
          <p:cNvPr id="7" name="Oval 6"/>
          <p:cNvSpPr/>
          <p:nvPr/>
        </p:nvSpPr>
        <p:spPr>
          <a:xfrm>
            <a:off x="2667000" y="4953000"/>
            <a:ext cx="381000" cy="159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79940" y="5677061"/>
            <a:ext cx="381000" cy="159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82276" y="5943600"/>
            <a:ext cx="381000" cy="159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a:off x="6629400" y="3276600"/>
            <a:ext cx="224208"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ounded Rectangle 15"/>
              <p:cNvSpPr/>
              <p:nvPr/>
            </p:nvSpPr>
            <p:spPr>
              <a:xfrm>
                <a:off x="7003441" y="3048000"/>
                <a:ext cx="1748208" cy="105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Given for train and test data set =&gt; External Cross Validation</a:t>
                </a:r>
              </a:p>
              <a:p>
                <a:pPr algn="ctr"/>
                <a:r>
                  <a:rPr lang="en-US" sz="1200" dirty="0" smtClean="0"/>
                  <a:t>ASE = </a:t>
                </a:r>
                <a14:m>
                  <m:oMath xmlns:m="http://schemas.openxmlformats.org/officeDocument/2006/math">
                    <m:f>
                      <m:fPr>
                        <m:ctrlPr>
                          <a:rPr lang="en-US" sz="1200" i="1" smtClean="0">
                            <a:latin typeface="Cambria Math"/>
                          </a:rPr>
                        </m:ctrlPr>
                      </m:fPr>
                      <m:num>
                        <m:nary>
                          <m:naryPr>
                            <m:chr m:val="∑"/>
                            <m:ctrlPr>
                              <a:rPr lang="en-US" sz="1200" i="1" smtClean="0">
                                <a:latin typeface="Cambria Math"/>
                              </a:rPr>
                            </m:ctrlPr>
                          </m:naryPr>
                          <m:sub>
                            <m:r>
                              <m:rPr>
                                <m:brk m:alnAt="23"/>
                              </m:rPr>
                              <a:rPr lang="en-US" sz="1200" b="0" i="1" smtClean="0">
                                <a:latin typeface="Cambria Math"/>
                              </a:rPr>
                              <m:t>𝑖</m:t>
                            </m:r>
                            <m:r>
                              <a:rPr lang="en-US" sz="1200" b="0" i="1" smtClean="0">
                                <a:latin typeface="Cambria Math"/>
                              </a:rPr>
                              <m:t>=1</m:t>
                            </m:r>
                          </m:sub>
                          <m:sup>
                            <m:r>
                              <a:rPr lang="en-US" sz="1200" b="0" i="1" smtClean="0">
                                <a:latin typeface="Cambria Math"/>
                              </a:rPr>
                              <m:t>𝑛</m:t>
                            </m:r>
                          </m:sup>
                          <m:e>
                            <m:sSup>
                              <m:sSupPr>
                                <m:ctrlPr>
                                  <a:rPr lang="en-US" sz="1200" i="1" smtClean="0">
                                    <a:latin typeface="Cambria Math"/>
                                  </a:rPr>
                                </m:ctrlPr>
                              </m:sSupPr>
                              <m:e>
                                <m:sSub>
                                  <m:sSubPr>
                                    <m:ctrlPr>
                                      <a:rPr lang="en-US" sz="1200" i="1" smtClean="0">
                                        <a:latin typeface="Cambria Math"/>
                                      </a:rPr>
                                    </m:ctrlPr>
                                  </m:sSubPr>
                                  <m:e>
                                    <m:r>
                                      <a:rPr lang="en-US" sz="1200" b="0" i="1" smtClean="0">
                                        <a:latin typeface="Cambria Math"/>
                                      </a:rPr>
                                      <m:t>𝑒</m:t>
                                    </m:r>
                                  </m:e>
                                  <m:sub>
                                    <m:r>
                                      <a:rPr lang="en-US" sz="1200" b="0" i="1" smtClean="0">
                                        <a:latin typeface="Cambria Math"/>
                                      </a:rPr>
                                      <m:t>𝑖</m:t>
                                    </m:r>
                                  </m:sub>
                                </m:sSub>
                              </m:e>
                              <m:sup>
                                <m:r>
                                  <a:rPr lang="en-US" sz="1200" b="0" i="1" smtClean="0">
                                    <a:latin typeface="Cambria Math"/>
                                  </a:rPr>
                                  <m:t>2</m:t>
                                </m:r>
                              </m:sup>
                            </m:sSup>
                          </m:e>
                        </m:nary>
                      </m:num>
                      <m:den>
                        <m:r>
                          <a:rPr lang="en-US" sz="1200" b="0" i="1" smtClean="0">
                            <a:latin typeface="Cambria Math"/>
                          </a:rPr>
                          <m:t>𝑛</m:t>
                        </m:r>
                      </m:den>
                    </m:f>
                  </m:oMath>
                </a14:m>
                <a:endParaRPr lang="en-US" sz="1200" dirty="0"/>
              </a:p>
            </p:txBody>
          </p:sp>
        </mc:Choice>
        <mc:Fallback xmlns="">
          <p:sp>
            <p:nvSpPr>
              <p:cNvPr id="16" name="Rounded Rectangle 15"/>
              <p:cNvSpPr>
                <a:spLocks noRot="1" noChangeAspect="1" noMove="1" noResize="1" noEditPoints="1" noAdjustHandles="1" noChangeArrowheads="1" noChangeShapeType="1" noTextEdit="1"/>
              </p:cNvSpPr>
              <p:nvPr/>
            </p:nvSpPr>
            <p:spPr>
              <a:xfrm>
                <a:off x="7003441" y="3048000"/>
                <a:ext cx="1748208" cy="1052451"/>
              </a:xfrm>
              <a:prstGeom prst="roundRect">
                <a:avLst/>
              </a:prstGeom>
              <a:blipFill rotWithShape="1">
                <a:blip r:embed="rId6"/>
                <a:stretch>
                  <a:fillRect b="-8475"/>
                </a:stretch>
              </a:blipFill>
            </p:spPr>
            <p:txBody>
              <a:bodyPr/>
              <a:lstStyle/>
              <a:p>
                <a:r>
                  <a:rPr lang="en-US">
                    <a:noFill/>
                  </a:rPr>
                  <a:t> </a:t>
                </a:r>
              </a:p>
            </p:txBody>
          </p:sp>
        </mc:Fallback>
      </mc:AlternateContent>
      <p:sp>
        <p:nvSpPr>
          <p:cNvPr id="11" name="Rectangle 10"/>
          <p:cNvSpPr/>
          <p:nvPr/>
        </p:nvSpPr>
        <p:spPr>
          <a:xfrm>
            <a:off x="6917901" y="4357624"/>
            <a:ext cx="1905000" cy="738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200" dirty="0" smtClean="0"/>
              <a:t>38  </a:t>
            </a:r>
            <a:r>
              <a:rPr lang="en-US" sz="1200" dirty="0"/>
              <a:t>observations in train data set  which is approximately 0.75*49</a:t>
            </a:r>
          </a:p>
          <a:p>
            <a:pPr algn="ctr"/>
            <a:endParaRPr lang="en-US" dirty="0"/>
          </a:p>
        </p:txBody>
      </p:sp>
      <p:sp>
        <p:nvSpPr>
          <p:cNvPr id="9" name="Slide Number Placeholder 8"/>
          <p:cNvSpPr>
            <a:spLocks noGrp="1"/>
          </p:cNvSpPr>
          <p:nvPr>
            <p:ph type="sldNum" sz="quarter" idx="12"/>
          </p:nvPr>
        </p:nvSpPr>
        <p:spPr/>
        <p:txBody>
          <a:bodyPr/>
          <a:lstStyle/>
          <a:p>
            <a:fld id="{4CC6B09D-1385-47AD-8A0D-093FD70DCB46}" type="slidenum">
              <a:rPr lang="en-US" smtClean="0"/>
              <a:t>30</a:t>
            </a:fld>
            <a:endParaRPr lang="en-US"/>
          </a:p>
        </p:txBody>
      </p:sp>
      <p:sp>
        <p:nvSpPr>
          <p:cNvPr id="17" name="Rounded Rectangle 16"/>
          <p:cNvSpPr/>
          <p:nvPr/>
        </p:nvSpPr>
        <p:spPr>
          <a:xfrm>
            <a:off x="1171130" y="2590800"/>
            <a:ext cx="548132"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Stop Here?</a:t>
            </a:r>
            <a:endParaRPr lang="en-US" sz="800" dirty="0"/>
          </a:p>
        </p:txBody>
      </p:sp>
    </p:spTree>
    <p:extLst>
      <p:ext uri="{BB962C8B-B14F-4D97-AF65-F5344CB8AC3E}">
        <p14:creationId xmlns:p14="http://schemas.microsoft.com/office/powerpoint/2010/main" val="2427054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r>
              <a:rPr lang="en-US" sz="2800" b="1" dirty="0" smtClean="0">
                <a:latin typeface="+mn-lt"/>
              </a:rPr>
              <a:t>External Cross Validation</a:t>
            </a:r>
            <a:br>
              <a:rPr lang="en-US" sz="2800" b="1" dirty="0" smtClean="0">
                <a:latin typeface="+mn-lt"/>
              </a:rPr>
            </a:br>
            <a:r>
              <a:rPr lang="en-US" sz="2800" b="1" dirty="0" smtClean="0">
                <a:latin typeface="+mn-lt"/>
              </a:rPr>
              <a:t> SAT Variable Selection Models</a:t>
            </a:r>
            <a:endParaRPr lang="en-US" sz="2800" b="1" dirty="0">
              <a:latin typeface="+mn-lt"/>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80841"/>
            <a:ext cx="3957248" cy="31088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905000"/>
            <a:ext cx="4114800" cy="31202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9600" y="1371600"/>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Forward Selection</a:t>
            </a:r>
            <a:endParaRPr lang="en-US" dirty="0"/>
          </a:p>
        </p:txBody>
      </p:sp>
      <p:sp>
        <p:nvSpPr>
          <p:cNvPr id="8" name="Rectangle 7"/>
          <p:cNvSpPr/>
          <p:nvPr/>
        </p:nvSpPr>
        <p:spPr>
          <a:xfrm>
            <a:off x="4953000" y="1371600"/>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Lasso Selection</a:t>
            </a:r>
            <a:endParaRPr lang="en-US" dirty="0"/>
          </a:p>
        </p:txBody>
      </p:sp>
      <p:sp>
        <p:nvSpPr>
          <p:cNvPr id="5" name="Slide Number Placeholder 4"/>
          <p:cNvSpPr>
            <a:spLocks noGrp="1"/>
          </p:cNvSpPr>
          <p:nvPr>
            <p:ph type="sldNum" sz="quarter" idx="12"/>
          </p:nvPr>
        </p:nvSpPr>
        <p:spPr/>
        <p:txBody>
          <a:bodyPr/>
          <a:lstStyle/>
          <a:p>
            <a:fld id="{4CC6B09D-1385-47AD-8A0D-093FD70DCB46}" type="slidenum">
              <a:rPr lang="en-US" smtClean="0"/>
              <a:t>31</a:t>
            </a:fld>
            <a:endParaRPr lang="en-US"/>
          </a:p>
        </p:txBody>
      </p:sp>
    </p:spTree>
    <p:extLst>
      <p:ext uri="{BB962C8B-B14F-4D97-AF65-F5344CB8AC3E}">
        <p14:creationId xmlns:p14="http://schemas.microsoft.com/office/powerpoint/2010/main" val="2909212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Live Session Question</a:t>
            </a:r>
            <a:endParaRPr lang="en-US" dirty="0">
              <a:solidFill>
                <a:srgbClr val="C00000"/>
              </a:solidFill>
            </a:endParaRPr>
          </a:p>
        </p:txBody>
      </p:sp>
      <p:sp>
        <p:nvSpPr>
          <p:cNvPr id="3" name="Content Placeholder 2"/>
          <p:cNvSpPr>
            <a:spLocks noGrp="1"/>
          </p:cNvSpPr>
          <p:nvPr>
            <p:ph idx="1"/>
          </p:nvPr>
        </p:nvSpPr>
        <p:spPr>
          <a:xfrm>
            <a:off x="457200" y="1447800"/>
            <a:ext cx="8229600" cy="4525963"/>
          </a:xfrm>
        </p:spPr>
        <p:txBody>
          <a:bodyPr>
            <a:normAutofit fontScale="77500" lnSpcReduction="20000"/>
          </a:bodyPr>
          <a:lstStyle/>
          <a:p>
            <a:pPr marL="0" indent="0" algn="just">
              <a:buNone/>
            </a:pPr>
            <a:r>
              <a:rPr lang="en-US" dirty="0" smtClean="0"/>
              <a:t>A appliance producer creates metal frames for the products it manufactures.  It wants to understand how metal strength is related to anneal time and thickness.  It collects the data in the file Session13Data.xlsx sheet </a:t>
            </a:r>
            <a:r>
              <a:rPr lang="en-US" dirty="0" err="1" smtClean="0"/>
              <a:t>metalStrength</a:t>
            </a:r>
            <a:r>
              <a:rPr lang="en-US" dirty="0" smtClean="0"/>
              <a:t>. It divides the data into train and test data sets.</a:t>
            </a:r>
          </a:p>
          <a:p>
            <a:pPr marL="0" indent="0">
              <a:buNone/>
            </a:pPr>
            <a:endParaRPr lang="en-US" dirty="0"/>
          </a:p>
          <a:p>
            <a:pPr marL="514350" indent="-514350" algn="just">
              <a:buAutoNum type="arabicPeriod"/>
            </a:pPr>
            <a:r>
              <a:rPr lang="en-US" dirty="0" smtClean="0"/>
              <a:t>Using the train data, </a:t>
            </a:r>
            <a:r>
              <a:rPr lang="en-US" u="sng" dirty="0" smtClean="0"/>
              <a:t>manuall</a:t>
            </a:r>
            <a:r>
              <a:rPr lang="en-US" dirty="0" smtClean="0"/>
              <a:t>y conduct a 6 fold internal cross validation (leave one out) and calculate the PRESS statistic.  Use software to estimate beta coefficients.</a:t>
            </a:r>
          </a:p>
          <a:p>
            <a:pPr marL="514350" indent="-514350" algn="just">
              <a:buAutoNum type="arabicPeriod"/>
            </a:pPr>
            <a:r>
              <a:rPr lang="en-US" dirty="0" smtClean="0"/>
              <a:t>Using the train and test data, run an external cross validation with selection = forward and analyze the model output.  Be sure to comment on the result of the external cross validation.</a:t>
            </a:r>
            <a:endParaRPr lang="en-US" dirty="0"/>
          </a:p>
        </p:txBody>
      </p:sp>
      <p:sp>
        <p:nvSpPr>
          <p:cNvPr id="4" name="Slide Number Placeholder 3"/>
          <p:cNvSpPr>
            <a:spLocks noGrp="1"/>
          </p:cNvSpPr>
          <p:nvPr>
            <p:ph type="sldNum" sz="quarter" idx="12"/>
          </p:nvPr>
        </p:nvSpPr>
        <p:spPr/>
        <p:txBody>
          <a:bodyPr/>
          <a:lstStyle/>
          <a:p>
            <a:fld id="{4CC6B09D-1385-47AD-8A0D-093FD70DCB46}" type="slidenum">
              <a:rPr lang="en-US" smtClean="0"/>
              <a:t>32</a:t>
            </a:fld>
            <a:endParaRPr lang="en-US"/>
          </a:p>
        </p:txBody>
      </p:sp>
    </p:spTree>
    <p:extLst>
      <p:ext uri="{BB962C8B-B14F-4D97-AF65-F5344CB8AC3E}">
        <p14:creationId xmlns:p14="http://schemas.microsoft.com/office/powerpoint/2010/main" val="598031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marL="457200" indent="-457200"/>
            <a:r>
              <a:rPr lang="en-US" b="1" dirty="0" smtClean="0"/>
              <a:t>Analyzing Influential Observations</a:t>
            </a:r>
          </a:p>
          <a:p>
            <a:pPr marL="857250" lvl="1" indent="-457200"/>
            <a:r>
              <a:rPr lang="en-US" b="1" dirty="0" err="1" smtClean="0"/>
              <a:t>Studentized</a:t>
            </a:r>
            <a:r>
              <a:rPr lang="en-US" b="1" dirty="0" smtClean="0"/>
              <a:t> residuals</a:t>
            </a:r>
          </a:p>
          <a:p>
            <a:pPr marL="857250" lvl="1" indent="-457200"/>
            <a:r>
              <a:rPr lang="en-US" b="1" dirty="0" smtClean="0"/>
              <a:t>Leverage</a:t>
            </a:r>
          </a:p>
          <a:p>
            <a:pPr marL="857250" lvl="1" indent="-457200"/>
            <a:r>
              <a:rPr lang="en-US" b="1" dirty="0" smtClean="0"/>
              <a:t>Cook's D</a:t>
            </a:r>
            <a:endParaRPr lang="en-US" b="1" dirty="0"/>
          </a:p>
          <a:p>
            <a:pPr marL="457200" indent="-457200"/>
            <a:r>
              <a:rPr lang="en-US" b="1" dirty="0" smtClean="0"/>
              <a:t>Adding Quadratic Terms to the Model</a:t>
            </a:r>
            <a:endParaRPr lang="en-US" b="1" dirty="0"/>
          </a:p>
          <a:p>
            <a:pPr marL="457200" indent="-457200"/>
            <a:r>
              <a:rPr lang="en-US" b="1" dirty="0" smtClean="0"/>
              <a:t>Analysis of Multicollinearity using the variance inflation factor (VIF)</a:t>
            </a:r>
            <a:endParaRPr lang="en-US" b="1" dirty="0"/>
          </a:p>
          <a:p>
            <a:pPr marL="457200" indent="-457200"/>
            <a:r>
              <a:rPr lang="en-US" b="1" dirty="0"/>
              <a:t>Subset Regression Using </a:t>
            </a:r>
            <a:r>
              <a:rPr lang="en-US" b="1" dirty="0" smtClean="0"/>
              <a:t>F-statistic – compare regression models</a:t>
            </a:r>
          </a:p>
          <a:p>
            <a:pPr marL="457200" indent="-457200"/>
            <a:r>
              <a:rPr lang="en-US" b="1" dirty="0" smtClean="0"/>
              <a:t>Internal Cross Validation Using </a:t>
            </a:r>
            <a:r>
              <a:rPr lang="en-US" b="1" dirty="0" err="1" smtClean="0"/>
              <a:t>CVPress</a:t>
            </a:r>
            <a:endParaRPr lang="en-US" b="1" dirty="0" smtClean="0"/>
          </a:p>
          <a:p>
            <a:pPr marL="457200" indent="-457200"/>
            <a:r>
              <a:rPr lang="en-US" b="1" dirty="0" smtClean="0"/>
              <a:t>External Cross Validation with test and train datasets</a:t>
            </a:r>
            <a:endParaRPr lang="en-US" b="1" dirty="0"/>
          </a:p>
          <a:p>
            <a:pPr marL="457200" indent="-457200"/>
            <a:r>
              <a:rPr lang="en-US" b="1" dirty="0"/>
              <a:t>Variable Selection </a:t>
            </a:r>
            <a:r>
              <a:rPr lang="en-US" b="1" dirty="0" smtClean="0"/>
              <a:t>Algorithms</a:t>
            </a:r>
          </a:p>
          <a:p>
            <a:pPr marL="857250" lvl="1" indent="-457200"/>
            <a:r>
              <a:rPr lang="en-US" b="1" dirty="0" smtClean="0"/>
              <a:t>Forward Elimination</a:t>
            </a:r>
          </a:p>
          <a:p>
            <a:pPr marL="857250" lvl="1" indent="-457200"/>
            <a:r>
              <a:rPr lang="en-US" b="1" dirty="0" smtClean="0"/>
              <a:t>Backward Elimination</a:t>
            </a:r>
          </a:p>
          <a:p>
            <a:pPr marL="857250" lvl="1" indent="-457200"/>
            <a:r>
              <a:rPr lang="en-US" b="1" dirty="0" smtClean="0"/>
              <a:t>LASSO</a:t>
            </a:r>
          </a:p>
        </p:txBody>
      </p:sp>
      <p:sp>
        <p:nvSpPr>
          <p:cNvPr id="4" name="Slide Number Placeholder 3"/>
          <p:cNvSpPr>
            <a:spLocks noGrp="1"/>
          </p:cNvSpPr>
          <p:nvPr>
            <p:ph type="sldNum" sz="quarter" idx="12"/>
          </p:nvPr>
        </p:nvSpPr>
        <p:spPr/>
        <p:txBody>
          <a:bodyPr/>
          <a:lstStyle/>
          <a:p>
            <a:fld id="{4CC6B09D-1385-47AD-8A0D-093FD70DCB46}" type="slidenum">
              <a:rPr lang="en-US" smtClean="0"/>
              <a:t>33</a:t>
            </a:fld>
            <a:endParaRPr lang="en-US"/>
          </a:p>
        </p:txBody>
      </p:sp>
    </p:spTree>
    <p:extLst>
      <p:ext uri="{BB962C8B-B14F-4D97-AF65-F5344CB8AC3E}">
        <p14:creationId xmlns:p14="http://schemas.microsoft.com/office/powerpoint/2010/main" val="1716877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Purposes of Modeling Techniques</a:t>
            </a:r>
            <a:endParaRPr lang="en-US" b="1" dirty="0"/>
          </a:p>
        </p:txBody>
      </p:sp>
      <p:sp>
        <p:nvSpPr>
          <p:cNvPr id="3" name="Content Placeholder 2"/>
          <p:cNvSpPr>
            <a:spLocks noGrp="1"/>
          </p:cNvSpPr>
          <p:nvPr>
            <p:ph idx="1"/>
          </p:nvPr>
        </p:nvSpPr>
        <p:spPr/>
        <p:txBody>
          <a:bodyPr/>
          <a:lstStyle/>
          <a:p>
            <a:r>
              <a:rPr lang="en-US" dirty="0" smtClean="0"/>
              <a:t>Modify data to meet assumptions</a:t>
            </a:r>
          </a:p>
          <a:p>
            <a:pPr lvl="1"/>
            <a:r>
              <a:rPr lang="en-US" dirty="0" smtClean="0"/>
              <a:t>Normality</a:t>
            </a:r>
          </a:p>
          <a:p>
            <a:pPr lvl="1"/>
            <a:r>
              <a:rPr lang="en-US" dirty="0" smtClean="0"/>
              <a:t>Constant Variance</a:t>
            </a:r>
          </a:p>
          <a:p>
            <a:r>
              <a:rPr lang="en-US" dirty="0" smtClean="0"/>
              <a:t>Better Model Fit in terms of R</a:t>
            </a:r>
            <a:r>
              <a:rPr lang="en-US" baseline="30000" dirty="0" smtClean="0"/>
              <a:t>2</a:t>
            </a:r>
            <a:r>
              <a:rPr lang="en-US" dirty="0" smtClean="0"/>
              <a:t> and residuals</a:t>
            </a:r>
          </a:p>
          <a:p>
            <a:r>
              <a:rPr lang="en-US" dirty="0" smtClean="0"/>
              <a:t>Interpretability of effects explaining variability in a dependent variable</a:t>
            </a:r>
          </a:p>
          <a:p>
            <a:r>
              <a:rPr lang="en-US" dirty="0" smtClean="0"/>
              <a:t>Parsimony – Fewer variables the better</a:t>
            </a:r>
            <a:endParaRPr lang="en-US" dirty="0"/>
          </a:p>
        </p:txBody>
      </p:sp>
      <p:sp>
        <p:nvSpPr>
          <p:cNvPr id="5" name="Slide Number Placeholder 4"/>
          <p:cNvSpPr>
            <a:spLocks noGrp="1"/>
          </p:cNvSpPr>
          <p:nvPr>
            <p:ph type="sldNum" sz="quarter" idx="12"/>
          </p:nvPr>
        </p:nvSpPr>
        <p:spPr/>
        <p:txBody>
          <a:bodyPr/>
          <a:lstStyle/>
          <a:p>
            <a:fld id="{4CC6B09D-1385-47AD-8A0D-093FD70DCB46}" type="slidenum">
              <a:rPr lang="en-US" smtClean="0"/>
              <a:t>4</a:t>
            </a:fld>
            <a:endParaRPr lang="en-US"/>
          </a:p>
        </p:txBody>
      </p:sp>
    </p:spTree>
    <p:extLst>
      <p:ext uri="{BB962C8B-B14F-4D97-AF65-F5344CB8AC3E}">
        <p14:creationId xmlns:p14="http://schemas.microsoft.com/office/powerpoint/2010/main" val="2751595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Quadratic Variables in </a:t>
            </a:r>
            <a:r>
              <a:rPr lang="en-US" sz="2800" b="1" dirty="0">
                <a:latin typeface="+mn-lt"/>
              </a:rPr>
              <a:t>Model</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352800"/>
            <a:ext cx="3159651" cy="237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306" y="1371600"/>
            <a:ext cx="23622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3291" y="1371600"/>
            <a:ext cx="5943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Researchers are interested in understanding the relationship of body length and age for Blue Fin Tuna.  They think that body length levels off at some age.   They collect data on 78 fish to investigate this relationship.</a:t>
            </a:r>
            <a:endParaRPr lang="en-US" sz="2000" b="1" dirty="0"/>
          </a:p>
        </p:txBody>
      </p:sp>
      <p:sp>
        <p:nvSpPr>
          <p:cNvPr id="5" name="Slide Number Placeholder 4"/>
          <p:cNvSpPr>
            <a:spLocks noGrp="1"/>
          </p:cNvSpPr>
          <p:nvPr>
            <p:ph type="sldNum" sz="quarter" idx="12"/>
          </p:nvPr>
        </p:nvSpPr>
        <p:spPr/>
        <p:txBody>
          <a:bodyPr/>
          <a:lstStyle/>
          <a:p>
            <a:fld id="{4CC6B09D-1385-47AD-8A0D-093FD70DCB46}" type="slidenum">
              <a:rPr lang="en-US" smtClean="0"/>
              <a:t>5</a:t>
            </a:fld>
            <a:endParaRPr lang="en-US"/>
          </a:p>
        </p:txBody>
      </p:sp>
    </p:spTree>
    <p:extLst>
      <p:ext uri="{BB962C8B-B14F-4D97-AF65-F5344CB8AC3E}">
        <p14:creationId xmlns:p14="http://schemas.microsoft.com/office/powerpoint/2010/main" val="1257475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Blue Fin Data</a:t>
            </a:r>
            <a:br>
              <a:rPr lang="en-US" sz="2800" b="1" dirty="0" smtClean="0">
                <a:latin typeface="+mn-lt"/>
              </a:rPr>
            </a:br>
            <a:r>
              <a:rPr lang="en-US" sz="2800" b="1" dirty="0" smtClean="0">
                <a:latin typeface="+mn-lt"/>
              </a:rPr>
              <a:t> Graphic of Linear and Quadratic Relationship</a:t>
            </a:r>
            <a:endParaRPr lang="en-US" sz="2800" b="1" dirty="0">
              <a:latin typeface="+mn-lt"/>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172200" cy="397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6</a:t>
            </a:fld>
            <a:endParaRPr lang="en-US"/>
          </a:p>
        </p:txBody>
      </p:sp>
    </p:spTree>
    <p:extLst>
      <p:ext uri="{BB962C8B-B14F-4D97-AF65-F5344CB8AC3E}">
        <p14:creationId xmlns:p14="http://schemas.microsoft.com/office/powerpoint/2010/main" val="2428117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7490"/>
            <a:ext cx="8229600" cy="639762"/>
          </a:xfrm>
        </p:spPr>
        <p:txBody>
          <a:bodyPr>
            <a:normAutofit/>
          </a:bodyPr>
          <a:lstStyle/>
          <a:p>
            <a:r>
              <a:rPr lang="en-US" sz="2800" b="1" dirty="0"/>
              <a:t>Blue Fin </a:t>
            </a:r>
            <a:r>
              <a:rPr lang="en-US" sz="2800" b="1" dirty="0" smtClean="0"/>
              <a:t>Data Models</a:t>
            </a:r>
            <a:endParaRPr lang="en-US" sz="2800" dirty="0"/>
          </a:p>
        </p:txBody>
      </p:sp>
      <mc:AlternateContent xmlns:mc="http://schemas.openxmlformats.org/markup-compatibility/2006" xmlns:a14="http://schemas.microsoft.com/office/drawing/2010/main">
        <mc:Choice Requires="a14">
          <p:sp>
            <p:nvSpPr>
              <p:cNvPr id="4" name="Rectangle 3"/>
              <p:cNvSpPr/>
              <p:nvPr/>
            </p:nvSpPr>
            <p:spPr>
              <a:xfrm>
                <a:off x="437842" y="707308"/>
                <a:ext cx="4057957" cy="5922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i="0" u="sng" dirty="0" smtClean="0">
                    <a:solidFill>
                      <a:schemeClr val="tx1"/>
                    </a:solidFill>
                  </a:rPr>
                  <a:t>Linear</a:t>
                </a:r>
                <a:endParaRPr lang="en-US" sz="800" b="0" i="0" dirty="0" smtClean="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length</m:t>
                      </m:r>
                      <m:r>
                        <a:rPr lang="en-US" b="0" i="0" smtClean="0">
                          <a:solidFill>
                            <a:schemeClr val="tx1"/>
                          </a:solidFill>
                          <a:latin typeface="Cambria Math"/>
                        </a:rPr>
                        <m:t>= </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0</m:t>
                          </m:r>
                        </m:sub>
                      </m:sSub>
                      <m:r>
                        <a:rPr lang="en-US" b="0" i="0" smtClean="0">
                          <a:solidFill>
                            <a:schemeClr val="tx1"/>
                          </a:solidFill>
                          <a:latin typeface="Cambria Math"/>
                        </a:rPr>
                        <m:t>+</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1</m:t>
                          </m:r>
                        </m:sub>
                      </m:sSub>
                      <m:r>
                        <m:rPr>
                          <m:sty m:val="p"/>
                        </m:rPr>
                        <a:rPr lang="en-US" b="0" i="0" smtClean="0">
                          <a:solidFill>
                            <a:schemeClr val="tx1"/>
                          </a:solidFill>
                          <a:latin typeface="Cambria Math"/>
                        </a:rPr>
                        <m:t>age</m:t>
                      </m:r>
                    </m:oMath>
                  </m:oMathPara>
                </a14:m>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37842" y="707308"/>
                <a:ext cx="4057957" cy="5922092"/>
              </a:xfrm>
              <a:prstGeom prst="rect">
                <a:avLst/>
              </a:prstGeom>
              <a:blipFill rotWithShape="1">
                <a:blip r:embed="rId2"/>
                <a:stretch>
                  <a:fillRect t="-3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876800" y="707308"/>
                <a:ext cx="3962400" cy="5922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i="0" u="sng" dirty="0" smtClean="0">
                    <a:solidFill>
                      <a:schemeClr val="tx1"/>
                    </a:solidFill>
                  </a:rPr>
                  <a:t>Quadratic</a:t>
                </a:r>
              </a:p>
              <a:p>
                <a:pPr algn="ctr"/>
                <a:endParaRPr lang="en-US" sz="800" b="0" i="0" dirty="0" smtClean="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length</m:t>
                      </m:r>
                      <m:r>
                        <a:rPr lang="en-US" b="0" i="0" smtClean="0">
                          <a:solidFill>
                            <a:schemeClr val="tx1"/>
                          </a:solidFill>
                          <a:latin typeface="Cambria Math"/>
                        </a:rPr>
                        <m:t>= </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0</m:t>
                          </m:r>
                        </m:sub>
                      </m:sSub>
                      <m:r>
                        <a:rPr lang="en-US" b="0" i="0" smtClean="0">
                          <a:solidFill>
                            <a:schemeClr val="tx1"/>
                          </a:solidFill>
                          <a:latin typeface="Cambria Math"/>
                        </a:rPr>
                        <m:t>+</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1</m:t>
                          </m:r>
                        </m:sub>
                      </m:sSub>
                      <m:r>
                        <m:rPr>
                          <m:sty m:val="p"/>
                        </m:rPr>
                        <a:rPr lang="en-US" b="0" i="0" smtClean="0">
                          <a:solidFill>
                            <a:schemeClr val="tx1"/>
                          </a:solidFill>
                          <a:latin typeface="Cambria Math"/>
                        </a:rPr>
                        <m:t>age</m:t>
                      </m:r>
                      <m:sSub>
                        <m:sSubPr>
                          <m:ctrlPr>
                            <a:rPr lang="en-US" b="0" i="1" smtClean="0">
                              <a:solidFill>
                                <a:schemeClr val="tx1"/>
                              </a:solidFill>
                              <a:latin typeface="Cambria Math"/>
                            </a:rPr>
                          </m:ctrlPr>
                        </m:sSubPr>
                        <m:e>
                          <m:r>
                            <a:rPr lang="en-US" b="0" i="0" smtClean="0">
                              <a:solidFill>
                                <a:schemeClr val="tx1"/>
                              </a:solidFill>
                              <a:latin typeface="Cambria Math"/>
                            </a:rPr>
                            <m:t>+</m:t>
                          </m:r>
                          <m:r>
                            <m:rPr>
                              <m:sty m:val="p"/>
                            </m:rPr>
                            <a:rPr lang="en-US" b="0" i="0" smtClean="0">
                              <a:solidFill>
                                <a:schemeClr val="tx1"/>
                              </a:solidFill>
                              <a:latin typeface="Cambria Math"/>
                              <a:ea typeface="Cambria Math"/>
                            </a:rPr>
                            <m:t>β</m:t>
                          </m:r>
                        </m:e>
                        <m:sub>
                          <m:r>
                            <a:rPr lang="en-US" b="0" i="1" smtClean="0">
                              <a:solidFill>
                                <a:schemeClr val="tx1"/>
                              </a:solidFill>
                              <a:latin typeface="Cambria Math"/>
                              <a:ea typeface="Cambria Math"/>
                            </a:rPr>
                            <m:t>2</m:t>
                          </m:r>
                        </m:sub>
                      </m:sSub>
                      <m:r>
                        <m:rPr>
                          <m:sty m:val="p"/>
                        </m:rPr>
                        <a:rPr lang="en-US" b="0" i="0" smtClean="0">
                          <a:solidFill>
                            <a:schemeClr val="tx1"/>
                          </a:solidFill>
                          <a:latin typeface="Cambria Math"/>
                        </a:rPr>
                        <m:t>age</m:t>
                      </m:r>
                      <m:r>
                        <a:rPr lang="en-US" b="0" i="0" baseline="30000" smtClean="0">
                          <a:solidFill>
                            <a:schemeClr val="tx1"/>
                          </a:solidFill>
                          <a:latin typeface="Cambria Math"/>
                        </a:rPr>
                        <m:t>2</m:t>
                      </m:r>
                    </m:oMath>
                  </m:oMathPara>
                </a14:m>
                <a:endParaRPr lang="en-US" baseline="30000" dirty="0">
                  <a:solidFill>
                    <a:schemeClr val="tx1"/>
                  </a:solidFill>
                </a:endParaRPr>
              </a:p>
              <a:p>
                <a:pPr algn="ctr"/>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876800" y="707308"/>
                <a:ext cx="3962400" cy="5922092"/>
              </a:xfrm>
              <a:prstGeom prst="rect">
                <a:avLst/>
              </a:prstGeom>
              <a:blipFill rotWithShape="1">
                <a:blip r:embed="rId3"/>
                <a:stretch>
                  <a:fillRect t="-307"/>
                </a:stretch>
              </a:blipFill>
            </p:spPr>
            <p:txBody>
              <a:bodyPr/>
              <a:lstStyle/>
              <a:p>
                <a:r>
                  <a:rPr lang="en-US">
                    <a:noFill/>
                  </a:rPr>
                  <a:t> </a:t>
                </a:r>
              </a:p>
            </p:txBody>
          </p:sp>
        </mc:Fallback>
      </mc:AlternateContent>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67" y="2133600"/>
            <a:ext cx="3733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DiagnosticsPanel.png" descr="Panel of Fit Diagnostics for length" title="Panel of Fit Diagnostics for length"/>
          <p:cNvPicPr/>
          <p:nvPr/>
        </p:nvPicPr>
        <p:blipFill>
          <a:blip r:embed="rId5"/>
          <a:stretch>
            <a:fillRect/>
          </a:stretch>
        </p:blipFill>
        <p:spPr>
          <a:xfrm>
            <a:off x="540467" y="2971800"/>
            <a:ext cx="3859776" cy="3505200"/>
          </a:xfrm>
          <a:prstGeom prst="rect">
            <a:avLst/>
          </a:prstGeom>
          <a:noFill/>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43" y="1347634"/>
            <a:ext cx="39243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997" y="1431208"/>
            <a:ext cx="3781425" cy="84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64829" y="3079955"/>
            <a:ext cx="366051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5735" y="2214101"/>
            <a:ext cx="3519948" cy="75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4CC6B09D-1385-47AD-8A0D-093FD70DCB46}" type="slidenum">
              <a:rPr lang="en-US" smtClean="0"/>
              <a:t>7</a:t>
            </a:fld>
            <a:endParaRPr lang="en-US"/>
          </a:p>
        </p:txBody>
      </p:sp>
      <p:sp>
        <p:nvSpPr>
          <p:cNvPr id="12" name="Oval 11"/>
          <p:cNvSpPr/>
          <p:nvPr/>
        </p:nvSpPr>
        <p:spPr>
          <a:xfrm>
            <a:off x="7594978" y="990600"/>
            <a:ext cx="787021" cy="4906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200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419"/>
            <a:ext cx="8229600" cy="972180"/>
          </a:xfrm>
        </p:spPr>
        <p:txBody>
          <a:bodyPr>
            <a:normAutofit/>
          </a:bodyPr>
          <a:lstStyle/>
          <a:p>
            <a:r>
              <a:rPr lang="en-US" sz="2800" b="1" dirty="0" smtClean="0">
                <a:latin typeface="+mn-lt"/>
              </a:rPr>
              <a:t>At What Value of Age Does Length Stop Increasing</a:t>
            </a:r>
            <a:endParaRPr lang="en-US" sz="2800" b="1" dirty="0">
              <a:latin typeface="+mn-lt"/>
            </a:endParaRPr>
          </a:p>
        </p:txBody>
      </p:sp>
      <p:sp>
        <p:nvSpPr>
          <p:cNvPr id="4" name="Cloud Callout 3"/>
          <p:cNvSpPr/>
          <p:nvPr/>
        </p:nvSpPr>
        <p:spPr>
          <a:xfrm>
            <a:off x="304799" y="990599"/>
            <a:ext cx="2362201" cy="914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err="1" smtClean="0"/>
              <a:t>Calculas</a:t>
            </a:r>
            <a:endParaRPr lang="en-US" sz="2800" b="1" i="1" dirty="0"/>
          </a:p>
        </p:txBody>
      </p:sp>
      <p:pic>
        <p:nvPicPr>
          <p:cNvPr id="4100" name="Picture 4" descr="http://cnx.org/resources/4d0eeb997ce198cab37b641a538d50c1/C09_S9-7_P46_001.jp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100781" y="2114565"/>
            <a:ext cx="2697480" cy="4063420"/>
          </a:xfrm>
          <a:prstGeom prst="rect">
            <a:avLst/>
          </a:prstGeom>
          <a:noFill/>
          <a:ln w="22225">
            <a:solidFill>
              <a:schemeClr val="accent1">
                <a:shade val="50000"/>
              </a:schemeClr>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Rectangle 5"/>
              <p:cNvSpPr/>
              <p:nvPr/>
            </p:nvSpPr>
            <p:spPr>
              <a:xfrm>
                <a:off x="2971800" y="1308104"/>
                <a:ext cx="4585038" cy="596895"/>
              </a:xfrm>
              <a:prstGeom prst="rect">
                <a:avLst/>
              </a:prstGeom>
            </p:spPr>
            <p:txBody>
              <a:bodyPr wrap="none">
                <a:spAutoFit/>
              </a:bodyPr>
              <a:lstStyle/>
              <a:p>
                <a14:m>
                  <m:oMath xmlns:m="http://schemas.openxmlformats.org/officeDocument/2006/math">
                    <m:d>
                      <m:dPr>
                        <m:ctrlPr>
                          <a:rPr lang="en-US" b="1" i="1" smtClean="0">
                            <a:latin typeface="Cambria Math"/>
                          </a:rPr>
                        </m:ctrlPr>
                      </m:dPr>
                      <m:e>
                        <m:f>
                          <m:fPr>
                            <m:ctrlPr>
                              <a:rPr lang="en-US" b="1" i="1" smtClean="0">
                                <a:latin typeface="Cambria Math"/>
                              </a:rPr>
                            </m:ctrlPr>
                          </m:fPr>
                          <m:num>
                            <m:r>
                              <a:rPr lang="en-US" b="1" i="1" smtClean="0">
                                <a:latin typeface="Cambria Math"/>
                              </a:rPr>
                              <m:t>−</m:t>
                            </m:r>
                            <m:sSub>
                              <m:sSubPr>
                                <m:ctrlPr>
                                  <a:rPr lang="en-US" b="1" i="1" smtClean="0">
                                    <a:latin typeface="Cambria Math"/>
                                  </a:rPr>
                                </m:ctrlPr>
                              </m:sSubPr>
                              <m:e>
                                <m:r>
                                  <a:rPr lang="en-US" b="1" i="1" smtClean="0">
                                    <a:latin typeface="Cambria Math"/>
                                    <a:ea typeface="Cambria Math"/>
                                  </a:rPr>
                                  <m:t>𝜷</m:t>
                                </m:r>
                              </m:e>
                              <m:sub>
                                <m:r>
                                  <a:rPr lang="en-US" b="1" i="1" smtClean="0">
                                    <a:latin typeface="Cambria Math"/>
                                  </a:rPr>
                                  <m:t>𝟏</m:t>
                                </m:r>
                              </m:sub>
                            </m:sSub>
                          </m:num>
                          <m:den>
                            <m:r>
                              <a:rPr lang="en-US" b="1" i="1" smtClean="0">
                                <a:latin typeface="Cambria Math"/>
                              </a:rPr>
                              <m:t>𝟐</m:t>
                            </m:r>
                            <m:sSub>
                              <m:sSubPr>
                                <m:ctrlPr>
                                  <a:rPr lang="en-US" b="1" i="1" smtClean="0">
                                    <a:latin typeface="Cambria Math"/>
                                  </a:rPr>
                                </m:ctrlPr>
                              </m:sSubPr>
                              <m:e>
                                <m:r>
                                  <a:rPr lang="en-US" b="1" i="1" smtClean="0">
                                    <a:latin typeface="Cambria Math"/>
                                    <a:ea typeface="Cambria Math"/>
                                  </a:rPr>
                                  <m:t>𝜷</m:t>
                                </m:r>
                              </m:e>
                              <m:sub>
                                <m:r>
                                  <a:rPr lang="en-US" b="1" i="1" smtClean="0">
                                    <a:latin typeface="Cambria Math"/>
                                    <a:ea typeface="Cambria Math"/>
                                  </a:rPr>
                                  <m:t>𝟐</m:t>
                                </m:r>
                              </m:sub>
                            </m:sSub>
                          </m:den>
                        </m:f>
                        <m:r>
                          <a:rPr lang="en-US" b="1" i="1" smtClean="0">
                            <a:latin typeface="Cambria Math"/>
                            <a:ea typeface="Cambria Math"/>
                          </a:rPr>
                          <m:t>,</m:t>
                        </m:r>
                        <m:sSub>
                          <m:sSubPr>
                            <m:ctrlPr>
                              <a:rPr lang="en-US" b="1" i="1" smtClean="0">
                                <a:latin typeface="Cambria Math"/>
                              </a:rPr>
                            </m:ctrlPr>
                          </m:sSubPr>
                          <m:e>
                            <m:r>
                              <a:rPr lang="en-US" b="1" i="1" smtClean="0">
                                <a:latin typeface="Cambria Math"/>
                              </a:rPr>
                              <m:t>   </m:t>
                            </m:r>
                            <m:r>
                              <a:rPr lang="en-US" b="1" i="1" smtClean="0">
                                <a:latin typeface="Cambria Math"/>
                                <a:ea typeface="Cambria Math"/>
                              </a:rPr>
                              <m:t>𝜷</m:t>
                            </m:r>
                          </m:e>
                          <m:sub>
                            <m:r>
                              <a:rPr lang="en-US" b="1" i="1" smtClean="0">
                                <a:latin typeface="Cambria Math"/>
                                <a:ea typeface="Cambria Math"/>
                              </a:rPr>
                              <m:t>𝟎</m:t>
                            </m:r>
                          </m:sub>
                        </m:sSub>
                        <m:r>
                          <a:rPr lang="en-US" b="1" i="1" smtClean="0">
                            <a:latin typeface="Cambria Math"/>
                          </a:rPr>
                          <m:t>−</m:t>
                        </m:r>
                        <m:f>
                          <m:fPr>
                            <m:ctrlPr>
                              <a:rPr lang="en-US" b="1" i="1" smtClean="0">
                                <a:latin typeface="Cambria Math"/>
                              </a:rPr>
                            </m:ctrlPr>
                          </m:fPr>
                          <m:num>
                            <m:sSup>
                              <m:sSupPr>
                                <m:ctrlPr>
                                  <a:rPr lang="en-US" b="1" i="1" smtClean="0">
                                    <a:latin typeface="Cambria Math"/>
                                  </a:rPr>
                                </m:ctrlPr>
                              </m:sSupPr>
                              <m:e>
                                <m:sSub>
                                  <m:sSubPr>
                                    <m:ctrlPr>
                                      <a:rPr lang="en-US" b="1" i="1" smtClean="0">
                                        <a:latin typeface="Cambria Math"/>
                                      </a:rPr>
                                    </m:ctrlPr>
                                  </m:sSubPr>
                                  <m:e>
                                    <m:r>
                                      <a:rPr lang="en-US" b="1" i="1" smtClean="0">
                                        <a:latin typeface="Cambria Math"/>
                                        <a:ea typeface="Cambria Math"/>
                                      </a:rPr>
                                      <m:t>𝜷</m:t>
                                    </m:r>
                                  </m:e>
                                  <m:sub>
                                    <m:r>
                                      <a:rPr lang="en-US" b="1" i="1" smtClean="0">
                                        <a:latin typeface="Cambria Math"/>
                                      </a:rPr>
                                      <m:t>𝟏</m:t>
                                    </m:r>
                                  </m:sub>
                                </m:sSub>
                              </m:e>
                              <m:sup>
                                <m:r>
                                  <a:rPr lang="en-US" b="1" i="1" smtClean="0">
                                    <a:latin typeface="Cambria Math"/>
                                  </a:rPr>
                                  <m:t>𝟐</m:t>
                                </m:r>
                              </m:sup>
                            </m:sSup>
                          </m:num>
                          <m:den>
                            <m:r>
                              <a:rPr lang="en-US" b="1" i="1" smtClean="0">
                                <a:latin typeface="Cambria Math"/>
                              </a:rPr>
                              <m:t>𝟒</m:t>
                            </m:r>
                            <m:sSub>
                              <m:sSubPr>
                                <m:ctrlPr>
                                  <a:rPr lang="en-US" b="1" i="1" smtClean="0">
                                    <a:latin typeface="Cambria Math"/>
                                  </a:rPr>
                                </m:ctrlPr>
                              </m:sSubPr>
                              <m:e>
                                <m:r>
                                  <a:rPr lang="en-US" b="1" i="1" smtClean="0">
                                    <a:latin typeface="Cambria Math"/>
                                    <a:ea typeface="Cambria Math"/>
                                  </a:rPr>
                                  <m:t>𝜷</m:t>
                                </m:r>
                              </m:e>
                              <m:sub>
                                <m:r>
                                  <a:rPr lang="en-US" b="1" i="1" smtClean="0">
                                    <a:latin typeface="Cambria Math"/>
                                    <a:ea typeface="Cambria Math"/>
                                  </a:rPr>
                                  <m:t>𝟐</m:t>
                                </m:r>
                              </m:sub>
                            </m:sSub>
                          </m:den>
                        </m:f>
                      </m:e>
                    </m:d>
                  </m:oMath>
                </a14:m>
                <a:r>
                  <a:rPr lang="en-US" b="1" dirty="0" smtClean="0"/>
                  <a:t> =&gt; </a:t>
                </a:r>
                <a:r>
                  <a:rPr lang="en-US" b="1" dirty="0"/>
                  <a:t>Age and maximum length</a:t>
                </a:r>
                <a:endParaRPr lang="en-US" b="1" dirty="0"/>
              </a:p>
            </p:txBody>
          </p:sp>
        </mc:Choice>
        <mc:Fallback>
          <p:sp>
            <p:nvSpPr>
              <p:cNvPr id="6" name="Rectangle 5"/>
              <p:cNvSpPr>
                <a:spLocks noRot="1" noChangeAspect="1" noMove="1" noResize="1" noEditPoints="1" noAdjustHandles="1" noChangeArrowheads="1" noChangeShapeType="1" noTextEdit="1"/>
              </p:cNvSpPr>
              <p:nvPr/>
            </p:nvSpPr>
            <p:spPr>
              <a:xfrm>
                <a:off x="2971800" y="1308104"/>
                <a:ext cx="4585038" cy="596895"/>
              </a:xfrm>
              <a:prstGeom prst="rect">
                <a:avLst/>
              </a:prstGeom>
              <a:blipFill rotWithShape="1">
                <a:blip r:embed="rId5"/>
                <a:stretch>
                  <a:fillRect r="-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04496" y="2114565"/>
                <a:ext cx="5486400" cy="4063420"/>
              </a:xfrm>
              <a:prstGeom prst="rect">
                <a:avLst/>
              </a:prstGeom>
              <a:noFill/>
              <a:ln>
                <a:solidFill>
                  <a:schemeClr val="accent1">
                    <a:shade val="50000"/>
                  </a:schemeClr>
                </a:solidFill>
              </a:ln>
            </p:spPr>
            <p:txBody>
              <a:bodyPr wrap="square" rtlCol="0">
                <a:spAutoFit/>
              </a:bodyPr>
              <a:lstStyle/>
              <a:p>
                <a:r>
                  <a:rPr lang="en-US" sz="2000" b="0" dirty="0" smtClean="0"/>
                  <a:t>LEN </a:t>
                </a:r>
                <a14:m>
                  <m:oMath xmlns:m="http://schemas.openxmlformats.org/officeDocument/2006/math">
                    <m:r>
                      <a:rPr lang="en-US" sz="2000" b="0" i="1" smtClean="0">
                        <a:latin typeface="Cambria Math"/>
                      </a:rPr>
                      <m:t>= </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0</m:t>
                        </m:r>
                      </m:sub>
                    </m:sSub>
                    <m:r>
                      <a:rPr lang="en-US" sz="2000" b="0" i="1"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1</m:t>
                        </m:r>
                      </m:sub>
                    </m:sSub>
                    <m:r>
                      <a:rPr lang="en-US" sz="2000" b="0" i="1" smtClean="0">
                        <a:latin typeface="Cambria Math"/>
                      </a:rPr>
                      <m:t>𝑎𝑔𝑒</m:t>
                    </m:r>
                    <m:r>
                      <a:rPr lang="en-US" sz="2000" b="0" i="1"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sSup>
                      <m:sSupPr>
                        <m:ctrlPr>
                          <a:rPr lang="en-US" sz="2000" b="0" i="1" smtClean="0">
                            <a:latin typeface="Cambria Math"/>
                          </a:rPr>
                        </m:ctrlPr>
                      </m:sSupPr>
                      <m:e>
                        <m:r>
                          <a:rPr lang="en-US" sz="2000" b="0" i="1" smtClean="0">
                            <a:latin typeface="Cambria Math"/>
                          </a:rPr>
                          <m:t>𝑎𝑔𝑒</m:t>
                        </m:r>
                      </m:e>
                      <m:sup>
                        <m:r>
                          <a:rPr lang="en-US" sz="2000" b="0" i="1" smtClean="0">
                            <a:latin typeface="Cambria Math"/>
                          </a:rPr>
                          <m:t>2</m:t>
                        </m:r>
                      </m:sup>
                    </m:sSup>
                  </m:oMath>
                </a14:m>
                <a:r>
                  <a:rPr lang="en-US" sz="2000" b="0" dirty="0" smtClean="0"/>
                  <a:t>  (1)</a:t>
                </a:r>
              </a:p>
              <a:p>
                <a:endParaRPr lang="en-US" sz="1000" dirty="0" smtClean="0"/>
              </a:p>
              <a:p>
                <a14:m>
                  <m:oMath xmlns:m="http://schemas.openxmlformats.org/officeDocument/2006/math">
                    <m:f>
                      <m:fPr>
                        <m:ctrlPr>
                          <a:rPr lang="en-US" sz="2000" i="1" smtClean="0">
                            <a:latin typeface="Cambria Math"/>
                          </a:rPr>
                        </m:ctrlPr>
                      </m:fPr>
                      <m:num>
                        <m:r>
                          <a:rPr lang="en-US" sz="2000" b="0" i="1" smtClean="0">
                            <a:latin typeface="Cambria Math"/>
                          </a:rPr>
                          <m:t>𝑑𝐿𝐸𝑁</m:t>
                        </m:r>
                      </m:num>
                      <m:den>
                        <m:r>
                          <a:rPr lang="en-US" sz="2000" b="0" i="1" smtClean="0">
                            <a:latin typeface="Cambria Math"/>
                          </a:rPr>
                          <m:t>𝑑𝑎𝑔𝑒</m:t>
                        </m:r>
                      </m:den>
                    </m:f>
                    <m:r>
                      <a:rPr lang="en-US" sz="2000" b="0" i="0"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1</m:t>
                        </m:r>
                      </m:sub>
                    </m:sSub>
                    <m:r>
                      <a:rPr lang="en-US" sz="2000" b="0" i="1" smtClean="0">
                        <a:latin typeface="Cambria Math"/>
                      </a:rPr>
                      <m:t>+</m:t>
                    </m:r>
                    <m:r>
                      <a:rPr lang="en-US" sz="2000" b="0" i="1" smtClean="0">
                        <a:latin typeface="Cambria Math"/>
                      </a:rPr>
                      <m:t>2</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r>
                      <a:rPr lang="en-US" sz="2000" b="0" i="1" smtClean="0">
                        <a:latin typeface="Cambria Math"/>
                        <a:ea typeface="Cambria Math"/>
                      </a:rPr>
                      <m:t>𝑎𝑔𝑒</m:t>
                    </m:r>
                  </m:oMath>
                </a14:m>
                <a:r>
                  <a:rPr lang="en-US" sz="2000" dirty="0" smtClean="0"/>
                  <a:t> = 0</a:t>
                </a:r>
              </a:p>
              <a:p>
                <a:endParaRPr lang="en-US" sz="1000" dirty="0"/>
              </a:p>
              <a:p>
                <a:r>
                  <a:rPr lang="en-US" sz="2000" dirty="0" smtClean="0"/>
                  <a:t>Age at Maximum Length = </a:t>
                </a:r>
                <a14:m>
                  <m:oMath xmlns:m="http://schemas.openxmlformats.org/officeDocument/2006/math">
                    <m:f>
                      <m:fPr>
                        <m:ctrlPr>
                          <a:rPr lang="en-US" sz="2000" i="1" smtClean="0">
                            <a:latin typeface="Cambria Math"/>
                          </a:rPr>
                        </m:ctrlPr>
                      </m:fPr>
                      <m:num>
                        <m:r>
                          <a:rPr lang="en-US" sz="2000" b="0" i="1"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1</m:t>
                            </m:r>
                          </m:sub>
                        </m:sSub>
                      </m:num>
                      <m:den>
                        <m:r>
                          <a:rPr lang="en-US" sz="2000" b="0" i="1" smtClean="0">
                            <a:latin typeface="Cambria Math"/>
                          </a:rPr>
                          <m:t>2</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den>
                    </m:f>
                  </m:oMath>
                </a14:m>
                <a:r>
                  <a:rPr lang="en-US" sz="2000" dirty="0" smtClean="0"/>
                  <a:t>   (2)</a:t>
                </a:r>
              </a:p>
              <a:p>
                <a:endParaRPr lang="en-US" sz="1000" dirty="0"/>
              </a:p>
              <a:p>
                <a:r>
                  <a:rPr lang="en-US" sz="2000" dirty="0" smtClean="0"/>
                  <a:t>Substitute (2) into (1) to give </a:t>
                </a:r>
              </a:p>
              <a:p>
                <a:r>
                  <a:rPr lang="en-US" sz="2000" dirty="0" smtClean="0"/>
                  <a:t>Max Length = </a:t>
                </a:r>
                <a14:m>
                  <m:oMath xmlns:m="http://schemas.openxmlformats.org/officeDocument/2006/math">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0</m:t>
                        </m:r>
                      </m:sub>
                    </m:sSub>
                    <m:r>
                      <a:rPr lang="en-US" sz="2000" b="0" i="1" smtClean="0">
                        <a:latin typeface="Cambria Math"/>
                      </a:rPr>
                      <m:t>−</m:t>
                    </m:r>
                    <m:f>
                      <m:fPr>
                        <m:ctrlPr>
                          <a:rPr lang="en-US" sz="2000" i="1" smtClean="0">
                            <a:latin typeface="Cambria Math"/>
                          </a:rPr>
                        </m:ctrlPr>
                      </m:fPr>
                      <m:num>
                        <m:sSup>
                          <m:sSupPr>
                            <m:ctrlPr>
                              <a:rPr lang="en-US" sz="2000" i="1" smtClean="0">
                                <a:latin typeface="Cambria Math"/>
                              </a:rPr>
                            </m:ctrlPr>
                          </m:sSupPr>
                          <m:e>
                            <m:sSub>
                              <m:sSubPr>
                                <m:ctrlPr>
                                  <a:rPr lang="en-US" sz="2000" i="1" smtClean="0">
                                    <a:latin typeface="Cambria Math"/>
                                  </a:rPr>
                                </m:ctrlPr>
                              </m:sSubPr>
                              <m:e>
                                <m:r>
                                  <a:rPr lang="en-US" sz="2000" i="1" smtClean="0">
                                    <a:latin typeface="Cambria Math"/>
                                    <a:ea typeface="Cambria Math"/>
                                  </a:rPr>
                                  <m:t>𝛽</m:t>
                                </m:r>
                              </m:e>
                              <m:sub>
                                <m:r>
                                  <a:rPr lang="en-US" sz="2000" b="0" i="1" smtClean="0">
                                    <a:latin typeface="Cambria Math"/>
                                  </a:rPr>
                                  <m:t>1</m:t>
                                </m:r>
                              </m:sub>
                            </m:sSub>
                          </m:e>
                          <m:sup>
                            <m:r>
                              <a:rPr lang="en-US" sz="2000" b="0" i="1" smtClean="0">
                                <a:latin typeface="Cambria Math"/>
                              </a:rPr>
                              <m:t>2</m:t>
                            </m:r>
                          </m:sup>
                        </m:sSup>
                      </m:num>
                      <m:den>
                        <m:r>
                          <a:rPr lang="en-US" sz="2000" b="0" i="1" smtClean="0">
                            <a:latin typeface="Cambria Math"/>
                          </a:rPr>
                          <m:t>4</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den>
                    </m:f>
                  </m:oMath>
                </a14:m>
                <a:endParaRPr lang="en-US" sz="2000" dirty="0" smtClean="0"/>
              </a:p>
              <a:p>
                <a:endParaRPr lang="en-US" sz="1000" dirty="0"/>
              </a:p>
              <a:p>
                <a:r>
                  <a:rPr lang="en-US" sz="2000" dirty="0" smtClean="0"/>
                  <a:t>From quadratic regression output we have</a:t>
                </a:r>
              </a:p>
              <a:p>
                <a:endParaRPr lang="en-US" sz="1000" dirty="0" smtClean="0"/>
              </a:p>
              <a:p>
                <a:r>
                  <a:rPr lang="en-US" sz="2000" dirty="0" smtClean="0"/>
                  <a:t>Age at Maximum Length  = -54.05/(-2*4.72) =5.73</a:t>
                </a:r>
              </a:p>
              <a:p>
                <a:endParaRPr lang="en-US" sz="1000" dirty="0"/>
              </a:p>
              <a:p>
                <a:r>
                  <a:rPr lang="en-US" sz="2000" dirty="0" smtClean="0"/>
                  <a:t>Maximum Length = 13.62-54.05</a:t>
                </a:r>
                <a:r>
                  <a:rPr lang="en-US" sz="2000" baseline="30000" dirty="0" smtClean="0"/>
                  <a:t>2</a:t>
                </a:r>
                <a:r>
                  <a:rPr lang="en-US" sz="2000" dirty="0" smtClean="0"/>
                  <a:t>/(-4*4.72)=153.84</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204496" y="2114565"/>
                <a:ext cx="5486400" cy="4063420"/>
              </a:xfrm>
              <a:prstGeom prst="rect">
                <a:avLst/>
              </a:prstGeom>
              <a:blipFill rotWithShape="1">
                <a:blip r:embed="rId6"/>
                <a:stretch>
                  <a:fillRect l="-1109" t="-599" b="-1647"/>
                </a:stretch>
              </a:blipFill>
              <a:ln>
                <a:solidFill>
                  <a:schemeClr val="accent1">
                    <a:shade val="50000"/>
                  </a:schemeClr>
                </a:solid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CC6B09D-1385-47AD-8A0D-093FD70DCB46}" type="slidenum">
              <a:rPr lang="en-US" smtClean="0"/>
              <a:t>8</a:t>
            </a:fld>
            <a:endParaRPr lang="en-US"/>
          </a:p>
        </p:txBody>
      </p:sp>
      <p:cxnSp>
        <p:nvCxnSpPr>
          <p:cNvPr id="8" name="Straight Connector 7"/>
          <p:cNvCxnSpPr/>
          <p:nvPr/>
        </p:nvCxnSpPr>
        <p:spPr>
          <a:xfrm>
            <a:off x="6858000" y="35052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001000" y="3505200"/>
            <a:ext cx="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44958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1800" y="4495800"/>
            <a:ext cx="232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71800" y="5943600"/>
            <a:ext cx="2326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181408" y="1435095"/>
            <a:ext cx="417933" cy="4699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979544" y="3197224"/>
            <a:ext cx="478124" cy="6159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24399" y="4187824"/>
            <a:ext cx="1106067" cy="615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733800" y="1362071"/>
            <a:ext cx="838200" cy="615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980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mn-lt"/>
              </a:rPr>
              <a:t>Effects of Outliers on Linear Models</a:t>
            </a:r>
            <a:endParaRPr lang="en-US" sz="2800" b="1" dirty="0">
              <a:latin typeface="+mn-lt"/>
            </a:endParaRPr>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00600" y="1299210"/>
            <a:ext cx="4111838" cy="442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59" y="2806065"/>
            <a:ext cx="32004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0059" y="950595"/>
            <a:ext cx="27432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Analysis w/o Outlier</a:t>
            </a:r>
            <a:endParaRPr lang="en-US" sz="1200" b="1" u="sng" dirty="0">
              <a:solidFill>
                <a:schemeClr val="tx1"/>
              </a:solidFill>
            </a:endParaRPr>
          </a:p>
        </p:txBody>
      </p:sp>
      <p:sp>
        <p:nvSpPr>
          <p:cNvPr id="8" name="Rectangle 7"/>
          <p:cNvSpPr/>
          <p:nvPr/>
        </p:nvSpPr>
        <p:spPr>
          <a:xfrm>
            <a:off x="289558" y="3917240"/>
            <a:ext cx="3162300" cy="322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Analysis with Outlier</a:t>
            </a:r>
            <a:endParaRPr lang="en-US" sz="1200" b="1" u="sng" dirty="0">
              <a:solidFill>
                <a:schemeClr val="tx1"/>
              </a:solidFill>
            </a:endParaRPr>
          </a:p>
        </p:txBody>
      </p:sp>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59" y="5724525"/>
            <a:ext cx="332231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 y="4215541"/>
            <a:ext cx="3276599" cy="151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59" y="1160145"/>
            <a:ext cx="3200400" cy="164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394" y="1777365"/>
            <a:ext cx="9048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9558" y="921067"/>
            <a:ext cx="4282442" cy="2812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1394" y="4495800"/>
            <a:ext cx="9048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51459" y="3917240"/>
            <a:ext cx="4282442" cy="2712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9</a:t>
            </a:fld>
            <a:endParaRPr lang="en-US"/>
          </a:p>
        </p:txBody>
      </p:sp>
    </p:spTree>
    <p:extLst>
      <p:ext uri="{BB962C8B-B14F-4D97-AF65-F5344CB8AC3E}">
        <p14:creationId xmlns:p14="http://schemas.microsoft.com/office/powerpoint/2010/main" val="78297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1179</TotalTime>
  <Words>1894</Words>
  <Application>Microsoft Office PowerPoint</Application>
  <PresentationFormat>On-screen Show (4:3)</PresentationFormat>
  <Paragraphs>245</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Welcome to MSDS 6371  Statistical Foundations  Live Session 13, February, 2 ,2021</vt:lpstr>
      <vt:lpstr>Agenda Session 13</vt:lpstr>
      <vt:lpstr>Session 13 Regression Modeling Techniques</vt:lpstr>
      <vt:lpstr>Purposes of Modeling Techniques</vt:lpstr>
      <vt:lpstr>Quadratic Variables in Model</vt:lpstr>
      <vt:lpstr>Blue Fin Data  Graphic of Linear and Quadratic Relationship</vt:lpstr>
      <vt:lpstr>Blue Fin Data Models</vt:lpstr>
      <vt:lpstr>At What Value of Age Does Length Stop Increasing</vt:lpstr>
      <vt:lpstr>Effects of Outliers on Linear Models</vt:lpstr>
      <vt:lpstr>The Idea of Leverage</vt:lpstr>
      <vt:lpstr>Definition of Leverage  With One Explanatory Variable</vt:lpstr>
      <vt:lpstr>Studentized Residuals and Cook's D</vt:lpstr>
      <vt:lpstr>Studentized Residuals, Leverage and Cook’s D!</vt:lpstr>
      <vt:lpstr>Proc Reg in SAS to Get Values of Cook's D and Studentized Residuals</vt:lpstr>
      <vt:lpstr>Multicollinearity Issues</vt:lpstr>
      <vt:lpstr>Example: Understanding Body Fat in Relation to Other                   Anatomical Measurements with Scatterplot (LS 14.9)</vt:lpstr>
      <vt:lpstr>Example: Body Fat with Anatomical Measures Corr Matrix</vt:lpstr>
      <vt:lpstr>Example: Code Output for Body Fat with Anatomical Measures also gives Corr Matrix List Format </vt:lpstr>
      <vt:lpstr>Variance Inflation Factor (VIF)  for Given Explanatory Variable</vt:lpstr>
      <vt:lpstr>Calculate VIF</vt:lpstr>
      <vt:lpstr>Extra Sums-of-Squares F-tests To Compare Models Can Use the F-Statistic</vt:lpstr>
      <vt:lpstr>Traditional Variable Selection Methods  </vt:lpstr>
      <vt:lpstr>Newer Model Selection Methods  Lasso and Lar</vt:lpstr>
      <vt:lpstr>What is Internal Cross Validation for evaluating models? (Uses CV Press Statistic for Model Fit)</vt:lpstr>
      <vt:lpstr>The CVPress Statistic Calculation for  Internal Cross Validation  to Evaluate Model Fit</vt:lpstr>
      <vt:lpstr>Measures Available to Compare Models</vt:lpstr>
      <vt:lpstr>External Cross Validation Train and Test Data Sets</vt:lpstr>
      <vt:lpstr>Consider Data Set Below to Understand the Determinants of SAT Scores</vt:lpstr>
      <vt:lpstr>Important Elements for SAS Code Using proc glmselect cand  Variable Selection Methods</vt:lpstr>
      <vt:lpstr>Results SAT Variable Selection Models</vt:lpstr>
      <vt:lpstr>External Cross Validation  SAT Variable Selection Models</vt:lpstr>
      <vt:lpstr>Live Session Question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Selzer</dc:creator>
  <cp:lastModifiedBy>Martin Selzer</cp:lastModifiedBy>
  <cp:revision>65</cp:revision>
  <cp:lastPrinted>2020-11-18T19:52:27Z</cp:lastPrinted>
  <dcterms:created xsi:type="dcterms:W3CDTF">2020-11-18T15:13:59Z</dcterms:created>
  <dcterms:modified xsi:type="dcterms:W3CDTF">2021-02-02T10:03:10Z</dcterms:modified>
</cp:coreProperties>
</file>