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261" r:id="rId3"/>
    <p:sldId id="262" r:id="rId4"/>
    <p:sldId id="274" r:id="rId5"/>
    <p:sldId id="275" r:id="rId6"/>
    <p:sldId id="263" r:id="rId7"/>
    <p:sldId id="260" r:id="rId8"/>
    <p:sldId id="257" r:id="rId9"/>
    <p:sldId id="258" r:id="rId10"/>
    <p:sldId id="265" r:id="rId11"/>
    <p:sldId id="266" r:id="rId12"/>
    <p:sldId id="276" r:id="rId13"/>
    <p:sldId id="285" r:id="rId14"/>
    <p:sldId id="291" r:id="rId15"/>
    <p:sldId id="283" r:id="rId16"/>
    <p:sldId id="282" r:id="rId17"/>
    <p:sldId id="292" r:id="rId18"/>
    <p:sldId id="267" r:id="rId19"/>
    <p:sldId id="286" r:id="rId20"/>
    <p:sldId id="287" r:id="rId21"/>
    <p:sldId id="288" r:id="rId22"/>
    <p:sldId id="289" r:id="rId23"/>
    <p:sldId id="290"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590" autoAdjust="0"/>
  </p:normalViewPr>
  <p:slideViewPr>
    <p:cSldViewPr>
      <p:cViewPr>
        <p:scale>
          <a:sx n="70" d="100"/>
          <a:sy n="70" d="100"/>
        </p:scale>
        <p:origin x="-1380"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E536EA7D-8487-4835-933D-C66378CAEBC5}" type="datetimeFigureOut">
              <a:rPr lang="en-US" smtClean="0"/>
              <a:t>1/12/2021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0D244751-3F51-4386-B9B0-CB6D81DECB82}" type="slidenum">
              <a:rPr lang="en-US" smtClean="0"/>
              <a:t>‹#›</a:t>
            </a:fld>
            <a:endParaRPr lang="en-US"/>
          </a:p>
        </p:txBody>
      </p:sp>
    </p:spTree>
    <p:extLst>
      <p:ext uri="{BB962C8B-B14F-4D97-AF65-F5344CB8AC3E}">
        <p14:creationId xmlns:p14="http://schemas.microsoft.com/office/powerpoint/2010/main" val="24857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44751-3F51-4386-B9B0-CB6D81DECB82}" type="slidenum">
              <a:rPr lang="en-US" smtClean="0"/>
              <a:t>1</a:t>
            </a:fld>
            <a:endParaRPr lang="en-US"/>
          </a:p>
        </p:txBody>
      </p:sp>
    </p:spTree>
    <p:extLst>
      <p:ext uri="{BB962C8B-B14F-4D97-AF65-F5344CB8AC3E}">
        <p14:creationId xmlns:p14="http://schemas.microsoft.com/office/powerpoint/2010/main" val="179883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13</a:t>
            </a:fld>
            <a:endParaRPr lang="en-US" altLang="en-US" dirty="0"/>
          </a:p>
        </p:txBody>
      </p:sp>
    </p:spTree>
    <p:extLst>
      <p:ext uri="{BB962C8B-B14F-4D97-AF65-F5344CB8AC3E}">
        <p14:creationId xmlns:p14="http://schemas.microsoft.com/office/powerpoint/2010/main" val="777125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44751-3F51-4386-B9B0-CB6D81DECB82}" type="slidenum">
              <a:rPr lang="en-US" smtClean="0"/>
              <a:t>15</a:t>
            </a:fld>
            <a:endParaRPr lang="en-US"/>
          </a:p>
        </p:txBody>
      </p:sp>
    </p:spTree>
    <p:extLst>
      <p:ext uri="{BB962C8B-B14F-4D97-AF65-F5344CB8AC3E}">
        <p14:creationId xmlns:p14="http://schemas.microsoft.com/office/powerpoint/2010/main" val="3445410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44751-3F51-4386-B9B0-CB6D81DECB82}" type="slidenum">
              <a:rPr lang="en-US" smtClean="0"/>
              <a:t>16</a:t>
            </a:fld>
            <a:endParaRPr lang="en-US"/>
          </a:p>
        </p:txBody>
      </p:sp>
    </p:spTree>
    <p:extLst>
      <p:ext uri="{BB962C8B-B14F-4D97-AF65-F5344CB8AC3E}">
        <p14:creationId xmlns:p14="http://schemas.microsoft.com/office/powerpoint/2010/main" val="3445410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44751-3F51-4386-B9B0-CB6D81DECB82}" type="slidenum">
              <a:rPr lang="en-US" smtClean="0"/>
              <a:t>18</a:t>
            </a:fld>
            <a:endParaRPr lang="en-US"/>
          </a:p>
        </p:txBody>
      </p:sp>
    </p:spTree>
    <p:extLst>
      <p:ext uri="{BB962C8B-B14F-4D97-AF65-F5344CB8AC3E}">
        <p14:creationId xmlns:p14="http://schemas.microsoft.com/office/powerpoint/2010/main" val="281461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A3C8D0-0BA9-41A3-B64B-2501007882D6}"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2122336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3B6C8-799C-4E11-9350-06F5872F7840}"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20511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AFC74-02E1-4BC1-9656-BD6CB034DF98}"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179576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4C7BD-05CF-4C70-8A15-8BB0EF45286D}"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259449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38B75-A3AC-4880-8D6D-7D7B646CED6F}"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90382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1B8A9F-8643-418A-9464-62E6E9611CA5}"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144158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C7842D-B47A-4633-9CDA-227B9EC0C792}" type="datetime1">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357694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F0E60E-731F-4CBF-9112-79A7ACEA881E}" type="datetime1">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256432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9F474-48AC-4C55-A924-50E05BA21B20}" type="datetime1">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173352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105715-38B2-44C3-8D8B-F1AB9C423E41}"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73619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B074BB-7AA7-4CDA-87FD-87D44996E535}"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4E56A-5A14-419F-9CF9-F9E458C545E4}" type="slidenum">
              <a:rPr lang="en-US" smtClean="0"/>
              <a:t>‹#›</a:t>
            </a:fld>
            <a:endParaRPr lang="en-US"/>
          </a:p>
        </p:txBody>
      </p:sp>
    </p:spTree>
    <p:extLst>
      <p:ext uri="{BB962C8B-B14F-4D97-AF65-F5344CB8AC3E}">
        <p14:creationId xmlns:p14="http://schemas.microsoft.com/office/powerpoint/2010/main" val="259901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567F6-82A5-4576-B570-E5064A9903A0}" type="datetime1">
              <a:rPr lang="en-US" smtClean="0"/>
              <a:t>1/12/2021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4E56A-5A14-419F-9CF9-F9E458C545E4}" type="slidenum">
              <a:rPr lang="en-US" smtClean="0"/>
              <a:t>‹#›</a:t>
            </a:fld>
            <a:endParaRPr lang="en-US"/>
          </a:p>
        </p:txBody>
      </p:sp>
    </p:spTree>
    <p:extLst>
      <p:ext uri="{BB962C8B-B14F-4D97-AF65-F5344CB8AC3E}">
        <p14:creationId xmlns:p14="http://schemas.microsoft.com/office/powerpoint/2010/main" val="1559218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10 Topics</a:t>
            </a:r>
            <a:endParaRPr lang="en-US" dirty="0"/>
          </a:p>
        </p:txBody>
      </p:sp>
      <p:sp>
        <p:nvSpPr>
          <p:cNvPr id="3" name="Content Placeholder 2"/>
          <p:cNvSpPr>
            <a:spLocks noGrp="1"/>
          </p:cNvSpPr>
          <p:nvPr>
            <p:ph idx="1"/>
          </p:nvPr>
        </p:nvSpPr>
        <p:spPr/>
        <p:txBody>
          <a:bodyPr/>
          <a:lstStyle/>
          <a:p>
            <a:r>
              <a:rPr lang="en-US" dirty="0" smtClean="0"/>
              <a:t>Checking Assumptions with Residual Plots</a:t>
            </a:r>
          </a:p>
          <a:p>
            <a:r>
              <a:rPr lang="en-US" dirty="0" smtClean="0"/>
              <a:t>Overall ANOVA test in Regression using sums of squares</a:t>
            </a:r>
          </a:p>
          <a:p>
            <a:r>
              <a:rPr lang="en-US" dirty="0" smtClean="0"/>
              <a:t>Regression Confidence Intervals</a:t>
            </a:r>
          </a:p>
        </p:txBody>
      </p:sp>
      <p:sp>
        <p:nvSpPr>
          <p:cNvPr id="4" name="Slide Number Placeholder 3"/>
          <p:cNvSpPr>
            <a:spLocks noGrp="1"/>
          </p:cNvSpPr>
          <p:nvPr>
            <p:ph type="sldNum" sz="quarter" idx="12"/>
          </p:nvPr>
        </p:nvSpPr>
        <p:spPr/>
        <p:txBody>
          <a:bodyPr/>
          <a:lstStyle/>
          <a:p>
            <a:fld id="{A0C4E56A-5A14-419F-9CF9-F9E458C545E4}" type="slidenum">
              <a:rPr lang="en-US" smtClean="0"/>
              <a:t>1</a:t>
            </a:fld>
            <a:endParaRPr lang="en-US"/>
          </a:p>
        </p:txBody>
      </p:sp>
    </p:spTree>
    <p:extLst>
      <p:ext uri="{BB962C8B-B14F-4D97-AF65-F5344CB8AC3E}">
        <p14:creationId xmlns:p14="http://schemas.microsoft.com/office/powerpoint/2010/main" val="3934110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a:bodyPr>
          <a:lstStyle/>
          <a:p>
            <a:r>
              <a:rPr lang="en-US" sz="2800" dirty="0" smtClean="0"/>
              <a:t>Example: Calculations Regression</a:t>
            </a:r>
            <a:endParaRPr lang="en-US" sz="2800" dirty="0"/>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229600" cy="363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10</a:t>
            </a:fld>
            <a:endParaRPr lang="en-US"/>
          </a:p>
        </p:txBody>
      </p:sp>
      <p:sp>
        <p:nvSpPr>
          <p:cNvPr id="4" name="Rectangle 3"/>
          <p:cNvSpPr/>
          <p:nvPr/>
        </p:nvSpPr>
        <p:spPr>
          <a:xfrm>
            <a:off x="7086600" y="4731063"/>
            <a:ext cx="1752600" cy="1066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smtClean="0"/>
              <a:t>Note: In col7 and col10, the values are predictions derived from a model with all the data less the  observation for which the </a:t>
            </a:r>
            <a:r>
              <a:rPr lang="en-US" sz="1100" i="1" dirty="0" smtClean="0">
                <a:latin typeface="Times New Roman" panose="02020603050405020304" pitchFamily="18" charset="0"/>
                <a:cs typeface="Times New Roman" panose="02020603050405020304" pitchFamily="18" charset="0"/>
              </a:rPr>
              <a:t>SE</a:t>
            </a:r>
            <a:r>
              <a:rPr lang="en-US" sz="1100" dirty="0" smtClean="0"/>
              <a:t> is being calculated.</a:t>
            </a:r>
            <a:endParaRPr lang="en-US" sz="11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472" y="4572000"/>
            <a:ext cx="2743200" cy="1977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568588"/>
            <a:ext cx="2227218" cy="198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761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800" dirty="0" smtClean="0"/>
              <a:t>Regression: Checking Assumptions Using Graphics</a:t>
            </a:r>
            <a:br>
              <a:rPr lang="en-US" sz="2800" dirty="0" smtClean="0"/>
            </a:br>
            <a:r>
              <a:rPr lang="en-US" sz="2800" dirty="0" smtClean="0"/>
              <a:t>Linearity, Normality of Error Terms</a:t>
            </a:r>
            <a:br>
              <a:rPr lang="en-US" sz="2800" dirty="0" smtClean="0"/>
            </a:br>
            <a:r>
              <a:rPr lang="en-US" sz="2800" dirty="0" smtClean="0"/>
              <a:t>Constant Error Variance, Independent Obs.</a:t>
            </a:r>
            <a:endParaRPr lang="en-US" sz="2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0" y="1435395"/>
            <a:ext cx="53340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716" y="2971800"/>
            <a:ext cx="308451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35395"/>
            <a:ext cx="3084513" cy="1311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11</a:t>
            </a:fld>
            <a:endParaRPr lang="en-US"/>
          </a:p>
        </p:txBody>
      </p:sp>
    </p:spTree>
    <p:extLst>
      <p:ext uri="{BB962C8B-B14F-4D97-AF65-F5344CB8AC3E}">
        <p14:creationId xmlns:p14="http://schemas.microsoft.com/office/powerpoint/2010/main" val="2416064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283" y="152400"/>
            <a:ext cx="8229600" cy="757594"/>
          </a:xfrm>
        </p:spPr>
        <p:txBody>
          <a:bodyPr>
            <a:normAutofit/>
          </a:bodyPr>
          <a:lstStyle/>
          <a:p>
            <a:r>
              <a:rPr lang="en-US" sz="2400" dirty="0" smtClean="0"/>
              <a:t>Residual Plots in More Detail - Residuals By Predicted Value</a:t>
            </a:r>
            <a:endParaRPr lang="en-US" sz="2400" dirty="0"/>
          </a:p>
        </p:txBody>
      </p:sp>
      <p:sp>
        <p:nvSpPr>
          <p:cNvPr id="4" name="Slide Number Placeholder 3"/>
          <p:cNvSpPr>
            <a:spLocks noGrp="1"/>
          </p:cNvSpPr>
          <p:nvPr>
            <p:ph type="sldNum" sz="quarter" idx="12"/>
          </p:nvPr>
        </p:nvSpPr>
        <p:spPr/>
        <p:txBody>
          <a:bodyPr/>
          <a:lstStyle/>
          <a:p>
            <a:fld id="{A0C4E56A-5A14-419F-9CF9-F9E458C545E4}" type="slidenum">
              <a:rPr lang="en-US" smtClean="0"/>
              <a:t>12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83" y="909994"/>
            <a:ext cx="3046677" cy="2805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510211"/>
            <a:ext cx="4575888" cy="518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543801" y="1789988"/>
            <a:ext cx="765888" cy="49083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53200" y="1789988"/>
            <a:ext cx="990600" cy="490622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33800" y="733567"/>
            <a:ext cx="45758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smtClean="0">
                <a:solidFill>
                  <a:schemeClr val="tx1"/>
                </a:solidFill>
              </a:rPr>
              <a:t>Check Normality Assumption</a:t>
            </a:r>
          </a:p>
          <a:p>
            <a:pPr marL="285750" indent="-285750">
              <a:buFont typeface="Arial" panose="020B0604020202020204" pitchFamily="34" charset="0"/>
              <a:buChar char="•"/>
            </a:pPr>
            <a:r>
              <a:rPr lang="en-US" sz="1400" b="1" dirty="0" smtClean="0">
                <a:solidFill>
                  <a:schemeClr val="tx1"/>
                </a:solidFill>
              </a:rPr>
              <a:t>Check </a:t>
            </a:r>
            <a:r>
              <a:rPr lang="en-US" sz="1400" b="1" dirty="0" err="1" smtClean="0">
                <a:solidFill>
                  <a:schemeClr val="tx1"/>
                </a:solidFill>
              </a:rPr>
              <a:t>Homoskedasticity</a:t>
            </a:r>
            <a:r>
              <a:rPr lang="en-US" sz="1400" b="1" dirty="0" smtClean="0">
                <a:solidFill>
                  <a:schemeClr val="tx1"/>
                </a:solidFill>
              </a:rPr>
              <a:t> Assumption – Equal Variance</a:t>
            </a:r>
            <a:endParaRPr lang="en-US" sz="1400" b="1" dirty="0">
              <a:solidFill>
                <a:schemeClr val="tx1"/>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962399"/>
            <a:ext cx="2881360" cy="256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698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pPr algn="l"/>
            <a:r>
              <a:rPr lang="en-US" sz="2400" dirty="0"/>
              <a:t>Residual Plots in More Detail </a:t>
            </a:r>
            <a:br>
              <a:rPr lang="en-US" sz="2400" dirty="0"/>
            </a:br>
            <a:r>
              <a:rPr lang="en-US" sz="2400" dirty="0" err="1"/>
              <a:t>Studentized</a:t>
            </a:r>
            <a:r>
              <a:rPr lang="en-US" sz="2400" dirty="0"/>
              <a:t> Residuals By Predicted Value</a:t>
            </a:r>
          </a:p>
        </p:txBody>
      </p:sp>
      <p:sp>
        <p:nvSpPr>
          <p:cNvPr id="12" name="TextBox 11"/>
          <p:cNvSpPr txBox="1"/>
          <p:nvPr/>
        </p:nvSpPr>
        <p:spPr>
          <a:xfrm>
            <a:off x="228600" y="1121580"/>
            <a:ext cx="6553200" cy="954107"/>
          </a:xfrm>
          <a:prstGeom prst="rect">
            <a:avLst/>
          </a:prstGeom>
          <a:noFill/>
          <a:ln>
            <a:noFill/>
          </a:ln>
        </p:spPr>
        <p:txBody>
          <a:bodyPr wrap="square" rtlCol="0">
            <a:spAutoFit/>
          </a:bodyPr>
          <a:lstStyle/>
          <a:p>
            <a:pPr marL="285750" indent="-285750" algn="just">
              <a:buFont typeface="Arial" panose="020B0604020202020204" pitchFamily="34" charset="0"/>
              <a:buChar char="•"/>
            </a:pPr>
            <a:r>
              <a:rPr lang="en-US" sz="1400" b="1" dirty="0" smtClean="0"/>
              <a:t>A </a:t>
            </a:r>
            <a:r>
              <a:rPr lang="en-US" sz="1400" b="1" dirty="0" err="1" smtClean="0"/>
              <a:t>studentized</a:t>
            </a:r>
            <a:r>
              <a:rPr lang="en-US" sz="1400" b="1" dirty="0" smtClean="0"/>
              <a:t> residual </a:t>
            </a:r>
            <a:r>
              <a:rPr lang="en-US" sz="1400" b="1" i="1" dirty="0" err="1" smtClean="0">
                <a:latin typeface="Times New Roman" panose="02020603050405020304" pitchFamily="18" charset="0"/>
                <a:cs typeface="Times New Roman" panose="02020603050405020304" pitchFamily="18" charset="0"/>
              </a:rPr>
              <a:t>t</a:t>
            </a:r>
            <a:r>
              <a:rPr lang="en-US" sz="1400" b="1" i="1" baseline="-25000" dirty="0" err="1" smtClean="0">
                <a:latin typeface="Times New Roman" panose="02020603050405020304" pitchFamily="18" charset="0"/>
                <a:cs typeface="Times New Roman" panose="02020603050405020304" pitchFamily="18" charset="0"/>
              </a:rPr>
              <a:t>i</a:t>
            </a:r>
            <a:r>
              <a:rPr lang="en-US" sz="1400" b="1" dirty="0" smtClean="0"/>
              <a:t>, is a residual </a:t>
            </a:r>
            <a:r>
              <a:rPr lang="en-US" sz="1400" b="1" dirty="0"/>
              <a:t>divided </a:t>
            </a:r>
            <a:r>
              <a:rPr lang="en-US" sz="1400" b="1" dirty="0" smtClean="0"/>
              <a:t>by the model MSE multiplied by the square root of 1 minus the leverage. </a:t>
            </a:r>
          </a:p>
          <a:p>
            <a:pPr marL="285750" indent="-285750" algn="just">
              <a:buFont typeface="Arial" panose="020B0604020202020204" pitchFamily="34" charset="0"/>
              <a:buChar char="•"/>
            </a:pPr>
            <a:r>
              <a:rPr lang="en-US" sz="1400" b="1" dirty="0" smtClean="0"/>
              <a:t>Normally distributed data </a:t>
            </a:r>
            <a:r>
              <a:rPr lang="en-US" sz="1400" b="1" dirty="0"/>
              <a:t>with </a:t>
            </a:r>
            <a:r>
              <a:rPr lang="en-US" sz="1400" b="1" i="1" dirty="0" err="1">
                <a:latin typeface="Times New Roman" panose="02020603050405020304" pitchFamily="18" charset="0"/>
                <a:cs typeface="Times New Roman" panose="02020603050405020304" pitchFamily="18" charset="0"/>
              </a:rPr>
              <a:t>t</a:t>
            </a:r>
            <a:r>
              <a:rPr lang="en-US" sz="1400" b="1" i="1" baseline="-25000" dirty="0" err="1">
                <a:latin typeface="Times New Roman" panose="02020603050405020304" pitchFamily="18" charset="0"/>
                <a:cs typeface="Times New Roman" panose="02020603050405020304" pitchFamily="18" charset="0"/>
              </a:rPr>
              <a:t>i</a:t>
            </a:r>
            <a:r>
              <a:rPr lang="en-US" sz="1400" b="1" i="1" baseline="-25000" dirty="0">
                <a:latin typeface="Times New Roman" panose="02020603050405020304" pitchFamily="18" charset="0"/>
                <a:cs typeface="Times New Roman" panose="02020603050405020304" pitchFamily="18" charset="0"/>
              </a:rPr>
              <a:t>  </a:t>
            </a:r>
            <a:r>
              <a:rPr lang="en-US" sz="1400" b="1" i="1" dirty="0" smtClean="0">
                <a:latin typeface="Times New Roman" panose="02020603050405020304" pitchFamily="18" charset="0"/>
                <a:cs typeface="Times New Roman" panose="02020603050405020304" pitchFamily="18" charset="0"/>
              </a:rPr>
              <a:t>&gt;</a:t>
            </a:r>
            <a:r>
              <a:rPr lang="en-US" sz="1400" b="1" dirty="0" smtClean="0"/>
              <a:t> 2 </a:t>
            </a:r>
            <a:r>
              <a:rPr lang="en-US" sz="1400" b="1" dirty="0"/>
              <a:t>or </a:t>
            </a:r>
            <a:r>
              <a:rPr lang="en-US" sz="1400" b="1" dirty="0" smtClean="0"/>
              <a:t>&lt; -</a:t>
            </a:r>
            <a:r>
              <a:rPr lang="en-US" sz="1400" b="1" dirty="0"/>
              <a:t>2 may be flagged as </a:t>
            </a:r>
            <a:r>
              <a:rPr lang="en-US" sz="1400" b="1" dirty="0" smtClean="0"/>
              <a:t>an extreme </a:t>
            </a:r>
            <a:r>
              <a:rPr lang="en-US" sz="1400" b="1" dirty="0"/>
              <a:t>values</a:t>
            </a:r>
            <a:r>
              <a:rPr lang="en-US" sz="1400" b="1" dirty="0" smtClean="0"/>
              <a:t>. </a:t>
            </a:r>
          </a:p>
          <a:p>
            <a:pPr marL="285750" indent="-285750">
              <a:buFont typeface="Arial" panose="020B0604020202020204" pitchFamily="34" charset="0"/>
              <a:buChar char="•"/>
            </a:pPr>
            <a:r>
              <a:rPr lang="en-US" sz="1400" b="1" dirty="0" smtClean="0"/>
              <a:t>Checks </a:t>
            </a:r>
            <a:r>
              <a:rPr lang="en-US" sz="1400" b="1" dirty="0"/>
              <a:t>Normality </a:t>
            </a:r>
            <a:r>
              <a:rPr lang="en-US" sz="1400" b="1" dirty="0" smtClean="0"/>
              <a:t>and </a:t>
            </a:r>
            <a:r>
              <a:rPr lang="en-US" sz="1400" b="1" dirty="0" err="1"/>
              <a:t>Homoskedasticity</a:t>
            </a:r>
            <a:r>
              <a:rPr lang="en-US" sz="1400" b="1" dirty="0"/>
              <a:t> (Equal </a:t>
            </a:r>
            <a:r>
              <a:rPr lang="en-US" sz="1400" b="1" dirty="0" smtClean="0"/>
              <a:t>Variance)</a:t>
            </a:r>
            <a:endParaRPr lang="en-US" sz="14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6933" y="5181599"/>
            <a:ext cx="1447800" cy="822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28" y="2173307"/>
            <a:ext cx="7156972" cy="443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3423" y="150079"/>
            <a:ext cx="2001310" cy="19430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257800" y="2173307"/>
            <a:ext cx="838200" cy="4437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0109" y="2438400"/>
            <a:ext cx="1623891"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878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206059"/>
            <a:ext cx="8229600" cy="868362"/>
          </a:xfrm>
        </p:spPr>
        <p:txBody>
          <a:bodyPr>
            <a:normAutofit/>
          </a:bodyPr>
          <a:lstStyle/>
          <a:p>
            <a:r>
              <a:rPr lang="en-US" sz="2400" dirty="0"/>
              <a:t>Residual Plots in More Detail </a:t>
            </a:r>
            <a:r>
              <a:rPr lang="en-US" sz="2400" dirty="0" smtClean="0"/>
              <a:t>- Evaluating Normality of Residuals</a:t>
            </a:r>
            <a:endParaRPr lang="en-US" sz="2400" dirty="0"/>
          </a:p>
        </p:txBody>
      </p:sp>
      <p:sp>
        <p:nvSpPr>
          <p:cNvPr id="4" name="Slide Number Placeholder 3"/>
          <p:cNvSpPr>
            <a:spLocks noGrp="1"/>
          </p:cNvSpPr>
          <p:nvPr>
            <p:ph type="sldNum" sz="quarter" idx="12"/>
          </p:nvPr>
        </p:nvSpPr>
        <p:spPr/>
        <p:txBody>
          <a:bodyPr/>
          <a:lstStyle/>
          <a:p>
            <a:fld id="{A0C4E56A-5A14-419F-9CF9-F9E458C545E4}" type="slidenum">
              <a:rPr lang="en-US" smtClean="0"/>
              <a:t>14</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769721"/>
            <a:ext cx="1780748" cy="191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33" y="1028928"/>
            <a:ext cx="1815152" cy="183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2877403"/>
            <a:ext cx="1843585" cy="189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519599"/>
            <a:ext cx="4695825" cy="431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2504933" y="5119049"/>
            <a:ext cx="14478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Look for S Curve with more obs. in Middle</a:t>
            </a:r>
            <a:endParaRPr lang="en-US" sz="1400" b="1" dirty="0">
              <a:solidFill>
                <a:schemeClr val="tx1"/>
              </a:solidFill>
            </a:endParaRPr>
          </a:p>
        </p:txBody>
      </p:sp>
      <p:sp>
        <p:nvSpPr>
          <p:cNvPr id="14" name="Rounded Rectangle 13"/>
          <p:cNvSpPr/>
          <p:nvPr/>
        </p:nvSpPr>
        <p:spPr>
          <a:xfrm>
            <a:off x="2371867" y="1525286"/>
            <a:ext cx="1580866"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Look for obs. on line with more obs. in Middle.</a:t>
            </a:r>
            <a:endParaRPr lang="en-US" sz="1400" b="1" dirty="0">
              <a:solidFill>
                <a:schemeClr val="tx1"/>
              </a:solidFill>
            </a:endParaRPr>
          </a:p>
        </p:txBody>
      </p:sp>
      <p:cxnSp>
        <p:nvCxnSpPr>
          <p:cNvPr id="11" name="Straight Arrow Connector 10"/>
          <p:cNvCxnSpPr>
            <a:stCxn id="14" idx="1"/>
          </p:cNvCxnSpPr>
          <p:nvPr/>
        </p:nvCxnSpPr>
        <p:spPr>
          <a:xfrm flipH="1">
            <a:off x="2148385" y="1868186"/>
            <a:ext cx="2234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60126" y="5461949"/>
            <a:ext cx="2604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04933" y="3335246"/>
            <a:ext cx="14478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Look for Normal Distribution Shape.</a:t>
            </a:r>
            <a:endParaRPr lang="en-US" sz="1400" b="1" dirty="0">
              <a:solidFill>
                <a:schemeClr val="tx1"/>
              </a:solidFill>
            </a:endParaRPr>
          </a:p>
        </p:txBody>
      </p:sp>
      <p:cxnSp>
        <p:nvCxnSpPr>
          <p:cNvPr id="23" name="Straight Arrow Connector 22"/>
          <p:cNvCxnSpPr>
            <a:stCxn id="21" idx="1"/>
          </p:cNvCxnSpPr>
          <p:nvPr/>
        </p:nvCxnSpPr>
        <p:spPr>
          <a:xfrm flipH="1">
            <a:off x="2148385" y="3678146"/>
            <a:ext cx="3565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8001000" y="1868186"/>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248400" y="1855256"/>
            <a:ext cx="4429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18" name="Straight Connector 4117"/>
          <p:cNvCxnSpPr/>
          <p:nvPr/>
        </p:nvCxnSpPr>
        <p:spPr>
          <a:xfrm flipV="1">
            <a:off x="8458200" y="1219200"/>
            <a:ext cx="0" cy="306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20" name="Straight Connector 4119"/>
          <p:cNvCxnSpPr/>
          <p:nvPr/>
        </p:nvCxnSpPr>
        <p:spPr>
          <a:xfrm flipH="1">
            <a:off x="6096000" y="1219200"/>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23" name="Straight Arrow Connector 4122"/>
          <p:cNvCxnSpPr/>
          <p:nvPr/>
        </p:nvCxnSpPr>
        <p:spPr>
          <a:xfrm>
            <a:off x="6096000" y="1219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981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667" y="122238"/>
            <a:ext cx="8229600" cy="792162"/>
          </a:xfrm>
        </p:spPr>
        <p:txBody>
          <a:bodyPr>
            <a:normAutofit/>
          </a:bodyPr>
          <a:lstStyle/>
          <a:p>
            <a:r>
              <a:rPr lang="en-US" sz="2400" dirty="0"/>
              <a:t>Residual Plots in More Detail </a:t>
            </a:r>
            <a:r>
              <a:rPr lang="en-US" sz="2400" dirty="0" smtClean="0"/>
              <a:t>-Leverage</a:t>
            </a:r>
            <a:endParaRPr lang="en-US" sz="2400" dirty="0"/>
          </a:p>
        </p:txBody>
      </p:sp>
      <p:sp>
        <p:nvSpPr>
          <p:cNvPr id="4" name="Slide Number Placeholder 3"/>
          <p:cNvSpPr>
            <a:spLocks noGrp="1"/>
          </p:cNvSpPr>
          <p:nvPr>
            <p:ph type="sldNum" sz="quarter" idx="12"/>
          </p:nvPr>
        </p:nvSpPr>
        <p:spPr/>
        <p:txBody>
          <a:bodyPr/>
          <a:lstStyle/>
          <a:p>
            <a:fld id="{A0C4E56A-5A14-419F-9CF9-F9E458C545E4}" type="slidenum">
              <a:rPr lang="en-US" smtClean="0"/>
              <a:t>15</a:t>
            </a:fld>
            <a:endParaRPr lang="en-US"/>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343" y="2474794"/>
            <a:ext cx="1389953" cy="3392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914400"/>
            <a:ext cx="50292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Evaluates Observations</a:t>
            </a:r>
            <a:r>
              <a:rPr lang="en-US" dirty="0">
                <a:solidFill>
                  <a:schemeClr val="tx1"/>
                </a:solidFill>
              </a:rPr>
              <a:t> </a:t>
            </a:r>
            <a:r>
              <a:rPr lang="en-US" dirty="0" smtClean="0">
                <a:solidFill>
                  <a:schemeClr val="tx1"/>
                </a:solidFill>
              </a:rPr>
              <a:t>contribution to variance</a:t>
            </a:r>
          </a:p>
          <a:p>
            <a:pPr marL="285750" indent="-285750">
              <a:buFont typeface="Arial" panose="020B0604020202020204" pitchFamily="34" charset="0"/>
              <a:buChar char="•"/>
            </a:pPr>
            <a:r>
              <a:rPr lang="en-US" dirty="0" smtClean="0">
                <a:solidFill>
                  <a:schemeClr val="tx1"/>
                </a:solidFill>
              </a:rPr>
              <a:t>Ratio of variance for prediction to MSE</a:t>
            </a:r>
          </a:p>
          <a:p>
            <a:pPr marL="285750" indent="-285750">
              <a:buFont typeface="Arial" panose="020B0604020202020204" pitchFamily="34" charset="0"/>
              <a:buChar char="•"/>
            </a:pPr>
            <a:r>
              <a:rPr lang="en-US" dirty="0" smtClean="0">
                <a:solidFill>
                  <a:schemeClr val="tx1"/>
                </a:solidFill>
              </a:rPr>
              <a:t>Observations with high leverage and a high residual may be problematic</a:t>
            </a:r>
            <a:endParaRPr lang="en-US" dirty="0">
              <a:solidFill>
                <a:schemeClr val="tx1"/>
              </a:solidFill>
            </a:endParaRPr>
          </a:p>
        </p:txBody>
      </p:sp>
      <p:sp>
        <p:nvSpPr>
          <p:cNvPr id="5" name="Rectangle 4"/>
          <p:cNvSpPr/>
          <p:nvPr/>
        </p:nvSpPr>
        <p:spPr>
          <a:xfrm>
            <a:off x="4571999" y="2429540"/>
            <a:ext cx="685799" cy="4038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7033" y="267943"/>
            <a:ext cx="2971800" cy="194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753" y="2429540"/>
            <a:ext cx="737974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188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8229600" cy="792162"/>
          </a:xfrm>
        </p:spPr>
        <p:txBody>
          <a:bodyPr>
            <a:normAutofit/>
          </a:bodyPr>
          <a:lstStyle/>
          <a:p>
            <a:r>
              <a:rPr lang="en-US" sz="2400" dirty="0"/>
              <a:t>Residual Plots in More Detail </a:t>
            </a:r>
            <a:r>
              <a:rPr lang="en-US" sz="2400" dirty="0" smtClean="0"/>
              <a:t>- Cooks D</a:t>
            </a:r>
            <a:endParaRPr lang="en-US" sz="2400" dirty="0"/>
          </a:p>
        </p:txBody>
      </p:sp>
      <p:sp>
        <p:nvSpPr>
          <p:cNvPr id="4" name="Slide Number Placeholder 3"/>
          <p:cNvSpPr>
            <a:spLocks noGrp="1"/>
          </p:cNvSpPr>
          <p:nvPr>
            <p:ph type="sldNum" sz="quarter" idx="12"/>
          </p:nvPr>
        </p:nvSpPr>
        <p:spPr/>
        <p:txBody>
          <a:bodyPr/>
          <a:lstStyle/>
          <a:p>
            <a:fld id="{A0C4E56A-5A14-419F-9CF9-F9E458C545E4}" type="slidenum">
              <a:rPr lang="en-US" smtClean="0"/>
              <a:t>16</a:t>
            </a:fld>
            <a:endParaRPr lang="en-US"/>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38800" y="228599"/>
            <a:ext cx="2133600" cy="194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438400"/>
            <a:ext cx="7238999" cy="403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343" y="2474794"/>
            <a:ext cx="1389953" cy="3392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914400"/>
            <a:ext cx="50292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Evaluates Influential Observations.</a:t>
            </a:r>
          </a:p>
          <a:p>
            <a:pPr marL="285750" indent="-285750">
              <a:buFont typeface="Arial" panose="020B0604020202020204" pitchFamily="34" charset="0"/>
              <a:buChar char="•"/>
            </a:pPr>
            <a:r>
              <a:rPr lang="en-US" dirty="0" smtClean="0">
                <a:solidFill>
                  <a:schemeClr val="tx1"/>
                </a:solidFill>
              </a:rPr>
              <a:t>Uses </a:t>
            </a:r>
            <a:r>
              <a:rPr lang="en-US" dirty="0" err="1" smtClean="0">
                <a:solidFill>
                  <a:schemeClr val="tx1"/>
                </a:solidFill>
              </a:rPr>
              <a:t>Studentized</a:t>
            </a:r>
            <a:r>
              <a:rPr lang="en-US" dirty="0" smtClean="0">
                <a:solidFill>
                  <a:schemeClr val="tx1"/>
                </a:solidFill>
              </a:rPr>
              <a:t> Residuals and Leverage.</a:t>
            </a:r>
          </a:p>
          <a:p>
            <a:pPr marL="285750" indent="-285750">
              <a:buFont typeface="Arial" panose="020B0604020202020204" pitchFamily="34" charset="0"/>
              <a:buChar char="•"/>
            </a:pPr>
            <a:r>
              <a:rPr lang="en-US" dirty="0" smtClean="0">
                <a:solidFill>
                  <a:schemeClr val="tx1"/>
                </a:solidFill>
              </a:rPr>
              <a:t>Values greater than one certainly problematic.</a:t>
            </a:r>
            <a:endParaRPr lang="en-US" dirty="0">
              <a:solidFill>
                <a:schemeClr val="tx1"/>
              </a:solidFill>
            </a:endParaRPr>
          </a:p>
        </p:txBody>
      </p:sp>
      <p:sp>
        <p:nvSpPr>
          <p:cNvPr id="5" name="Rectangle 4"/>
          <p:cNvSpPr/>
          <p:nvPr/>
        </p:nvSpPr>
        <p:spPr>
          <a:xfrm>
            <a:off x="6096001" y="2438400"/>
            <a:ext cx="1371598" cy="4038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548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24"/>
            <a:ext cx="7924800" cy="1143000"/>
          </a:xfrm>
        </p:spPr>
        <p:txBody>
          <a:bodyPr>
            <a:normAutofit/>
          </a:bodyPr>
          <a:lstStyle/>
          <a:p>
            <a:r>
              <a:rPr lang="en-US" sz="2400" dirty="0" smtClean="0"/>
              <a:t>SAS Code to Get </a:t>
            </a:r>
            <a:r>
              <a:rPr lang="en-US" sz="2400" dirty="0" err="1" smtClean="0"/>
              <a:t>rStudent</a:t>
            </a:r>
            <a:r>
              <a:rPr lang="en-US" sz="2400" dirty="0" smtClean="0"/>
              <a:t>, </a:t>
            </a:r>
            <a:r>
              <a:rPr lang="en-US" sz="2400" dirty="0" err="1" smtClean="0"/>
              <a:t>cookD</a:t>
            </a:r>
            <a:r>
              <a:rPr lang="en-US" sz="2400" dirty="0" smtClean="0"/>
              <a:t>, and leverage by Observation</a:t>
            </a:r>
            <a:endParaRPr lang="en-US" sz="2400" dirty="0"/>
          </a:p>
        </p:txBody>
      </p:sp>
      <p:sp>
        <p:nvSpPr>
          <p:cNvPr id="4" name="Slide Number Placeholder 3"/>
          <p:cNvSpPr>
            <a:spLocks noGrp="1"/>
          </p:cNvSpPr>
          <p:nvPr>
            <p:ph type="sldNum" sz="quarter" idx="12"/>
          </p:nvPr>
        </p:nvSpPr>
        <p:spPr/>
        <p:txBody>
          <a:bodyPr/>
          <a:lstStyle/>
          <a:p>
            <a:fld id="{A0C4E56A-5A14-419F-9CF9-F9E458C545E4}" type="slidenum">
              <a:rPr lang="en-US" smtClean="0"/>
              <a:t>17</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6380479"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338293"/>
            <a:ext cx="4191000" cy="42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1828800" y="1282890"/>
            <a:ext cx="5867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508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solidFill>
                  <a:srgbClr val="C00000"/>
                </a:solidFill>
              </a:rPr>
              <a:t>Exercise 1</a:t>
            </a:r>
            <a:endParaRPr lang="en-US" dirty="0">
              <a:solidFill>
                <a:srgbClr val="C00000"/>
              </a:solidFill>
            </a:endParaRPr>
          </a:p>
        </p:txBody>
      </p:sp>
      <p:sp>
        <p:nvSpPr>
          <p:cNvPr id="3" name="Content Placeholder 2"/>
          <p:cNvSpPr>
            <a:spLocks noGrp="1"/>
          </p:cNvSpPr>
          <p:nvPr>
            <p:ph idx="1"/>
          </p:nvPr>
        </p:nvSpPr>
        <p:spPr/>
        <p:txBody>
          <a:bodyPr>
            <a:normAutofit fontScale="47500" lnSpcReduction="20000"/>
          </a:bodyPr>
          <a:lstStyle/>
          <a:p>
            <a:pPr marL="0" indent="0" algn="just">
              <a:buNone/>
            </a:pPr>
            <a:r>
              <a:rPr lang="en-US" dirty="0" smtClean="0"/>
              <a:t>Greenway Environmental Consultants Inc. are hired to evaluate if nitrogen (</a:t>
            </a:r>
            <a:r>
              <a:rPr lang="en-US" dirty="0" err="1" smtClean="0"/>
              <a:t>ug</a:t>
            </a:r>
            <a:r>
              <a:rPr lang="en-US" dirty="0" smtClean="0"/>
              <a:t>/l) in the soil around ponds in Smith County appear to affect algae (g) growth in the ponds.  The company decides to do a pilot study and collect data on ten ponds to see if more research is feasible given the study results.  It collects soil samples around each pond 50 feet apart and then averages them to measure nitrogen levels.  The weight of a spoonful of algae from the center of the pond give algae measurements.</a:t>
            </a:r>
          </a:p>
          <a:p>
            <a:pPr marL="0" indent="0">
              <a:buNone/>
            </a:pPr>
            <a:endParaRPr lang="en-US" sz="2200" dirty="0"/>
          </a:p>
          <a:p>
            <a:pPr marL="0" indent="0">
              <a:buNone/>
            </a:pPr>
            <a:r>
              <a:rPr lang="en-US" dirty="0" smtClean="0"/>
              <a:t>Using the data collected conduct the following analysis:</a:t>
            </a:r>
          </a:p>
          <a:p>
            <a:pPr marL="0" indent="0">
              <a:buNone/>
            </a:pPr>
            <a:endParaRPr lang="en-US" sz="2200" dirty="0" smtClean="0"/>
          </a:p>
          <a:p>
            <a:pPr marL="514350" lvl="0" indent="-514350">
              <a:buFont typeface="+mj-lt"/>
              <a:buAutoNum type="arabicPeriod"/>
            </a:pPr>
            <a:r>
              <a:rPr lang="en-US" dirty="0"/>
              <a:t>Run a regression analysis with all confidence intervals in SAS or R.</a:t>
            </a:r>
          </a:p>
          <a:p>
            <a:pPr marL="514350" lvl="0" indent="-514350">
              <a:buFont typeface="+mj-lt"/>
              <a:buAutoNum type="arabicPeriod"/>
            </a:pPr>
            <a:r>
              <a:rPr lang="en-US" dirty="0"/>
              <a:t>Analyze the residuals from the regression to check assumptions.</a:t>
            </a:r>
          </a:p>
          <a:p>
            <a:pPr marL="514350" lvl="0" indent="-514350">
              <a:buFont typeface="+mj-lt"/>
              <a:buAutoNum type="arabicPeriod"/>
            </a:pPr>
            <a:r>
              <a:rPr lang="en-US" dirty="0"/>
              <a:t>Manually confirm the F-statistic.</a:t>
            </a:r>
          </a:p>
          <a:p>
            <a:pPr marL="514350" lvl="0" indent="-514350">
              <a:buFont typeface="+mj-lt"/>
              <a:buAutoNum type="arabicPeriod"/>
            </a:pPr>
            <a:r>
              <a:rPr lang="en-US" dirty="0"/>
              <a:t>Interpret the F-statistic.</a:t>
            </a:r>
          </a:p>
          <a:p>
            <a:pPr marL="514350" lvl="0" indent="-514350">
              <a:buFont typeface="+mj-lt"/>
              <a:buAutoNum type="arabicPeriod"/>
            </a:pPr>
            <a:r>
              <a:rPr lang="en-US" dirty="0"/>
              <a:t>Manually confirm the t-statistics and their degrees of freedom.</a:t>
            </a:r>
          </a:p>
          <a:p>
            <a:pPr marL="514350" lvl="0" indent="-514350">
              <a:buFont typeface="+mj-lt"/>
              <a:buAutoNum type="arabicPeriod"/>
            </a:pPr>
            <a:r>
              <a:rPr lang="en-US" dirty="0"/>
              <a:t>Interpret the </a:t>
            </a:r>
            <a:r>
              <a:rPr lang="en-US" dirty="0" smtClean="0"/>
              <a:t>t-statistics.</a:t>
            </a:r>
            <a:endParaRPr lang="en-US" dirty="0"/>
          </a:p>
          <a:p>
            <a:pPr marL="514350" lvl="0" indent="-514350">
              <a:buFont typeface="+mj-lt"/>
              <a:buAutoNum type="arabicPeriod"/>
            </a:pPr>
            <a:r>
              <a:rPr lang="en-US" dirty="0"/>
              <a:t>Manually confirm the values of all confidence intervals. </a:t>
            </a:r>
          </a:p>
          <a:p>
            <a:pPr marL="514350" lvl="0" indent="-514350">
              <a:buFont typeface="+mj-lt"/>
              <a:buAutoNum type="arabicPeriod"/>
            </a:pPr>
            <a:r>
              <a:rPr lang="en-US" dirty="0"/>
              <a:t>Interpret all the confidence interval you calculated for the regression coefficients</a:t>
            </a:r>
            <a:r>
              <a:rPr lang="en-US" dirty="0" smtClean="0"/>
              <a:t>.</a:t>
            </a:r>
          </a:p>
          <a:p>
            <a:pPr marL="514350" lvl="0" indent="-514350">
              <a:buFont typeface="+mj-lt"/>
              <a:buAutoNum type="arabicPeriod"/>
            </a:pPr>
            <a:r>
              <a:rPr lang="en-US" dirty="0" smtClean="0"/>
              <a:t>Find all confidence intervals for a pond with a nitrogen amount of 1.5.</a:t>
            </a:r>
            <a:endParaRPr lang="en-US" dirty="0"/>
          </a:p>
          <a:p>
            <a:pPr marL="514350" lvl="0" indent="-514350">
              <a:buFont typeface="+mj-lt"/>
              <a:buAutoNum type="arabicPeriod"/>
            </a:pPr>
            <a:r>
              <a:rPr lang="en-US" dirty="0"/>
              <a:t>What should the firm recommend about doing more research?</a:t>
            </a:r>
          </a:p>
          <a:p>
            <a:pPr marL="0" indent="0">
              <a:buNone/>
            </a:pPr>
            <a:endParaRPr lang="en-US" dirty="0"/>
          </a:p>
        </p:txBody>
      </p:sp>
      <p:sp>
        <p:nvSpPr>
          <p:cNvPr id="4" name="Slide Number Placeholder 3"/>
          <p:cNvSpPr>
            <a:spLocks noGrp="1"/>
          </p:cNvSpPr>
          <p:nvPr>
            <p:ph type="sldNum" sz="quarter" idx="12"/>
          </p:nvPr>
        </p:nvSpPr>
        <p:spPr/>
        <p:txBody>
          <a:bodyPr/>
          <a:lstStyle/>
          <a:p>
            <a:fld id="{A0C4E56A-5A14-419F-9CF9-F9E458C545E4}" type="slidenum">
              <a:rPr lang="en-US" smtClean="0"/>
              <a:t>18</a:t>
            </a:fld>
            <a:endParaRPr lang="en-US"/>
          </a:p>
        </p:txBody>
      </p:sp>
    </p:spTree>
    <p:extLst>
      <p:ext uri="{BB962C8B-B14F-4D97-AF65-F5344CB8AC3E}">
        <p14:creationId xmlns:p14="http://schemas.microsoft.com/office/powerpoint/2010/main" val="3407831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a:bodyPr>
          <a:lstStyle/>
          <a:p>
            <a:r>
              <a:rPr lang="en-US" sz="2800" dirty="0">
                <a:solidFill>
                  <a:srgbClr val="C00000"/>
                </a:solidFill>
              </a:rPr>
              <a:t>Exercise 1: Code and Model </a:t>
            </a:r>
            <a:r>
              <a:rPr lang="en-US" sz="2800" dirty="0" smtClean="0">
                <a:solidFill>
                  <a:srgbClr val="C00000"/>
                </a:solidFill>
              </a:rPr>
              <a:t>Output SAS</a:t>
            </a:r>
            <a:endParaRPr lang="en-US" sz="2800" dirty="0">
              <a:solidFill>
                <a:srgbClr val="C0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921488"/>
            <a:ext cx="3452037" cy="349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48200"/>
            <a:ext cx="32385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921488"/>
            <a:ext cx="45339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209800"/>
            <a:ext cx="44577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19</a:t>
            </a:fld>
            <a:endParaRPr lang="en-US"/>
          </a:p>
        </p:txBody>
      </p:sp>
    </p:spTree>
    <p:extLst>
      <p:ext uri="{BB962C8B-B14F-4D97-AF65-F5344CB8AC3E}">
        <p14:creationId xmlns:p14="http://schemas.microsoft.com/office/powerpoint/2010/main" val="2588900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Example:  Construct a model for a telecom company to predict call length based on a county's population</a:t>
            </a:r>
            <a:endParaRPr lang="en-US" sz="2800" b="1" dirty="0"/>
          </a:p>
        </p:txBody>
      </p:sp>
      <p:sp>
        <p:nvSpPr>
          <p:cNvPr id="4" name="Rectangle 3"/>
          <p:cNvSpPr/>
          <p:nvPr/>
        </p:nvSpPr>
        <p:spPr>
          <a:xfrm>
            <a:off x="3886200" y="1371600"/>
            <a:ext cx="4419600" cy="251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smtClean="0">
              <a:solidFill>
                <a:srgbClr val="C00000"/>
              </a:solidFill>
            </a:endParaRPr>
          </a:p>
          <a:p>
            <a:pPr algn="ctr"/>
            <a:r>
              <a:rPr lang="en-US" sz="2800" b="1" u="sng" dirty="0" smtClean="0">
                <a:solidFill>
                  <a:schemeClr val="tx1"/>
                </a:solidFill>
              </a:rPr>
              <a:t>Model</a:t>
            </a:r>
          </a:p>
          <a:p>
            <a:pPr algn="ctr"/>
            <a:endParaRPr lang="en-US" sz="1200" b="1" u="sng" dirty="0">
              <a:solidFill>
                <a:schemeClr val="tx1"/>
              </a:solidFill>
            </a:endParaRPr>
          </a:p>
          <a:p>
            <a:pPr algn="ctr"/>
            <a:r>
              <a:rPr lang="en-US" sz="2800" b="1" dirty="0" err="1" smtClean="0">
                <a:solidFill>
                  <a:srgbClr val="C00000"/>
                </a:solidFill>
              </a:rPr>
              <a:t>CL</a:t>
            </a:r>
            <a:r>
              <a:rPr lang="en-US" sz="2800" b="1" baseline="-25000" dirty="0" err="1" smtClean="0">
                <a:solidFill>
                  <a:srgbClr val="C00000"/>
                </a:solidFill>
              </a:rPr>
              <a:t>i</a:t>
            </a:r>
            <a:r>
              <a:rPr lang="en-US" sz="2800" b="1" dirty="0" smtClean="0">
                <a:solidFill>
                  <a:srgbClr val="C00000"/>
                </a:solidFill>
              </a:rPr>
              <a:t> = </a:t>
            </a:r>
            <a:r>
              <a:rPr lang="en-US" sz="2800" b="1" dirty="0" err="1" smtClean="0">
                <a:solidFill>
                  <a:srgbClr val="C00000"/>
                </a:solidFill>
              </a:rPr>
              <a:t>pop</a:t>
            </a:r>
            <a:r>
              <a:rPr lang="en-US" sz="2800" b="1" baseline="-25000" dirty="0" err="1" smtClean="0">
                <a:solidFill>
                  <a:srgbClr val="C00000"/>
                </a:solidFill>
              </a:rPr>
              <a:t>i</a:t>
            </a:r>
            <a:r>
              <a:rPr lang="el-GR" sz="2800" b="1" i="1" dirty="0" smtClean="0">
                <a:solidFill>
                  <a:srgbClr val="C00000"/>
                </a:solidFill>
                <a:latin typeface="Times New Roman" panose="02020603050405020304" pitchFamily="18" charset="0"/>
                <a:cs typeface="Times New Roman" panose="02020603050405020304" pitchFamily="18" charset="0"/>
              </a:rPr>
              <a:t>β</a:t>
            </a:r>
            <a:r>
              <a:rPr lang="en-US" sz="2800" b="1" baseline="-25000" dirty="0" smtClean="0">
                <a:solidFill>
                  <a:srgbClr val="C00000"/>
                </a:solidFill>
              </a:rPr>
              <a:t>1</a:t>
            </a:r>
            <a:r>
              <a:rPr lang="en-US" sz="2800" b="1" dirty="0" smtClean="0">
                <a:solidFill>
                  <a:srgbClr val="C00000"/>
                </a:solidFill>
              </a:rPr>
              <a:t> + </a:t>
            </a:r>
            <a:r>
              <a:rPr lang="el-GR" sz="2800" b="1" i="1" dirty="0" smtClean="0">
                <a:solidFill>
                  <a:srgbClr val="C00000"/>
                </a:solidFill>
                <a:latin typeface="Times New Roman" panose="02020603050405020304" pitchFamily="18" charset="0"/>
                <a:cs typeface="Times New Roman" panose="02020603050405020304" pitchFamily="18" charset="0"/>
              </a:rPr>
              <a:t>β</a:t>
            </a:r>
            <a:r>
              <a:rPr lang="en-US" sz="2800" b="1" i="1" baseline="-25000" dirty="0" smtClean="0">
                <a:solidFill>
                  <a:srgbClr val="C00000"/>
                </a:solidFill>
                <a:latin typeface="Times New Roman" panose="02020603050405020304" pitchFamily="18" charset="0"/>
                <a:cs typeface="Times New Roman" panose="02020603050405020304" pitchFamily="18" charset="0"/>
              </a:rPr>
              <a:t>0</a:t>
            </a:r>
            <a:r>
              <a:rPr lang="en-US" sz="2800" b="1" dirty="0" smtClean="0">
                <a:solidFill>
                  <a:srgbClr val="C00000"/>
                </a:solidFill>
              </a:rPr>
              <a:t> + </a:t>
            </a:r>
            <a:r>
              <a:rPr lang="el-GR" sz="2800" b="1" i="1" dirty="0" smtClean="0">
                <a:solidFill>
                  <a:srgbClr val="C00000"/>
                </a:solidFill>
                <a:latin typeface="Times New Roman" panose="02020603050405020304" pitchFamily="18" charset="0"/>
                <a:cs typeface="Times New Roman" panose="02020603050405020304" pitchFamily="18" charset="0"/>
              </a:rPr>
              <a:t>ε</a:t>
            </a:r>
            <a:r>
              <a:rPr lang="en-US" sz="2800" b="1" i="1" baseline="-25000" dirty="0" err="1" smtClean="0">
                <a:solidFill>
                  <a:srgbClr val="C00000"/>
                </a:solidFill>
                <a:latin typeface="Times New Roman" panose="02020603050405020304" pitchFamily="18" charset="0"/>
                <a:cs typeface="Times New Roman" panose="02020603050405020304" pitchFamily="18" charset="0"/>
              </a:rPr>
              <a:t>i</a:t>
            </a:r>
            <a:endParaRPr lang="en-US" sz="2800" b="1" i="1" baseline="-25000" dirty="0" smtClean="0">
              <a:solidFill>
                <a:srgbClr val="C00000"/>
              </a:solidFill>
              <a:latin typeface="Times New Roman" panose="02020603050405020304" pitchFamily="18" charset="0"/>
              <a:cs typeface="Times New Roman" panose="02020603050405020304" pitchFamily="18" charset="0"/>
            </a:endParaRPr>
          </a:p>
          <a:p>
            <a:pPr algn="ctr"/>
            <a:endParaRPr lang="en-US" sz="1200" b="1" i="1" baseline="-25000" dirty="0" smtClean="0">
              <a:solidFill>
                <a:srgbClr val="C00000"/>
              </a:solidFill>
              <a:latin typeface="Times New Roman" panose="02020603050405020304" pitchFamily="18" charset="0"/>
              <a:cs typeface="Times New Roman" panose="02020603050405020304" pitchFamily="18" charset="0"/>
            </a:endParaRPr>
          </a:p>
          <a:p>
            <a:pPr algn="ctr"/>
            <a:r>
              <a:rPr lang="en-US" sz="2800" b="1" i="1" dirty="0" smtClean="0">
                <a:solidFill>
                  <a:srgbClr val="C00000"/>
                </a:solidFill>
                <a:latin typeface="Times New Roman" panose="02020603050405020304" pitchFamily="18" charset="0"/>
                <a:cs typeface="Times New Roman" panose="02020603050405020304" pitchFamily="18" charset="0"/>
              </a:rPr>
              <a:t>Y</a:t>
            </a:r>
            <a:r>
              <a:rPr lang="en-US" sz="2800" b="1" i="1" baseline="-25000" dirty="0" smtClean="0">
                <a:solidFill>
                  <a:srgbClr val="C00000"/>
                </a:solidFill>
                <a:latin typeface="Times New Roman" panose="02020603050405020304" pitchFamily="18" charset="0"/>
                <a:cs typeface="Times New Roman" panose="02020603050405020304" pitchFamily="18" charset="0"/>
              </a:rPr>
              <a:t>i</a:t>
            </a:r>
            <a:r>
              <a:rPr lang="en-US" sz="2800" b="1" dirty="0" smtClean="0">
                <a:solidFill>
                  <a:srgbClr val="C00000"/>
                </a:solidFill>
              </a:rPr>
              <a:t> = </a:t>
            </a:r>
            <a:r>
              <a:rPr lang="en-US" sz="2800" b="1" i="1" dirty="0" smtClean="0">
                <a:solidFill>
                  <a:srgbClr val="C00000"/>
                </a:solidFill>
                <a:latin typeface="Times New Roman" panose="02020603050405020304" pitchFamily="18" charset="0"/>
                <a:cs typeface="Times New Roman" panose="02020603050405020304" pitchFamily="18" charset="0"/>
              </a:rPr>
              <a:t>x</a:t>
            </a:r>
            <a:r>
              <a:rPr lang="en-US" sz="2800" b="1" i="1" baseline="-25000" dirty="0" smtClean="0">
                <a:solidFill>
                  <a:srgbClr val="C00000"/>
                </a:solidFill>
                <a:latin typeface="Times New Roman" panose="02020603050405020304" pitchFamily="18" charset="0"/>
                <a:cs typeface="Times New Roman" panose="02020603050405020304" pitchFamily="18" charset="0"/>
              </a:rPr>
              <a:t>i</a:t>
            </a:r>
            <a:r>
              <a:rPr lang="en-US" sz="2800" b="1" i="1" dirty="0" smtClean="0">
                <a:solidFill>
                  <a:srgbClr val="C00000"/>
                </a:solidFill>
                <a:latin typeface="Times New Roman" panose="02020603050405020304" pitchFamily="18" charset="0"/>
                <a:cs typeface="Times New Roman" panose="02020603050405020304" pitchFamily="18" charset="0"/>
              </a:rPr>
              <a:t> </a:t>
            </a:r>
            <a:r>
              <a:rPr lang="el-GR" sz="2800" b="1" i="1" dirty="0" smtClean="0">
                <a:solidFill>
                  <a:srgbClr val="C00000"/>
                </a:solidFill>
                <a:latin typeface="Times New Roman" panose="02020603050405020304" pitchFamily="18" charset="0"/>
                <a:cs typeface="Times New Roman" panose="02020603050405020304" pitchFamily="18" charset="0"/>
              </a:rPr>
              <a:t>β</a:t>
            </a:r>
            <a:r>
              <a:rPr lang="en-US" sz="2800" b="1" i="1" baseline="-25000" dirty="0" smtClean="0">
                <a:solidFill>
                  <a:srgbClr val="C00000"/>
                </a:solidFill>
                <a:latin typeface="Times New Roman" panose="02020603050405020304" pitchFamily="18" charset="0"/>
                <a:cs typeface="Times New Roman" panose="02020603050405020304" pitchFamily="18" charset="0"/>
              </a:rPr>
              <a:t>1 </a:t>
            </a:r>
            <a:r>
              <a:rPr lang="en-US" sz="2800" b="1" i="1" dirty="0" smtClean="0">
                <a:solidFill>
                  <a:srgbClr val="C00000"/>
                </a:solidFill>
                <a:latin typeface="Times New Roman" panose="02020603050405020304" pitchFamily="18" charset="0"/>
                <a:cs typeface="Times New Roman" panose="02020603050405020304" pitchFamily="18" charset="0"/>
              </a:rPr>
              <a:t>+ </a:t>
            </a:r>
            <a:r>
              <a:rPr lang="el-GR" sz="2800" b="1" i="1" dirty="0" smtClean="0">
                <a:solidFill>
                  <a:srgbClr val="C00000"/>
                </a:solidFill>
                <a:latin typeface="Times New Roman" panose="02020603050405020304" pitchFamily="18" charset="0"/>
                <a:cs typeface="Times New Roman" panose="02020603050405020304" pitchFamily="18" charset="0"/>
              </a:rPr>
              <a:t>β</a:t>
            </a:r>
            <a:r>
              <a:rPr lang="en-US" sz="2800" b="1" i="1" baseline="-25000" dirty="0" smtClean="0">
                <a:solidFill>
                  <a:srgbClr val="C00000"/>
                </a:solidFill>
                <a:latin typeface="Times New Roman" panose="02020603050405020304" pitchFamily="18" charset="0"/>
                <a:cs typeface="Times New Roman" panose="02020603050405020304" pitchFamily="18" charset="0"/>
              </a:rPr>
              <a:t>0</a:t>
            </a:r>
            <a:r>
              <a:rPr lang="en-US" sz="2800" b="1" i="1" dirty="0" smtClean="0">
                <a:solidFill>
                  <a:srgbClr val="C00000"/>
                </a:solidFill>
                <a:latin typeface="Times New Roman" panose="02020603050405020304" pitchFamily="18" charset="0"/>
                <a:cs typeface="Times New Roman" panose="02020603050405020304" pitchFamily="18" charset="0"/>
              </a:rPr>
              <a:t> + </a:t>
            </a:r>
            <a:r>
              <a:rPr lang="el-GR" sz="2800" b="1" i="1" dirty="0" smtClean="0">
                <a:solidFill>
                  <a:srgbClr val="C00000"/>
                </a:solidFill>
                <a:latin typeface="Times New Roman" panose="02020603050405020304" pitchFamily="18" charset="0"/>
                <a:cs typeface="Times New Roman" panose="02020603050405020304" pitchFamily="18" charset="0"/>
              </a:rPr>
              <a:t>ε</a:t>
            </a:r>
            <a:r>
              <a:rPr lang="en-US" sz="2800" b="1" i="1" baseline="-25000" dirty="0" err="1" smtClean="0">
                <a:solidFill>
                  <a:srgbClr val="C00000"/>
                </a:solidFill>
                <a:latin typeface="Times New Roman" panose="02020603050405020304" pitchFamily="18" charset="0"/>
                <a:cs typeface="Times New Roman" panose="02020603050405020304" pitchFamily="18" charset="0"/>
              </a:rPr>
              <a:t>i</a:t>
            </a:r>
            <a:endParaRPr lang="en-US" sz="2800" b="1" i="1" baseline="-25000" dirty="0" smtClean="0">
              <a:solidFill>
                <a:srgbClr val="C00000"/>
              </a:solidFill>
              <a:latin typeface="Times New Roman" panose="02020603050405020304" pitchFamily="18" charset="0"/>
              <a:cs typeface="Times New Roman" panose="02020603050405020304" pitchFamily="18" charset="0"/>
            </a:endParaRPr>
          </a:p>
          <a:p>
            <a:pPr algn="ctr"/>
            <a:endParaRPr lang="en-US" sz="1200" b="1" i="1" baseline="-25000" dirty="0">
              <a:solidFill>
                <a:srgbClr val="C00000"/>
              </a:solidFill>
              <a:latin typeface="Times New Roman" panose="02020603050405020304" pitchFamily="18" charset="0"/>
              <a:cs typeface="Times New Roman" panose="02020603050405020304" pitchFamily="18" charset="0"/>
            </a:endParaRPr>
          </a:p>
          <a:p>
            <a:pPr algn="ctr"/>
            <a:r>
              <a:rPr lang="en-US" sz="2800" b="1" dirty="0">
                <a:solidFill>
                  <a:srgbClr val="C00000"/>
                </a:solidFill>
                <a:latin typeface="+mj-lt"/>
                <a:ea typeface="+mj-ea"/>
                <a:cs typeface="+mj-cs"/>
              </a:rPr>
              <a:t>Sample</a:t>
            </a:r>
            <a:r>
              <a:rPr lang="en-US" sz="2800" b="1" i="1" dirty="0" smtClean="0">
                <a:solidFill>
                  <a:srgbClr val="C00000"/>
                </a:solidFill>
                <a:latin typeface="Times New Roman" panose="02020603050405020304" pitchFamily="18" charset="0"/>
                <a:cs typeface="Times New Roman" panose="02020603050405020304" pitchFamily="18" charset="0"/>
              </a:rPr>
              <a:t> </a:t>
            </a:r>
            <a:r>
              <a:rPr lang="en-US" sz="2800" b="1" dirty="0">
                <a:solidFill>
                  <a:srgbClr val="C00000"/>
                </a:solidFill>
                <a:latin typeface="+mj-lt"/>
                <a:ea typeface="+mj-ea"/>
                <a:cs typeface="+mj-cs"/>
              </a:rPr>
              <a:t>size</a:t>
            </a:r>
            <a:r>
              <a:rPr lang="en-US" sz="2800" b="1" i="1" dirty="0" smtClean="0">
                <a:solidFill>
                  <a:srgbClr val="C00000"/>
                </a:solidFill>
                <a:latin typeface="Times New Roman" panose="02020603050405020304" pitchFamily="18" charset="0"/>
                <a:cs typeface="Times New Roman" panose="02020603050405020304" pitchFamily="18" charset="0"/>
              </a:rPr>
              <a:t> n = </a:t>
            </a:r>
            <a:r>
              <a:rPr lang="en-US" sz="2800" b="1" dirty="0" smtClean="0">
                <a:solidFill>
                  <a:srgbClr val="C00000"/>
                </a:solidFill>
                <a:latin typeface="Times New Roman" panose="02020603050405020304" pitchFamily="18" charset="0"/>
                <a:cs typeface="Times New Roman" panose="02020603050405020304" pitchFamily="18" charset="0"/>
              </a:rPr>
              <a:t>20 </a:t>
            </a:r>
            <a:endParaRPr lang="en-US" sz="2800" b="1" baseline="-25000" dirty="0" smtClean="0">
              <a:solidFill>
                <a:srgbClr val="C00000"/>
              </a:solidFill>
              <a:latin typeface="Times New Roman" panose="02020603050405020304" pitchFamily="18" charset="0"/>
              <a:cs typeface="Times New Roman" panose="02020603050405020304" pitchFamily="18" charset="0"/>
            </a:endParaRPr>
          </a:p>
          <a:p>
            <a:pPr algn="ctr"/>
            <a:r>
              <a:rPr lang="en-US" sz="3600" dirty="0" smtClean="0"/>
              <a:t> </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289201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038600"/>
            <a:ext cx="4419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2</a:t>
            </a:fld>
            <a:endParaRPr lang="en-US"/>
          </a:p>
        </p:txBody>
      </p:sp>
    </p:spTree>
    <p:extLst>
      <p:ext uri="{BB962C8B-B14F-4D97-AF65-F5344CB8AC3E}">
        <p14:creationId xmlns:p14="http://schemas.microsoft.com/office/powerpoint/2010/main" val="2768469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a:bodyPr>
          <a:lstStyle/>
          <a:p>
            <a:r>
              <a:rPr lang="en-US" sz="2800" dirty="0">
                <a:solidFill>
                  <a:srgbClr val="C00000"/>
                </a:solidFill>
              </a:rPr>
              <a:t>Exercise 1: Code and Model Output </a:t>
            </a:r>
            <a:r>
              <a:rPr lang="en-US" sz="2800" dirty="0" smtClean="0">
                <a:solidFill>
                  <a:srgbClr val="C00000"/>
                </a:solidFill>
              </a:rPr>
              <a:t>R</a:t>
            </a:r>
            <a:endParaRPr lang="en-US" sz="2800" dirty="0">
              <a:solidFill>
                <a:srgbClr val="C0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41910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67" y="3886200"/>
            <a:ext cx="4343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693" y="1303742"/>
            <a:ext cx="21336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4958" y="1303741"/>
            <a:ext cx="2029047"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962400"/>
            <a:ext cx="43434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20</a:t>
            </a:fld>
            <a:endParaRPr lang="en-US"/>
          </a:p>
        </p:txBody>
      </p:sp>
    </p:spTree>
    <p:extLst>
      <p:ext uri="{BB962C8B-B14F-4D97-AF65-F5344CB8AC3E}">
        <p14:creationId xmlns:p14="http://schemas.microsoft.com/office/powerpoint/2010/main" val="998708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63562"/>
          </a:xfrm>
        </p:spPr>
        <p:txBody>
          <a:bodyPr>
            <a:normAutofit/>
          </a:bodyPr>
          <a:lstStyle/>
          <a:p>
            <a:r>
              <a:rPr lang="en-US" sz="2800" dirty="0" smtClean="0">
                <a:solidFill>
                  <a:srgbClr val="C00000"/>
                </a:solidFill>
              </a:rPr>
              <a:t>Exercise 1: Calculations Regression</a:t>
            </a:r>
            <a:endParaRPr lang="en-US" sz="2800"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2486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21</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977185"/>
            <a:ext cx="19335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400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C00000"/>
                </a:solidFill>
              </a:rPr>
              <a:t>Exercise 1: Check Assumptions</a:t>
            </a:r>
            <a:endParaRPr lang="en-US" sz="2800" dirty="0">
              <a:solidFill>
                <a:srgbClr val="C00000"/>
              </a:solidFill>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112159"/>
            <a:ext cx="4191000" cy="193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DiagnosticsPanel1.png" descr="Panel of fit diagnostics for algae." title="Panel of fit diagnostics for algae."/>
          <p:cNvPicPr/>
          <p:nvPr/>
        </p:nvPicPr>
        <p:blipFill>
          <a:blip r:embed="rId3"/>
          <a:stretch>
            <a:fillRect/>
          </a:stretch>
        </p:blipFill>
        <p:spPr>
          <a:xfrm>
            <a:off x="4953000" y="1333500"/>
            <a:ext cx="3733800" cy="5067300"/>
          </a:xfrm>
          <a:prstGeom prst="rect">
            <a:avLst/>
          </a:prstGeom>
          <a:noFill/>
        </p:spPr>
      </p:pic>
      <p:pic>
        <p:nvPicPr>
          <p:cNvPr id="6" name="SGPlot3.png" descr="The SGPlot Procedure" title="The SGPlot Procedure"/>
          <p:cNvPicPr/>
          <p:nvPr/>
        </p:nvPicPr>
        <p:blipFill>
          <a:blip r:embed="rId4"/>
          <a:stretch>
            <a:fillRect/>
          </a:stretch>
        </p:blipFill>
        <p:spPr>
          <a:xfrm>
            <a:off x="457200" y="3200400"/>
            <a:ext cx="4191000" cy="3200400"/>
          </a:xfrm>
          <a:prstGeom prst="rect">
            <a:avLst/>
          </a:prstGeom>
          <a:noFill/>
        </p:spPr>
      </p:pic>
      <p:sp>
        <p:nvSpPr>
          <p:cNvPr id="3" name="Slide Number Placeholder 2"/>
          <p:cNvSpPr>
            <a:spLocks noGrp="1"/>
          </p:cNvSpPr>
          <p:nvPr>
            <p:ph type="sldNum" sz="quarter" idx="12"/>
          </p:nvPr>
        </p:nvSpPr>
        <p:spPr/>
        <p:txBody>
          <a:bodyPr/>
          <a:lstStyle/>
          <a:p>
            <a:fld id="{A0C4E56A-5A14-419F-9CF9-F9E458C545E4}" type="slidenum">
              <a:rPr lang="en-US" smtClean="0"/>
              <a:t>22</a:t>
            </a:fld>
            <a:endParaRPr lang="en-US"/>
          </a:p>
        </p:txBody>
      </p:sp>
    </p:spTree>
    <p:extLst>
      <p:ext uri="{BB962C8B-B14F-4D97-AF65-F5344CB8AC3E}">
        <p14:creationId xmlns:p14="http://schemas.microsoft.com/office/powerpoint/2010/main" val="1967850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smtClean="0">
                <a:solidFill>
                  <a:srgbClr val="C00000"/>
                </a:solidFill>
              </a:rPr>
              <a:t>Exercise 1: Answers</a:t>
            </a:r>
            <a:endParaRPr lang="en-US" sz="2800" dirty="0">
              <a:solidFill>
                <a:srgbClr val="C00000"/>
              </a:solidFill>
            </a:endParaRPr>
          </a:p>
        </p:txBody>
      </p:sp>
      <p:sp>
        <p:nvSpPr>
          <p:cNvPr id="4" name="Rectangle 3"/>
          <p:cNvSpPr/>
          <p:nvPr/>
        </p:nvSpPr>
        <p:spPr>
          <a:xfrm>
            <a:off x="1143000" y="990600"/>
            <a:ext cx="7620000" cy="5170646"/>
          </a:xfrm>
          <a:prstGeom prst="rect">
            <a:avLst/>
          </a:prstGeom>
        </p:spPr>
        <p:txBody>
          <a:bodyPr wrap="square">
            <a:spAutoFit/>
          </a:bodyPr>
          <a:lstStyle/>
          <a:p>
            <a:r>
              <a:rPr lang="en-US" dirty="0" smtClean="0"/>
              <a:t>Using the data collected answer conduct the following analysis:</a:t>
            </a:r>
          </a:p>
          <a:p>
            <a:endParaRPr lang="en-US" sz="1400" dirty="0" smtClean="0"/>
          </a:p>
          <a:p>
            <a:pPr lvl="0">
              <a:buFont typeface="+mj-lt"/>
              <a:buAutoNum type="arabicPeriod"/>
            </a:pPr>
            <a:r>
              <a:rPr lang="en-US" sz="1400" dirty="0" smtClean="0"/>
              <a:t> Run a regression analysis with all confidence intervals in SAS or R.</a:t>
            </a:r>
          </a:p>
          <a:p>
            <a:pPr lvl="0"/>
            <a:r>
              <a:rPr lang="en-US" sz="1400" dirty="0" smtClean="0"/>
              <a:t>            </a:t>
            </a:r>
            <a:r>
              <a:rPr lang="en-US" sz="1400" dirty="0" smtClean="0">
                <a:solidFill>
                  <a:srgbClr val="FF0000"/>
                </a:solidFill>
              </a:rPr>
              <a:t>See Previous Slides.</a:t>
            </a:r>
          </a:p>
          <a:p>
            <a:pPr lvl="0">
              <a:buFont typeface="+mj-lt"/>
              <a:buAutoNum type="arabicPeriod" startAt="2"/>
            </a:pPr>
            <a:r>
              <a:rPr lang="en-US" sz="1400" dirty="0" smtClean="0"/>
              <a:t>   Analyze the residuals from the regression to check assumptions.</a:t>
            </a:r>
          </a:p>
          <a:p>
            <a:pPr lvl="0"/>
            <a:r>
              <a:rPr lang="en-US" sz="1400" dirty="0" smtClean="0">
                <a:solidFill>
                  <a:srgbClr val="FF0000"/>
                </a:solidFill>
              </a:rPr>
              <a:t>           Graph of nitro by algae appears linear, residuals appear normally  </a:t>
            </a:r>
          </a:p>
          <a:p>
            <a:pPr lvl="0"/>
            <a:r>
              <a:rPr lang="en-US" sz="1400" dirty="0" smtClean="0">
                <a:solidFill>
                  <a:srgbClr val="FF0000"/>
                </a:solidFill>
              </a:rPr>
              <a:t>           distributed with equal variance for error terms given nitro levels.</a:t>
            </a:r>
          </a:p>
          <a:p>
            <a:pPr lvl="0">
              <a:buFont typeface="+mj-lt"/>
              <a:buAutoNum type="arabicPeriod" startAt="3"/>
            </a:pPr>
            <a:r>
              <a:rPr lang="en-US" sz="1400" dirty="0" smtClean="0"/>
              <a:t>  Manually confirm the F-statistic – </a:t>
            </a:r>
            <a:r>
              <a:rPr lang="en-US" sz="1400" dirty="0" smtClean="0">
                <a:solidFill>
                  <a:srgbClr val="FF0000"/>
                </a:solidFill>
              </a:rPr>
              <a:t>See previous slide with calculations.</a:t>
            </a:r>
          </a:p>
          <a:p>
            <a:pPr lvl="0">
              <a:buFont typeface="+mj-lt"/>
              <a:buAutoNum type="arabicPeriod" startAt="3"/>
            </a:pPr>
            <a:r>
              <a:rPr lang="en-US" sz="1400" dirty="0" smtClean="0"/>
              <a:t>  Interpret the F-statistic – </a:t>
            </a:r>
            <a:r>
              <a:rPr lang="en-US" sz="1400" dirty="0" smtClean="0">
                <a:solidFill>
                  <a:srgbClr val="FF0000"/>
                </a:solidFill>
              </a:rPr>
              <a:t>Value is 6.38 which is significant with (18,1) </a:t>
            </a:r>
            <a:r>
              <a:rPr lang="en-US" sz="1400" dirty="0" err="1" smtClean="0">
                <a:solidFill>
                  <a:srgbClr val="FF0000"/>
                </a:solidFill>
              </a:rPr>
              <a:t>d.f.</a:t>
            </a:r>
            <a:r>
              <a:rPr lang="en-US" sz="1400" dirty="0" smtClean="0">
                <a:solidFill>
                  <a:srgbClr val="FF0000"/>
                </a:solidFill>
              </a:rPr>
              <a:t>, so there is evidence the</a:t>
            </a:r>
          </a:p>
          <a:p>
            <a:pPr lvl="0"/>
            <a:r>
              <a:rPr lang="en-US" sz="1400" dirty="0" smtClean="0">
                <a:solidFill>
                  <a:srgbClr val="FF0000"/>
                </a:solidFill>
              </a:rPr>
              <a:t>                                                    slope is different from zero.</a:t>
            </a:r>
          </a:p>
          <a:p>
            <a:pPr lvl="0">
              <a:buFont typeface="+mj-lt"/>
              <a:buAutoNum type="arabicPeriod" startAt="5"/>
            </a:pPr>
            <a:r>
              <a:rPr lang="en-US" sz="1400" dirty="0" smtClean="0"/>
              <a:t>  Manually confirm the t-statistics and their degrees of freedom - </a:t>
            </a:r>
            <a:r>
              <a:rPr lang="en-US" sz="1400" dirty="0" smtClean="0">
                <a:solidFill>
                  <a:srgbClr val="FF0000"/>
                </a:solidFill>
              </a:rPr>
              <a:t>See previous slide.</a:t>
            </a:r>
          </a:p>
          <a:p>
            <a:pPr lvl="0">
              <a:buFont typeface="+mj-lt"/>
              <a:buAutoNum type="arabicPeriod" startAt="6"/>
            </a:pPr>
            <a:r>
              <a:rPr lang="en-US" sz="1400" dirty="0" smtClean="0"/>
              <a:t>   Interpret the t-statistic  </a:t>
            </a:r>
            <a:r>
              <a:rPr lang="en-US" sz="1400" dirty="0" err="1" smtClean="0"/>
              <a:t>prob</a:t>
            </a:r>
            <a:r>
              <a:rPr lang="en-US" sz="1400" dirty="0" smtClean="0"/>
              <a:t>(t) for </a:t>
            </a:r>
            <a:r>
              <a:rPr lang="el-GR" sz="1400" dirty="0" smtClean="0"/>
              <a:t>β̂</a:t>
            </a:r>
            <a:r>
              <a:rPr lang="en-US" sz="1400" baseline="-25000" dirty="0" smtClean="0"/>
              <a:t>o</a:t>
            </a:r>
            <a:r>
              <a:rPr lang="en-US" sz="1400" dirty="0" smtClean="0"/>
              <a:t> &lt; 0.001 and </a:t>
            </a:r>
            <a:r>
              <a:rPr lang="en-US" sz="1400" dirty="0" err="1" smtClean="0"/>
              <a:t>prob</a:t>
            </a:r>
            <a:r>
              <a:rPr lang="en-US" sz="1400" dirty="0" smtClean="0"/>
              <a:t>(t) for </a:t>
            </a:r>
            <a:r>
              <a:rPr lang="el-GR" sz="1400" dirty="0" smtClean="0"/>
              <a:t>β̂</a:t>
            </a:r>
            <a:r>
              <a:rPr lang="en-US" sz="1400" baseline="-25000" dirty="0" smtClean="0"/>
              <a:t>1</a:t>
            </a:r>
            <a:r>
              <a:rPr lang="en-US" sz="1400" dirty="0" smtClean="0"/>
              <a:t> = 0.0355 </a:t>
            </a:r>
          </a:p>
          <a:p>
            <a:pPr lvl="0" indent="-457200"/>
            <a:r>
              <a:rPr lang="en-US" sz="1400" dirty="0" smtClean="0"/>
              <a:t>          </a:t>
            </a:r>
            <a:r>
              <a:rPr lang="en-US" sz="1400" dirty="0" smtClean="0">
                <a:solidFill>
                  <a:srgbClr val="FF0000"/>
                </a:solidFill>
              </a:rPr>
              <a:t>Both probabilities are &lt; 0.05 so there is evidence all regression</a:t>
            </a:r>
          </a:p>
          <a:p>
            <a:pPr lvl="0" indent="-457200"/>
            <a:r>
              <a:rPr lang="en-US" sz="1400" dirty="0" smtClean="0">
                <a:solidFill>
                  <a:srgbClr val="FF0000"/>
                </a:solidFill>
              </a:rPr>
              <a:t>          coefficients are different from zero.</a:t>
            </a:r>
          </a:p>
          <a:p>
            <a:pPr>
              <a:buFont typeface="+mj-lt"/>
              <a:buAutoNum type="arabicPeriod" startAt="7"/>
            </a:pPr>
            <a:r>
              <a:rPr lang="en-US" sz="1400" dirty="0" smtClean="0"/>
              <a:t>   Manually confirm the values of all confidence intervals. -</a:t>
            </a:r>
            <a:r>
              <a:rPr lang="en-US" sz="1400" dirty="0" smtClean="0">
                <a:solidFill>
                  <a:srgbClr val="FF0000"/>
                </a:solidFill>
              </a:rPr>
              <a:t>See previous slide.</a:t>
            </a:r>
          </a:p>
          <a:p>
            <a:pPr lvl="0">
              <a:buFont typeface="+mj-lt"/>
              <a:buAutoNum type="arabicPeriod" startAt="7"/>
            </a:pPr>
            <a:r>
              <a:rPr lang="en-US" sz="1400" dirty="0" smtClean="0"/>
              <a:t>   Interpret all the confidence interval you calculated for the regression coefficients.</a:t>
            </a:r>
          </a:p>
          <a:p>
            <a:pPr lvl="0"/>
            <a:r>
              <a:rPr lang="en-US" sz="1400" dirty="0" smtClean="0">
                <a:solidFill>
                  <a:srgbClr val="FF0000"/>
                </a:solidFill>
              </a:rPr>
              <a:t>          The mean intervals give confidence intervals for the mean of algae for nitrogen values.  The  </a:t>
            </a:r>
          </a:p>
          <a:p>
            <a:pPr lvl="0"/>
            <a:r>
              <a:rPr lang="en-US" sz="1400" dirty="0" smtClean="0">
                <a:solidFill>
                  <a:srgbClr val="FF0000"/>
                </a:solidFill>
              </a:rPr>
              <a:t>           prediction interval gives confidence interval for an actual prediction of algae for nitrogen values.</a:t>
            </a:r>
          </a:p>
          <a:p>
            <a:pPr>
              <a:buFont typeface="+mj-lt"/>
              <a:buAutoNum type="arabicPeriod" startAt="9"/>
            </a:pPr>
            <a:r>
              <a:rPr lang="en-US" sz="1400" dirty="0" smtClean="0"/>
              <a:t>    Find </a:t>
            </a:r>
            <a:r>
              <a:rPr lang="en-US" sz="1400" dirty="0"/>
              <a:t>all confidence intervals for a pond with a nitrogen amount of 1.5.</a:t>
            </a:r>
          </a:p>
          <a:p>
            <a:pPr lvl="0"/>
            <a:r>
              <a:rPr lang="en-US" sz="1400" dirty="0">
                <a:solidFill>
                  <a:srgbClr val="FF0000"/>
                </a:solidFill>
              </a:rPr>
              <a:t> </a:t>
            </a:r>
            <a:r>
              <a:rPr lang="en-US" sz="1400" dirty="0" smtClean="0">
                <a:solidFill>
                  <a:srgbClr val="FF0000"/>
                </a:solidFill>
              </a:rPr>
              <a:t>        Mean (9.3,10.8)   Predict(7.6,12.5)</a:t>
            </a:r>
          </a:p>
          <a:p>
            <a:pPr lvl="0">
              <a:buFont typeface="+mj-lt"/>
              <a:buAutoNum type="arabicPeriod" startAt="9"/>
            </a:pPr>
            <a:r>
              <a:rPr lang="en-US" sz="1400" dirty="0" smtClean="0"/>
              <a:t>   What should the firm recommend about doing more research?</a:t>
            </a:r>
          </a:p>
          <a:p>
            <a:pPr lvl="0"/>
            <a:r>
              <a:rPr lang="en-US" sz="1400" dirty="0" smtClean="0">
                <a:solidFill>
                  <a:srgbClr val="FF0000"/>
                </a:solidFill>
              </a:rPr>
              <a:t>           Since the regression results provide evidence that algae levels are linearly correlated with </a:t>
            </a:r>
          </a:p>
          <a:p>
            <a:pPr lvl="0"/>
            <a:r>
              <a:rPr lang="en-US" sz="1400" dirty="0" smtClean="0">
                <a:solidFill>
                  <a:srgbClr val="FF0000"/>
                </a:solidFill>
              </a:rPr>
              <a:t>           nitrogen, more research is feasible.</a:t>
            </a:r>
            <a:endParaRPr lang="en-US" sz="1400" dirty="0">
              <a:solidFill>
                <a:srgbClr val="FF0000"/>
              </a:solidFill>
            </a:endParaRPr>
          </a:p>
        </p:txBody>
      </p:sp>
      <p:sp>
        <p:nvSpPr>
          <p:cNvPr id="3" name="Slide Number Placeholder 2"/>
          <p:cNvSpPr>
            <a:spLocks noGrp="1"/>
          </p:cNvSpPr>
          <p:nvPr>
            <p:ph type="sldNum" sz="quarter" idx="12"/>
          </p:nvPr>
        </p:nvSpPr>
        <p:spPr/>
        <p:txBody>
          <a:bodyPr/>
          <a:lstStyle/>
          <a:p>
            <a:fld id="{A0C4E56A-5A14-419F-9CF9-F9E458C545E4}" type="slidenum">
              <a:rPr lang="en-US" smtClean="0"/>
              <a:t>23</a:t>
            </a:fld>
            <a:endParaRPr lang="en-US"/>
          </a:p>
        </p:txBody>
      </p:sp>
    </p:spTree>
    <p:extLst>
      <p:ext uri="{BB962C8B-B14F-4D97-AF65-F5344CB8AC3E}">
        <p14:creationId xmlns:p14="http://schemas.microsoft.com/office/powerpoint/2010/main" val="143619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600" y="152400"/>
            <a:ext cx="8229600" cy="609600"/>
          </a:xfrm>
        </p:spPr>
        <p:txBody>
          <a:bodyPr>
            <a:normAutofit/>
          </a:bodyPr>
          <a:lstStyle/>
          <a:p>
            <a:r>
              <a:rPr lang="en-US" sz="2800" dirty="0" smtClean="0"/>
              <a:t>Example: Code and Model Output</a:t>
            </a:r>
            <a:endParaRPr lang="en-US" sz="2800" dirty="0"/>
          </a:p>
        </p:txBody>
      </p:sp>
      <p:sp>
        <p:nvSpPr>
          <p:cNvPr id="4" name="Rectangle 3"/>
          <p:cNvSpPr/>
          <p:nvPr/>
        </p:nvSpPr>
        <p:spPr>
          <a:xfrm>
            <a:off x="457199" y="1004267"/>
            <a:ext cx="3810000" cy="55489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SAS</a:t>
            </a:r>
          </a:p>
          <a:p>
            <a:pPr algn="ctr"/>
            <a:endParaRPr lang="en-US" b="1" u="sng" dirty="0">
              <a:solidFill>
                <a:schemeClr val="tx1"/>
              </a:solidFill>
            </a:endParaRPr>
          </a:p>
          <a:p>
            <a:pPr algn="ctr"/>
            <a:endParaRPr lang="en-US" b="1" u="sng"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59" y="3935677"/>
            <a:ext cx="359492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815961" y="1003344"/>
            <a:ext cx="3810000" cy="5549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R</a:t>
            </a:r>
          </a:p>
          <a:p>
            <a:pPr algn="ctr"/>
            <a:endParaRPr lang="en-US" b="1" u="sng" dirty="0">
              <a:solidFill>
                <a:schemeClr val="tx1"/>
              </a:solidFill>
            </a:endParaRPr>
          </a:p>
          <a:p>
            <a:pPr algn="ctr"/>
            <a:endParaRPr lang="en-US" b="1" u="sng" dirty="0">
              <a:solidFill>
                <a:schemeClr val="tx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34" y="5301823"/>
            <a:ext cx="3427771" cy="10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489" y="3808237"/>
            <a:ext cx="3409950" cy="250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430" y="1447800"/>
            <a:ext cx="3460955" cy="225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7064" y="1477297"/>
            <a:ext cx="3627794" cy="2178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3</a:t>
            </a:fld>
            <a:endParaRPr lang="en-US"/>
          </a:p>
        </p:txBody>
      </p:sp>
    </p:spTree>
    <p:extLst>
      <p:ext uri="{BB962C8B-B14F-4D97-AF65-F5344CB8AC3E}">
        <p14:creationId xmlns:p14="http://schemas.microsoft.com/office/powerpoint/2010/main" val="2018620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2800" dirty="0"/>
              <a:t>Example: Code and Model </a:t>
            </a:r>
            <a:r>
              <a:rPr lang="en-US" sz="2800" dirty="0" smtClean="0"/>
              <a:t>Output SAS</a:t>
            </a:r>
            <a:endParaRPr lang="en-US" sz="2800" dirty="0"/>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3578662"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1636" y="2057400"/>
            <a:ext cx="4511675" cy="462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800600"/>
            <a:ext cx="251460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990600"/>
            <a:ext cx="2974975"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2743200" y="30480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You will do this for Live Assignment and Homework.</a:t>
            </a:r>
            <a:endParaRPr lang="en-US" sz="1200" dirty="0"/>
          </a:p>
        </p:txBody>
      </p:sp>
      <p:cxnSp>
        <p:nvCxnSpPr>
          <p:cNvPr id="7" name="Straight Arrow Connector 6"/>
          <p:cNvCxnSpPr/>
          <p:nvPr/>
        </p:nvCxnSpPr>
        <p:spPr>
          <a:xfrm flipH="1" flipV="1">
            <a:off x="2514600" y="2667000"/>
            <a:ext cx="990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0C4E56A-5A14-419F-9CF9-F9E458C545E4}" type="slidenum">
              <a:rPr lang="en-US" smtClean="0"/>
              <a:t>4</a:t>
            </a:fld>
            <a:endParaRPr lang="en-US"/>
          </a:p>
        </p:txBody>
      </p:sp>
    </p:spTree>
    <p:extLst>
      <p:ext uri="{BB962C8B-B14F-4D97-AF65-F5344CB8AC3E}">
        <p14:creationId xmlns:p14="http://schemas.microsoft.com/office/powerpoint/2010/main" val="297474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64" y="214387"/>
            <a:ext cx="8229600" cy="868362"/>
          </a:xfrm>
        </p:spPr>
        <p:txBody>
          <a:bodyPr>
            <a:normAutofit fontScale="90000"/>
          </a:bodyPr>
          <a:lstStyle/>
          <a:p>
            <a:r>
              <a:rPr lang="en-US" dirty="0"/>
              <a:t>Example: Code and Model Output </a:t>
            </a:r>
            <a:r>
              <a:rPr lang="en-US" dirty="0" smtClean="0"/>
              <a:t>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93" y="1082749"/>
            <a:ext cx="3886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65" y="3962400"/>
            <a:ext cx="45720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447800"/>
            <a:ext cx="4086864"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2476500" y="3740945"/>
            <a:ext cx="2057400" cy="373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You will do this for Live Assignment and Homework</a:t>
            </a:r>
            <a:endParaRPr lang="en-US" sz="1100" dirty="0"/>
          </a:p>
        </p:txBody>
      </p:sp>
      <p:cxnSp>
        <p:nvCxnSpPr>
          <p:cNvPr id="8" name="Straight Arrow Connector 7"/>
          <p:cNvCxnSpPr>
            <a:endCxn id="3074" idx="2"/>
          </p:cNvCxnSpPr>
          <p:nvPr/>
        </p:nvCxnSpPr>
        <p:spPr>
          <a:xfrm flipH="1" flipV="1">
            <a:off x="2191193" y="3749749"/>
            <a:ext cx="457643" cy="130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0C4E56A-5A14-419F-9CF9-F9E458C545E4}" type="slidenum">
              <a:rPr lang="en-US" smtClean="0"/>
              <a:t>5</a:t>
            </a:fld>
            <a:endParaRPr lang="en-US"/>
          </a:p>
        </p:txBody>
      </p:sp>
    </p:spTree>
    <p:extLst>
      <p:ext uri="{BB962C8B-B14F-4D97-AF65-F5344CB8AC3E}">
        <p14:creationId xmlns:p14="http://schemas.microsoft.com/office/powerpoint/2010/main" val="2337668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t>Example: Confidence Intervals</a:t>
            </a:r>
            <a:endParaRPr lang="en-US" sz="2800"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281" y="1587909"/>
            <a:ext cx="4800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75619" y="1125793"/>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SAS</a:t>
            </a:r>
            <a:endParaRPr lang="en-US" b="1" u="sng" dirty="0">
              <a:solidFill>
                <a:schemeClr val="tx1"/>
              </a:solidFill>
            </a:endParaRPr>
          </a:p>
        </p:txBody>
      </p:sp>
      <p:sp>
        <p:nvSpPr>
          <p:cNvPr id="7" name="Rectangle 6"/>
          <p:cNvSpPr/>
          <p:nvPr/>
        </p:nvSpPr>
        <p:spPr>
          <a:xfrm>
            <a:off x="5943600" y="1125793"/>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R</a:t>
            </a:r>
            <a:endParaRPr lang="en-US" b="1" u="sng" dirty="0">
              <a:solidFill>
                <a:schemeClr val="tx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82993"/>
            <a:ext cx="4648200" cy="4894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0C4E56A-5A14-419F-9CF9-F9E458C545E4}" type="slidenum">
              <a:rPr lang="en-US" smtClean="0"/>
              <a:t>6</a:t>
            </a:fld>
            <a:endParaRPr lang="en-US"/>
          </a:p>
        </p:txBody>
      </p:sp>
    </p:spTree>
    <p:extLst>
      <p:ext uri="{BB962C8B-B14F-4D97-AF65-F5344CB8AC3E}">
        <p14:creationId xmlns:p14="http://schemas.microsoft.com/office/powerpoint/2010/main" val="13582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smtClean="0"/>
              <a:t>ANOVA and Regression</a:t>
            </a:r>
            <a:endParaRPr lang="en-US" sz="2800"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914400"/>
                <a:ext cx="8229600" cy="5181600"/>
              </a:xfrm>
            </p:spPr>
            <p:txBody>
              <a:bodyPr>
                <a:normAutofit fontScale="85000" lnSpcReduction="20000"/>
              </a:bodyPr>
              <a:lstStyle/>
              <a:p>
                <a:r>
                  <a:rPr lang="en-US" dirty="0" smtClean="0"/>
                  <a:t>Total Sums of Squares</a:t>
                </a:r>
              </a:p>
              <a:p>
                <a:pPr marL="0" indent="0" algn="ctr">
                  <a:buNone/>
                </a:pPr>
                <a:r>
                  <a:rPr lang="en-US" dirty="0" smtClean="0"/>
                  <a:t>TSS = </a:t>
                </a:r>
                <a14:m>
                  <m:oMath xmlns:m="http://schemas.openxmlformats.org/officeDocument/2006/math">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a:rPr>
                          <m:t>𝑛</m:t>
                        </m:r>
                      </m:sup>
                      <m:e>
                        <m:sSup>
                          <m:sSupPr>
                            <m:ctrlPr>
                              <a:rPr lang="en-US" i="1" smtClean="0">
                                <a:latin typeface="Cambria Math"/>
                              </a:rPr>
                            </m:ctrlPr>
                          </m:sSupPr>
                          <m:e>
                            <m:d>
                              <m:dPr>
                                <m:ctrlPr>
                                  <a:rPr lang="en-US" i="1" smtClean="0">
                                    <a:latin typeface="Cambria Math"/>
                                  </a:rPr>
                                </m:ctrlPr>
                              </m:dPr>
                              <m:e>
                                <m:sSub>
                                  <m:sSubPr>
                                    <m:ctrlPr>
                                      <a:rPr lang="en-US"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m:t>
                                </m:r>
                                <m:acc>
                                  <m:accPr>
                                    <m:chr m:val="̅"/>
                                    <m:ctrlPr>
                                      <a:rPr lang="en-US" b="0" i="1" smtClean="0">
                                        <a:latin typeface="Cambria Math"/>
                                      </a:rPr>
                                    </m:ctrlPr>
                                  </m:accPr>
                                  <m:e>
                                    <m:r>
                                      <a:rPr lang="en-US" b="0" i="1" smtClean="0">
                                        <a:latin typeface="Cambria Math"/>
                                      </a:rPr>
                                      <m:t>𝑦</m:t>
                                    </m:r>
                                  </m:e>
                                </m:acc>
                              </m:e>
                            </m:d>
                          </m:e>
                          <m:sup>
                            <m:r>
                              <a:rPr lang="en-US" b="0" i="1" smtClean="0">
                                <a:latin typeface="Cambria Math"/>
                              </a:rPr>
                              <m:t>2</m:t>
                            </m:r>
                          </m:sup>
                        </m:sSup>
                      </m:e>
                    </m:nary>
                  </m:oMath>
                </a14:m>
                <a:endParaRPr lang="en-US" dirty="0" smtClean="0"/>
              </a:p>
              <a:p>
                <a:pPr marL="0" indent="0" algn="ctr">
                  <a:buNone/>
                </a:pPr>
                <a:endParaRPr lang="en-US" sz="1400" dirty="0" smtClean="0"/>
              </a:p>
              <a:p>
                <a:r>
                  <a:rPr lang="en-US" dirty="0" smtClean="0"/>
                  <a:t>Error Sums of Squares</a:t>
                </a:r>
              </a:p>
              <a:p>
                <a:pPr marL="0" indent="0" algn="ctr">
                  <a:buNone/>
                </a:pPr>
                <a:r>
                  <a:rPr lang="en-US" dirty="0" smtClean="0"/>
                  <a:t>ESS = </a:t>
                </a:r>
                <a14:m>
                  <m:oMath xmlns:m="http://schemas.openxmlformats.org/officeDocument/2006/math">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a:rPr>
                          <m:t>𝑛</m:t>
                        </m:r>
                      </m:sup>
                      <m:e>
                        <m:sSup>
                          <m:sSupPr>
                            <m:ctrlPr>
                              <a:rPr lang="en-US" i="1" smtClean="0">
                                <a:latin typeface="Cambria Math"/>
                              </a:rPr>
                            </m:ctrlPr>
                          </m:sSupPr>
                          <m:e>
                            <m:d>
                              <m:dPr>
                                <m:ctrlPr>
                                  <a:rPr lang="en-US" i="1" smtClean="0">
                                    <a:latin typeface="Cambria Math"/>
                                  </a:rPr>
                                </m:ctrlPr>
                              </m:dPr>
                              <m:e>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𝑦</m:t>
                                        </m:r>
                                      </m:e>
                                    </m:acc>
                                  </m:e>
                                  <m:sub>
                                    <m:r>
                                      <a:rPr lang="en-US" b="0" i="1" smtClean="0">
                                        <a:latin typeface="Cambria Math"/>
                                      </a:rPr>
                                      <m:t>𝑖</m:t>
                                    </m:r>
                                  </m:sub>
                                </m:sSub>
                                <m:r>
                                  <a:rPr lang="en-US" b="0" i="1" smtClean="0">
                                    <a:latin typeface="Cambria Math"/>
                                  </a:rPr>
                                  <m:t>−</m:t>
                                </m:r>
                                <m:acc>
                                  <m:accPr>
                                    <m:chr m:val="̅"/>
                                    <m:ctrlPr>
                                      <a:rPr lang="en-US" b="0" i="1" smtClean="0">
                                        <a:latin typeface="Cambria Math"/>
                                      </a:rPr>
                                    </m:ctrlPr>
                                  </m:accPr>
                                  <m:e>
                                    <m:r>
                                      <a:rPr lang="en-US" b="0" i="1" smtClean="0">
                                        <a:latin typeface="Cambria Math"/>
                                      </a:rPr>
                                      <m:t>𝑦</m:t>
                                    </m:r>
                                  </m:e>
                                </m:acc>
                              </m:e>
                            </m:d>
                          </m:e>
                          <m:sup>
                            <m:r>
                              <a:rPr lang="en-US" b="0" i="1" smtClean="0">
                                <a:latin typeface="Cambria Math"/>
                              </a:rPr>
                              <m:t>2</m:t>
                            </m:r>
                          </m:sup>
                        </m:sSup>
                      </m:e>
                    </m:nary>
                  </m:oMath>
                </a14:m>
                <a:endParaRPr lang="en-US" dirty="0" smtClean="0"/>
              </a:p>
              <a:p>
                <a:pPr marL="0" indent="0" algn="ctr">
                  <a:buNone/>
                </a:pPr>
                <a:endParaRPr lang="en-US" sz="1400" dirty="0" smtClean="0"/>
              </a:p>
              <a:p>
                <a:r>
                  <a:rPr lang="en-US" dirty="0" smtClean="0"/>
                  <a:t>Model Sums of Squares</a:t>
                </a:r>
              </a:p>
              <a:p>
                <a:pPr marL="0" indent="0" algn="ctr">
                  <a:buNone/>
                </a:pPr>
                <a:r>
                  <a:rPr lang="en-US" dirty="0" smtClean="0"/>
                  <a:t>MSS = TSS – ESS</a:t>
                </a:r>
              </a:p>
              <a:p>
                <a:pPr marL="0" indent="0" algn="ctr">
                  <a:buNone/>
                </a:pPr>
                <a:endParaRPr lang="en-US" sz="1400" dirty="0" smtClean="0"/>
              </a:p>
              <a:p>
                <a:r>
                  <a:rPr lang="en-US" dirty="0" smtClean="0"/>
                  <a:t>F-Test for H</a:t>
                </a:r>
                <a:r>
                  <a:rPr lang="en-US" baseline="-25000" dirty="0" smtClean="0"/>
                  <a:t>o</a:t>
                </a:r>
                <a:r>
                  <a:rPr lang="en-US" dirty="0" smtClean="0"/>
                  <a:t>: </a:t>
                </a:r>
                <a:r>
                  <a:rPr lang="el-GR" i="1" dirty="0" smtClean="0">
                    <a:latin typeface="Times New Roman" panose="02020603050405020304" pitchFamily="18" charset="0"/>
                    <a:cs typeface="Times New Roman" panose="02020603050405020304" pitchFamily="18" charset="0"/>
                  </a:rPr>
                  <a:t>β</a:t>
                </a:r>
                <a:r>
                  <a:rPr lang="en-US" i="1" baseline="-25000" dirty="0" smtClean="0">
                    <a:latin typeface="Times New Roman" panose="02020603050405020304" pitchFamily="18" charset="0"/>
                    <a:cs typeface="Times New Roman" panose="02020603050405020304" pitchFamily="18" charset="0"/>
                  </a:rPr>
                  <a:t>1</a:t>
                </a:r>
                <a:r>
                  <a:rPr lang="en-US" i="1" dirty="0" smtClean="0">
                    <a:latin typeface="Times New Roman" panose="02020603050405020304" pitchFamily="18" charset="0"/>
                    <a:cs typeface="Times New Roman" panose="02020603050405020304" pitchFamily="18" charset="0"/>
                  </a:rPr>
                  <a:t> = </a:t>
                </a:r>
                <a:r>
                  <a:rPr lang="el-GR" i="1" dirty="0" smtClean="0">
                    <a:latin typeface="Times New Roman" panose="02020603050405020304" pitchFamily="18" charset="0"/>
                    <a:cs typeface="Times New Roman" panose="02020603050405020304" pitchFamily="18" charset="0"/>
                  </a:rPr>
                  <a:t>β</a:t>
                </a:r>
                <a:r>
                  <a:rPr lang="en-US" i="1" baseline="-25000" dirty="0" smtClean="0">
                    <a:latin typeface="Times New Roman" panose="02020603050405020304" pitchFamily="18" charset="0"/>
                    <a:cs typeface="Times New Roman" panose="02020603050405020304" pitchFamily="18" charset="0"/>
                  </a:rPr>
                  <a:t>2</a:t>
                </a:r>
                <a:r>
                  <a:rPr lang="en-US" i="1" dirty="0" smtClean="0">
                    <a:latin typeface="Times New Roman" panose="02020603050405020304" pitchFamily="18" charset="0"/>
                    <a:cs typeface="Times New Roman" panose="02020603050405020304" pitchFamily="18" charset="0"/>
                  </a:rPr>
                  <a:t>  = …= </a:t>
                </a:r>
                <a:r>
                  <a:rPr lang="el-GR" i="1" dirty="0" smtClean="0">
                    <a:latin typeface="Times New Roman" panose="02020603050405020304" pitchFamily="18" charset="0"/>
                    <a:cs typeface="Times New Roman" panose="02020603050405020304" pitchFamily="18" charset="0"/>
                  </a:rPr>
                  <a:t>β</a:t>
                </a:r>
                <a:r>
                  <a:rPr lang="en-US" i="1" baseline="-25000" dirty="0" smtClean="0">
                    <a:latin typeface="Times New Roman" panose="02020603050405020304" pitchFamily="18" charset="0"/>
                    <a:cs typeface="Times New Roman" panose="02020603050405020304" pitchFamily="18" charset="0"/>
                  </a:rPr>
                  <a:t>k</a:t>
                </a:r>
                <a:r>
                  <a:rPr lang="en-US" i="1" dirty="0" smtClean="0">
                    <a:latin typeface="Times New Roman" panose="02020603050405020304" pitchFamily="18" charset="0"/>
                    <a:cs typeface="Times New Roman" panose="02020603050405020304" pitchFamily="18" charset="0"/>
                  </a:rPr>
                  <a:t> = 0</a:t>
                </a:r>
              </a:p>
              <a:p>
                <a:pPr marL="0" indent="0" algn="ctr">
                  <a:buNone/>
                </a:pPr>
                <a:r>
                  <a:rPr lang="en-US" i="1" dirty="0" smtClean="0">
                    <a:latin typeface="Times New Roman" panose="02020603050405020304" pitchFamily="18" charset="0"/>
                    <a:cs typeface="Times New Roman" panose="02020603050405020304" pitchFamily="18" charset="0"/>
                  </a:rPr>
                  <a:t>    </a:t>
                </a:r>
                <a:r>
                  <a:rPr lang="en-US" dirty="0"/>
                  <a:t>F = </a:t>
                </a:r>
                <a:r>
                  <a:rPr lang="en-US" dirty="0" smtClean="0"/>
                  <a:t>MSS/ESS </a:t>
                </a:r>
              </a:p>
              <a:p>
                <a:pPr marL="0" indent="0" algn="ctr">
                  <a:buNone/>
                </a:pPr>
                <a:r>
                  <a:rPr lang="en-US" i="1" dirty="0" err="1" smtClean="0"/>
                  <a:t>d.f</a:t>
                </a:r>
                <a:r>
                  <a:rPr lang="en-US" dirty="0" err="1" smtClean="0"/>
                  <a:t>.</a:t>
                </a:r>
                <a:r>
                  <a:rPr lang="en-US" dirty="0" smtClean="0"/>
                  <a:t> (</a:t>
                </a:r>
                <a:r>
                  <a:rPr lang="en-US" i="1" dirty="0" smtClean="0">
                    <a:latin typeface="Times New Roman" panose="02020603050405020304" pitchFamily="18" charset="0"/>
                    <a:cs typeface="Times New Roman" panose="02020603050405020304" pitchFamily="18" charset="0"/>
                  </a:rPr>
                  <a:t>p</a:t>
                </a:r>
                <a:r>
                  <a:rPr lang="en-US" dirty="0" smtClean="0"/>
                  <a:t> – 1, </a:t>
                </a:r>
                <a:r>
                  <a:rPr lang="en-US" i="1" dirty="0" smtClean="0">
                    <a:latin typeface="Times New Roman" panose="02020603050405020304" pitchFamily="18" charset="0"/>
                    <a:cs typeface="Times New Roman" panose="02020603050405020304" pitchFamily="18" charset="0"/>
                  </a:rPr>
                  <a:t>n-p</a:t>
                </a:r>
                <a:r>
                  <a:rPr lang="en-US" dirty="0" smtClean="0"/>
                  <a:t>) </a:t>
                </a:r>
                <a:r>
                  <a:rPr lang="en-US" i="1" dirty="0" smtClean="0">
                    <a:latin typeface="Times New Roman" panose="02020603050405020304" pitchFamily="18" charset="0"/>
                    <a:cs typeface="Times New Roman" panose="02020603050405020304" pitchFamily="18" charset="0"/>
                  </a:rPr>
                  <a:t>p</a:t>
                </a:r>
                <a:r>
                  <a:rPr lang="en-US" dirty="0" smtClean="0"/>
                  <a:t> = 2 in simple regression</a:t>
                </a:r>
                <a:endParaRPr lang="en-US" dirty="0" smtClean="0"/>
              </a:p>
              <a:p>
                <a:pPr marL="0" indent="0">
                  <a:buNone/>
                </a:pPr>
                <a:endParaRPr lang="en-US" sz="1500" dirty="0"/>
              </a:p>
              <a:p>
                <a:r>
                  <a:rPr lang="en-US" dirty="0" smtClean="0"/>
                  <a:t>r</a:t>
                </a:r>
                <a:r>
                  <a:rPr lang="en-US" baseline="30000" dirty="0" smtClean="0"/>
                  <a:t>2</a:t>
                </a:r>
                <a:r>
                  <a:rPr lang="en-US" dirty="0" smtClean="0"/>
                  <a:t> = MSS/TSS</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914400"/>
                <a:ext cx="8229600" cy="5181600"/>
              </a:xfrm>
              <a:blipFill rotWithShape="1">
                <a:blip r:embed="rId2"/>
                <a:stretch>
                  <a:fillRect l="-1259" t="-23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0C4E56A-5A14-419F-9CF9-F9E458C545E4}" type="slidenum">
              <a:rPr lang="en-US" smtClean="0"/>
              <a:t>7</a:t>
            </a:fld>
            <a:endParaRPr lang="en-US"/>
          </a:p>
        </p:txBody>
      </p:sp>
    </p:spTree>
    <p:extLst>
      <p:ext uri="{BB962C8B-B14F-4D97-AF65-F5344CB8AC3E}">
        <p14:creationId xmlns:p14="http://schemas.microsoft.com/office/powerpoint/2010/main" val="1648181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Regression Confidence Intervals</a:t>
            </a:r>
            <a:endParaRPr lang="en-US" b="1" dirty="0"/>
          </a:p>
        </p:txBody>
      </p:sp>
      <p:sp>
        <p:nvSpPr>
          <p:cNvPr id="3" name="Content Placeholder 2"/>
          <p:cNvSpPr>
            <a:spLocks noGrp="1"/>
          </p:cNvSpPr>
          <p:nvPr>
            <p:ph idx="1"/>
          </p:nvPr>
        </p:nvSpPr>
        <p:spPr>
          <a:xfrm>
            <a:off x="228600" y="1600200"/>
            <a:ext cx="8763000" cy="4525963"/>
          </a:xfrm>
        </p:spPr>
        <p:txBody>
          <a:bodyPr/>
          <a:lstStyle/>
          <a:p>
            <a:r>
              <a:rPr lang="en-US" dirty="0" smtClean="0"/>
              <a:t>Confidence intervals for the mean of dependent variable </a:t>
            </a:r>
            <a:r>
              <a:rPr lang="en-US" dirty="0" smtClean="0"/>
              <a:t>(</a:t>
            </a:r>
            <a:r>
              <a:rPr lang="en-US" dirty="0" err="1" smtClean="0"/>
              <a:t>ȳ</a:t>
            </a:r>
            <a:r>
              <a:rPr lang="en-US" baseline="-25000" dirty="0" err="1" smtClean="0"/>
              <a:t>i</a:t>
            </a:r>
            <a:r>
              <a:rPr lang="en-US" dirty="0" err="1" smtClean="0"/>
              <a:t>|x</a:t>
            </a:r>
            <a:r>
              <a:rPr lang="en-US" baseline="-25000" dirty="0" err="1" smtClean="0"/>
              <a:t>i</a:t>
            </a:r>
            <a:r>
              <a:rPr lang="en-US" dirty="0" smtClean="0"/>
              <a:t>)  </a:t>
            </a:r>
          </a:p>
          <a:p>
            <a:r>
              <a:rPr lang="en-US" dirty="0" smtClean="0"/>
              <a:t>Confidence intervals for prediction of a particular value of the dependent variable </a:t>
            </a:r>
            <a:r>
              <a:rPr lang="en-US" dirty="0" smtClean="0"/>
              <a:t>(</a:t>
            </a:r>
            <a:r>
              <a:rPr lang="en-US" dirty="0" err="1" smtClean="0"/>
              <a:t>y</a:t>
            </a:r>
            <a:r>
              <a:rPr lang="en-US" baseline="-25000" dirty="0" err="1" smtClean="0"/>
              <a:t>i</a:t>
            </a:r>
            <a:r>
              <a:rPr lang="en-US" dirty="0" err="1" smtClean="0"/>
              <a:t>|x</a:t>
            </a:r>
            <a:r>
              <a:rPr lang="en-US" baseline="-25000" dirty="0" err="1" smtClean="0"/>
              <a:t>i</a:t>
            </a:r>
            <a:r>
              <a:rPr lang="en-US" dirty="0" smtClean="0"/>
              <a:t>)  </a:t>
            </a:r>
          </a:p>
          <a:p>
            <a:r>
              <a:rPr lang="en-US" dirty="0" smtClean="0"/>
              <a:t>Calibration confidence Intervals for </a:t>
            </a:r>
            <a:r>
              <a:rPr lang="en-US" dirty="0" smtClean="0"/>
              <a:t>(</a:t>
            </a:r>
            <a:r>
              <a:rPr lang="en-US" dirty="0" err="1" smtClean="0"/>
              <a:t>x</a:t>
            </a:r>
            <a:r>
              <a:rPr lang="en-US" baseline="-25000" dirty="0" err="1" smtClean="0"/>
              <a:t>i</a:t>
            </a:r>
            <a:r>
              <a:rPr lang="en-US" dirty="0" err="1" smtClean="0"/>
              <a:t>|y</a:t>
            </a:r>
            <a:r>
              <a:rPr lang="en-US" baseline="-25000" dirty="0" err="1" smtClean="0"/>
              <a:t>i</a:t>
            </a:r>
            <a:r>
              <a:rPr lang="en-US" dirty="0" smtClean="0"/>
              <a:t>)</a:t>
            </a:r>
          </a:p>
          <a:p>
            <a:endParaRPr lang="en-US" dirty="0"/>
          </a:p>
        </p:txBody>
      </p:sp>
      <p:sp>
        <p:nvSpPr>
          <p:cNvPr id="4" name="Slide Number Placeholder 3"/>
          <p:cNvSpPr>
            <a:spLocks noGrp="1"/>
          </p:cNvSpPr>
          <p:nvPr>
            <p:ph type="sldNum" sz="quarter" idx="12"/>
          </p:nvPr>
        </p:nvSpPr>
        <p:spPr/>
        <p:txBody>
          <a:bodyPr/>
          <a:lstStyle/>
          <a:p>
            <a:fld id="{A0C4E56A-5A14-419F-9CF9-F9E458C545E4}" type="slidenum">
              <a:rPr lang="en-US" smtClean="0"/>
              <a:t>8</a:t>
            </a:fld>
            <a:endParaRPr lang="en-US"/>
          </a:p>
        </p:txBody>
      </p:sp>
    </p:spTree>
    <p:extLst>
      <p:ext uri="{BB962C8B-B14F-4D97-AF65-F5344CB8AC3E}">
        <p14:creationId xmlns:p14="http://schemas.microsoft.com/office/powerpoint/2010/main" val="2892851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2800" dirty="0" smtClean="0"/>
              <a:t/>
            </a:r>
            <a:br>
              <a:rPr lang="en-US" sz="2800" dirty="0" smtClean="0"/>
            </a:br>
            <a:r>
              <a:rPr lang="en-US" sz="2400" dirty="0" smtClean="0"/>
              <a:t>Formulas for confidence intervals</a:t>
            </a:r>
            <a:br>
              <a:rPr lang="en-US" sz="2400" dirty="0" smtClean="0"/>
            </a:br>
            <a:r>
              <a:rPr lang="en-US" sz="2400" dirty="0"/>
              <a:t>M</a:t>
            </a:r>
            <a:r>
              <a:rPr lang="en-US" sz="2400" dirty="0" smtClean="0"/>
              <a:t>ean of  dependent variable (</a:t>
            </a:r>
            <a:r>
              <a:rPr lang="en-US" sz="2400" i="1" dirty="0" err="1" smtClean="0">
                <a:latin typeface="Times New Roman" panose="02020603050405020304" pitchFamily="18" charset="0"/>
                <a:cs typeface="Times New Roman" panose="02020603050405020304" pitchFamily="18" charset="0"/>
              </a:rPr>
              <a:t>y</a:t>
            </a:r>
            <a:r>
              <a:rPr lang="en-US" sz="2400" dirty="0" err="1" smtClean="0"/>
              <a:t>̄</a:t>
            </a:r>
            <a:r>
              <a:rPr lang="en-US" sz="2400" i="1" baseline="-25000" dirty="0" err="1" smtClean="0">
                <a:latin typeface="Times New Roman" panose="02020603050405020304" pitchFamily="18" charset="0"/>
                <a:cs typeface="Times New Roman" panose="02020603050405020304" pitchFamily="18" charset="0"/>
              </a:rPr>
              <a:t>i</a:t>
            </a:r>
            <a:r>
              <a:rPr lang="en-US" sz="2400" i="1" dirty="0" err="1" smtClean="0">
                <a:latin typeface="Times New Roman" panose="02020603050405020304" pitchFamily="18" charset="0"/>
                <a:cs typeface="Times New Roman" panose="02020603050405020304" pitchFamily="18" charset="0"/>
              </a:rPr>
              <a:t>|x</a:t>
            </a:r>
            <a:r>
              <a:rPr lang="en-US" sz="2400" i="1" baseline="-25000" dirty="0" err="1" smtClean="0">
                <a:latin typeface="Times New Roman" panose="02020603050405020304" pitchFamily="18" charset="0"/>
                <a:cs typeface="Times New Roman" panose="02020603050405020304" pitchFamily="18" charset="0"/>
              </a:rPr>
              <a:t>i</a:t>
            </a:r>
            <a:r>
              <a:rPr lang="en-US" sz="2400" dirty="0" smtClean="0"/>
              <a:t>) </a:t>
            </a:r>
            <a:br>
              <a:rPr lang="en-US" sz="2400" dirty="0" smtClean="0"/>
            </a:br>
            <a:r>
              <a:rPr lang="en-US" sz="2400" dirty="0" smtClean="0"/>
              <a:t>Individual value of dependent </a:t>
            </a:r>
            <a:r>
              <a:rPr lang="en-US" sz="2400" dirty="0"/>
              <a:t>variable  </a:t>
            </a:r>
            <a:r>
              <a:rPr lang="en-US" sz="2400" dirty="0" smtClean="0"/>
              <a:t>(</a:t>
            </a:r>
            <a:r>
              <a:rPr lang="en-US" sz="2400" i="1" dirty="0" err="1" smtClean="0">
                <a:latin typeface="Times New Roman" panose="02020603050405020304" pitchFamily="18" charset="0"/>
                <a:cs typeface="Times New Roman" panose="02020603050405020304" pitchFamily="18" charset="0"/>
              </a:rPr>
              <a:t>y</a:t>
            </a:r>
            <a:r>
              <a:rPr lang="en-US" sz="2400" i="1" baseline="-25000" dirty="0" err="1" smtClean="0">
                <a:latin typeface="Times New Roman" panose="02020603050405020304" pitchFamily="18" charset="0"/>
                <a:cs typeface="Times New Roman" panose="02020603050405020304" pitchFamily="18" charset="0"/>
              </a:rPr>
              <a:t>i</a:t>
            </a:r>
            <a:r>
              <a:rPr lang="en-US" sz="2400" i="1" dirty="0" err="1" smtClean="0">
                <a:latin typeface="Times New Roman" panose="02020603050405020304" pitchFamily="18" charset="0"/>
                <a:cs typeface="Times New Roman" panose="02020603050405020304" pitchFamily="18" charset="0"/>
              </a:rPr>
              <a:t>|x</a:t>
            </a:r>
            <a:r>
              <a:rPr lang="en-US" sz="2400" i="1" baseline="-25000" dirty="0" err="1" smtClean="0">
                <a:latin typeface="Times New Roman" panose="02020603050405020304" pitchFamily="18" charset="0"/>
                <a:cs typeface="Times New Roman" panose="02020603050405020304" pitchFamily="18" charset="0"/>
              </a:rPr>
              <a:t>i</a:t>
            </a:r>
            <a:r>
              <a:rPr lang="en-US" sz="2400" dirty="0"/>
              <a:t>) </a:t>
            </a:r>
            <a:br>
              <a:rPr lang="en-US" sz="2400" dirty="0"/>
            </a:br>
            <a:r>
              <a:rPr lang="en-US" sz="2400" dirty="0" smtClean="0"/>
              <a:t/>
            </a:r>
            <a:br>
              <a:rPr lang="en-US" sz="2400" dirty="0" smtClean="0"/>
            </a:br>
            <a:endParaRPr lang="en-US"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295400"/>
                <a:ext cx="8153400" cy="5230504"/>
              </a:xfrm>
            </p:spPr>
            <p:txBody>
              <a:bodyPr>
                <a:noAutofit/>
              </a:bodyPr>
              <a:lstStyle/>
              <a:p>
                <a:pPr marL="0" indent="0">
                  <a:buNone/>
                </a:pPr>
                <a14:m>
                  <m:oMathPara xmlns:m="http://schemas.openxmlformats.org/officeDocument/2006/math">
                    <m:oMathParaPr>
                      <m:jc m:val="left"/>
                    </m:oMathParaPr>
                    <m:oMath xmlns:m="http://schemas.openxmlformats.org/officeDocument/2006/math">
                      <m:sSup>
                        <m:sSupPr>
                          <m:ctrlPr>
                            <a:rPr lang="en-US" sz="1600" i="1" smtClean="0">
                              <a:latin typeface="Cambria Math"/>
                            </a:rPr>
                          </m:ctrlPr>
                        </m:sSupPr>
                        <m:e>
                          <m:acc>
                            <m:accPr>
                              <m:chr m:val="̂"/>
                              <m:ctrlPr>
                                <a:rPr lang="en-US" sz="1600" i="1" smtClean="0">
                                  <a:latin typeface="Cambria Math"/>
                                </a:rPr>
                              </m:ctrlPr>
                            </m:accPr>
                            <m:e>
                              <m:r>
                                <a:rPr lang="en-US" sz="1600" i="1" smtClean="0">
                                  <a:latin typeface="Cambria Math"/>
                                  <a:ea typeface="Cambria Math"/>
                                </a:rPr>
                                <m:t>𝜎</m:t>
                              </m:r>
                            </m:e>
                          </m:acc>
                        </m:e>
                        <m:sup>
                          <m:r>
                            <a:rPr lang="en-US" sz="1600" b="0" i="1" smtClean="0">
                              <a:latin typeface="Cambria Math"/>
                            </a:rPr>
                            <m:t>2</m:t>
                          </m:r>
                        </m:sup>
                      </m:sSup>
                      <m:r>
                        <a:rPr lang="en-US" sz="1600" b="0" i="1" smtClean="0">
                          <a:latin typeface="Cambria Math"/>
                        </a:rPr>
                        <m:t>=</m:t>
                      </m:r>
                      <m:f>
                        <m:fPr>
                          <m:ctrlPr>
                            <a:rPr lang="en-US" sz="1600" b="0" i="1" smtClean="0">
                              <a:latin typeface="Cambria Math"/>
                            </a:rPr>
                          </m:ctrlPr>
                        </m:fPr>
                        <m:num>
                          <m:r>
                            <a:rPr lang="en-US" sz="1600" b="0" i="1" smtClean="0">
                              <a:latin typeface="Cambria Math"/>
                            </a:rPr>
                            <m:t>𝑆𝑆𝐸</m:t>
                          </m:r>
                        </m:num>
                        <m:den>
                          <m:r>
                            <a:rPr lang="en-US" sz="1600" b="0" i="1" smtClean="0">
                              <a:latin typeface="Cambria Math"/>
                            </a:rPr>
                            <m:t>𝑛</m:t>
                          </m:r>
                          <m:r>
                            <a:rPr lang="en-US" sz="1600" b="0" i="1" smtClean="0">
                              <a:latin typeface="Cambria Math"/>
                            </a:rPr>
                            <m:t>−</m:t>
                          </m:r>
                          <m:r>
                            <a:rPr lang="en-US" sz="1600" b="0" i="1" smtClean="0">
                              <a:latin typeface="Cambria Math"/>
                            </a:rPr>
                            <m:t>2</m:t>
                          </m:r>
                        </m:den>
                      </m:f>
                      <m:r>
                        <a:rPr lang="en-US" sz="1600" b="0" i="1" smtClean="0">
                          <a:latin typeface="Cambria Math"/>
                        </a:rPr>
                        <m:t>=</m:t>
                      </m:r>
                      <m:f>
                        <m:fPr>
                          <m:ctrlPr>
                            <a:rPr lang="en-US" sz="1600" b="0" i="1" smtClean="0">
                              <a:latin typeface="Cambria Math"/>
                            </a:rPr>
                          </m:ctrlPr>
                        </m:fPr>
                        <m:num>
                          <m:nary>
                            <m:naryPr>
                              <m:chr m:val="∑"/>
                              <m:ctrlPr>
                                <a:rPr lang="en-US" sz="1600" b="0" i="1" smtClean="0">
                                  <a:latin typeface="Cambria Math"/>
                                </a:rPr>
                              </m:ctrlPr>
                            </m:naryPr>
                            <m:sub>
                              <m:r>
                                <m:rPr>
                                  <m:brk m:alnAt="23"/>
                                </m:rPr>
                                <a:rPr lang="en-US" sz="1600" b="0" i="1" smtClean="0">
                                  <a:latin typeface="Cambria Math"/>
                                </a:rPr>
                                <m:t>𝑖</m:t>
                              </m:r>
                              <m:r>
                                <a:rPr lang="en-US" sz="1600" b="0" i="1" smtClean="0">
                                  <a:latin typeface="Cambria Math"/>
                                </a:rPr>
                                <m:t>=</m:t>
                              </m:r>
                              <m:r>
                                <a:rPr lang="en-US" sz="1600" b="0" i="1" smtClean="0">
                                  <a:latin typeface="Cambria Math"/>
                                </a:rPr>
                                <m:t>1</m:t>
                              </m:r>
                            </m:sub>
                            <m:sup>
                              <m:r>
                                <a:rPr lang="en-US" sz="1600" b="0" i="1" smtClean="0">
                                  <a:latin typeface="Cambria Math"/>
                                </a:rPr>
                                <m:t>𝑛</m:t>
                              </m:r>
                            </m:sup>
                            <m:e>
                              <m:sSup>
                                <m:sSupPr>
                                  <m:ctrlPr>
                                    <a:rPr lang="en-US" sz="1600" b="0" i="1" smtClean="0">
                                      <a:latin typeface="Cambria Math"/>
                                    </a:rPr>
                                  </m:ctrlPr>
                                </m:sSupPr>
                                <m:e>
                                  <m:sSub>
                                    <m:sSubPr>
                                      <m:ctrlPr>
                                        <a:rPr lang="en-US" sz="1600" b="0" i="1" smtClean="0">
                                          <a:latin typeface="Cambria Math"/>
                                        </a:rPr>
                                      </m:ctrlPr>
                                    </m:sSubPr>
                                    <m:e>
                                      <m:acc>
                                        <m:accPr>
                                          <m:chr m:val="̂"/>
                                          <m:ctrlPr>
                                            <a:rPr lang="en-US" sz="1600" b="0" i="1" smtClean="0">
                                              <a:latin typeface="Cambria Math"/>
                                            </a:rPr>
                                          </m:ctrlPr>
                                        </m:accPr>
                                        <m:e>
                                          <m:r>
                                            <a:rPr lang="en-US" sz="1600" b="0" i="1" smtClean="0">
                                              <a:latin typeface="Cambria Math"/>
                                              <a:ea typeface="Cambria Math"/>
                                            </a:rPr>
                                            <m:t>𝜖</m:t>
                                          </m:r>
                                        </m:e>
                                      </m:acc>
                                    </m:e>
                                    <m:sub>
                                      <m:r>
                                        <a:rPr lang="en-US" sz="1600" b="0" i="1" smtClean="0">
                                          <a:latin typeface="Cambria Math"/>
                                        </a:rPr>
                                        <m:t>𝑖</m:t>
                                      </m:r>
                                    </m:sub>
                                  </m:sSub>
                                </m:e>
                                <m:sup>
                                  <m:r>
                                    <a:rPr lang="en-US" sz="1600" b="0" i="1" smtClean="0">
                                      <a:latin typeface="Cambria Math"/>
                                    </a:rPr>
                                    <m:t>2</m:t>
                                  </m:r>
                                </m:sup>
                              </m:sSup>
                            </m:e>
                          </m:nary>
                        </m:num>
                        <m:den>
                          <m:r>
                            <a:rPr lang="en-US" sz="1600" b="0" i="1" smtClean="0">
                              <a:latin typeface="Cambria Math"/>
                            </a:rPr>
                            <m:t>𝑛</m:t>
                          </m:r>
                          <m:r>
                            <a:rPr lang="en-US" sz="1600" b="0" i="1" smtClean="0">
                              <a:latin typeface="Cambria Math"/>
                            </a:rPr>
                            <m:t>−</m:t>
                          </m:r>
                          <m:r>
                            <a:rPr lang="en-US" sz="1600" b="0" i="1" smtClean="0">
                              <a:latin typeface="Cambria Math"/>
                            </a:rPr>
                            <m:t>2</m:t>
                          </m:r>
                        </m:den>
                      </m:f>
                      <m:r>
                        <a:rPr lang="en-US" sz="1600" b="0" i="0" smtClean="0">
                          <a:latin typeface="Cambria Math"/>
                        </a:rPr>
                        <m:t>=</m:t>
                      </m:r>
                      <m:f>
                        <m:fPr>
                          <m:ctrlPr>
                            <a:rPr lang="en-US" sz="1600" b="0" i="1" smtClean="0">
                              <a:latin typeface="Cambria Math"/>
                            </a:rPr>
                          </m:ctrlPr>
                        </m:fPr>
                        <m:num>
                          <m:nary>
                            <m:naryPr>
                              <m:chr m:val="∑"/>
                              <m:ctrlPr>
                                <a:rPr lang="en-US" sz="1600" b="0" i="1" smtClean="0">
                                  <a:latin typeface="Cambria Math"/>
                                </a:rPr>
                              </m:ctrlPr>
                            </m:naryPr>
                            <m:sub>
                              <m:r>
                                <m:rPr>
                                  <m:brk m:alnAt="23"/>
                                </m:rPr>
                                <a:rPr lang="en-US" sz="1600" b="0" i="1" smtClean="0">
                                  <a:latin typeface="Cambria Math"/>
                                </a:rPr>
                                <m:t>𝑖</m:t>
                              </m:r>
                              <m:r>
                                <a:rPr lang="en-US" sz="1600" b="0" i="1" smtClean="0">
                                  <a:latin typeface="Cambria Math"/>
                                </a:rPr>
                                <m:t>=</m:t>
                              </m:r>
                              <m:r>
                                <a:rPr lang="en-US" sz="1600" b="0" i="1" smtClean="0">
                                  <a:latin typeface="Cambria Math"/>
                                </a:rPr>
                                <m:t>1</m:t>
                              </m:r>
                            </m:sub>
                            <m:sup>
                              <m:r>
                                <a:rPr lang="en-US" sz="1600" b="0" i="1" smtClean="0">
                                  <a:latin typeface="Cambria Math"/>
                                </a:rPr>
                                <m:t>𝑛</m:t>
                              </m:r>
                            </m:sup>
                            <m:e>
                              <m:d>
                                <m:dPr>
                                  <m:begChr m:val="["/>
                                  <m:endChr m:val="]"/>
                                  <m:ctrlPr>
                                    <a:rPr lang="en-US" sz="1600" b="0" i="1" smtClean="0">
                                      <a:latin typeface="Cambria Math"/>
                                    </a:rPr>
                                  </m:ctrlPr>
                                </m:dPr>
                                <m:e>
                                  <m:sSup>
                                    <m:sSupPr>
                                      <m:ctrlPr>
                                        <a:rPr lang="en-US" sz="1600" b="0" i="1" smtClean="0">
                                          <a:latin typeface="Cambria Math"/>
                                        </a:rPr>
                                      </m:ctrlPr>
                                    </m:sSupPr>
                                    <m:e>
                                      <m:d>
                                        <m:dPr>
                                          <m:ctrlPr>
                                            <a:rPr lang="en-US" sz="1600" b="0" i="1" smtClean="0">
                                              <a:latin typeface="Cambria Math"/>
                                            </a:rPr>
                                          </m:ctrlPr>
                                        </m:dPr>
                                        <m:e>
                                          <m:sSub>
                                            <m:sSubPr>
                                              <m:ctrlPr>
                                                <a:rPr lang="en-US" sz="1600" b="0" i="1" smtClean="0">
                                                  <a:latin typeface="Cambria Math"/>
                                                </a:rPr>
                                              </m:ctrlPr>
                                            </m:sSubPr>
                                            <m:e>
                                              <m:r>
                                                <a:rPr lang="en-US" sz="1600" b="0" i="1" smtClean="0">
                                                  <a:latin typeface="Cambria Math"/>
                                                </a:rPr>
                                                <m:t>𝑦</m:t>
                                              </m:r>
                                            </m:e>
                                            <m:sub>
                                              <m:r>
                                                <a:rPr lang="en-US" sz="1600" b="0" i="1" smtClean="0">
                                                  <a:latin typeface="Cambria Math"/>
                                                </a:rPr>
                                                <m:t>𝑖</m:t>
                                              </m:r>
                                            </m:sub>
                                          </m:sSub>
                                          <m:r>
                                            <a:rPr lang="en-US" sz="1600" b="0" i="1" smtClean="0">
                                              <a:latin typeface="Cambria Math"/>
                                            </a:rPr>
                                            <m:t>−</m:t>
                                          </m:r>
                                          <m:sSub>
                                            <m:sSubPr>
                                              <m:ctrlPr>
                                                <a:rPr lang="en-US" sz="1600" b="0" i="1" smtClean="0">
                                                  <a:latin typeface="Cambria Math"/>
                                                </a:rPr>
                                              </m:ctrlPr>
                                            </m:sSubPr>
                                            <m:e>
                                              <m:acc>
                                                <m:accPr>
                                                  <m:chr m:val="̂"/>
                                                  <m:ctrlPr>
                                                    <a:rPr lang="en-US" sz="1600" b="0" i="1" smtClean="0">
                                                      <a:latin typeface="Cambria Math"/>
                                                    </a:rPr>
                                                  </m:ctrlPr>
                                                </m:accPr>
                                                <m:e>
                                                  <m:r>
                                                    <a:rPr lang="en-US" sz="1600" b="0" i="1" smtClean="0">
                                                      <a:latin typeface="Cambria Math"/>
                                                      <a:ea typeface="Cambria Math"/>
                                                    </a:rPr>
                                                    <m:t>𝛽</m:t>
                                                  </m:r>
                                                </m:e>
                                              </m:acc>
                                            </m:e>
                                            <m:sub>
                                              <m:r>
                                                <a:rPr lang="en-US" sz="1600" b="0" i="1" smtClean="0">
                                                  <a:latin typeface="Cambria Math"/>
                                                </a:rPr>
                                                <m:t>1</m:t>
                                              </m:r>
                                            </m:sub>
                                          </m:sSub>
                                          <m:sSub>
                                            <m:sSubPr>
                                              <m:ctrlPr>
                                                <a:rPr lang="en-US" sz="1600" b="0" i="1" smtClean="0">
                                                  <a:latin typeface="Cambria Math"/>
                                                </a:rPr>
                                              </m:ctrlPr>
                                            </m:sSubPr>
                                            <m:e>
                                              <m:r>
                                                <a:rPr lang="en-US" sz="1600" b="0" i="1" smtClean="0">
                                                  <a:latin typeface="Cambria Math"/>
                                                </a:rPr>
                                                <m:t>𝑥</m:t>
                                              </m:r>
                                            </m:e>
                                            <m:sub>
                                              <m:r>
                                                <a:rPr lang="en-US" sz="1600" b="0" i="1" smtClean="0">
                                                  <a:latin typeface="Cambria Math"/>
                                                </a:rPr>
                                                <m:t>𝑖</m:t>
                                              </m:r>
                                            </m:sub>
                                          </m:sSub>
                                          <m:r>
                                            <a:rPr lang="en-US" sz="1600" b="0" i="1" smtClean="0">
                                              <a:latin typeface="Cambria Math"/>
                                            </a:rPr>
                                            <m:t>−</m:t>
                                          </m:r>
                                          <m:sSub>
                                            <m:sSubPr>
                                              <m:ctrlPr>
                                                <a:rPr lang="en-US" sz="1600" b="0" i="1" smtClean="0">
                                                  <a:latin typeface="Cambria Math"/>
                                                </a:rPr>
                                              </m:ctrlPr>
                                            </m:sSubPr>
                                            <m:e>
                                              <m:acc>
                                                <m:accPr>
                                                  <m:chr m:val="̂"/>
                                                  <m:ctrlPr>
                                                    <a:rPr lang="en-US" sz="1600" b="0" i="1" smtClean="0">
                                                      <a:latin typeface="Cambria Math"/>
                                                    </a:rPr>
                                                  </m:ctrlPr>
                                                </m:accPr>
                                                <m:e>
                                                  <m:r>
                                                    <a:rPr lang="en-US" sz="1600" b="0" i="1" smtClean="0">
                                                      <a:latin typeface="Cambria Math"/>
                                                      <a:ea typeface="Cambria Math"/>
                                                    </a:rPr>
                                                    <m:t>𝛽</m:t>
                                                  </m:r>
                                                </m:e>
                                              </m:acc>
                                            </m:e>
                                            <m:sub>
                                              <m:r>
                                                <a:rPr lang="en-US" sz="1600" b="0" i="1" smtClean="0">
                                                  <a:latin typeface="Cambria Math"/>
                                                </a:rPr>
                                                <m:t>0</m:t>
                                              </m:r>
                                            </m:sub>
                                          </m:sSub>
                                        </m:e>
                                      </m:d>
                                    </m:e>
                                    <m:sup>
                                      <m:r>
                                        <a:rPr lang="en-US" sz="1600" b="0" i="1" smtClean="0">
                                          <a:latin typeface="Cambria Math"/>
                                        </a:rPr>
                                        <m:t>2</m:t>
                                      </m:r>
                                    </m:sup>
                                  </m:sSup>
                                </m:e>
                              </m:d>
                            </m:e>
                          </m:nary>
                        </m:num>
                        <m:den>
                          <m:r>
                            <a:rPr lang="en-US" sz="1600" b="0" i="1" smtClean="0">
                              <a:latin typeface="Cambria Math"/>
                            </a:rPr>
                            <m:t>𝑛</m:t>
                          </m:r>
                          <m:r>
                            <a:rPr lang="en-US" sz="1600" b="0" i="1" smtClean="0">
                              <a:latin typeface="Cambria Math"/>
                            </a:rPr>
                            <m:t>−</m:t>
                          </m:r>
                          <m:r>
                            <a:rPr lang="en-US" sz="1600" b="0" i="1" smtClean="0">
                              <a:latin typeface="Cambria Math"/>
                            </a:rPr>
                            <m:t>2</m:t>
                          </m:r>
                        </m:den>
                      </m:f>
                    </m:oMath>
                  </m:oMathPara>
                </a14:m>
                <a:endParaRPr lang="en-US" sz="1600" dirty="0" smtClean="0"/>
              </a:p>
              <a:p>
                <a:pPr marL="0" indent="0">
                  <a:buNone/>
                </a:pPr>
                <a:endParaRPr lang="en-US" sz="1600" dirty="0" smtClean="0"/>
              </a:p>
              <a:p>
                <a:pPr marL="0" indent="0">
                  <a:buNone/>
                </a:pPr>
                <a14:m>
                  <m:oMathPara xmlns:m="http://schemas.openxmlformats.org/officeDocument/2006/math">
                    <m:oMathParaPr>
                      <m:jc m:val="left"/>
                    </m:oMathParaPr>
                    <m:oMath xmlns:m="http://schemas.openxmlformats.org/officeDocument/2006/math">
                      <m:sSup>
                        <m:sSupPr>
                          <m:ctrlPr>
                            <a:rPr lang="en-US" sz="1600" i="1" smtClean="0">
                              <a:latin typeface="Cambria Math"/>
                            </a:rPr>
                          </m:ctrlPr>
                        </m:sSupPr>
                        <m:e>
                          <m:sSub>
                            <m:sSubPr>
                              <m:ctrlPr>
                                <a:rPr lang="en-US" sz="1600" i="1" smtClean="0">
                                  <a:latin typeface="Cambria Math"/>
                                </a:rPr>
                              </m:ctrlPr>
                            </m:sSubPr>
                            <m:e>
                              <m:r>
                                <a:rPr lang="en-US" sz="1600" b="0" i="1" smtClean="0">
                                  <a:latin typeface="Cambria Math"/>
                                </a:rPr>
                                <m:t>𝑠</m:t>
                              </m:r>
                            </m:e>
                            <m:sub>
                              <m:r>
                                <a:rPr lang="en-US" sz="1600" b="0" i="1" smtClean="0">
                                  <a:latin typeface="Cambria Math"/>
                                </a:rPr>
                                <m:t>𝑥</m:t>
                              </m:r>
                            </m:sub>
                          </m:sSub>
                        </m:e>
                        <m:sup>
                          <m:r>
                            <a:rPr lang="en-US" sz="1600" b="0" i="1" smtClean="0">
                              <a:latin typeface="Cambria Math"/>
                            </a:rPr>
                            <m:t>2</m:t>
                          </m:r>
                        </m:sup>
                      </m:sSup>
                      <m:r>
                        <a:rPr lang="en-US" sz="1600" b="0" i="0" smtClean="0">
                          <a:latin typeface="Cambria Math"/>
                        </a:rPr>
                        <m:t>=</m:t>
                      </m:r>
                      <m:f>
                        <m:fPr>
                          <m:ctrlPr>
                            <a:rPr lang="en-US" sz="1600" b="0" i="1" smtClean="0">
                              <a:latin typeface="Cambria Math"/>
                            </a:rPr>
                          </m:ctrlPr>
                        </m:fPr>
                        <m:num>
                          <m:nary>
                            <m:naryPr>
                              <m:chr m:val="∑"/>
                              <m:ctrlPr>
                                <a:rPr lang="en-US" sz="1600" b="0" i="1" smtClean="0">
                                  <a:latin typeface="Cambria Math"/>
                                </a:rPr>
                              </m:ctrlPr>
                            </m:naryPr>
                            <m:sub>
                              <m:r>
                                <m:rPr>
                                  <m:brk m:alnAt="23"/>
                                </m:rPr>
                                <a:rPr lang="en-US" sz="1600" b="0" i="1" smtClean="0">
                                  <a:latin typeface="Cambria Math"/>
                                </a:rPr>
                                <m:t>𝑖</m:t>
                              </m:r>
                              <m:r>
                                <a:rPr lang="en-US" sz="1600" b="0" i="1" smtClean="0">
                                  <a:latin typeface="Cambria Math"/>
                                </a:rPr>
                                <m:t>=</m:t>
                              </m:r>
                              <m:r>
                                <a:rPr lang="en-US" sz="1600" b="0" i="1" smtClean="0">
                                  <a:latin typeface="Cambria Math"/>
                                </a:rPr>
                                <m:t>1</m:t>
                              </m:r>
                            </m:sub>
                            <m:sup>
                              <m:r>
                                <a:rPr lang="en-US" sz="1600" b="0" i="1" smtClean="0">
                                  <a:latin typeface="Cambria Math"/>
                                </a:rPr>
                                <m:t>𝑛</m:t>
                              </m:r>
                            </m:sup>
                            <m:e>
                              <m:sSup>
                                <m:sSupPr>
                                  <m:ctrlPr>
                                    <a:rPr lang="en-US" sz="1600" b="0" i="1" smtClean="0">
                                      <a:latin typeface="Cambria Math"/>
                                    </a:rPr>
                                  </m:ctrlPr>
                                </m:sSupPr>
                                <m:e>
                                  <m:d>
                                    <m:dPr>
                                      <m:ctrlPr>
                                        <a:rPr lang="en-US" sz="1600" b="0" i="1" smtClean="0">
                                          <a:latin typeface="Cambria Math"/>
                                        </a:rPr>
                                      </m:ctrlPr>
                                    </m:dPr>
                                    <m:e>
                                      <m:sSub>
                                        <m:sSubPr>
                                          <m:ctrlPr>
                                            <a:rPr lang="en-US" sz="1600" b="0" i="1" smtClean="0">
                                              <a:latin typeface="Cambria Math"/>
                                            </a:rPr>
                                          </m:ctrlPr>
                                        </m:sSubPr>
                                        <m:e>
                                          <m:r>
                                            <a:rPr lang="en-US" sz="1600" b="0" i="1" smtClean="0">
                                              <a:latin typeface="Cambria Math"/>
                                            </a:rPr>
                                            <m:t>𝑥</m:t>
                                          </m:r>
                                        </m:e>
                                        <m:sub>
                                          <m:r>
                                            <a:rPr lang="en-US" sz="1600" b="0" i="1" smtClean="0">
                                              <a:latin typeface="Cambria Math"/>
                                            </a:rPr>
                                            <m:t>𝑖</m:t>
                                          </m:r>
                                        </m:sub>
                                      </m:sSub>
                                      <m:r>
                                        <a:rPr lang="en-US" sz="1600" b="0" i="1" smtClean="0">
                                          <a:latin typeface="Cambria Math"/>
                                        </a:rPr>
                                        <m:t>−</m:t>
                                      </m:r>
                                      <m:acc>
                                        <m:accPr>
                                          <m:chr m:val="̅"/>
                                          <m:ctrlPr>
                                            <a:rPr lang="en-US" sz="1600" b="0" i="1" smtClean="0">
                                              <a:latin typeface="Cambria Math"/>
                                            </a:rPr>
                                          </m:ctrlPr>
                                        </m:accPr>
                                        <m:e>
                                          <m:r>
                                            <a:rPr lang="en-US" sz="1600" b="0" i="1" smtClean="0">
                                              <a:latin typeface="Cambria Math"/>
                                            </a:rPr>
                                            <m:t>𝑥</m:t>
                                          </m:r>
                                        </m:e>
                                      </m:acc>
                                    </m:e>
                                  </m:d>
                                </m:e>
                                <m:sup>
                                  <m:r>
                                    <a:rPr lang="en-US" sz="1600" b="0" i="1" smtClean="0">
                                      <a:latin typeface="Cambria Math"/>
                                    </a:rPr>
                                    <m:t>2</m:t>
                                  </m:r>
                                </m:sup>
                              </m:sSup>
                            </m:e>
                          </m:nary>
                        </m:num>
                        <m:den>
                          <m:r>
                            <a:rPr lang="en-US" sz="1600" b="0" i="1" smtClean="0">
                              <a:latin typeface="Cambria Math"/>
                            </a:rPr>
                            <m:t>𝑛</m:t>
                          </m:r>
                          <m:r>
                            <a:rPr lang="en-US" sz="1600" b="0" i="1" smtClean="0">
                              <a:latin typeface="Cambria Math"/>
                            </a:rPr>
                            <m:t>−</m:t>
                          </m:r>
                          <m:r>
                            <a:rPr lang="en-US" sz="1600" b="0" i="1" smtClean="0">
                              <a:latin typeface="Cambria Math"/>
                            </a:rPr>
                            <m:t>1</m:t>
                          </m:r>
                        </m:den>
                      </m:f>
                    </m:oMath>
                  </m:oMathPara>
                </a14:m>
                <a:endParaRPr lang="en-US" sz="1600" dirty="0" smtClean="0"/>
              </a:p>
              <a:p>
                <a:pPr marL="0" indent="0">
                  <a:buNone/>
                </a:pPr>
                <a:endParaRPr lang="en-US" sz="1600" dirty="0"/>
              </a:p>
              <a:p>
                <a:pPr marL="0" indent="0">
                  <a:buNone/>
                </a:pPr>
                <a:r>
                  <a:rPr lang="en-US" sz="1600" b="1" dirty="0" smtClean="0"/>
                  <a:t>CI for Mean </a:t>
                </a:r>
                <a:r>
                  <a:rPr lang="en-US" sz="1600" b="1" dirty="0"/>
                  <a:t>of  dependent variable </a:t>
                </a:r>
                <a:r>
                  <a:rPr lang="en-US" sz="1600" b="1" dirty="0" smtClean="0"/>
                  <a:t>(</a:t>
                </a:r>
                <a:r>
                  <a:rPr lang="en-US" sz="1600" b="1" i="1" dirty="0" err="1" smtClean="0">
                    <a:latin typeface="Times New Roman" panose="02020603050405020304" pitchFamily="18" charset="0"/>
                    <a:cs typeface="Times New Roman" panose="02020603050405020304" pitchFamily="18" charset="0"/>
                  </a:rPr>
                  <a:t>y̅</a:t>
                </a:r>
                <a:r>
                  <a:rPr lang="en-US" sz="1600" b="1" i="1" baseline="-25000" dirty="0" err="1" smtClean="0">
                    <a:latin typeface="Times New Roman" panose="02020603050405020304" pitchFamily="18" charset="0"/>
                    <a:cs typeface="Times New Roman" panose="02020603050405020304" pitchFamily="18" charset="0"/>
                  </a:rPr>
                  <a:t>i</a:t>
                </a:r>
                <a:r>
                  <a:rPr lang="en-US" sz="1600" b="1" i="1" dirty="0" err="1" smtClean="0">
                    <a:latin typeface="Times New Roman" panose="02020603050405020304" pitchFamily="18" charset="0"/>
                    <a:cs typeface="Times New Roman" panose="02020603050405020304" pitchFamily="18" charset="0"/>
                  </a:rPr>
                  <a:t>|x</a:t>
                </a:r>
                <a:r>
                  <a:rPr lang="en-US" sz="1600" b="1" i="1" baseline="-25000" dirty="0" err="1" smtClean="0">
                    <a:latin typeface="Times New Roman" panose="02020603050405020304" pitchFamily="18" charset="0"/>
                    <a:cs typeface="Times New Roman" panose="02020603050405020304" pitchFamily="18" charset="0"/>
                  </a:rPr>
                  <a:t>i</a:t>
                </a:r>
                <a:r>
                  <a:rPr lang="en-US" sz="1600" b="1" dirty="0"/>
                  <a:t>) </a:t>
                </a:r>
                <a:r>
                  <a:rPr lang="en-US" sz="1600" dirty="0"/>
                  <a:t/>
                </a:r>
                <a:br>
                  <a:rPr lang="en-US" sz="1600" dirty="0"/>
                </a:br>
                <a14:m>
                  <m:oMath xmlns:m="http://schemas.openxmlformats.org/officeDocument/2006/math">
                    <m:r>
                      <a:rPr lang="en-US" sz="1600" b="0" i="1" smtClean="0">
                        <a:latin typeface="Cambria Math"/>
                      </a:rPr>
                      <m:t>𝑆𝐸</m:t>
                    </m:r>
                    <m:d>
                      <m:dPr>
                        <m:ctrlPr>
                          <a:rPr lang="en-US" sz="1600" b="0" i="1" smtClean="0">
                            <a:latin typeface="Cambria Math"/>
                          </a:rPr>
                        </m:ctrlPr>
                      </m:dPr>
                      <m:e>
                        <m:acc>
                          <m:accPr>
                            <m:chr m:val="̅"/>
                            <m:ctrlPr>
                              <a:rPr lang="en-US" sz="1600" b="0" i="1" smtClean="0">
                                <a:latin typeface="Cambria Math"/>
                              </a:rPr>
                            </m:ctrlPr>
                          </m:accPr>
                          <m:e>
                            <m:r>
                              <a:rPr lang="en-US" sz="1600" b="0" i="1" smtClean="0">
                                <a:latin typeface="Cambria Math"/>
                              </a:rPr>
                              <m:t>𝑦</m:t>
                            </m:r>
                          </m:e>
                        </m:acc>
                        <m:r>
                          <m:rPr>
                            <m:nor/>
                          </m:rPr>
                          <a:rPr lang="en-US" sz="1600" i="1" baseline="-25000" dirty="0">
                            <a:latin typeface="Times New Roman" panose="02020603050405020304" pitchFamily="18" charset="0"/>
                            <a:cs typeface="Times New Roman" panose="02020603050405020304" pitchFamily="18" charset="0"/>
                          </a:rPr>
                          <m:t>i</m:t>
                        </m:r>
                        <m:r>
                          <m:rPr>
                            <m:nor/>
                          </m:rPr>
                          <a:rPr lang="en-US" sz="1600" i="1" dirty="0">
                            <a:latin typeface="Times New Roman" panose="02020603050405020304" pitchFamily="18" charset="0"/>
                            <a:cs typeface="Times New Roman" panose="02020603050405020304" pitchFamily="18" charset="0"/>
                          </a:rPr>
                          <m:t>|</m:t>
                        </m:r>
                        <m:r>
                          <m:rPr>
                            <m:nor/>
                          </m:rPr>
                          <a:rPr lang="en-US" sz="1600" b="0" i="1" dirty="0" smtClean="0">
                            <a:latin typeface="Times New Roman" panose="02020603050405020304" pitchFamily="18" charset="0"/>
                            <a:cs typeface="Times New Roman" panose="02020603050405020304" pitchFamily="18" charset="0"/>
                          </a:rPr>
                          <m:t>x</m:t>
                        </m:r>
                        <m:r>
                          <m:rPr>
                            <m:nor/>
                          </m:rPr>
                          <a:rPr lang="en-US" sz="1600" i="1" baseline="-25000" dirty="0">
                            <a:latin typeface="Times New Roman" panose="02020603050405020304" pitchFamily="18" charset="0"/>
                            <a:cs typeface="Times New Roman" panose="02020603050405020304" pitchFamily="18" charset="0"/>
                          </a:rPr>
                          <m:t>i</m:t>
                        </m:r>
                      </m:e>
                    </m:d>
                    <m:r>
                      <a:rPr lang="en-US" sz="1600" b="0" i="0" smtClean="0">
                        <a:latin typeface="Cambria Math"/>
                      </a:rPr>
                      <m:t>=</m:t>
                    </m:r>
                    <m:acc>
                      <m:accPr>
                        <m:chr m:val="̂"/>
                        <m:ctrlPr>
                          <a:rPr lang="en-US" sz="1600" b="0" i="1" smtClean="0">
                            <a:latin typeface="Cambria Math"/>
                          </a:rPr>
                        </m:ctrlPr>
                      </m:accPr>
                      <m:e>
                        <m:r>
                          <a:rPr lang="en-US" sz="1600" b="0" i="1" smtClean="0">
                            <a:latin typeface="Cambria Math"/>
                            <a:ea typeface="Cambria Math"/>
                          </a:rPr>
                          <m:t>𝜎</m:t>
                        </m:r>
                      </m:e>
                    </m:acc>
                    <m:rad>
                      <m:radPr>
                        <m:degHide m:val="on"/>
                        <m:ctrlPr>
                          <a:rPr lang="el-GR" sz="1600" b="0" i="1" smtClean="0">
                            <a:latin typeface="Cambria Math"/>
                            <a:ea typeface="Cambria Math"/>
                          </a:rPr>
                        </m:ctrlPr>
                      </m:radPr>
                      <m:deg/>
                      <m:e>
                        <m:f>
                          <m:fPr>
                            <m:ctrlPr>
                              <a:rPr lang="el-GR" sz="1600" b="0" i="1" smtClean="0">
                                <a:latin typeface="Cambria Math"/>
                                <a:ea typeface="Cambria Math"/>
                              </a:rPr>
                            </m:ctrlPr>
                          </m:fPr>
                          <m:num>
                            <m:r>
                              <a:rPr lang="en-US" sz="1600" b="0" i="1" smtClean="0">
                                <a:latin typeface="Cambria Math"/>
                                <a:ea typeface="Cambria Math"/>
                              </a:rPr>
                              <m:t>1</m:t>
                            </m:r>
                          </m:num>
                          <m:den>
                            <m:r>
                              <a:rPr lang="en-US" sz="1600" b="0" i="1" smtClean="0">
                                <a:latin typeface="Cambria Math"/>
                                <a:ea typeface="Cambria Math"/>
                              </a:rPr>
                              <m:t>𝑛</m:t>
                            </m:r>
                          </m:den>
                        </m:f>
                        <m:r>
                          <a:rPr lang="en-US" sz="1600" b="0" i="1" smtClean="0">
                            <a:latin typeface="Cambria Math"/>
                            <a:ea typeface="Cambria Math"/>
                          </a:rPr>
                          <m:t>+</m:t>
                        </m:r>
                        <m:f>
                          <m:fPr>
                            <m:ctrlPr>
                              <a:rPr lang="en-US" sz="1600" b="0" i="1" smtClean="0">
                                <a:latin typeface="Cambria Math"/>
                                <a:ea typeface="Cambria Math"/>
                              </a:rPr>
                            </m:ctrlPr>
                          </m:fPr>
                          <m:num>
                            <m:sSup>
                              <m:sSupPr>
                                <m:ctrlPr>
                                  <a:rPr lang="en-US" sz="1600" b="0" i="1" smtClean="0">
                                    <a:latin typeface="Cambria Math"/>
                                    <a:ea typeface="Cambria Math"/>
                                  </a:rPr>
                                </m:ctrlPr>
                              </m:sSupPr>
                              <m:e>
                                <m:d>
                                  <m:dPr>
                                    <m:ctrlPr>
                                      <a:rPr lang="en-US" sz="1600" b="0" i="1" smtClean="0">
                                        <a:latin typeface="Cambria Math"/>
                                        <a:ea typeface="Cambria Math"/>
                                      </a:rPr>
                                    </m:ctrlPr>
                                  </m:dPr>
                                  <m:e>
                                    <m:sSub>
                                      <m:sSubPr>
                                        <m:ctrlPr>
                                          <a:rPr lang="en-US" sz="1600" b="0" i="1" smtClean="0">
                                            <a:latin typeface="Cambria Math"/>
                                            <a:ea typeface="Cambria Math"/>
                                          </a:rPr>
                                        </m:ctrlPr>
                                      </m:sSubPr>
                                      <m:e>
                                        <m:r>
                                          <a:rPr lang="en-US" sz="1600" b="0" i="1" smtClean="0">
                                            <a:latin typeface="Cambria Math"/>
                                            <a:ea typeface="Cambria Math"/>
                                          </a:rPr>
                                          <m:t>𝑥</m:t>
                                        </m:r>
                                      </m:e>
                                      <m:sub>
                                        <m:r>
                                          <a:rPr lang="en-US" sz="1600" b="0" i="1" smtClean="0">
                                            <a:latin typeface="Cambria Math"/>
                                            <a:ea typeface="Cambria Math"/>
                                          </a:rPr>
                                          <m:t>𝑖</m:t>
                                        </m:r>
                                      </m:sub>
                                    </m:sSub>
                                    <m:r>
                                      <a:rPr lang="en-US" sz="1600" b="0" i="1" smtClean="0">
                                        <a:latin typeface="Cambria Math"/>
                                        <a:ea typeface="Cambria Math"/>
                                      </a:rPr>
                                      <m:t>−</m:t>
                                    </m:r>
                                    <m:acc>
                                      <m:accPr>
                                        <m:chr m:val="̅"/>
                                        <m:ctrlPr>
                                          <a:rPr lang="en-US" sz="1600" b="0" i="1" smtClean="0">
                                            <a:latin typeface="Cambria Math"/>
                                            <a:ea typeface="Cambria Math"/>
                                          </a:rPr>
                                        </m:ctrlPr>
                                      </m:accPr>
                                      <m:e>
                                        <m:r>
                                          <a:rPr lang="en-US" sz="1600" b="0" i="1" smtClean="0">
                                            <a:latin typeface="Cambria Math"/>
                                            <a:ea typeface="Cambria Math"/>
                                          </a:rPr>
                                          <m:t>𝑥</m:t>
                                        </m:r>
                                      </m:e>
                                    </m:acc>
                                  </m:e>
                                </m:d>
                              </m:e>
                              <m:sup>
                                <m:r>
                                  <a:rPr lang="en-US" sz="1600" b="0" i="1" smtClean="0">
                                    <a:latin typeface="Cambria Math"/>
                                    <a:ea typeface="Cambria Math"/>
                                  </a:rPr>
                                  <m:t>2</m:t>
                                </m:r>
                              </m:sup>
                            </m:sSup>
                          </m:num>
                          <m:den>
                            <m:d>
                              <m:dPr>
                                <m:ctrlPr>
                                  <a:rPr lang="en-US" sz="1600" b="0" i="1" smtClean="0">
                                    <a:latin typeface="Cambria Math"/>
                                    <a:ea typeface="Cambria Math"/>
                                  </a:rPr>
                                </m:ctrlPr>
                              </m:dPr>
                              <m:e>
                                <m:r>
                                  <a:rPr lang="en-US" sz="1600" b="0" i="1" smtClean="0">
                                    <a:latin typeface="Cambria Math"/>
                                    <a:ea typeface="Cambria Math"/>
                                  </a:rPr>
                                  <m:t>𝑛</m:t>
                                </m:r>
                                <m:r>
                                  <a:rPr lang="en-US" sz="1600" b="0" i="1" smtClean="0">
                                    <a:latin typeface="Cambria Math"/>
                                    <a:ea typeface="Cambria Math"/>
                                  </a:rPr>
                                  <m:t>−</m:t>
                                </m:r>
                                <m:r>
                                  <a:rPr lang="en-US" sz="1600" b="0" i="1" smtClean="0">
                                    <a:latin typeface="Cambria Math"/>
                                    <a:ea typeface="Cambria Math"/>
                                  </a:rPr>
                                  <m:t>1</m:t>
                                </m:r>
                              </m:e>
                            </m:d>
                            <m:sSup>
                              <m:sSupPr>
                                <m:ctrlPr>
                                  <a:rPr lang="en-US" sz="1600" b="0" i="1" smtClean="0">
                                    <a:latin typeface="Cambria Math"/>
                                    <a:ea typeface="Cambria Math"/>
                                  </a:rPr>
                                </m:ctrlPr>
                              </m:sSupPr>
                              <m:e>
                                <m:sSub>
                                  <m:sSubPr>
                                    <m:ctrlPr>
                                      <a:rPr lang="en-US" sz="1600" b="0" i="1" smtClean="0">
                                        <a:latin typeface="Cambria Math"/>
                                        <a:ea typeface="Cambria Math"/>
                                      </a:rPr>
                                    </m:ctrlPr>
                                  </m:sSubPr>
                                  <m:e>
                                    <m:r>
                                      <a:rPr lang="en-US" sz="1600" b="0" i="1" smtClean="0">
                                        <a:latin typeface="Cambria Math"/>
                                        <a:ea typeface="Cambria Math"/>
                                      </a:rPr>
                                      <m:t>𝑠</m:t>
                                    </m:r>
                                  </m:e>
                                  <m:sub>
                                    <m:r>
                                      <a:rPr lang="en-US" sz="1600" b="0" i="1" smtClean="0">
                                        <a:latin typeface="Cambria Math"/>
                                        <a:ea typeface="Cambria Math"/>
                                      </a:rPr>
                                      <m:t>𝑥</m:t>
                                    </m:r>
                                  </m:sub>
                                </m:sSub>
                              </m:e>
                              <m:sup>
                                <m:r>
                                  <a:rPr lang="en-US" sz="1600" b="0" i="1" smtClean="0">
                                    <a:latin typeface="Cambria Math"/>
                                    <a:ea typeface="Cambria Math"/>
                                  </a:rPr>
                                  <m:t>2</m:t>
                                </m:r>
                              </m:sup>
                            </m:sSup>
                          </m:den>
                        </m:f>
                      </m:e>
                    </m:rad>
                  </m:oMath>
                </a14:m>
                <a:r>
                  <a:rPr lang="en-US" sz="1600" dirty="0" smtClean="0"/>
                  <a:t> =</a:t>
                </a:r>
                <a14:m>
                  <m:oMath xmlns:m="http://schemas.openxmlformats.org/officeDocument/2006/math">
                    <m:acc>
                      <m:accPr>
                        <m:chr m:val="̂"/>
                        <m:ctrlPr>
                          <a:rPr lang="en-US" sz="1600" i="1" dirty="0" smtClean="0">
                            <a:latin typeface="Cambria Math"/>
                          </a:rPr>
                        </m:ctrlPr>
                      </m:accPr>
                      <m:e>
                        <m:r>
                          <a:rPr lang="en-US" sz="1600" i="1" dirty="0" smtClean="0">
                            <a:latin typeface="Cambria Math"/>
                            <a:ea typeface="Cambria Math"/>
                          </a:rPr>
                          <m:t>𝜎</m:t>
                        </m:r>
                        <m:r>
                          <a:rPr lang="en-US" sz="1600" b="0" i="1" dirty="0" smtClean="0">
                            <a:latin typeface="Cambria Math"/>
                            <a:ea typeface="Cambria Math"/>
                          </a:rPr>
                          <m:t> </m:t>
                        </m:r>
                      </m:e>
                    </m:acc>
                    <m:rad>
                      <m:radPr>
                        <m:degHide m:val="on"/>
                        <m:ctrlPr>
                          <a:rPr lang="en-US" sz="1600" i="1" dirty="0" smtClean="0">
                            <a:latin typeface="Cambria Math"/>
                          </a:rPr>
                        </m:ctrlPr>
                      </m:radPr>
                      <m:deg/>
                      <m:e>
                        <m:sSub>
                          <m:sSubPr>
                            <m:ctrlPr>
                              <a:rPr lang="en-US" sz="1600" i="1" dirty="0" smtClean="0">
                                <a:latin typeface="Cambria Math"/>
                              </a:rPr>
                            </m:ctrlPr>
                          </m:sSubPr>
                          <m:e>
                            <m:r>
                              <a:rPr lang="en-US" sz="1600" b="0" i="1" dirty="0" smtClean="0">
                                <a:latin typeface="Cambria Math"/>
                              </a:rPr>
                              <m:t>h</m:t>
                            </m:r>
                          </m:e>
                          <m:sub>
                            <m:r>
                              <a:rPr lang="en-US" sz="1600" b="0" i="1" dirty="0" smtClean="0">
                                <a:latin typeface="Cambria Math"/>
                              </a:rPr>
                              <m:t>𝑖</m:t>
                            </m:r>
                          </m:sub>
                        </m:sSub>
                      </m:e>
                    </m:rad>
                  </m:oMath>
                </a14:m>
                <a:r>
                  <a:rPr lang="en-US" sz="1600" dirty="0" smtClean="0"/>
                  <a:t>  (Here </a:t>
                </a:r>
                <a:r>
                  <a:rPr lang="en-US" sz="1600" i="1" dirty="0" smtClean="0">
                    <a:latin typeface="Times New Roman" panose="02020603050405020304" pitchFamily="18" charset="0"/>
                    <a:cs typeface="Times New Roman" panose="02020603050405020304" pitchFamily="18" charset="0"/>
                  </a:rPr>
                  <a:t>h</a:t>
                </a:r>
                <a:r>
                  <a:rPr lang="en-US" sz="1600" baseline="-25000" dirty="0" smtClean="0"/>
                  <a:t>i</a:t>
                </a:r>
                <a:r>
                  <a:rPr lang="en-US" sz="1600" dirty="0" smtClean="0"/>
                  <a:t> is called the leverage of observation </a:t>
                </a:r>
                <a:r>
                  <a:rPr lang="en-US" sz="1600" i="1" dirty="0" err="1" smtClean="0">
                    <a:latin typeface="Times New Roman" panose="02020603050405020304" pitchFamily="18" charset="0"/>
                    <a:cs typeface="Times New Roman" panose="02020603050405020304" pitchFamily="18" charset="0"/>
                  </a:rPr>
                  <a:t>i</a:t>
                </a:r>
                <a:r>
                  <a:rPr lang="en-US" sz="1600" i="1" dirty="0" smtClean="0">
                    <a:latin typeface="Times New Roman" panose="02020603050405020304" pitchFamily="18" charset="0"/>
                    <a:cs typeface="Times New Roman" panose="02020603050405020304" pitchFamily="18" charset="0"/>
                  </a:rPr>
                  <a:t> </a:t>
                </a:r>
                <a:r>
                  <a:rPr lang="en-US" sz="1600" dirty="0" smtClean="0">
                    <a:latin typeface="+mj-lt"/>
                    <a:cs typeface="Times New Roman" panose="02020603050405020304" pitchFamily="18" charset="0"/>
                  </a:rPr>
                  <a:t>(text, p.322))</a:t>
                </a:r>
              </a:p>
              <a:p>
                <a:pPr marL="0" indent="0">
                  <a:spcBef>
                    <a:spcPts val="0"/>
                  </a:spcBef>
                  <a:buNone/>
                </a:pPr>
                <a:r>
                  <a:rPr lang="en-US" sz="1600" dirty="0" smtClean="0">
                    <a:latin typeface="+mj-lt"/>
                    <a:cs typeface="Times New Roman" panose="02020603050405020304" pitchFamily="18" charset="0"/>
                  </a:rPr>
                  <a:t>Effectively, since we have sample estimates here, the regression slope has variance so the </a:t>
                </a:r>
                <a14:m>
                  <m:oMath xmlns:m="http://schemas.openxmlformats.org/officeDocument/2006/math">
                    <m:sSub>
                      <m:sSubPr>
                        <m:ctrlPr>
                          <a:rPr lang="en-US" sz="1600" i="1" dirty="0" smtClean="0">
                            <a:latin typeface="Cambria Math"/>
                            <a:cs typeface="Times New Roman" panose="02020603050405020304" pitchFamily="18" charset="0"/>
                          </a:rPr>
                        </m:ctrlPr>
                      </m:sSubPr>
                      <m:e>
                        <m:acc>
                          <m:accPr>
                            <m:chr m:val="̅"/>
                            <m:ctrlPr>
                              <a:rPr lang="en-US" sz="1600" i="1" dirty="0" smtClean="0">
                                <a:latin typeface="Cambria Math"/>
                                <a:cs typeface="Times New Roman" panose="02020603050405020304" pitchFamily="18" charset="0"/>
                              </a:rPr>
                            </m:ctrlPr>
                          </m:accPr>
                          <m:e>
                            <m:r>
                              <a:rPr lang="en-US" sz="1600" b="0" i="1" dirty="0" smtClean="0">
                                <a:latin typeface="Cambria Math"/>
                                <a:cs typeface="Times New Roman" panose="02020603050405020304" pitchFamily="18" charset="0"/>
                              </a:rPr>
                              <m:t>𝑦</m:t>
                            </m:r>
                          </m:e>
                        </m:acc>
                      </m:e>
                      <m:sub>
                        <m:r>
                          <a:rPr lang="en-US" sz="1600" b="0" i="1" dirty="0" smtClean="0">
                            <a:latin typeface="Cambria Math"/>
                            <a:cs typeface="Times New Roman" panose="02020603050405020304" pitchFamily="18" charset="0"/>
                          </a:rPr>
                          <m:t>𝑖</m:t>
                        </m:r>
                      </m:sub>
                    </m:sSub>
                    <m:r>
                      <m:rPr>
                        <m:nor/>
                      </m:rPr>
                      <a:rPr lang="en-US" sz="1600" i="1" dirty="0">
                        <a:latin typeface="Times New Roman" panose="02020603050405020304" pitchFamily="18" charset="0"/>
                        <a:cs typeface="Times New Roman" panose="02020603050405020304" pitchFamily="18" charset="0"/>
                      </a:rPr>
                      <m:t>|</m:t>
                    </m:r>
                    <m:r>
                      <m:rPr>
                        <m:nor/>
                      </m:rPr>
                      <a:rPr lang="en-US" sz="1600" b="0" i="1" dirty="0" smtClean="0">
                        <a:latin typeface="Times New Roman" panose="02020603050405020304" pitchFamily="18" charset="0"/>
                        <a:cs typeface="Times New Roman" panose="02020603050405020304" pitchFamily="18" charset="0"/>
                      </a:rPr>
                      <m:t>x</m:t>
                    </m:r>
                    <m:r>
                      <m:rPr>
                        <m:nor/>
                      </m:rPr>
                      <a:rPr lang="en-US" sz="1600" i="1" baseline="-25000" dirty="0">
                        <a:latin typeface="Times New Roman" panose="02020603050405020304" pitchFamily="18" charset="0"/>
                        <a:cs typeface="Times New Roman" panose="02020603050405020304" pitchFamily="18" charset="0"/>
                      </a:rPr>
                      <m:t>i</m:t>
                    </m:r>
                  </m:oMath>
                </a14:m>
                <a:r>
                  <a:rPr lang="en-US" sz="1600" dirty="0" smtClean="0">
                    <a:latin typeface="+mj-lt"/>
                    <a:cs typeface="Times New Roman" panose="02020603050405020304" pitchFamily="18" charset="0"/>
                  </a:rPr>
                  <a:t> predictions also have variance.</a:t>
                </a:r>
              </a:p>
              <a:p>
                <a:pPr marL="0" indent="0">
                  <a:spcBef>
                    <a:spcPts val="0"/>
                  </a:spcBef>
                  <a:buNone/>
                </a:pPr>
                <a:r>
                  <a:rPr lang="en-US" sz="1600" dirty="0" smtClean="0">
                    <a:latin typeface="+mj-lt"/>
                    <a:cs typeface="Times New Roman" panose="02020603050405020304" pitchFamily="18" charset="0"/>
                  </a:rPr>
                  <a:t>                                                                                       </a:t>
                </a:r>
              </a:p>
              <a:p>
                <a:pPr marL="0" indent="0">
                  <a:buNone/>
                </a:pPr>
                <a:r>
                  <a:rPr lang="en-US" sz="1600" dirty="0">
                    <a:latin typeface="+mj-lt"/>
                    <a:cs typeface="Times New Roman" panose="02020603050405020304" pitchFamily="18" charset="0"/>
                  </a:rPr>
                  <a:t>C</a:t>
                </a:r>
                <a:r>
                  <a:rPr lang="en-US" sz="1600" dirty="0" smtClean="0">
                    <a:latin typeface="+mj-lt"/>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a:t>
                </a:r>
                <a:r>
                  <a:rPr lang="en-US" sz="1600" i="1" dirty="0" err="1" smtClean="0">
                    <a:latin typeface="Times New Roman" panose="02020603050405020304" pitchFamily="18" charset="0"/>
                    <a:cs typeface="Times New Roman" panose="02020603050405020304" pitchFamily="18" charset="0"/>
                  </a:rPr>
                  <a:t>y</a:t>
                </a:r>
                <a:r>
                  <a:rPr lang="en-US" sz="1600" dirty="0" err="1" smtClean="0">
                    <a:latin typeface="Times New Roman" panose="02020603050405020304" pitchFamily="18" charset="0"/>
                    <a:cs typeface="Times New Roman" panose="02020603050405020304" pitchFamily="18" charset="0"/>
                  </a:rPr>
                  <a:t>̄</a:t>
                </a:r>
                <a:r>
                  <a:rPr lang="en-US" sz="1600" baseline="-25000" dirty="0" err="1" smtClean="0">
                    <a:latin typeface="Times New Roman" panose="02020603050405020304" pitchFamily="18" charset="0"/>
                    <a:cs typeface="Times New Roman" panose="02020603050405020304" pitchFamily="18" charset="0"/>
                  </a:rPr>
                  <a:t>i</a:t>
                </a:r>
                <a:r>
                  <a:rPr lang="en-US" sz="1600" i="1" dirty="0" err="1" smtClean="0">
                    <a:latin typeface="Times New Roman" panose="02020603050405020304" pitchFamily="18" charset="0"/>
                    <a:cs typeface="Times New Roman" panose="02020603050405020304" pitchFamily="18" charset="0"/>
                  </a:rPr>
                  <a:t>|</a:t>
                </a:r>
                <a:r>
                  <a:rPr lang="en-US" sz="1600" i="1" baseline="-25000" dirty="0" err="1" smtClean="0">
                    <a:latin typeface="Times New Roman" panose="02020603050405020304" pitchFamily="18" charset="0"/>
                    <a:cs typeface="Times New Roman" panose="02020603050405020304" pitchFamily="18" charset="0"/>
                  </a:rPr>
                  <a:t>Xi</a:t>
                </a:r>
                <a:r>
                  <a:rPr lang="en-US" sz="1600" i="1" dirty="0" smtClean="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1600" i="1" smtClean="0">
                            <a:latin typeface="Cambria Math"/>
                            <a:cs typeface="Times New Roman" panose="02020603050405020304" pitchFamily="18" charset="0"/>
                          </a:rPr>
                        </m:ctrlPr>
                      </m:sSubPr>
                      <m:e>
                        <m:sSub>
                          <m:sSubPr>
                            <m:ctrlPr>
                              <a:rPr lang="en-US" sz="1600" i="1" smtClean="0">
                                <a:latin typeface="Cambria Math"/>
                                <a:cs typeface="Times New Roman" panose="02020603050405020304" pitchFamily="18" charset="0"/>
                              </a:rPr>
                            </m:ctrlPr>
                          </m:sSubPr>
                          <m:e>
                            <m:acc>
                              <m:accPr>
                                <m:chr m:val="̂"/>
                                <m:ctrlPr>
                                  <a:rPr lang="en-US" sz="1600" i="1" smtClean="0">
                                    <a:latin typeface="Cambria Math"/>
                                    <a:cs typeface="Times New Roman" panose="02020603050405020304" pitchFamily="18" charset="0"/>
                                  </a:rPr>
                                </m:ctrlPr>
                              </m:accPr>
                              <m:e>
                                <m:r>
                                  <a:rPr lang="en-US" sz="1600" b="0" i="1" smtClean="0">
                                    <a:latin typeface="Cambria Math"/>
                                    <a:cs typeface="Times New Roman" panose="02020603050405020304" pitchFamily="18" charset="0"/>
                                  </a:rPr>
                                  <m:t>𝑦</m:t>
                                </m:r>
                              </m:e>
                            </m:acc>
                          </m:e>
                          <m:sub>
                            <m:r>
                              <a:rPr lang="en-US" sz="1600" b="0" i="1" smtClean="0">
                                <a:latin typeface="Cambria Math"/>
                                <a:cs typeface="Times New Roman" panose="02020603050405020304" pitchFamily="18" charset="0"/>
                              </a:rPr>
                              <m:t>𝑖</m:t>
                            </m:r>
                          </m:sub>
                        </m:sSub>
                        <m:r>
                          <a:rPr lang="en-US" sz="1600" b="0" i="1" smtClean="0">
                            <a:latin typeface="Cambria Math"/>
                            <a:cs typeface="Times New Roman" panose="02020603050405020304" pitchFamily="18" charset="0"/>
                          </a:rPr>
                          <m:t>+</m:t>
                        </m:r>
                        <m:r>
                          <a:rPr lang="en-US" sz="1600" b="0" i="1" smtClean="0">
                            <a:latin typeface="Cambria Math"/>
                            <a:cs typeface="Times New Roman" panose="02020603050405020304" pitchFamily="18" charset="0"/>
                          </a:rPr>
                          <m:t>𝑡</m:t>
                        </m:r>
                      </m:e>
                      <m:sub>
                        <m:f>
                          <m:fPr>
                            <m:ctrlPr>
                              <a:rPr lang="en-US" sz="1600" i="1" smtClean="0">
                                <a:latin typeface="Cambria Math"/>
                                <a:cs typeface="Times New Roman" panose="02020603050405020304" pitchFamily="18" charset="0"/>
                              </a:rPr>
                            </m:ctrlPr>
                          </m:fPr>
                          <m:num>
                            <m:r>
                              <a:rPr lang="en-US" sz="1600" i="1" smtClean="0">
                                <a:latin typeface="Cambria Math"/>
                                <a:ea typeface="Cambria Math"/>
                                <a:cs typeface="Times New Roman" panose="02020603050405020304" pitchFamily="18" charset="0"/>
                              </a:rPr>
                              <m:t>𝛼</m:t>
                            </m:r>
                          </m:num>
                          <m:den>
                            <m:r>
                              <a:rPr lang="en-US" sz="1600" b="0" i="1" smtClean="0">
                                <a:latin typeface="Cambria Math"/>
                                <a:cs typeface="Times New Roman" panose="02020603050405020304" pitchFamily="18" charset="0"/>
                              </a:rPr>
                              <m:t>2</m:t>
                            </m:r>
                          </m:den>
                        </m:f>
                        <m:r>
                          <a:rPr lang="en-US" sz="1600" b="0" i="1" smtClean="0">
                            <a:latin typeface="Cambria Math"/>
                            <a:cs typeface="Times New Roman" panose="02020603050405020304" pitchFamily="18" charset="0"/>
                          </a:rPr>
                          <m:t>,</m:t>
                        </m:r>
                        <m:r>
                          <a:rPr lang="en-US" sz="1600" b="0" i="1" smtClean="0">
                            <a:latin typeface="Cambria Math"/>
                            <a:cs typeface="Times New Roman" panose="02020603050405020304" pitchFamily="18" charset="0"/>
                          </a:rPr>
                          <m:t>𝑛</m:t>
                        </m:r>
                        <m:r>
                          <a:rPr lang="en-US" sz="1600" b="0" i="1" smtClean="0">
                            <a:latin typeface="Cambria Math"/>
                            <a:cs typeface="Times New Roman" panose="02020603050405020304" pitchFamily="18" charset="0"/>
                          </a:rPr>
                          <m:t>−</m:t>
                        </m:r>
                        <m:r>
                          <a:rPr lang="en-US" sz="1600" b="0" i="1" smtClean="0">
                            <a:latin typeface="Cambria Math"/>
                            <a:cs typeface="Times New Roman" panose="02020603050405020304" pitchFamily="18" charset="0"/>
                          </a:rPr>
                          <m:t>2</m:t>
                        </m:r>
                      </m:sub>
                    </m:sSub>
                    <m:r>
                      <a:rPr lang="en-US" sz="1600" i="1">
                        <a:latin typeface="Cambria Math"/>
                      </a:rPr>
                      <m:t>𝑆𝐸</m:t>
                    </m:r>
                    <m:d>
                      <m:dPr>
                        <m:ctrlPr>
                          <a:rPr lang="en-US" sz="1600" i="1">
                            <a:latin typeface="Cambria Math"/>
                          </a:rPr>
                        </m:ctrlPr>
                      </m:dPr>
                      <m:e>
                        <m:r>
                          <m:rPr>
                            <m:nor/>
                          </m:rPr>
                          <a:rPr lang="en-US" sz="1600" b="0" i="1" smtClean="0">
                            <a:latin typeface="Cambria Math"/>
                          </a:rPr>
                          <m:t>y</m:t>
                        </m:r>
                        <m:r>
                          <a:rPr lang="en-US" sz="1600" b="0" i="1" smtClean="0">
                            <a:latin typeface="Cambria Math"/>
                          </a:rPr>
                          <m:t>̄</m:t>
                        </m:r>
                        <m:r>
                          <m:rPr>
                            <m:nor/>
                          </m:rPr>
                          <a:rPr lang="en-US" sz="1600" i="1" baseline="-25000" dirty="0">
                            <a:latin typeface="Times New Roman" panose="02020603050405020304" pitchFamily="18" charset="0"/>
                            <a:cs typeface="Times New Roman" panose="02020603050405020304" pitchFamily="18" charset="0"/>
                          </a:rPr>
                          <m:t>i</m:t>
                        </m:r>
                        <m:r>
                          <m:rPr>
                            <m:nor/>
                          </m:rPr>
                          <a:rPr lang="en-US" sz="1600" i="1" dirty="0">
                            <a:latin typeface="Times New Roman" panose="02020603050405020304" pitchFamily="18" charset="0"/>
                            <a:cs typeface="Times New Roman" panose="02020603050405020304" pitchFamily="18" charset="0"/>
                          </a:rPr>
                          <m:t>|</m:t>
                        </m:r>
                        <m:r>
                          <m:rPr>
                            <m:nor/>
                          </m:rPr>
                          <a:rPr lang="en-US" sz="1600" b="0" i="1" dirty="0" smtClean="0">
                            <a:latin typeface="Times New Roman" panose="02020603050405020304" pitchFamily="18" charset="0"/>
                            <a:cs typeface="Times New Roman" panose="02020603050405020304" pitchFamily="18" charset="0"/>
                          </a:rPr>
                          <m:t>x</m:t>
                        </m:r>
                        <m:r>
                          <m:rPr>
                            <m:nor/>
                          </m:rPr>
                          <a:rPr lang="en-US" sz="1600" i="1" baseline="-25000" dirty="0">
                            <a:latin typeface="Times New Roman" panose="02020603050405020304" pitchFamily="18" charset="0"/>
                            <a:cs typeface="Times New Roman" panose="02020603050405020304" pitchFamily="18" charset="0"/>
                          </a:rPr>
                          <m:t>i</m:t>
                        </m:r>
                      </m:e>
                    </m:d>
                  </m:oMath>
                </a14:m>
                <a:endParaRPr lang="en-US" sz="1600" dirty="0" smtClean="0"/>
              </a:p>
              <a:p>
                <a:pPr marL="0" indent="0">
                  <a:buNone/>
                </a:pPr>
                <a:endParaRPr lang="en-US" sz="1600" dirty="0"/>
              </a:p>
              <a:p>
                <a:pPr marL="0" indent="0">
                  <a:buNone/>
                </a:pPr>
                <a:r>
                  <a:rPr lang="en-US" sz="1600" b="1" dirty="0"/>
                  <a:t>CI for Individual value of dependent variable  </a:t>
                </a:r>
                <a:r>
                  <a:rPr lang="en-US" sz="1600" b="1" dirty="0" smtClean="0"/>
                  <a:t>(</a:t>
                </a:r>
                <a:r>
                  <a:rPr lang="en-US" sz="1600" b="1" i="1" dirty="0" err="1" smtClean="0">
                    <a:latin typeface="Times New Roman" panose="02020603050405020304" pitchFamily="18" charset="0"/>
                    <a:cs typeface="Times New Roman" panose="02020603050405020304" pitchFamily="18" charset="0"/>
                  </a:rPr>
                  <a:t>y</a:t>
                </a:r>
                <a:r>
                  <a:rPr lang="en-US" sz="1600" b="1" i="1" baseline="-25000" dirty="0" err="1" smtClean="0">
                    <a:latin typeface="Times New Roman" panose="02020603050405020304" pitchFamily="18" charset="0"/>
                    <a:cs typeface="Times New Roman" panose="02020603050405020304" pitchFamily="18" charset="0"/>
                  </a:rPr>
                  <a:t>i</a:t>
                </a:r>
                <a:r>
                  <a:rPr lang="en-US" sz="1600" b="1" i="1" dirty="0" err="1" smtClean="0">
                    <a:latin typeface="Times New Roman" panose="02020603050405020304" pitchFamily="18" charset="0"/>
                    <a:cs typeface="Times New Roman" panose="02020603050405020304" pitchFamily="18" charset="0"/>
                  </a:rPr>
                  <a:t>|x</a:t>
                </a:r>
                <a:r>
                  <a:rPr lang="en-US" sz="1600" b="1" i="1" baseline="-25000" dirty="0" err="1" smtClean="0">
                    <a:latin typeface="Times New Roman" panose="02020603050405020304" pitchFamily="18" charset="0"/>
                    <a:cs typeface="Times New Roman" panose="02020603050405020304" pitchFamily="18" charset="0"/>
                  </a:rPr>
                  <a:t>i</a:t>
                </a:r>
                <a:r>
                  <a:rPr lang="en-US" sz="1600" b="1" dirty="0" smtClean="0"/>
                  <a:t>)</a:t>
                </a:r>
              </a:p>
              <a:p>
                <a:pPr marL="0" indent="0">
                  <a:buNone/>
                </a:pPr>
                <a:r>
                  <a:rPr lang="en-US" sz="1600" dirty="0" smtClean="0"/>
                  <a:t> </a:t>
                </a:r>
                <a14:m>
                  <m:oMath xmlns:m="http://schemas.openxmlformats.org/officeDocument/2006/math">
                    <m:r>
                      <a:rPr lang="en-US" sz="1600" i="1">
                        <a:latin typeface="Cambria Math"/>
                      </a:rPr>
                      <m:t>𝑆𝐸</m:t>
                    </m:r>
                    <m:d>
                      <m:dPr>
                        <m:ctrlPr>
                          <a:rPr lang="en-US" sz="1600" i="1">
                            <a:latin typeface="Cambria Math"/>
                          </a:rPr>
                        </m:ctrlPr>
                      </m:dPr>
                      <m:e>
                        <m:r>
                          <m:rPr>
                            <m:nor/>
                          </m:rPr>
                          <a:rPr lang="en-US" sz="1600" b="0" i="1" smtClean="0">
                            <a:latin typeface="Cambria Math"/>
                          </a:rPr>
                          <m:t>y</m:t>
                        </m:r>
                        <m:r>
                          <m:rPr>
                            <m:nor/>
                          </m:rPr>
                          <a:rPr lang="en-US" sz="1600" i="1" baseline="-25000" dirty="0">
                            <a:latin typeface="Times New Roman" panose="02020603050405020304" pitchFamily="18" charset="0"/>
                            <a:cs typeface="Times New Roman" panose="02020603050405020304" pitchFamily="18" charset="0"/>
                          </a:rPr>
                          <m:t>i</m:t>
                        </m:r>
                        <m:r>
                          <m:rPr>
                            <m:nor/>
                          </m:rPr>
                          <a:rPr lang="en-US" sz="1600" i="1" dirty="0">
                            <a:latin typeface="Times New Roman" panose="02020603050405020304" pitchFamily="18" charset="0"/>
                            <a:cs typeface="Times New Roman" panose="02020603050405020304" pitchFamily="18" charset="0"/>
                          </a:rPr>
                          <m:t>|</m:t>
                        </m:r>
                        <m:r>
                          <m:rPr>
                            <m:nor/>
                          </m:rPr>
                          <a:rPr lang="en-US" sz="1600" b="0" i="1" dirty="0" smtClean="0">
                            <a:latin typeface="Times New Roman" panose="02020603050405020304" pitchFamily="18" charset="0"/>
                            <a:cs typeface="Times New Roman" panose="02020603050405020304" pitchFamily="18" charset="0"/>
                          </a:rPr>
                          <m:t>x</m:t>
                        </m:r>
                        <m:r>
                          <m:rPr>
                            <m:nor/>
                          </m:rPr>
                          <a:rPr lang="en-US" sz="1600" i="1" baseline="-25000" dirty="0">
                            <a:latin typeface="Times New Roman" panose="02020603050405020304" pitchFamily="18" charset="0"/>
                            <a:cs typeface="Times New Roman" panose="02020603050405020304" pitchFamily="18" charset="0"/>
                          </a:rPr>
                          <m:t>i</m:t>
                        </m:r>
                      </m:e>
                    </m:d>
                    <m:r>
                      <a:rPr lang="en-US" sz="1600">
                        <a:latin typeface="Cambria Math"/>
                      </a:rPr>
                      <m:t>=</m:t>
                    </m:r>
                    <m:acc>
                      <m:accPr>
                        <m:chr m:val="̂"/>
                        <m:ctrlPr>
                          <a:rPr lang="en-US" sz="1600" i="1">
                            <a:latin typeface="Cambria Math"/>
                          </a:rPr>
                        </m:ctrlPr>
                      </m:accPr>
                      <m:e>
                        <m:r>
                          <a:rPr lang="en-US" sz="1600" i="1">
                            <a:latin typeface="Cambria Math"/>
                            <a:ea typeface="Cambria Math"/>
                          </a:rPr>
                          <m:t>𝜎</m:t>
                        </m:r>
                      </m:e>
                    </m:acc>
                    <m:rad>
                      <m:radPr>
                        <m:degHide m:val="on"/>
                        <m:ctrlPr>
                          <a:rPr lang="el-GR" sz="1600" i="1">
                            <a:latin typeface="Cambria Math"/>
                            <a:ea typeface="Cambria Math"/>
                          </a:rPr>
                        </m:ctrlPr>
                      </m:radPr>
                      <m:deg/>
                      <m:e>
                        <m:r>
                          <a:rPr lang="en-US" sz="1600" b="0" i="1" smtClean="0">
                            <a:latin typeface="Cambria Math"/>
                            <a:ea typeface="Cambria Math"/>
                          </a:rPr>
                          <m:t>1</m:t>
                        </m:r>
                        <m:r>
                          <a:rPr lang="en-US" sz="1600" b="0" i="1" smtClean="0">
                            <a:latin typeface="Cambria Math"/>
                            <a:ea typeface="Cambria Math"/>
                          </a:rPr>
                          <m:t>+</m:t>
                        </m:r>
                        <m:f>
                          <m:fPr>
                            <m:ctrlPr>
                              <a:rPr lang="el-GR" sz="1600" i="1">
                                <a:latin typeface="Cambria Math"/>
                                <a:ea typeface="Cambria Math"/>
                              </a:rPr>
                            </m:ctrlPr>
                          </m:fPr>
                          <m:num>
                            <m:r>
                              <a:rPr lang="en-US" sz="1600" i="1">
                                <a:latin typeface="Cambria Math"/>
                                <a:ea typeface="Cambria Math"/>
                              </a:rPr>
                              <m:t>1</m:t>
                            </m:r>
                          </m:num>
                          <m:den>
                            <m:r>
                              <a:rPr lang="en-US" sz="1600" i="1">
                                <a:latin typeface="Cambria Math"/>
                                <a:ea typeface="Cambria Math"/>
                              </a:rPr>
                              <m:t>𝑛</m:t>
                            </m:r>
                          </m:den>
                        </m:f>
                        <m:r>
                          <a:rPr lang="en-US" sz="1600" i="1">
                            <a:latin typeface="Cambria Math"/>
                            <a:ea typeface="Cambria Math"/>
                          </a:rPr>
                          <m:t>+</m:t>
                        </m:r>
                        <m:f>
                          <m:fPr>
                            <m:ctrlPr>
                              <a:rPr lang="en-US" sz="1600" i="1">
                                <a:latin typeface="Cambria Math"/>
                                <a:ea typeface="Cambria Math"/>
                              </a:rPr>
                            </m:ctrlPr>
                          </m:fPr>
                          <m:num>
                            <m:sSup>
                              <m:sSupPr>
                                <m:ctrlPr>
                                  <a:rPr lang="en-US" sz="1600" i="1">
                                    <a:latin typeface="Cambria Math"/>
                                    <a:ea typeface="Cambria Math"/>
                                  </a:rPr>
                                </m:ctrlPr>
                              </m:sSupPr>
                              <m:e>
                                <m:d>
                                  <m:dPr>
                                    <m:ctrlPr>
                                      <a:rPr lang="en-US" sz="1600" i="1">
                                        <a:latin typeface="Cambria Math"/>
                                        <a:ea typeface="Cambria Math"/>
                                      </a:rPr>
                                    </m:ctrlPr>
                                  </m:dPr>
                                  <m:e>
                                    <m:sSub>
                                      <m:sSubPr>
                                        <m:ctrlPr>
                                          <a:rPr lang="en-US" sz="1600" i="1">
                                            <a:latin typeface="Cambria Math"/>
                                            <a:ea typeface="Cambria Math"/>
                                          </a:rPr>
                                        </m:ctrlPr>
                                      </m:sSubPr>
                                      <m:e>
                                        <m:r>
                                          <a:rPr lang="en-US" sz="1600" b="0" i="1" smtClean="0">
                                            <a:latin typeface="Cambria Math"/>
                                            <a:ea typeface="Cambria Math"/>
                                          </a:rPr>
                                          <m:t>𝑥</m:t>
                                        </m:r>
                                      </m:e>
                                      <m:sub>
                                        <m:r>
                                          <a:rPr lang="en-US" sz="1600" i="1">
                                            <a:latin typeface="Cambria Math"/>
                                            <a:ea typeface="Cambria Math"/>
                                          </a:rPr>
                                          <m:t>𝑖</m:t>
                                        </m:r>
                                      </m:sub>
                                    </m:sSub>
                                    <m:r>
                                      <a:rPr lang="en-US" sz="1600" i="1">
                                        <a:latin typeface="Cambria Math"/>
                                        <a:ea typeface="Cambria Math"/>
                                      </a:rPr>
                                      <m:t>−</m:t>
                                    </m:r>
                                    <m:acc>
                                      <m:accPr>
                                        <m:chr m:val="̅"/>
                                        <m:ctrlPr>
                                          <a:rPr lang="en-US" sz="1600" i="1">
                                            <a:latin typeface="Cambria Math"/>
                                            <a:ea typeface="Cambria Math"/>
                                          </a:rPr>
                                        </m:ctrlPr>
                                      </m:accPr>
                                      <m:e>
                                        <m:r>
                                          <a:rPr lang="en-US" sz="1600" i="1">
                                            <a:latin typeface="Cambria Math"/>
                                            <a:ea typeface="Cambria Math"/>
                                          </a:rPr>
                                          <m:t>𝑥</m:t>
                                        </m:r>
                                      </m:e>
                                    </m:acc>
                                  </m:e>
                                </m:d>
                              </m:e>
                              <m:sup>
                                <m:r>
                                  <a:rPr lang="en-US" sz="1600" i="1">
                                    <a:latin typeface="Cambria Math"/>
                                    <a:ea typeface="Cambria Math"/>
                                  </a:rPr>
                                  <m:t>2</m:t>
                                </m:r>
                              </m:sup>
                            </m:sSup>
                          </m:num>
                          <m:den>
                            <m:d>
                              <m:dPr>
                                <m:ctrlPr>
                                  <a:rPr lang="en-US" sz="1600" i="1">
                                    <a:latin typeface="Cambria Math"/>
                                    <a:ea typeface="Cambria Math"/>
                                  </a:rPr>
                                </m:ctrlPr>
                              </m:dPr>
                              <m:e>
                                <m:r>
                                  <a:rPr lang="en-US" sz="1600" i="1">
                                    <a:latin typeface="Cambria Math"/>
                                    <a:ea typeface="Cambria Math"/>
                                  </a:rPr>
                                  <m:t>𝑛</m:t>
                                </m:r>
                                <m:r>
                                  <a:rPr lang="en-US" sz="1600" i="1">
                                    <a:latin typeface="Cambria Math"/>
                                    <a:ea typeface="Cambria Math"/>
                                  </a:rPr>
                                  <m:t>−</m:t>
                                </m:r>
                                <m:r>
                                  <a:rPr lang="en-US" sz="1600" i="1">
                                    <a:latin typeface="Cambria Math"/>
                                    <a:ea typeface="Cambria Math"/>
                                  </a:rPr>
                                  <m:t>1</m:t>
                                </m:r>
                              </m:e>
                            </m:d>
                            <m:sSup>
                              <m:sSupPr>
                                <m:ctrlPr>
                                  <a:rPr lang="en-US" sz="1600" i="1">
                                    <a:latin typeface="Cambria Math"/>
                                    <a:ea typeface="Cambria Math"/>
                                  </a:rPr>
                                </m:ctrlPr>
                              </m:sSupPr>
                              <m:e>
                                <m:sSub>
                                  <m:sSubPr>
                                    <m:ctrlPr>
                                      <a:rPr lang="en-US" sz="1600" i="1">
                                        <a:latin typeface="Cambria Math"/>
                                        <a:ea typeface="Cambria Math"/>
                                      </a:rPr>
                                    </m:ctrlPr>
                                  </m:sSubPr>
                                  <m:e>
                                    <m:r>
                                      <a:rPr lang="en-US" sz="1600" i="1">
                                        <a:latin typeface="Cambria Math"/>
                                        <a:ea typeface="Cambria Math"/>
                                      </a:rPr>
                                      <m:t>𝑠</m:t>
                                    </m:r>
                                  </m:e>
                                  <m:sub>
                                    <m:r>
                                      <a:rPr lang="en-US" sz="1600" i="1">
                                        <a:latin typeface="Cambria Math"/>
                                        <a:ea typeface="Cambria Math"/>
                                      </a:rPr>
                                      <m:t>𝑥</m:t>
                                    </m:r>
                                  </m:sub>
                                </m:sSub>
                              </m:e>
                              <m:sup>
                                <m:r>
                                  <a:rPr lang="en-US" sz="1600" i="1">
                                    <a:latin typeface="Cambria Math"/>
                                    <a:ea typeface="Cambria Math"/>
                                  </a:rPr>
                                  <m:t>2</m:t>
                                </m:r>
                              </m:sup>
                            </m:sSup>
                          </m:den>
                        </m:f>
                      </m:e>
                    </m:rad>
                  </m:oMath>
                </a14:m>
                <a:endParaRPr lang="en-US" sz="1600" dirty="0"/>
              </a:p>
              <a:p>
                <a:pPr marL="0" indent="0">
                  <a:buNone/>
                </a:pPr>
                <a:r>
                  <a:rPr lang="en-US" sz="1600" dirty="0" smtClean="0"/>
                  <a:t>CI(</a:t>
                </a:r>
                <a:r>
                  <a:rPr lang="en-US" sz="1600" i="1" dirty="0" err="1" smtClean="0">
                    <a:latin typeface="Times New Roman" panose="02020603050405020304" pitchFamily="18" charset="0"/>
                    <a:cs typeface="Times New Roman" panose="02020603050405020304" pitchFamily="18" charset="0"/>
                  </a:rPr>
                  <a:t>y</a:t>
                </a:r>
                <a:r>
                  <a:rPr lang="en-US" sz="1600" i="1" baseline="-25000" dirty="0" err="1" smtClean="0">
                    <a:latin typeface="Times New Roman" panose="02020603050405020304" pitchFamily="18" charset="0"/>
                    <a:cs typeface="Times New Roman" panose="02020603050405020304" pitchFamily="18" charset="0"/>
                  </a:rPr>
                  <a:t>i</a:t>
                </a:r>
                <a:r>
                  <a:rPr lang="en-US" sz="1600" i="1" dirty="0" err="1" smtClean="0">
                    <a:latin typeface="Times New Roman" panose="02020603050405020304" pitchFamily="18" charset="0"/>
                    <a:cs typeface="Times New Roman" panose="02020603050405020304" pitchFamily="18" charset="0"/>
                  </a:rPr>
                  <a:t>|x</a:t>
                </a:r>
                <a:r>
                  <a:rPr lang="en-US" sz="1600" i="1" baseline="-25000" dirty="0" err="1" smtClean="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1600" i="1">
                            <a:latin typeface="Cambria Math"/>
                            <a:cs typeface="Times New Roman" panose="02020603050405020304" pitchFamily="18" charset="0"/>
                          </a:rPr>
                        </m:ctrlPr>
                      </m:sSubPr>
                      <m:e>
                        <m:sSub>
                          <m:sSubPr>
                            <m:ctrlPr>
                              <a:rPr lang="en-US" sz="1600" i="1">
                                <a:latin typeface="Cambria Math"/>
                                <a:cs typeface="Times New Roman" panose="02020603050405020304" pitchFamily="18" charset="0"/>
                              </a:rPr>
                            </m:ctrlPr>
                          </m:sSubPr>
                          <m:e>
                            <m:acc>
                              <m:accPr>
                                <m:chr m:val="̂"/>
                                <m:ctrlPr>
                                  <a:rPr lang="en-US" sz="1600" i="1" smtClean="0">
                                    <a:latin typeface="Cambria Math"/>
                                    <a:cs typeface="Times New Roman" panose="02020603050405020304" pitchFamily="18" charset="0"/>
                                  </a:rPr>
                                </m:ctrlPr>
                              </m:accPr>
                              <m:e>
                                <m:r>
                                  <a:rPr lang="en-US" sz="1600" b="0" i="1" smtClean="0">
                                    <a:latin typeface="Cambria Math"/>
                                    <a:cs typeface="Times New Roman" panose="02020603050405020304" pitchFamily="18" charset="0"/>
                                  </a:rPr>
                                  <m:t>𝑦</m:t>
                                </m:r>
                              </m:e>
                            </m:acc>
                          </m:e>
                          <m:sub>
                            <m:r>
                              <a:rPr lang="en-US" sz="1600" i="1">
                                <a:latin typeface="Cambria Math"/>
                                <a:cs typeface="Times New Roman" panose="02020603050405020304" pitchFamily="18" charset="0"/>
                              </a:rPr>
                              <m:t>𝑖</m:t>
                            </m:r>
                          </m:sub>
                        </m:sSub>
                        <m:r>
                          <a:rPr lang="en-US" sz="1600" i="1">
                            <a:latin typeface="Cambria Math"/>
                            <a:cs typeface="Times New Roman" panose="02020603050405020304" pitchFamily="18" charset="0"/>
                          </a:rPr>
                          <m:t>+</m:t>
                        </m:r>
                        <m:r>
                          <a:rPr lang="en-US" sz="1600" i="1">
                            <a:latin typeface="Cambria Math"/>
                            <a:cs typeface="Times New Roman" panose="02020603050405020304" pitchFamily="18" charset="0"/>
                          </a:rPr>
                          <m:t>𝑡</m:t>
                        </m:r>
                      </m:e>
                      <m:sub>
                        <m:f>
                          <m:fPr>
                            <m:ctrlPr>
                              <a:rPr lang="en-US" sz="1600" i="1">
                                <a:latin typeface="Cambria Math"/>
                                <a:cs typeface="Times New Roman" panose="02020603050405020304" pitchFamily="18" charset="0"/>
                              </a:rPr>
                            </m:ctrlPr>
                          </m:fPr>
                          <m:num>
                            <m:r>
                              <a:rPr lang="en-US" sz="1600" i="1">
                                <a:latin typeface="Cambria Math"/>
                                <a:ea typeface="Cambria Math"/>
                                <a:cs typeface="Times New Roman" panose="02020603050405020304" pitchFamily="18" charset="0"/>
                              </a:rPr>
                              <m:t>𝛼</m:t>
                            </m:r>
                          </m:num>
                          <m:den>
                            <m:r>
                              <a:rPr lang="en-US" sz="1600" i="1">
                                <a:latin typeface="Cambria Math"/>
                                <a:cs typeface="Times New Roman" panose="02020603050405020304" pitchFamily="18" charset="0"/>
                              </a:rPr>
                              <m:t>2</m:t>
                            </m:r>
                          </m:den>
                        </m:f>
                        <m:r>
                          <a:rPr lang="en-US" sz="1600" i="1">
                            <a:latin typeface="Cambria Math"/>
                            <a:cs typeface="Times New Roman" panose="02020603050405020304" pitchFamily="18" charset="0"/>
                          </a:rPr>
                          <m:t>,</m:t>
                        </m:r>
                        <m:r>
                          <a:rPr lang="en-US" sz="1600" i="1">
                            <a:latin typeface="Cambria Math"/>
                            <a:cs typeface="Times New Roman" panose="02020603050405020304" pitchFamily="18" charset="0"/>
                          </a:rPr>
                          <m:t>𝑛</m:t>
                        </m:r>
                        <m:r>
                          <a:rPr lang="en-US" sz="1600" i="1">
                            <a:latin typeface="Cambria Math"/>
                            <a:cs typeface="Times New Roman" panose="02020603050405020304" pitchFamily="18" charset="0"/>
                          </a:rPr>
                          <m:t>−</m:t>
                        </m:r>
                        <m:r>
                          <a:rPr lang="en-US" sz="1600" i="1">
                            <a:latin typeface="Cambria Math"/>
                            <a:cs typeface="Times New Roman" panose="02020603050405020304" pitchFamily="18" charset="0"/>
                          </a:rPr>
                          <m:t>2</m:t>
                        </m:r>
                      </m:sub>
                    </m:sSub>
                    <m:r>
                      <a:rPr lang="en-US" sz="1600" i="1">
                        <a:latin typeface="Cambria Math"/>
                      </a:rPr>
                      <m:t>𝑆𝐸</m:t>
                    </m:r>
                    <m:d>
                      <m:dPr>
                        <m:ctrlPr>
                          <a:rPr lang="en-US" sz="1600" i="1">
                            <a:latin typeface="Cambria Math"/>
                          </a:rPr>
                        </m:ctrlPr>
                      </m:dPr>
                      <m:e>
                        <m:r>
                          <m:rPr>
                            <m:nor/>
                          </m:rPr>
                          <a:rPr lang="en-US" sz="1600" b="0" i="1" smtClean="0">
                            <a:latin typeface="Cambria Math"/>
                          </a:rPr>
                          <m:t>y</m:t>
                        </m:r>
                        <m:r>
                          <m:rPr>
                            <m:nor/>
                          </m:rPr>
                          <a:rPr lang="en-US" sz="1600" i="1" baseline="-25000" dirty="0">
                            <a:latin typeface="Times New Roman" panose="02020603050405020304" pitchFamily="18" charset="0"/>
                            <a:cs typeface="Times New Roman" panose="02020603050405020304" pitchFamily="18" charset="0"/>
                          </a:rPr>
                          <m:t>i</m:t>
                        </m:r>
                        <m:r>
                          <m:rPr>
                            <m:nor/>
                          </m:rPr>
                          <a:rPr lang="en-US" sz="1600" i="1" dirty="0" smtClean="0">
                            <a:latin typeface="Times New Roman" panose="02020603050405020304" pitchFamily="18" charset="0"/>
                            <a:cs typeface="Times New Roman" panose="02020603050405020304" pitchFamily="18" charset="0"/>
                          </a:rPr>
                          <m:t>|</m:t>
                        </m:r>
                        <m:r>
                          <m:rPr>
                            <m:nor/>
                          </m:rPr>
                          <a:rPr lang="en-US" sz="1600" b="0" i="1" dirty="0" smtClean="0">
                            <a:latin typeface="Times New Roman" panose="02020603050405020304" pitchFamily="18" charset="0"/>
                            <a:cs typeface="Times New Roman" panose="02020603050405020304" pitchFamily="18" charset="0"/>
                          </a:rPr>
                          <m:t>x</m:t>
                        </m:r>
                        <m:r>
                          <m:rPr>
                            <m:nor/>
                          </m:rPr>
                          <a:rPr lang="en-US" sz="1600" i="1" baseline="-25000" dirty="0">
                            <a:latin typeface="Times New Roman" panose="02020603050405020304" pitchFamily="18" charset="0"/>
                            <a:cs typeface="Times New Roman" panose="02020603050405020304" pitchFamily="18" charset="0"/>
                          </a:rPr>
                          <m:t>i</m:t>
                        </m:r>
                      </m:e>
                    </m:d>
                  </m:oMath>
                </a14:m>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295400"/>
                <a:ext cx="8153400" cy="5230504"/>
              </a:xfrm>
              <a:blipFill rotWithShape="1">
                <a:blip r:embed="rId2"/>
                <a:stretch>
                  <a:fillRect l="-449" b="-8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0C4E56A-5A14-419F-9CF9-F9E458C545E4}" type="slidenum">
              <a:rPr lang="en-US" smtClean="0"/>
              <a:t>9</a:t>
            </a:fld>
            <a:endParaRPr lang="en-US"/>
          </a:p>
        </p:txBody>
      </p:sp>
    </p:spTree>
    <p:extLst>
      <p:ext uri="{BB962C8B-B14F-4D97-AF65-F5344CB8AC3E}">
        <p14:creationId xmlns:p14="http://schemas.microsoft.com/office/powerpoint/2010/main" val="2227768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1471</TotalTime>
  <Words>1096</Words>
  <Application>Microsoft Office PowerPoint</Application>
  <PresentationFormat>On-screen Show (4:3)</PresentationFormat>
  <Paragraphs>149</Paragraphs>
  <Slides>23</Slides>
  <Notes>5</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Session 10 Topics</vt:lpstr>
      <vt:lpstr>Example:  Construct a model for a telecom company to predict call length based on a county's population</vt:lpstr>
      <vt:lpstr>Example: Code and Model Output</vt:lpstr>
      <vt:lpstr>Example: Code and Model Output SAS</vt:lpstr>
      <vt:lpstr>Example: Code and Model Output R</vt:lpstr>
      <vt:lpstr>Example: Confidence Intervals</vt:lpstr>
      <vt:lpstr>ANOVA and Regression</vt:lpstr>
      <vt:lpstr>Regression Confidence Intervals</vt:lpstr>
      <vt:lpstr> Formulas for confidence intervals Mean of  dependent variable (ȳi|xi)  Individual value of dependent variable  (yi|xi)   </vt:lpstr>
      <vt:lpstr>Example: Calculations Regression</vt:lpstr>
      <vt:lpstr>Regression: Checking Assumptions Using Graphics Linearity, Normality of Error Terms Constant Error Variance, Independent Obs.</vt:lpstr>
      <vt:lpstr>Residual Plots in More Detail - Residuals By Predicted Value</vt:lpstr>
      <vt:lpstr>Residual Plots in More Detail  Studentized Residuals By Predicted Value</vt:lpstr>
      <vt:lpstr>Residual Plots in More Detail - Evaluating Normality of Residuals</vt:lpstr>
      <vt:lpstr>Residual Plots in More Detail -Leverage</vt:lpstr>
      <vt:lpstr>Residual Plots in More Detail - Cooks D</vt:lpstr>
      <vt:lpstr>SAS Code to Get rStudent, cookD, and leverage by Observation</vt:lpstr>
      <vt:lpstr>Exercise 1</vt:lpstr>
      <vt:lpstr>Exercise 1: Code and Model Output SAS</vt:lpstr>
      <vt:lpstr>Exercise 1: Code and Model Output R</vt:lpstr>
      <vt:lpstr>Exercise 1: Calculations Regression</vt:lpstr>
      <vt:lpstr>Exercise 1: Check Assumptions</vt:lpstr>
      <vt:lpstr>Exercise 1: Answers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Selzer</dc:creator>
  <cp:lastModifiedBy>Martin Selzer</cp:lastModifiedBy>
  <cp:revision>91</cp:revision>
  <cp:lastPrinted>2020-11-06T10:29:15Z</cp:lastPrinted>
  <dcterms:created xsi:type="dcterms:W3CDTF">2020-11-05T14:42:46Z</dcterms:created>
  <dcterms:modified xsi:type="dcterms:W3CDTF">2021-01-12T18:41:36Z</dcterms:modified>
</cp:coreProperties>
</file>