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57" r:id="rId5"/>
    <p:sldId id="260" r:id="rId6"/>
    <p:sldId id="262" r:id="rId7"/>
    <p:sldId id="263" r:id="rId8"/>
    <p:sldId id="264" r:id="rId9"/>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BD87D9-ECAA-493F-A501-A7F096EFC595}">
          <p14:sldIdLst>
            <p14:sldId id="256"/>
            <p14:sldId id="258"/>
          </p14:sldIdLst>
        </p14:section>
        <p14:section name="clothes" id="{A77E17D1-CC80-42FE-9EDF-2E39E0A9B003}">
          <p14:sldIdLst>
            <p14:sldId id="259"/>
            <p14:sldId id="257"/>
          </p14:sldIdLst>
        </p14:section>
        <p14:section name="pics" id="{3D3439B1-AB21-4982-93BF-716EAC98C328}">
          <p14:sldIdLst>
            <p14:sldId id="260"/>
            <p14:sldId id="262"/>
          </p14:sldIdLst>
        </p14:section>
        <p14:section name="tamil" id="{D548E960-DAD2-4EBF-BD9C-05F55B9C86C4}">
          <p14:sldIdLst>
            <p14:sldId id="263"/>
          </p14:sldIdLst>
        </p14:section>
        <p14:section name="end" id="{5BC37D2A-2F66-4B05-9B55-586022EC8885}">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p:scale>
        <a:sx n="100" d="100"/>
        <a:sy n="100" d="100"/>
      </p:scale>
      <p:origin x="0" y="-251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12/16/2020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58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2967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12/16/2020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02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1140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475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3459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586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1143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3803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43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12/16/2020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76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12/16/2020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841212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4.png"/><Relationship Id="rId10" Type="http://schemas.openxmlformats.org/officeDocument/2006/relationships/slide" Target="slide7.xml"/><Relationship Id="rId4" Type="http://schemas.openxmlformats.org/officeDocument/2006/relationships/slide" Target="slide3.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bharatonline.com/kashmir/travel-tips/clothes-to-wear.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haratonline.com/kashmir/travel-tips/clothes-to-wear.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
            <a:extLst>
              <a:ext uri="{FF2B5EF4-FFF2-40B4-BE49-F238E27FC236}">
                <a16:creationId xmlns:a16="http://schemas.microsoft.com/office/drawing/2014/main" id="{228ABD22-4083-466B-BF47-4846C98E683C}"/>
              </a:ext>
            </a:extLst>
          </p:cNvPr>
          <p:cNvPicPr>
            <a:picLocks noChangeAspect="1"/>
          </p:cNvPicPr>
          <p:nvPr/>
        </p:nvPicPr>
        <p:blipFill rotWithShape="1">
          <a:blip r:embed="rId2"/>
          <a:srcRect t="15730"/>
          <a:stretch/>
        </p:blipFill>
        <p:spPr>
          <a:xfrm>
            <a:off x="0" y="0"/>
            <a:ext cx="12191980" cy="6857990"/>
          </a:xfrm>
          <a:prstGeom prst="rect">
            <a:avLst/>
          </a:prstGeom>
        </p:spPr>
      </p:pic>
      <p:sp>
        <p:nvSpPr>
          <p:cNvPr id="9" name="Rectangle 8">
            <a:extLst>
              <a:ext uri="{FF2B5EF4-FFF2-40B4-BE49-F238E27FC236}">
                <a16:creationId xmlns:a16="http://schemas.microsoft.com/office/drawing/2014/main" id="{B41841A4-7885-47BE-9A2A-B2602CA1A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44652"/>
            <a:ext cx="10908792" cy="556869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6266B6E2-FE43-414A-A5DD-FBC2895F5857}"/>
              </a:ext>
            </a:extLst>
          </p:cNvPr>
          <p:cNvSpPr>
            <a:spLocks noChangeArrowheads="1"/>
          </p:cNvSpPr>
          <p:nvPr/>
        </p:nvSpPr>
        <p:spPr bwMode="auto">
          <a:xfrm>
            <a:off x="3071453" y="1340870"/>
            <a:ext cx="665847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8000" b="0" i="0" u="none" strike="noStrike" cap="none" normalizeH="0" baseline="0" dirty="0">
                <a:ln>
                  <a:noFill/>
                </a:ln>
                <a:solidFill>
                  <a:schemeClr val="tx1"/>
                </a:solidFill>
                <a:effectLst/>
                <a:latin typeface="Arial Unicode MS"/>
                <a:cs typeface="Mangal" panose="02040503050203030202" pitchFamily="18" charset="0"/>
              </a:rPr>
              <a:t>जम्मू  </a:t>
            </a:r>
            <a:r>
              <a:rPr kumimoji="0" lang="en-IN" altLang="ta-IN" sz="8000" b="0" i="0" u="none" strike="noStrike" cap="none" normalizeH="0" baseline="0" dirty="0">
                <a:ln>
                  <a:noFill/>
                </a:ln>
                <a:solidFill>
                  <a:schemeClr val="tx1"/>
                </a:solidFill>
                <a:effectLst/>
                <a:latin typeface="Arial Unicode MS"/>
                <a:cs typeface="Mangal" panose="02040503050203030202" pitchFamily="18" charset="0"/>
              </a:rPr>
              <a:t>   </a:t>
            </a:r>
            <a:r>
              <a:rPr kumimoji="0" lang="hi-IN" altLang="ta-IN" sz="8000" b="0" i="0" u="none" strike="noStrike" cap="none" normalizeH="0" baseline="0" dirty="0">
                <a:ln>
                  <a:noFill/>
                </a:ln>
                <a:solidFill>
                  <a:schemeClr val="tx1"/>
                </a:solidFill>
                <a:effectLst/>
                <a:latin typeface="Arial Unicode MS"/>
                <a:cs typeface="Mangal" panose="02040503050203030202" pitchFamily="18" charset="0"/>
              </a:rPr>
              <a:t>कश्मीर में पहने जाने वाले कपड़े</a:t>
            </a:r>
            <a:endParaRPr kumimoji="0" lang="hi-IN" altLang="ta-IN" sz="80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D732E52-7770-45C2-8A67-6D6C61E43B6D}"/>
              </a:ext>
            </a:extLst>
          </p:cNvPr>
          <p:cNvSpPr>
            <a:spLocks noChangeArrowheads="1"/>
          </p:cNvSpPr>
          <p:nvPr/>
        </p:nvSpPr>
        <p:spPr bwMode="auto">
          <a:xfrm>
            <a:off x="5219116" y="1340860"/>
            <a:ext cx="236314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ta-IN" sz="8000" b="0" i="0" u="none" strike="noStrike" cap="none" normalizeH="0" baseline="0" dirty="0">
                <a:ln>
                  <a:noFill/>
                </a:ln>
                <a:solidFill>
                  <a:schemeClr val="tx1"/>
                </a:solidFill>
                <a:effectLst/>
                <a:latin typeface="Arial Unicode MS"/>
                <a:cs typeface="Mangal" panose="02040503050203030202" pitchFamily="18" charset="0"/>
              </a:rPr>
              <a:t>  </a:t>
            </a:r>
            <a:r>
              <a:rPr kumimoji="0" lang="hi-IN" altLang="ta-IN" sz="8000" b="0" i="0" u="none" strike="noStrike" cap="none" normalizeH="0" baseline="0" dirty="0">
                <a:ln>
                  <a:noFill/>
                </a:ln>
                <a:solidFill>
                  <a:schemeClr val="tx1"/>
                </a:solidFill>
                <a:effectLst/>
                <a:latin typeface="Arial Unicode MS"/>
                <a:cs typeface="Mangal" panose="02040503050203030202" pitchFamily="18" charset="0"/>
              </a:rPr>
              <a:t>और</a:t>
            </a:r>
            <a:r>
              <a:rPr kumimoji="0" lang="hi-IN" altLang="ta-IN" sz="800" b="0" i="0" u="none" strike="noStrike" cap="none" normalizeH="0" baseline="0" dirty="0">
                <a:ln>
                  <a:noFill/>
                </a:ln>
                <a:solidFill>
                  <a:schemeClr val="tx1"/>
                </a:solidFill>
                <a:effectLst/>
                <a:cs typeface="Mangal" panose="02040503050203030202" pitchFamily="18" charset="0"/>
              </a:rPr>
              <a:t> </a:t>
            </a:r>
            <a:endParaRPr kumimoji="0" lang="en-US" altLang="ta-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29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rvy Road | Beautiful roads, Road, Paths">
            <a:extLst>
              <a:ext uri="{FF2B5EF4-FFF2-40B4-BE49-F238E27FC236}">
                <a16:creationId xmlns:a16="http://schemas.microsoft.com/office/drawing/2014/main" id="{95FFCD47-B9A3-48C4-B2F1-F6D5F5148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7041386D-B723-4A43-8740-439F4B5143DF}"/>
                  </a:ext>
                </a:extLst>
              </p:cNvPr>
              <p:cNvGraphicFramePr>
                <a:graphicFrameLocks noChangeAspect="1"/>
              </p:cNvGraphicFramePr>
              <p:nvPr>
                <p:extLst>
                  <p:ext uri="{D42A27DB-BD31-4B8C-83A1-F6EECF244321}">
                    <p14:modId xmlns:p14="http://schemas.microsoft.com/office/powerpoint/2010/main" val="937622567"/>
                  </p:ext>
                </p:extLst>
              </p:nvPr>
            </p:nvGraphicFramePr>
            <p:xfrm rot="1235287">
              <a:off x="8965530" y="2571749"/>
              <a:ext cx="3048000" cy="1714500"/>
            </p:xfrm>
            <a:graphic>
              <a:graphicData uri="http://schemas.microsoft.com/office/powerpoint/2016/sectionzoom">
                <psez:sectionZm>
                  <psez:sectionZmObj sectionId="{A77E17D1-CC80-42FE-9EDF-2E39E0A9B003}">
                    <psez:zmPr id="{8E2A1AD5-6AD6-4522-82F9-2D5BA97702E0}" transitionDur="1000">
                      <p166:blipFill xmlns:p166="http://schemas.microsoft.com/office/powerpoint/2016/6/main">
                        <a:blip r:embed="rId3"/>
                        <a:stretch>
                          <a:fillRect/>
                        </a:stretch>
                      </p166:blipFill>
                      <p166:spPr xmlns:p166="http://schemas.microsoft.com/office/powerpoint/2016/6/main">
                        <a:xfrm rot="1235287">
                          <a:off x="0" y="0"/>
                          <a:ext cx="3048000" cy="1714500"/>
                        </a:xfrm>
                        <a:prstGeom prst="rect">
                          <a:avLst/>
                        </a:prstGeom>
                        <a:ln>
                          <a:noFill/>
                        </a:ln>
                        <a:effectLst>
                          <a:softEdge rad="112500"/>
                        </a:effectLst>
                      </p166:spPr>
                    </psez:zmPr>
                  </psez:sectionZmObj>
                </psez:sectionZm>
              </a:graphicData>
            </a:graphic>
          </p:graphicFrame>
        </mc:Choice>
        <mc:Fallback>
          <p:pic>
            <p:nvPicPr>
              <p:cNvPr id="5" name="Section Zoom 4">
                <a:hlinkClick r:id="rId4" action="ppaction://hlinksldjump"/>
                <a:extLst>
                  <a:ext uri="{FF2B5EF4-FFF2-40B4-BE49-F238E27FC236}">
                    <a16:creationId xmlns:a16="http://schemas.microsoft.com/office/drawing/2014/main" id="{7041386D-B723-4A43-8740-439F4B5143DF}"/>
                  </a:ext>
                </a:extLst>
              </p:cNvPr>
              <p:cNvPicPr>
                <a:picLocks noGrp="1" noRot="1" noChangeAspect="1" noMove="1" noResize="1" noEditPoints="1" noAdjustHandles="1" noChangeArrowheads="1" noChangeShapeType="1"/>
              </p:cNvPicPr>
              <p:nvPr/>
            </p:nvPicPr>
            <p:blipFill>
              <a:blip r:embed="rId3"/>
              <a:stretch>
                <a:fillRect/>
              </a:stretch>
            </p:blipFill>
            <p:spPr>
              <a:xfrm rot="1235287">
                <a:off x="8965530" y="2571749"/>
                <a:ext cx="3048000" cy="1714500"/>
              </a:xfrm>
              <a:prstGeom prst="rect">
                <a:avLst/>
              </a:prstGeom>
              <a:ln>
                <a:noFill/>
              </a:ln>
              <a:effectLst>
                <a:softEdge rad="112500"/>
              </a:effectLst>
            </p:spPr>
          </p:pic>
        </mc:Fallback>
      </mc:AlternateContent>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8E1628A0-167B-4F5F-BF0B-3017D234627E}"/>
                  </a:ext>
                </a:extLst>
              </p:cNvPr>
              <p:cNvGraphicFramePr>
                <a:graphicFrameLocks noChangeAspect="1"/>
              </p:cNvGraphicFramePr>
              <p:nvPr>
                <p:extLst>
                  <p:ext uri="{D42A27DB-BD31-4B8C-83A1-F6EECF244321}">
                    <p14:modId xmlns:p14="http://schemas.microsoft.com/office/powerpoint/2010/main" val="1159297143"/>
                  </p:ext>
                </p:extLst>
              </p:nvPr>
            </p:nvGraphicFramePr>
            <p:xfrm rot="20809889">
              <a:off x="1861675" y="2228177"/>
              <a:ext cx="2396966" cy="1348294"/>
            </p:xfrm>
            <a:graphic>
              <a:graphicData uri="http://schemas.microsoft.com/office/powerpoint/2016/sectionzoom">
                <psez:sectionZm>
                  <psez:sectionZmObj sectionId="{3D3439B1-AB21-4982-93BF-716EAC98C328}">
                    <psez:zmPr id="{D2C81D79-2112-40E0-BA82-DB08B9255EC3}" transitionDur="1000">
                      <p166:blipFill xmlns:p166="http://schemas.microsoft.com/office/powerpoint/2016/6/main">
                        <a:blip r:embed="rId5"/>
                        <a:stretch>
                          <a:fillRect/>
                        </a:stretch>
                      </p166:blipFill>
                      <p166:spPr xmlns:p166="http://schemas.microsoft.com/office/powerpoint/2016/6/main">
                        <a:xfrm rot="20809889">
                          <a:off x="0" y="0"/>
                          <a:ext cx="2396966" cy="1348294"/>
                        </a:xfrm>
                        <a:prstGeom prst="rect">
                          <a:avLst/>
                        </a:prstGeom>
                        <a:ln>
                          <a:noFill/>
                        </a:ln>
                        <a:effectLst>
                          <a:softEdge rad="112500"/>
                        </a:effectLst>
                      </p166:spPr>
                    </psez:zmPr>
                  </psez:sectionZmObj>
                </psez:sectionZm>
              </a:graphicData>
            </a:graphic>
          </p:graphicFrame>
        </mc:Choice>
        <mc:Fallback>
          <p:pic>
            <p:nvPicPr>
              <p:cNvPr id="7" name="Section Zoom 6">
                <a:hlinkClick r:id="rId6" action="ppaction://hlinksldjump"/>
                <a:extLst>
                  <a:ext uri="{FF2B5EF4-FFF2-40B4-BE49-F238E27FC236}">
                    <a16:creationId xmlns:a16="http://schemas.microsoft.com/office/drawing/2014/main" id="{8E1628A0-167B-4F5F-BF0B-3017D234627E}"/>
                  </a:ext>
                </a:extLst>
              </p:cNvPr>
              <p:cNvPicPr>
                <a:picLocks noGrp="1" noRot="1" noChangeAspect="1" noMove="1" noResize="1" noEditPoints="1" noAdjustHandles="1" noChangeArrowheads="1" noChangeShapeType="1"/>
              </p:cNvPicPr>
              <p:nvPr/>
            </p:nvPicPr>
            <p:blipFill>
              <a:blip r:embed="rId5"/>
              <a:stretch>
                <a:fillRect/>
              </a:stretch>
            </p:blipFill>
            <p:spPr>
              <a:xfrm rot="20809889">
                <a:off x="1861675" y="2228177"/>
                <a:ext cx="2396966" cy="1348294"/>
              </a:xfrm>
              <a:prstGeom prst="rect">
                <a:avLst/>
              </a:prstGeom>
              <a:ln>
                <a:noFill/>
              </a:ln>
              <a:effectLst>
                <a:softEdge rad="112500"/>
              </a:effectLst>
            </p:spPr>
          </p:pic>
        </mc:Fallback>
      </mc:AlternateContent>
      <mc:AlternateContent xmlns:mc="http://schemas.openxmlformats.org/markup-compatibility/2006">
        <mc:Choice xmlns:psez="http://schemas.microsoft.com/office/powerpoint/2016/sectionzoom" Requires="psez">
          <p:graphicFrame>
            <p:nvGraphicFramePr>
              <p:cNvPr id="9" name="Section Zoom 8">
                <a:extLst>
                  <a:ext uri="{FF2B5EF4-FFF2-40B4-BE49-F238E27FC236}">
                    <a16:creationId xmlns:a16="http://schemas.microsoft.com/office/drawing/2014/main" id="{968BA637-2254-4463-885B-D5D9F38E735D}"/>
                  </a:ext>
                </a:extLst>
              </p:cNvPr>
              <p:cNvGraphicFramePr>
                <a:graphicFrameLocks noChangeAspect="1"/>
              </p:cNvGraphicFramePr>
              <p:nvPr>
                <p:extLst>
                  <p:ext uri="{D42A27DB-BD31-4B8C-83A1-F6EECF244321}">
                    <p14:modId xmlns:p14="http://schemas.microsoft.com/office/powerpoint/2010/main" val="533700887"/>
                  </p:ext>
                </p:extLst>
              </p:nvPr>
            </p:nvGraphicFramePr>
            <p:xfrm rot="1352283">
              <a:off x="6411518" y="1485029"/>
              <a:ext cx="1358284" cy="764035"/>
            </p:xfrm>
            <a:graphic>
              <a:graphicData uri="http://schemas.microsoft.com/office/powerpoint/2016/sectionzoom">
                <psez:sectionZm>
                  <psez:sectionZmObj sectionId="{5BC37D2A-2F66-4B05-9B55-586022EC8885}">
                    <psez:zmPr id="{D9789627-80A6-40DD-BD75-6737D788B1C3}" transitionDur="1000">
                      <p166:blipFill xmlns:p166="http://schemas.microsoft.com/office/powerpoint/2016/6/main">
                        <a:blip r:embed="rId7"/>
                        <a:stretch>
                          <a:fillRect/>
                        </a:stretch>
                      </p166:blipFill>
                      <p166:spPr xmlns:p166="http://schemas.microsoft.com/office/powerpoint/2016/6/main">
                        <a:xfrm rot="1352283">
                          <a:off x="0" y="0"/>
                          <a:ext cx="1358284" cy="764035"/>
                        </a:xfrm>
                        <a:prstGeom prst="rect">
                          <a:avLst/>
                        </a:prstGeom>
                        <a:ln>
                          <a:noFill/>
                        </a:ln>
                        <a:effectLst>
                          <a:softEdge rad="112500"/>
                        </a:effectLst>
                      </p166:spPr>
                    </psez:zmPr>
                  </psez:sectionZmObj>
                </psez:sectionZm>
              </a:graphicData>
            </a:graphic>
          </p:graphicFrame>
        </mc:Choice>
        <mc:Fallback>
          <p:pic>
            <p:nvPicPr>
              <p:cNvPr id="9" name="Section Zoom 8">
                <a:hlinkClick r:id="rId8" action="ppaction://hlinksldjump"/>
                <a:extLst>
                  <a:ext uri="{FF2B5EF4-FFF2-40B4-BE49-F238E27FC236}">
                    <a16:creationId xmlns:a16="http://schemas.microsoft.com/office/drawing/2014/main" id="{968BA637-2254-4463-885B-D5D9F38E735D}"/>
                  </a:ext>
                </a:extLst>
              </p:cNvPr>
              <p:cNvPicPr>
                <a:picLocks noGrp="1" noRot="1" noChangeAspect="1" noMove="1" noResize="1" noEditPoints="1" noAdjustHandles="1" noChangeArrowheads="1" noChangeShapeType="1"/>
              </p:cNvPicPr>
              <p:nvPr/>
            </p:nvPicPr>
            <p:blipFill>
              <a:blip r:embed="rId7"/>
              <a:stretch>
                <a:fillRect/>
              </a:stretch>
            </p:blipFill>
            <p:spPr>
              <a:xfrm rot="1352283">
                <a:off x="6411518" y="1485029"/>
                <a:ext cx="1358284" cy="764035"/>
              </a:xfrm>
              <a:prstGeom prst="rect">
                <a:avLst/>
              </a:prstGeom>
              <a:ln>
                <a:noFill/>
              </a:ln>
              <a:effectLst>
                <a:softEdge rad="112500"/>
              </a:effectLst>
            </p:spPr>
          </p:pic>
        </mc:Fallback>
      </mc:AlternateContent>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AA1DC230-9350-4371-B323-409883ED8429}"/>
                  </a:ext>
                </a:extLst>
              </p:cNvPr>
              <p:cNvGraphicFramePr>
                <a:graphicFrameLocks noChangeAspect="1"/>
              </p:cNvGraphicFramePr>
              <p:nvPr>
                <p:extLst>
                  <p:ext uri="{D42A27DB-BD31-4B8C-83A1-F6EECF244321}">
                    <p14:modId xmlns:p14="http://schemas.microsoft.com/office/powerpoint/2010/main" val="319302377"/>
                  </p:ext>
                </p:extLst>
              </p:nvPr>
            </p:nvGraphicFramePr>
            <p:xfrm rot="21127035">
              <a:off x="4341826" y="1629115"/>
              <a:ext cx="1923314" cy="1081864"/>
            </p:xfrm>
            <a:graphic>
              <a:graphicData uri="http://schemas.microsoft.com/office/powerpoint/2016/sectionzoom">
                <psez:sectionZm>
                  <psez:sectionZmObj sectionId="{D548E960-DAD2-4EBF-BD9C-05F55B9C86C4}">
                    <psez:zmPr id="{87982E1A-FA9E-472A-A0EA-702D44A4C82B}" transitionDur="1000">
                      <p166:blipFill xmlns:p166="http://schemas.microsoft.com/office/powerpoint/2016/6/main">
                        <a:blip r:embed="rId9"/>
                        <a:stretch>
                          <a:fillRect/>
                        </a:stretch>
                      </p166:blipFill>
                      <p166:spPr xmlns:p166="http://schemas.microsoft.com/office/powerpoint/2016/6/main">
                        <a:xfrm rot="21127035">
                          <a:off x="0" y="0"/>
                          <a:ext cx="1923314" cy="1081864"/>
                        </a:xfrm>
                        <a:prstGeom prst="rect">
                          <a:avLst/>
                        </a:prstGeom>
                        <a:ln>
                          <a:noFill/>
                        </a:ln>
                        <a:effectLst>
                          <a:softEdge rad="112500"/>
                        </a:effectLst>
                      </p166:spPr>
                    </psez:zmPr>
                  </psez:sectionZmObj>
                </psez:sectionZm>
              </a:graphicData>
            </a:graphic>
          </p:graphicFrame>
        </mc:Choice>
        <mc:Fallback>
          <p:pic>
            <p:nvPicPr>
              <p:cNvPr id="3" name="Section Zoom 2">
                <a:hlinkClick r:id="rId10" action="ppaction://hlinksldjump"/>
                <a:extLst>
                  <a:ext uri="{FF2B5EF4-FFF2-40B4-BE49-F238E27FC236}">
                    <a16:creationId xmlns:a16="http://schemas.microsoft.com/office/drawing/2014/main" id="{AA1DC230-9350-4371-B323-409883ED8429}"/>
                  </a:ext>
                </a:extLst>
              </p:cNvPr>
              <p:cNvPicPr>
                <a:picLocks noGrp="1" noRot="1" noChangeAspect="1" noMove="1" noResize="1" noEditPoints="1" noAdjustHandles="1" noChangeArrowheads="1" noChangeShapeType="1"/>
              </p:cNvPicPr>
              <p:nvPr/>
            </p:nvPicPr>
            <p:blipFill>
              <a:blip r:embed="rId9"/>
              <a:stretch>
                <a:fillRect/>
              </a:stretch>
            </p:blipFill>
            <p:spPr>
              <a:xfrm rot="21127035">
                <a:off x="4341826" y="1629115"/>
                <a:ext cx="1923314" cy="1081864"/>
              </a:xfrm>
              <a:prstGeom prst="rect">
                <a:avLst/>
              </a:prstGeom>
              <a:ln>
                <a:noFill/>
              </a:ln>
              <a:effectLst>
                <a:softEdge rad="112500"/>
              </a:effectLst>
            </p:spPr>
          </p:pic>
        </mc:Fallback>
      </mc:AlternateContent>
    </p:spTree>
    <p:extLst>
      <p:ext uri="{BB962C8B-B14F-4D97-AF65-F5344CB8AC3E}">
        <p14:creationId xmlns:p14="http://schemas.microsoft.com/office/powerpoint/2010/main" val="256557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F03FBD-299B-42E4-8A72-4D62FD01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
            <a:extLst>
              <a:ext uri="{FF2B5EF4-FFF2-40B4-BE49-F238E27FC236}">
                <a16:creationId xmlns:a16="http://schemas.microsoft.com/office/drawing/2014/main" id="{2340FCF2-B7E9-4706-9C41-E00C20ED1122}"/>
              </a:ext>
            </a:extLst>
          </p:cNvPr>
          <p:cNvSpPr>
            <a:spLocks noChangeArrowheads="1"/>
          </p:cNvSpPr>
          <p:nvPr/>
        </p:nvSpPr>
        <p:spPr bwMode="auto">
          <a:xfrm>
            <a:off x="2174093" y="2322419"/>
            <a:ext cx="78438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9600" b="0" i="0" u="none" strike="noStrike" cap="none" normalizeH="0" baseline="0" dirty="0">
                <a:ln>
                  <a:noFill/>
                </a:ln>
                <a:solidFill>
                  <a:schemeClr val="tx1"/>
                </a:solidFill>
                <a:effectLst/>
                <a:latin typeface="Arial Unicode MS"/>
                <a:cs typeface="Mangal" panose="02040503050203030202" pitchFamily="18" charset="0"/>
              </a:rPr>
              <a:t>आओ देखते हैं</a:t>
            </a:r>
            <a:r>
              <a:rPr kumimoji="0" lang="hi-IN" altLang="ta-IN" sz="9600" b="0" i="0" u="none" strike="noStrike" cap="none" normalizeH="0" baseline="0" dirty="0">
                <a:ln>
                  <a:noFill/>
                </a:ln>
                <a:solidFill>
                  <a:schemeClr val="tx1"/>
                </a:solidFill>
                <a:effectLst/>
                <a:cs typeface="Mangal" panose="02040503050203030202" pitchFamily="18" charset="0"/>
              </a:rPr>
              <a:t> </a:t>
            </a:r>
            <a:endParaRPr kumimoji="0" lang="en-US" altLang="ta-IN" sz="9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74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89FB32-99CC-4C33-8F0E-3D1CBC1D25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60071"/>
          </a:xfrm>
          <a:prstGeom prst="rect">
            <a:avLst/>
          </a:prstGeom>
        </p:spPr>
      </p:pic>
      <p:sp>
        <p:nvSpPr>
          <p:cNvPr id="7" name="Rectangle 1">
            <a:extLst>
              <a:ext uri="{FF2B5EF4-FFF2-40B4-BE49-F238E27FC236}">
                <a16:creationId xmlns:a16="http://schemas.microsoft.com/office/drawing/2014/main" id="{A67B4BC6-9450-4859-A3EB-A5C6B8E08ABF}"/>
              </a:ext>
            </a:extLst>
          </p:cNvPr>
          <p:cNvSpPr>
            <a:spLocks noChangeArrowheads="1"/>
          </p:cNvSpPr>
          <p:nvPr/>
        </p:nvSpPr>
        <p:spPr bwMode="auto">
          <a:xfrm>
            <a:off x="5243743" y="138460"/>
            <a:ext cx="17045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6600" b="0" i="0" u="none" strike="noStrike" cap="none" normalizeH="0" baseline="0" dirty="0">
                <a:ln>
                  <a:noFill/>
                </a:ln>
                <a:solidFill>
                  <a:schemeClr val="tx1"/>
                </a:solidFill>
                <a:effectLst/>
                <a:latin typeface="Arial Unicode MS"/>
                <a:cs typeface="Mangal" panose="02040503050203030202" pitchFamily="18" charset="0"/>
              </a:rPr>
              <a:t>वस्त्र</a:t>
            </a:r>
            <a:endParaRPr kumimoji="0" lang="hi-IN" altLang="ta-IN" sz="6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0888C48-9AA8-4C62-AD02-8AFCD3748408}"/>
              </a:ext>
            </a:extLst>
          </p:cNvPr>
          <p:cNvSpPr/>
          <p:nvPr/>
        </p:nvSpPr>
        <p:spPr>
          <a:xfrm>
            <a:off x="6096000" y="2503503"/>
            <a:ext cx="45719" cy="43544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a-IN">
              <a:ln w="0"/>
              <a:solidFill>
                <a:schemeClr val="tx1"/>
              </a:solidFill>
              <a:effectLst>
                <a:outerShdw blurRad="38100" dist="19050" dir="2700000" algn="tl" rotWithShape="0">
                  <a:schemeClr val="dk1">
                    <a:alpha val="40000"/>
                  </a:schemeClr>
                </a:outerShdw>
              </a:effectLst>
            </a:endParaRPr>
          </a:p>
        </p:txBody>
      </p:sp>
      <p:sp>
        <p:nvSpPr>
          <p:cNvPr id="9" name="Rectangle 2">
            <a:extLst>
              <a:ext uri="{FF2B5EF4-FFF2-40B4-BE49-F238E27FC236}">
                <a16:creationId xmlns:a16="http://schemas.microsoft.com/office/drawing/2014/main" id="{D7B96E67-CF6F-4ED7-83E0-E2DEB64CAA2C}"/>
              </a:ext>
            </a:extLst>
          </p:cNvPr>
          <p:cNvSpPr>
            <a:spLocks noChangeArrowheads="1"/>
          </p:cNvSpPr>
          <p:nvPr/>
        </p:nvSpPr>
        <p:spPr bwMode="auto">
          <a:xfrm>
            <a:off x="1204404" y="1795617"/>
            <a:ext cx="40393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4000" b="0" i="0" u="sng" strike="noStrike" cap="none" normalizeH="0" baseline="0" dirty="0">
                <a:ln>
                  <a:noFill/>
                </a:ln>
                <a:solidFill>
                  <a:schemeClr val="tx1"/>
                </a:solidFill>
                <a:effectLst/>
                <a:latin typeface="Arial Unicode MS"/>
                <a:cs typeface="Mangal" panose="02040503050203030202" pitchFamily="18" charset="0"/>
              </a:rPr>
              <a:t>जामू और काश्मीर</a:t>
            </a:r>
            <a:endParaRPr kumimoji="0" lang="hi-IN" altLang="ta-IN" sz="4000" b="0" i="0" u="sng"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C6AF023-FA01-467B-988A-A8B3DA70A8B9}"/>
              </a:ext>
            </a:extLst>
          </p:cNvPr>
          <p:cNvSpPr txBox="1"/>
          <p:nvPr/>
        </p:nvSpPr>
        <p:spPr>
          <a:xfrm>
            <a:off x="8304172" y="1795617"/>
            <a:ext cx="1725374" cy="707886"/>
          </a:xfrm>
          <a:prstGeom prst="rect">
            <a:avLst/>
          </a:prstGeom>
          <a:noFill/>
        </p:spPr>
        <p:txBody>
          <a:bodyPr wrap="square">
            <a:spAutoFit/>
          </a:bodyPr>
          <a:lstStyle/>
          <a:p>
            <a:r>
              <a:rPr kumimoji="0" lang="hi-IN" altLang="ta-IN" sz="4000" b="0" i="0" u="sng" strike="noStrike" cap="none" normalizeH="0" baseline="0" dirty="0">
                <a:ln>
                  <a:noFill/>
                </a:ln>
                <a:solidFill>
                  <a:schemeClr val="tx1"/>
                </a:solidFill>
                <a:effectLst/>
                <a:latin typeface="Arial Unicode MS"/>
                <a:cs typeface="Mangal" panose="02040503050203030202" pitchFamily="18" charset="0"/>
              </a:rPr>
              <a:t>लद्दाख</a:t>
            </a:r>
            <a:endParaRPr lang="ta-IN" sz="4000" u="sng" dirty="0"/>
          </a:p>
        </p:txBody>
      </p:sp>
      <p:sp>
        <p:nvSpPr>
          <p:cNvPr id="12" name="Rectangle 3">
            <a:extLst>
              <a:ext uri="{FF2B5EF4-FFF2-40B4-BE49-F238E27FC236}">
                <a16:creationId xmlns:a16="http://schemas.microsoft.com/office/drawing/2014/main" id="{C23978A5-14B2-42A9-BC0B-F75FC1BEE549}"/>
              </a:ext>
            </a:extLst>
          </p:cNvPr>
          <p:cNvSpPr>
            <a:spLocks noChangeArrowheads="1"/>
          </p:cNvSpPr>
          <p:nvPr/>
        </p:nvSpPr>
        <p:spPr bwMode="auto">
          <a:xfrm>
            <a:off x="649549" y="2947136"/>
            <a:ext cx="514904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2800" b="0" i="0" u="none" strike="noStrike" cap="none" normalizeH="0" baseline="0" dirty="0">
                <a:ln>
                  <a:noFill/>
                </a:ln>
                <a:solidFill>
                  <a:schemeClr val="tx1"/>
                </a:solidFill>
                <a:effectLst/>
                <a:latin typeface="Arial Unicode MS"/>
                <a:cs typeface="Mangal" panose="02040503050203030202" pitchFamily="18" charset="0"/>
              </a:rPr>
              <a:t>एक कश्मीरी आदमी की हिंदू और मुस्लिम दोनों तरह की पोशाक फेरन है, जो घुटनों से नीचे लटका हुआ एक लंबा ढीला गाउन है। पुरुषों ने एक खोपड़ी, एक करीबी-फिटिंग शलवार (मुस्लिम) या चूड़ीदार पायजामा (पंडित) पहना।</a:t>
            </a:r>
            <a:endParaRPr kumimoji="0" lang="hi-IN" altLang="ta-IN" sz="2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463E16F0-9C11-4A19-B32A-501465F75AE2}"/>
              </a:ext>
            </a:extLst>
          </p:cNvPr>
          <p:cNvSpPr>
            <a:spLocks noChangeArrowheads="1"/>
          </p:cNvSpPr>
          <p:nvPr/>
        </p:nvSpPr>
        <p:spPr bwMode="auto">
          <a:xfrm>
            <a:off x="6592335" y="3042073"/>
            <a:ext cx="51490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2400" b="0" i="0" u="none" strike="noStrike" cap="none" normalizeH="0" baseline="0" dirty="0">
                <a:ln>
                  <a:noFill/>
                </a:ln>
                <a:solidFill>
                  <a:schemeClr val="tx1"/>
                </a:solidFill>
                <a:effectLst/>
                <a:latin typeface="Arial Unicode MS"/>
                <a:cs typeface="Mangal" panose="02040503050203030202" pitchFamily="18" charset="0"/>
              </a:rPr>
              <a:t>लद्दाख के अटेंडरों की बात करें तो लोग टीपा (टोपी), लोकपा (केवल महिलाओं द्वारा पहना जाने वाला एक मोटा लहंगा जिसे अतिरिक्त गर्माहट प्रदान करते हैं), बोक, शॉल या टास-ज़ार जैसे गॉन्चा (पारंपरिक गाउन) नामक एक मोटा ऊनी वस्त्र पहनते हैं। पुरुषों के लिए।</a:t>
            </a:r>
            <a:endParaRPr kumimoji="0" lang="hi-IN" altLang="ta-I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766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89FB32-99CC-4C33-8F0E-3D1CBC1D25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60071"/>
          </a:xfrm>
          <a:prstGeom prst="rect">
            <a:avLst/>
          </a:prstGeom>
        </p:spPr>
      </p:pic>
      <p:sp>
        <p:nvSpPr>
          <p:cNvPr id="7" name="Rectangle 1">
            <a:extLst>
              <a:ext uri="{FF2B5EF4-FFF2-40B4-BE49-F238E27FC236}">
                <a16:creationId xmlns:a16="http://schemas.microsoft.com/office/drawing/2014/main" id="{A67B4BC6-9450-4859-A3EB-A5C6B8E08ABF}"/>
              </a:ext>
            </a:extLst>
          </p:cNvPr>
          <p:cNvSpPr>
            <a:spLocks noChangeArrowheads="1"/>
          </p:cNvSpPr>
          <p:nvPr/>
        </p:nvSpPr>
        <p:spPr bwMode="auto">
          <a:xfrm>
            <a:off x="5243743" y="138460"/>
            <a:ext cx="17045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6600" b="0" i="0" u="none" strike="noStrike" cap="none" normalizeH="0" baseline="0" dirty="0">
                <a:ln>
                  <a:noFill/>
                </a:ln>
                <a:solidFill>
                  <a:schemeClr val="tx1"/>
                </a:solidFill>
                <a:effectLst/>
                <a:latin typeface="Arial Unicode MS"/>
                <a:cs typeface="Mangal" panose="02040503050203030202" pitchFamily="18" charset="0"/>
              </a:rPr>
              <a:t>वस्त्र</a:t>
            </a:r>
            <a:endParaRPr kumimoji="0" lang="hi-IN" altLang="ta-IN" sz="6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0888C48-9AA8-4C62-AD02-8AFCD3748408}"/>
              </a:ext>
            </a:extLst>
          </p:cNvPr>
          <p:cNvSpPr/>
          <p:nvPr/>
        </p:nvSpPr>
        <p:spPr>
          <a:xfrm>
            <a:off x="6096000" y="2503503"/>
            <a:ext cx="45719" cy="43544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a-IN">
              <a:ln w="0"/>
              <a:solidFill>
                <a:schemeClr val="tx1"/>
              </a:solidFill>
              <a:effectLst>
                <a:outerShdw blurRad="38100" dist="19050" dir="2700000" algn="tl" rotWithShape="0">
                  <a:schemeClr val="dk1">
                    <a:alpha val="40000"/>
                  </a:schemeClr>
                </a:outerShdw>
              </a:effectLst>
            </a:endParaRPr>
          </a:p>
        </p:txBody>
      </p:sp>
      <p:sp>
        <p:nvSpPr>
          <p:cNvPr id="9" name="Rectangle 2">
            <a:extLst>
              <a:ext uri="{FF2B5EF4-FFF2-40B4-BE49-F238E27FC236}">
                <a16:creationId xmlns:a16="http://schemas.microsoft.com/office/drawing/2014/main" id="{D7B96E67-CF6F-4ED7-83E0-E2DEB64CAA2C}"/>
              </a:ext>
            </a:extLst>
          </p:cNvPr>
          <p:cNvSpPr>
            <a:spLocks noChangeArrowheads="1"/>
          </p:cNvSpPr>
          <p:nvPr/>
        </p:nvSpPr>
        <p:spPr bwMode="auto">
          <a:xfrm>
            <a:off x="1204404" y="1795617"/>
            <a:ext cx="40393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4000" b="0" i="0" u="sng" strike="noStrike" cap="none" normalizeH="0" baseline="0" dirty="0">
                <a:ln>
                  <a:noFill/>
                </a:ln>
                <a:solidFill>
                  <a:schemeClr val="tx1"/>
                </a:solidFill>
                <a:effectLst/>
                <a:latin typeface="Arial Unicode MS"/>
                <a:cs typeface="Mangal" panose="02040503050203030202" pitchFamily="18" charset="0"/>
              </a:rPr>
              <a:t>जामू और काश्मीर</a:t>
            </a:r>
            <a:endParaRPr kumimoji="0" lang="hi-IN" altLang="ta-IN" sz="4000" b="0" i="0" u="sng"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C6AF023-FA01-467B-988A-A8B3DA70A8B9}"/>
              </a:ext>
            </a:extLst>
          </p:cNvPr>
          <p:cNvSpPr txBox="1"/>
          <p:nvPr/>
        </p:nvSpPr>
        <p:spPr>
          <a:xfrm>
            <a:off x="8304172" y="1795617"/>
            <a:ext cx="1725374" cy="707886"/>
          </a:xfrm>
          <a:prstGeom prst="rect">
            <a:avLst/>
          </a:prstGeom>
          <a:noFill/>
        </p:spPr>
        <p:txBody>
          <a:bodyPr wrap="square">
            <a:spAutoFit/>
          </a:bodyPr>
          <a:lstStyle/>
          <a:p>
            <a:r>
              <a:rPr kumimoji="0" lang="hi-IN" altLang="ta-IN" sz="4000" b="0" i="0" u="sng" strike="noStrike" cap="none" normalizeH="0" baseline="0" dirty="0">
                <a:ln>
                  <a:noFill/>
                </a:ln>
                <a:solidFill>
                  <a:schemeClr val="tx1"/>
                </a:solidFill>
                <a:effectLst/>
                <a:latin typeface="Arial Unicode MS"/>
                <a:cs typeface="Mangal" panose="02040503050203030202" pitchFamily="18" charset="0"/>
              </a:rPr>
              <a:t>लद्दाख</a:t>
            </a:r>
            <a:endParaRPr lang="ta-IN" sz="4000" u="sng" dirty="0"/>
          </a:p>
        </p:txBody>
      </p:sp>
      <p:sp>
        <p:nvSpPr>
          <p:cNvPr id="12" name="Rectangle 3">
            <a:extLst>
              <a:ext uri="{FF2B5EF4-FFF2-40B4-BE49-F238E27FC236}">
                <a16:creationId xmlns:a16="http://schemas.microsoft.com/office/drawing/2014/main" id="{C23978A5-14B2-42A9-BC0B-F75FC1BEE549}"/>
              </a:ext>
            </a:extLst>
          </p:cNvPr>
          <p:cNvSpPr>
            <a:spLocks noChangeArrowheads="1"/>
          </p:cNvSpPr>
          <p:nvPr/>
        </p:nvSpPr>
        <p:spPr bwMode="auto">
          <a:xfrm>
            <a:off x="649549" y="2947136"/>
            <a:ext cx="514904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2800" b="0" i="0" u="none" strike="noStrike" cap="none" normalizeH="0" baseline="0" dirty="0">
                <a:ln>
                  <a:noFill/>
                </a:ln>
                <a:solidFill>
                  <a:schemeClr val="tx1"/>
                </a:solidFill>
                <a:effectLst/>
                <a:latin typeface="Arial Unicode MS"/>
                <a:cs typeface="Mangal" panose="02040503050203030202" pitchFamily="18" charset="0"/>
              </a:rPr>
              <a:t>एक कश्मीरी आदमी की हिंदू और मुस्लिम दोनों तरह की पोशाक फेरन है, जो घुटनों से नीचे लटका हुआ एक लंबा ढीला गाउन है। पुरुषों ने एक खोपड़ी, एक करीबी-फिटिंग शलवार (मुस्लिम) या चूड़ीदार पायजामा (पंडित) पहना।</a:t>
            </a:r>
            <a:endParaRPr kumimoji="0" lang="hi-IN" altLang="ta-IN" sz="2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463E16F0-9C11-4A19-B32A-501465F75AE2}"/>
              </a:ext>
            </a:extLst>
          </p:cNvPr>
          <p:cNvSpPr>
            <a:spLocks noChangeArrowheads="1"/>
          </p:cNvSpPr>
          <p:nvPr/>
        </p:nvSpPr>
        <p:spPr bwMode="auto">
          <a:xfrm>
            <a:off x="6592335" y="3042073"/>
            <a:ext cx="51490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2400" b="0" i="0" u="none" strike="noStrike" cap="none" normalizeH="0" baseline="0" dirty="0">
                <a:ln>
                  <a:noFill/>
                </a:ln>
                <a:solidFill>
                  <a:schemeClr val="tx1"/>
                </a:solidFill>
                <a:effectLst/>
                <a:latin typeface="Arial Unicode MS"/>
                <a:cs typeface="Mangal" panose="02040503050203030202" pitchFamily="18" charset="0"/>
              </a:rPr>
              <a:t>लद्दाख के अटेंडरों की बात करें तो लोग टीपा (टोपी), लोकपा (केवल महिलाओं द्वारा पहना जाने वाला एक मोटा लहंगा जिसे अतिरिक्त गर्माहट प्रदान करते हैं), बोक, शॉल या टास-ज़ार जैसे गॉन्चा (पारंपरिक गाउन) नामक एक मोटा ऊनी वस्त्र पहनते हैं। पुरुषों के लिए।</a:t>
            </a:r>
            <a:endParaRPr kumimoji="0" lang="hi-IN" altLang="ta-IN" sz="2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7E6BE1CE-817D-4658-8AC5-590F77D9C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
            <a:extLst>
              <a:ext uri="{FF2B5EF4-FFF2-40B4-BE49-F238E27FC236}">
                <a16:creationId xmlns:a16="http://schemas.microsoft.com/office/drawing/2014/main" id="{4660EFC6-F208-40B7-9BAB-EE2D7A030C00}"/>
              </a:ext>
            </a:extLst>
          </p:cNvPr>
          <p:cNvSpPr>
            <a:spLocks noChangeArrowheads="1"/>
          </p:cNvSpPr>
          <p:nvPr/>
        </p:nvSpPr>
        <p:spPr bwMode="auto">
          <a:xfrm>
            <a:off x="1384917" y="2766303"/>
            <a:ext cx="905728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6600" b="0" i="0" u="none" strike="noStrike" cap="none" normalizeH="0" baseline="0" dirty="0">
                <a:ln>
                  <a:noFill/>
                </a:ln>
                <a:solidFill>
                  <a:schemeClr val="tx1"/>
                </a:solidFill>
                <a:effectLst/>
                <a:latin typeface="Arial Unicode MS"/>
                <a:cs typeface="Mangal" panose="02040503050203030202" pitchFamily="18" charset="0"/>
              </a:rPr>
              <a:t>इस जगह की कुछ तस्वीरें</a:t>
            </a:r>
            <a:endParaRPr kumimoji="0" lang="hi-IN" altLang="ta-IN"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472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22584-48BB-480D-B6C2-CEC1E83BC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0062" cy="6865635"/>
          </a:xfrm>
          <a:prstGeom prst="rect">
            <a:avLst/>
          </a:prstGeom>
        </p:spPr>
      </p:pic>
      <p:pic>
        <p:nvPicPr>
          <p:cNvPr id="4098" name="Picture 2" descr="Traditional Costumes of Leh Ladakh For Men and Women">
            <a:extLst>
              <a:ext uri="{FF2B5EF4-FFF2-40B4-BE49-F238E27FC236}">
                <a16:creationId xmlns:a16="http://schemas.microsoft.com/office/drawing/2014/main" id="{EECD3B07-C9E7-451D-A6E5-5A06C22AD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34" y="708503"/>
            <a:ext cx="3363152" cy="17683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102" name="Picture 6" descr="Traditional Dresses and Fashion Culture Across Different Indian States -  Lisaa Delhi">
            <a:extLst>
              <a:ext uri="{FF2B5EF4-FFF2-40B4-BE49-F238E27FC236}">
                <a16:creationId xmlns:a16="http://schemas.microsoft.com/office/drawing/2014/main" id="{3A67C61A-AEA5-43F3-8938-6B3E0FFFD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672" y="3621051"/>
            <a:ext cx="3216814" cy="2218492"/>
          </a:xfrm>
          <a:prstGeom prst="roundRect">
            <a:avLst>
              <a:gd name="adj" fmla="val 4167"/>
            </a:avLst>
          </a:prstGeom>
          <a:solidFill>
            <a:srgbClr val="FFFFFF"/>
          </a:solidFill>
          <a:ln w="76200" cap="sq">
            <a:solidFill>
              <a:srgbClr val="292929"/>
            </a:solidFill>
            <a:miter lim="800000"/>
          </a:ln>
          <a:effectLst>
            <a:reflection blurRad="6350" stA="52000" endA="300" endPos="3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a:extLst>
              <a:ext uri="{FF2B5EF4-FFF2-40B4-BE49-F238E27FC236}">
                <a16:creationId xmlns:a16="http://schemas.microsoft.com/office/drawing/2014/main" id="{19E01508-B4A3-4BCE-B47A-C3A56FD990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516" y="3790210"/>
            <a:ext cx="3506271" cy="21037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026" name="Picture 2" descr="Culture of Tamil Nadu - Holidify">
            <a:extLst>
              <a:ext uri="{FF2B5EF4-FFF2-40B4-BE49-F238E27FC236}">
                <a16:creationId xmlns:a16="http://schemas.microsoft.com/office/drawing/2014/main" id="{AC0DF094-2D2C-4289-8660-CA9C52D6C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1719" y="714786"/>
            <a:ext cx="3363152" cy="19858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122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9089D-1902-46D8-81D8-F489DAF73724}"/>
              </a:ext>
            </a:extLst>
          </p:cNvPr>
          <p:cNvSpPr txBox="1"/>
          <p:nvPr/>
        </p:nvSpPr>
        <p:spPr>
          <a:xfrm>
            <a:off x="3047260" y="3108054"/>
            <a:ext cx="6094520" cy="369332"/>
          </a:xfrm>
          <a:prstGeom prst="rect">
            <a:avLst/>
          </a:prstGeom>
          <a:noFill/>
        </p:spPr>
        <p:txBody>
          <a:bodyPr wrap="square">
            <a:spAutoFit/>
          </a:bodyPr>
          <a:lstStyle/>
          <a:p>
            <a:r>
              <a:rPr lang="hi-IN" b="0" i="0" dirty="0">
                <a:solidFill>
                  <a:srgbClr val="202124"/>
                </a:solidFill>
                <a:effectLst/>
                <a:latin typeface="Google Sans"/>
              </a:rPr>
              <a:t>तमिल नाडु</a:t>
            </a:r>
            <a:endParaRPr lang="ta-IN" dirty="0"/>
          </a:p>
        </p:txBody>
      </p:sp>
      <p:pic>
        <p:nvPicPr>
          <p:cNvPr id="1026" name="Picture 2" descr="India's Homegrown Solutions: Socio and Economic Pulse of Tamil Nadu -  Modern Diplomacy">
            <a:extLst>
              <a:ext uri="{FF2B5EF4-FFF2-40B4-BE49-F238E27FC236}">
                <a16:creationId xmlns:a16="http://schemas.microsoft.com/office/drawing/2014/main" id="{A3983498-2690-4E62-9EC1-86F70D38F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 y="-536"/>
            <a:ext cx="12192000" cy="68585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04289A-A5B7-4395-9622-49EE4325B29B}"/>
              </a:ext>
            </a:extLst>
          </p:cNvPr>
          <p:cNvSpPr txBox="1"/>
          <p:nvPr/>
        </p:nvSpPr>
        <p:spPr>
          <a:xfrm>
            <a:off x="4361155" y="400364"/>
            <a:ext cx="6165540" cy="1015663"/>
          </a:xfrm>
          <a:prstGeom prst="rect">
            <a:avLst/>
          </a:prstGeom>
          <a:noFill/>
        </p:spPr>
        <p:txBody>
          <a:bodyPr wrap="square">
            <a:spAutoFit/>
          </a:bodyPr>
          <a:lstStyle/>
          <a:p>
            <a:r>
              <a:rPr lang="hi-IN" sz="6000" b="0" i="0" u="sng" dirty="0">
                <a:solidFill>
                  <a:srgbClr val="202124"/>
                </a:solidFill>
                <a:effectLst/>
                <a:latin typeface="Google Sans"/>
              </a:rPr>
              <a:t>तमिल नाडु</a:t>
            </a:r>
            <a:endParaRPr lang="ta-IN" sz="6000" u="sng" dirty="0"/>
          </a:p>
        </p:txBody>
      </p:sp>
      <p:sp>
        <p:nvSpPr>
          <p:cNvPr id="11" name="TextBox 10">
            <a:extLst>
              <a:ext uri="{FF2B5EF4-FFF2-40B4-BE49-F238E27FC236}">
                <a16:creationId xmlns:a16="http://schemas.microsoft.com/office/drawing/2014/main" id="{9E57D026-D73E-429D-AD7A-9059479BCC62}"/>
              </a:ext>
            </a:extLst>
          </p:cNvPr>
          <p:cNvSpPr txBox="1"/>
          <p:nvPr/>
        </p:nvSpPr>
        <p:spPr>
          <a:xfrm>
            <a:off x="2353691" y="1416027"/>
            <a:ext cx="7481657"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hi-IN" sz="3200"/>
            </a:br>
            <a:r>
              <a:rPr lang="hi-IN" sz="3200" b="0" i="0">
                <a:solidFill>
                  <a:srgbClr val="202124"/>
                </a:solidFill>
                <a:effectLst/>
                <a:latin typeface="Google Sans"/>
              </a:rPr>
              <a:t>तमिलनाडु की महिलाएँ समृद्ध संस्कृति की साड़ी पहनती हैं। युवा लड़कियां फुल-लेंथ शॉर्ट ब्लाउज और शॉल पहनती हैं, पहनने की इस शैली को पावड़ा कहा जाता है, जिसे हाफ साड़ी भी कहा जाता है। अब शहरों में ज्यादातर महिलाएं सलवार कमीज, जींस और पैंट पहने हैं। पुरुष टी-शर्ट, कॉटन शर्ट और लुंगी पहने हुए हैं।</a:t>
            </a:r>
            <a:endParaRPr kumimoji="0" lang="en-US" altLang="ta-I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427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548D85-183E-45C2-B545-199E213C5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
            <a:extLst>
              <a:ext uri="{FF2B5EF4-FFF2-40B4-BE49-F238E27FC236}">
                <a16:creationId xmlns:a16="http://schemas.microsoft.com/office/drawing/2014/main" id="{668371B4-4809-47D2-989C-81D84D30C6B4}"/>
              </a:ext>
            </a:extLst>
          </p:cNvPr>
          <p:cNvSpPr>
            <a:spLocks noChangeArrowheads="1"/>
          </p:cNvSpPr>
          <p:nvPr/>
        </p:nvSpPr>
        <p:spPr bwMode="auto">
          <a:xfrm>
            <a:off x="3906175" y="1734209"/>
            <a:ext cx="366959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ta-IN" sz="9600" b="0" i="0" u="none" strike="noStrike" cap="none" normalizeH="0" baseline="0" dirty="0">
                <a:ln>
                  <a:noFill/>
                </a:ln>
                <a:solidFill>
                  <a:schemeClr val="tx1"/>
                </a:solidFill>
                <a:effectLst/>
                <a:latin typeface="Arial Unicode MS"/>
                <a:cs typeface="Mangal" panose="02040503050203030202" pitchFamily="18" charset="0"/>
              </a:rPr>
              <a:t>समाप्त</a:t>
            </a:r>
            <a:endParaRPr kumimoji="0" lang="hi-IN" altLang="ta-IN" sz="9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81C801F-4658-4AE7-B072-5DAD75DCFD26}"/>
              </a:ext>
            </a:extLst>
          </p:cNvPr>
          <p:cNvSpPr txBox="1"/>
          <p:nvPr/>
        </p:nvSpPr>
        <p:spPr>
          <a:xfrm>
            <a:off x="8167456" y="5779363"/>
            <a:ext cx="3363806" cy="707886"/>
          </a:xfrm>
          <a:prstGeom prst="rect">
            <a:avLst/>
          </a:prstGeom>
          <a:noFill/>
        </p:spPr>
        <p:txBody>
          <a:bodyPr wrap="none" rtlCol="0">
            <a:spAutoFit/>
          </a:bodyPr>
          <a:lstStyle/>
          <a:p>
            <a:r>
              <a:rPr lang="en-US" sz="4000" dirty="0">
                <a:latin typeface="Forte" panose="03060902040502070203" pitchFamily="66" charset="0"/>
              </a:rPr>
              <a:t>-</a:t>
            </a:r>
            <a:r>
              <a:rPr lang="en-US" sz="2800" dirty="0">
                <a:latin typeface="Forte" panose="03060902040502070203" pitchFamily="66" charset="0"/>
              </a:rPr>
              <a:t>Adeev Mardia, </a:t>
            </a:r>
            <a:r>
              <a:rPr lang="en-US" sz="2800" dirty="0" err="1">
                <a:latin typeface="Forte" panose="03060902040502070203" pitchFamily="66" charset="0"/>
              </a:rPr>
              <a:t>Vii</a:t>
            </a:r>
            <a:r>
              <a:rPr lang="en-US" sz="2800" dirty="0">
                <a:latin typeface="Forte" panose="03060902040502070203" pitchFamily="66" charset="0"/>
              </a:rPr>
              <a:t>-D</a:t>
            </a:r>
            <a:endParaRPr lang="ta-IN" sz="2800" dirty="0">
              <a:latin typeface="Forte" panose="03060902040502070203" pitchFamily="66" charset="0"/>
            </a:endParaRPr>
          </a:p>
        </p:txBody>
      </p:sp>
    </p:spTree>
    <p:extLst>
      <p:ext uri="{BB962C8B-B14F-4D97-AF65-F5344CB8AC3E}">
        <p14:creationId xmlns:p14="http://schemas.microsoft.com/office/powerpoint/2010/main" val="613773847"/>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D2B33"/>
      </a:dk2>
      <a:lt2>
        <a:srgbClr val="E8E3E2"/>
      </a:lt2>
      <a:accent1>
        <a:srgbClr val="16B0C7"/>
      </a:accent1>
      <a:accent2>
        <a:srgbClr val="20B68C"/>
      </a:accent2>
      <a:accent3>
        <a:srgbClr val="297FE7"/>
      </a:accent3>
      <a:accent4>
        <a:srgbClr val="D5175A"/>
      </a:accent4>
      <a:accent5>
        <a:srgbClr val="E73629"/>
      </a:accent5>
      <a:accent6>
        <a:srgbClr val="D57317"/>
      </a:accent6>
      <a:hlink>
        <a:srgbClr val="BF50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85</TotalTime>
  <Words>297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Unicode MS</vt:lpstr>
      <vt:lpstr>Forte</vt:lpstr>
      <vt:lpstr>Franklin Gothic Demi Cond</vt:lpstr>
      <vt:lpstr>Franklin Gothic Medium</vt:lpstr>
      <vt:lpstr>Google Sans</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Adeev</dc:creator>
  <cp:lastModifiedBy>Adeev</cp:lastModifiedBy>
  <cp:revision>8</cp:revision>
  <dcterms:created xsi:type="dcterms:W3CDTF">2020-12-14T03:33:53Z</dcterms:created>
  <dcterms:modified xsi:type="dcterms:W3CDTF">2020-12-16T05:20:34Z</dcterms:modified>
</cp:coreProperties>
</file>