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4"/>
  </p:sldMasterIdLst>
  <p:notesMasterIdLst>
    <p:notesMasterId r:id="rId23"/>
  </p:notesMasterIdLst>
  <p:handoutMasterIdLst>
    <p:handoutMasterId r:id="rId24"/>
  </p:handoutMasterIdLst>
  <p:sldIdLst>
    <p:sldId id="258" r:id="rId5"/>
    <p:sldId id="284" r:id="rId6"/>
    <p:sldId id="294" r:id="rId7"/>
    <p:sldId id="286" r:id="rId8"/>
    <p:sldId id="297" r:id="rId9"/>
    <p:sldId id="298" r:id="rId10"/>
    <p:sldId id="301" r:id="rId11"/>
    <p:sldId id="308" r:id="rId12"/>
    <p:sldId id="307" r:id="rId13"/>
    <p:sldId id="300" r:id="rId14"/>
    <p:sldId id="296" r:id="rId15"/>
    <p:sldId id="295" r:id="rId16"/>
    <p:sldId id="305" r:id="rId17"/>
    <p:sldId id="303" r:id="rId18"/>
    <p:sldId id="274" r:id="rId19"/>
    <p:sldId id="309" r:id="rId20"/>
    <p:sldId id="310" r:id="rId21"/>
    <p:sldId id="29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9" autoAdjust="0"/>
  </p:normalViewPr>
  <p:slideViewPr>
    <p:cSldViewPr snapToGrid="0">
      <p:cViewPr varScale="1">
        <p:scale>
          <a:sx n="104" d="100"/>
          <a:sy n="104" d="100"/>
        </p:scale>
        <p:origin x="108" y="336"/>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11/3/2023</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11/1/2023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15</a:t>
            </a:fld>
            <a:endParaRPr lang="en-US" noProof="0" dirty="0"/>
          </a:p>
        </p:txBody>
      </p:sp>
    </p:spTree>
    <p:extLst>
      <p:ext uri="{BB962C8B-B14F-4D97-AF65-F5344CB8AC3E}">
        <p14:creationId xmlns:p14="http://schemas.microsoft.com/office/powerpoint/2010/main" val="2848468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16</a:t>
            </a:fld>
            <a:endParaRPr lang="en-US" noProof="0" dirty="0"/>
          </a:p>
        </p:txBody>
      </p:sp>
    </p:spTree>
    <p:extLst>
      <p:ext uri="{BB962C8B-B14F-4D97-AF65-F5344CB8AC3E}">
        <p14:creationId xmlns:p14="http://schemas.microsoft.com/office/powerpoint/2010/main" val="3903080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17</a:t>
            </a:fld>
            <a:endParaRPr lang="en-US" noProof="0" dirty="0"/>
          </a:p>
        </p:txBody>
      </p:sp>
    </p:spTree>
    <p:extLst>
      <p:ext uri="{BB962C8B-B14F-4D97-AF65-F5344CB8AC3E}">
        <p14:creationId xmlns:p14="http://schemas.microsoft.com/office/powerpoint/2010/main" val="170298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11/1/2023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11/1/2023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11/1/2023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11/1/2023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11/1/2023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11/1/2023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11/1/2023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11/1/2023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11/1/2023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11/1/2023</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11/1/2023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11/1/2023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11/1/2023</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11/1/2023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11/1/2023</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11/1/2023</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11/1/2023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11/1/2023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11/1/2023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11/1/2023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11/1/2023</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a:xfrm>
            <a:off x="6478398" y="675062"/>
            <a:ext cx="5713602" cy="3227514"/>
          </a:xfrm>
        </p:spPr>
        <p:txBody>
          <a:bodyPr>
            <a:normAutofit fontScale="90000"/>
          </a:bodyPr>
          <a:lstStyle/>
          <a:p>
            <a:r>
              <a:rPr lang="en-US" dirty="0"/>
              <a:t>EXPLORATORY DATA ANALYSIS OF UNICORN COMPANIES</a:t>
            </a:r>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p:txBody>
          <a:bodyPr/>
          <a:lstStyle/>
          <a:p>
            <a:r>
              <a:rPr lang="en-US" b="1" dirty="0">
                <a:latin typeface="+mj-lt"/>
              </a:rPr>
              <a:t>BY ADEFEMI ADEGBITE</a:t>
            </a:r>
          </a:p>
        </p:txBody>
      </p:sp>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0" y="0"/>
            <a:ext cx="10058400" cy="999128"/>
          </a:xfrm>
        </p:spPr>
        <p:txBody>
          <a:bodyPr>
            <a:normAutofit/>
          </a:bodyPr>
          <a:lstStyle/>
          <a:p>
            <a:r>
              <a:rPr lang="en-NG" dirty="0">
                <a:solidFill>
                  <a:schemeClr val="tx1"/>
                </a:solidFill>
              </a:rPr>
              <a:t>Industry Concentration</a:t>
            </a:r>
          </a:p>
        </p:txBody>
      </p:sp>
      <p:sp>
        <p:nvSpPr>
          <p:cNvPr id="2" name="Content Placeholder 1">
            <a:extLst>
              <a:ext uri="{FF2B5EF4-FFF2-40B4-BE49-F238E27FC236}">
                <a16:creationId xmlns:a16="http://schemas.microsoft.com/office/drawing/2014/main" id="{6D86CEEA-7E35-4211-BA17-F6BA2299A74B}"/>
              </a:ext>
            </a:extLst>
          </p:cNvPr>
          <p:cNvSpPr>
            <a:spLocks noGrp="1"/>
          </p:cNvSpPr>
          <p:nvPr>
            <p:ph idx="1"/>
          </p:nvPr>
        </p:nvSpPr>
        <p:spPr>
          <a:xfrm>
            <a:off x="-1" y="1062044"/>
            <a:ext cx="5830349" cy="5795956"/>
          </a:xfrm>
        </p:spPr>
        <p:txBody>
          <a:bodyPr>
            <a:normAutofit fontScale="25000" lnSpcReduction="20000"/>
          </a:bodyPr>
          <a:lstStyle/>
          <a:p>
            <a:r>
              <a:rPr lang="en-US" sz="7600" dirty="0">
                <a:solidFill>
                  <a:schemeClr val="tx1"/>
                </a:solidFill>
                <a:latin typeface="Consolas" panose="020B0609020204030204" pitchFamily="49" charset="0"/>
              </a:rPr>
              <a:t>Fintech Dominance: Fintech stands out as the industry with the highest number of unicorn companies, far surpassing the other industries.</a:t>
            </a:r>
          </a:p>
          <a:p>
            <a:r>
              <a:rPr lang="en-US" sz="7600" dirty="0">
                <a:solidFill>
                  <a:schemeClr val="tx1"/>
                </a:solidFill>
                <a:latin typeface="Consolas" panose="020B0609020204030204" pitchFamily="49" charset="0"/>
              </a:rPr>
              <a:t>Tech-Related Industries: Several tech-related industries, including Internet software &amp; services, Artificial intelligence, and Cybersecurity, are among the top industries with a significant presence of unicorn companies.</a:t>
            </a:r>
          </a:p>
          <a:p>
            <a:r>
              <a:rPr lang="en-US" sz="7600" dirty="0">
                <a:solidFill>
                  <a:schemeClr val="tx1"/>
                </a:solidFill>
                <a:latin typeface="Consolas" panose="020B0609020204030204" pitchFamily="49" charset="0"/>
              </a:rPr>
              <a:t>E-commerce: E-commerce &amp; direct-to-consumer is a major player, but it falls behind the leading tech-related industries.</a:t>
            </a:r>
          </a:p>
          <a:p>
            <a:r>
              <a:rPr lang="en-US" sz="7600" dirty="0">
                <a:solidFill>
                  <a:schemeClr val="tx1"/>
                </a:solidFill>
                <a:latin typeface="Consolas" panose="020B0609020204030204" pitchFamily="49" charset="0"/>
              </a:rPr>
              <a:t>Diversity of Industries: The chart illustrates the diverse landscape of unicorn companies, including industries such as Health, Supply chain, logistics, &amp; delivery, and Data management &amp; analytics.</a:t>
            </a:r>
          </a:p>
          <a:p>
            <a:pPr marL="0" indent="0">
              <a:buNone/>
            </a:pPr>
            <a:endParaRPr lang="en-US" sz="3200" dirty="0"/>
          </a:p>
          <a:p>
            <a:endParaRPr lang="en-US" dirty="0"/>
          </a:p>
          <a:p>
            <a:endParaRPr lang="en-US" dirty="0"/>
          </a:p>
          <a:p>
            <a:endParaRPr lang="en-US" dirty="0"/>
          </a:p>
          <a:p>
            <a:endParaRPr lang="en-US" dirty="0"/>
          </a:p>
          <a:p>
            <a:endParaRPr lang="en-US" dirty="0">
              <a:solidFill>
                <a:schemeClr val="tx1"/>
              </a:solidFill>
              <a:latin typeface="Consolas" panose="020B0609020204030204" pitchFamily="49" charset="0"/>
            </a:endParaRPr>
          </a:p>
          <a:p>
            <a:endParaRPr lang="en-US" dirty="0">
              <a:solidFill>
                <a:schemeClr val="tx1"/>
              </a:solidFill>
              <a:latin typeface="Consolas" panose="020B0609020204030204" pitchFamily="49" charset="0"/>
            </a:endParaRPr>
          </a:p>
          <a:p>
            <a:endParaRPr lang="en-NG" dirty="0"/>
          </a:p>
        </p:txBody>
      </p:sp>
      <p:pic>
        <p:nvPicPr>
          <p:cNvPr id="5131" name="Picture 11">
            <a:extLst>
              <a:ext uri="{FF2B5EF4-FFF2-40B4-BE49-F238E27FC236}">
                <a16:creationId xmlns:a16="http://schemas.microsoft.com/office/drawing/2014/main" id="{6A55059C-D292-4A51-A540-13C7C9BAFA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7461" y="999128"/>
            <a:ext cx="6294539" cy="5858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996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201336" y="-552296"/>
            <a:ext cx="10058400" cy="1450757"/>
          </a:xfrm>
        </p:spPr>
        <p:txBody>
          <a:bodyPr>
            <a:normAutofit/>
          </a:bodyPr>
          <a:lstStyle/>
          <a:p>
            <a:r>
              <a:rPr lang="en-US" dirty="0">
                <a:solidFill>
                  <a:schemeClr val="tx1"/>
                </a:solidFill>
              </a:rPr>
              <a:t>Industry by Valuation</a:t>
            </a:r>
            <a:endParaRPr lang="en-IN" dirty="0">
              <a:solidFill>
                <a:schemeClr val="tx1"/>
              </a:solidFill>
            </a:endParaRPr>
          </a:p>
        </p:txBody>
      </p:sp>
      <p:sp>
        <p:nvSpPr>
          <p:cNvPr id="2" name="Content Placeholder 1">
            <a:extLst>
              <a:ext uri="{FF2B5EF4-FFF2-40B4-BE49-F238E27FC236}">
                <a16:creationId xmlns:a16="http://schemas.microsoft.com/office/drawing/2014/main" id="{6D86CEEA-7E35-4211-BA17-F6BA2299A74B}"/>
              </a:ext>
            </a:extLst>
          </p:cNvPr>
          <p:cNvSpPr>
            <a:spLocks noGrp="1"/>
          </p:cNvSpPr>
          <p:nvPr>
            <p:ph idx="1"/>
          </p:nvPr>
        </p:nvSpPr>
        <p:spPr>
          <a:xfrm>
            <a:off x="0" y="915665"/>
            <a:ext cx="5729681" cy="5871029"/>
          </a:xfrm>
        </p:spPr>
        <p:txBody>
          <a:bodyPr>
            <a:noAutofit/>
          </a:bodyPr>
          <a:lstStyle/>
          <a:p>
            <a:r>
              <a:rPr lang="en-US" sz="1550" b="1" dirty="0">
                <a:solidFill>
                  <a:schemeClr val="tx1"/>
                </a:solidFill>
                <a:latin typeface="Consolas" panose="020B0609020204030204" pitchFamily="49" charset="0"/>
              </a:rPr>
              <a:t>Fintech Dominance</a:t>
            </a:r>
            <a:r>
              <a:rPr lang="en-US" sz="1550" dirty="0">
                <a:solidFill>
                  <a:schemeClr val="tx1"/>
                </a:solidFill>
                <a:latin typeface="Consolas" panose="020B0609020204030204" pitchFamily="49" charset="0"/>
              </a:rPr>
              <a:t>: Fintech stands out as the industry with the highest total valuation among unicorn companies, indicating its substantial impact and significance in the financial technology sector.</a:t>
            </a:r>
          </a:p>
          <a:p>
            <a:r>
              <a:rPr lang="en-US" sz="1550" b="1" dirty="0">
                <a:solidFill>
                  <a:schemeClr val="tx1"/>
                </a:solidFill>
                <a:latin typeface="Consolas" panose="020B0609020204030204" pitchFamily="49" charset="0"/>
              </a:rPr>
              <a:t>Technology and Software Powerhouses</a:t>
            </a:r>
            <a:r>
              <a:rPr lang="en-US" sz="1550" dirty="0">
                <a:solidFill>
                  <a:schemeClr val="tx1"/>
                </a:solidFill>
                <a:latin typeface="Consolas" panose="020B0609020204030204" pitchFamily="49" charset="0"/>
              </a:rPr>
              <a:t>: Industries related to technology, software, and artificial intelligence, including Internet software &amp; services and Artificial intelligence, occupy top positions, emphasizing the importance of software-driven innovations and tech-related ventures.</a:t>
            </a:r>
          </a:p>
          <a:p>
            <a:r>
              <a:rPr lang="en-US" sz="1550" b="1" dirty="0">
                <a:solidFill>
                  <a:schemeClr val="tx1"/>
                </a:solidFill>
                <a:latin typeface="Consolas" panose="020B0609020204030204" pitchFamily="49" charset="0"/>
              </a:rPr>
              <a:t>E-commerce and Consumer Impact</a:t>
            </a:r>
            <a:r>
              <a:rPr lang="en-US" sz="1550" dirty="0">
                <a:solidFill>
                  <a:schemeClr val="tx1"/>
                </a:solidFill>
                <a:latin typeface="Consolas" panose="020B0609020204030204" pitchFamily="49" charset="0"/>
              </a:rPr>
              <a:t>: E-commerce &amp; direct-to-consumer, along with Consumer &amp; retail, have substantial valuations, reflecting the influence of digital commerce and consumer-focused businesses.</a:t>
            </a:r>
          </a:p>
          <a:p>
            <a:r>
              <a:rPr lang="en-US" sz="1550" b="1" dirty="0">
                <a:solidFill>
                  <a:schemeClr val="tx1"/>
                </a:solidFill>
                <a:latin typeface="Consolas" panose="020B0609020204030204" pitchFamily="49" charset="0"/>
              </a:rPr>
              <a:t>Diverse Industry Landscape</a:t>
            </a:r>
            <a:r>
              <a:rPr lang="en-US" sz="1550" dirty="0">
                <a:solidFill>
                  <a:schemeClr val="tx1"/>
                </a:solidFill>
                <a:latin typeface="Consolas" panose="020B0609020204030204" pitchFamily="49" charset="0"/>
              </a:rPr>
              <a:t>: The chart demonstrates the diversity of industries in the unicorn startup ecosystem, including sectors like Health, Supply chain, logistics, &amp; delivery, and Data management &amp; analytics, showcasing the versatility of the companies involved.</a:t>
            </a:r>
          </a:p>
        </p:txBody>
      </p:sp>
      <p:pic>
        <p:nvPicPr>
          <p:cNvPr id="8194" name="Picture 2">
            <a:extLst>
              <a:ext uri="{FF2B5EF4-FFF2-40B4-BE49-F238E27FC236}">
                <a16:creationId xmlns:a16="http://schemas.microsoft.com/office/drawing/2014/main" id="{A7023CC0-8D48-4436-918D-0B5486915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5516" y="619124"/>
            <a:ext cx="6336483" cy="623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267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216548" y="244658"/>
            <a:ext cx="10058400" cy="1450757"/>
          </a:xfrm>
        </p:spPr>
        <p:txBody>
          <a:bodyPr>
            <a:normAutofit/>
          </a:bodyPr>
          <a:lstStyle/>
          <a:p>
            <a:r>
              <a:rPr lang="en-US" dirty="0">
                <a:solidFill>
                  <a:schemeClr val="tx1"/>
                </a:solidFill>
              </a:rPr>
              <a:t>Funding vs. Valuation</a:t>
            </a:r>
            <a:endParaRPr lang="en-IN" dirty="0">
              <a:solidFill>
                <a:schemeClr val="tx1"/>
              </a:solidFill>
            </a:endParaRPr>
          </a:p>
        </p:txBody>
      </p:sp>
      <p:sp>
        <p:nvSpPr>
          <p:cNvPr id="2" name="Content Placeholder 1">
            <a:extLst>
              <a:ext uri="{FF2B5EF4-FFF2-40B4-BE49-F238E27FC236}">
                <a16:creationId xmlns:a16="http://schemas.microsoft.com/office/drawing/2014/main" id="{6D86CEEA-7E35-4211-BA17-F6BA2299A74B}"/>
              </a:ext>
            </a:extLst>
          </p:cNvPr>
          <p:cNvSpPr>
            <a:spLocks noGrp="1"/>
          </p:cNvSpPr>
          <p:nvPr>
            <p:ph idx="1"/>
          </p:nvPr>
        </p:nvSpPr>
        <p:spPr>
          <a:xfrm>
            <a:off x="201336" y="1881698"/>
            <a:ext cx="11073612" cy="1952071"/>
          </a:xfrm>
        </p:spPr>
        <p:txBody>
          <a:bodyPr>
            <a:normAutofit fontScale="25000" lnSpcReduction="20000"/>
          </a:bodyPr>
          <a:lstStyle/>
          <a:p>
            <a:r>
              <a:rPr lang="en-US" sz="12800" dirty="0">
                <a:solidFill>
                  <a:schemeClr val="tx1"/>
                </a:solidFill>
              </a:rPr>
              <a:t>A noticeable pattern is that higher valuations are generally associated with higher funding amounts. Companies with valuations above $10 billion often received substantial funding, with some even reaching $14 billion.</a:t>
            </a:r>
          </a:p>
          <a:p>
            <a:r>
              <a:rPr lang="en-US" sz="12800" dirty="0">
                <a:solidFill>
                  <a:schemeClr val="tx1"/>
                </a:solidFill>
              </a:rPr>
              <a:t>However, there are companies with moderate funding that have achieved valuations in the billions, indicating that efficient resource utilization and growth strategies can lead to unicorn status.</a:t>
            </a:r>
          </a:p>
          <a:p>
            <a:endParaRPr lang="en-NG" dirty="0"/>
          </a:p>
        </p:txBody>
      </p:sp>
    </p:spTree>
    <p:extLst>
      <p:ext uri="{BB962C8B-B14F-4D97-AF65-F5344CB8AC3E}">
        <p14:creationId xmlns:p14="http://schemas.microsoft.com/office/powerpoint/2010/main" val="644348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201336" y="-552296"/>
            <a:ext cx="10058400" cy="1450757"/>
          </a:xfrm>
        </p:spPr>
        <p:txBody>
          <a:bodyPr>
            <a:normAutofit/>
          </a:bodyPr>
          <a:lstStyle/>
          <a:p>
            <a:r>
              <a:rPr lang="en-US" dirty="0">
                <a:solidFill>
                  <a:schemeClr val="tx1"/>
                </a:solidFill>
              </a:rPr>
              <a:t>Top 10 Investors</a:t>
            </a:r>
            <a:endParaRPr lang="en-IN" dirty="0">
              <a:solidFill>
                <a:schemeClr val="tx1"/>
              </a:solidFill>
            </a:endParaRPr>
          </a:p>
        </p:txBody>
      </p:sp>
      <p:sp>
        <p:nvSpPr>
          <p:cNvPr id="2" name="Content Placeholder 1">
            <a:extLst>
              <a:ext uri="{FF2B5EF4-FFF2-40B4-BE49-F238E27FC236}">
                <a16:creationId xmlns:a16="http://schemas.microsoft.com/office/drawing/2014/main" id="{6D86CEEA-7E35-4211-BA17-F6BA2299A74B}"/>
              </a:ext>
            </a:extLst>
          </p:cNvPr>
          <p:cNvSpPr>
            <a:spLocks noGrp="1"/>
          </p:cNvSpPr>
          <p:nvPr>
            <p:ph idx="1"/>
          </p:nvPr>
        </p:nvSpPr>
        <p:spPr>
          <a:xfrm>
            <a:off x="0" y="915665"/>
            <a:ext cx="5729681" cy="5871029"/>
          </a:xfrm>
        </p:spPr>
        <p:txBody>
          <a:bodyPr>
            <a:noAutofit/>
          </a:bodyPr>
          <a:lstStyle/>
          <a:p>
            <a:r>
              <a:rPr lang="en-US" sz="2200" b="1" dirty="0">
                <a:solidFill>
                  <a:schemeClr val="tx1"/>
                </a:solidFill>
                <a:latin typeface="Consolas" panose="020B0609020204030204" pitchFamily="49" charset="0"/>
              </a:rPr>
              <a:t>Investment Giants</a:t>
            </a:r>
            <a:r>
              <a:rPr lang="en-US" sz="2200" dirty="0">
                <a:solidFill>
                  <a:schemeClr val="tx1"/>
                </a:solidFill>
                <a:latin typeface="Consolas" panose="020B0609020204030204" pitchFamily="49" charset="0"/>
              </a:rPr>
              <a:t>: Accel, Tiger Global Management, and Andreessen Horowitz are the top investors, with the highest total investments. These investors have played a significant role in funding unicorn companies.</a:t>
            </a:r>
          </a:p>
          <a:p>
            <a:r>
              <a:rPr lang="en-US" sz="2200" b="1" dirty="0">
                <a:solidFill>
                  <a:schemeClr val="tx1"/>
                </a:solidFill>
                <a:latin typeface="Consolas" panose="020B0609020204030204" pitchFamily="49" charset="0"/>
              </a:rPr>
              <a:t>Prominent VC Firms</a:t>
            </a:r>
            <a:r>
              <a:rPr lang="en-US" sz="2200" dirty="0">
                <a:solidFill>
                  <a:schemeClr val="tx1"/>
                </a:solidFill>
                <a:latin typeface="Consolas" panose="020B0609020204030204" pitchFamily="49" charset="0"/>
              </a:rPr>
              <a:t>: Notably, Sequoia Capital China, Insight Partners, Sequoia Capital, and Lightspeed Venture Partners are among the top investors, reflecting the significance of venture capital firms in supporting unicorn startups.</a:t>
            </a:r>
          </a:p>
        </p:txBody>
      </p:sp>
      <p:pic>
        <p:nvPicPr>
          <p:cNvPr id="10244" name="Picture 4">
            <a:extLst>
              <a:ext uri="{FF2B5EF4-FFF2-40B4-BE49-F238E27FC236}">
                <a16:creationId xmlns:a16="http://schemas.microsoft.com/office/drawing/2014/main" id="{5D075CCD-C360-4692-8788-1BAAC202A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9681" y="686236"/>
            <a:ext cx="6462319" cy="5999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327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0" y="-560685"/>
            <a:ext cx="5712903" cy="1638670"/>
          </a:xfrm>
        </p:spPr>
        <p:txBody>
          <a:bodyPr>
            <a:normAutofit/>
          </a:bodyPr>
          <a:lstStyle/>
          <a:p>
            <a:r>
              <a:rPr lang="en-US" dirty="0">
                <a:solidFill>
                  <a:schemeClr val="tx1"/>
                </a:solidFill>
              </a:rPr>
              <a:t>Top 10 </a:t>
            </a:r>
            <a:r>
              <a:rPr lang="en-NG" dirty="0">
                <a:solidFill>
                  <a:schemeClr val="tx1"/>
                </a:solidFill>
              </a:rPr>
              <a:t>ROI</a:t>
            </a:r>
            <a:endParaRPr lang="en-IN" dirty="0">
              <a:solidFill>
                <a:schemeClr val="tx1"/>
              </a:solidFill>
            </a:endParaRPr>
          </a:p>
        </p:txBody>
      </p:sp>
      <p:sp>
        <p:nvSpPr>
          <p:cNvPr id="2" name="Content Placeholder 1">
            <a:extLst>
              <a:ext uri="{FF2B5EF4-FFF2-40B4-BE49-F238E27FC236}">
                <a16:creationId xmlns:a16="http://schemas.microsoft.com/office/drawing/2014/main" id="{6D86CEEA-7E35-4211-BA17-F6BA2299A74B}"/>
              </a:ext>
            </a:extLst>
          </p:cNvPr>
          <p:cNvSpPr>
            <a:spLocks noGrp="1"/>
          </p:cNvSpPr>
          <p:nvPr>
            <p:ph idx="1"/>
          </p:nvPr>
        </p:nvSpPr>
        <p:spPr>
          <a:xfrm>
            <a:off x="130029" y="926151"/>
            <a:ext cx="5452844" cy="5624820"/>
          </a:xfrm>
        </p:spPr>
        <p:txBody>
          <a:bodyPr>
            <a:noAutofit/>
          </a:bodyPr>
          <a:lstStyle/>
          <a:p>
            <a:r>
              <a:rPr lang="en-US" sz="1600" b="1" dirty="0">
                <a:solidFill>
                  <a:schemeClr val="tx1"/>
                </a:solidFill>
                <a:latin typeface="Consolas" panose="020B0609020204030204" pitchFamily="49" charset="0"/>
              </a:rPr>
              <a:t>Zapier Leads with an Astounding ROI</a:t>
            </a:r>
            <a:r>
              <a:rPr lang="en-US" sz="1600" dirty="0">
                <a:solidFill>
                  <a:schemeClr val="tx1"/>
                </a:solidFill>
                <a:latin typeface="Consolas" panose="020B0609020204030204" pitchFamily="49" charset="0"/>
              </a:rPr>
              <a:t>: Zapier stands out as the company with the highest return on investment (ROI) among the top 10, with a remarkable ROI of approximately 399,900%. This suggests that for every dollar invested in Zapier, the return is nearly 4,000 times the initial investment, indicating extraordinary profitability.</a:t>
            </a:r>
          </a:p>
          <a:p>
            <a:r>
              <a:rPr lang="en-US" sz="1600" b="1" dirty="0">
                <a:solidFill>
                  <a:schemeClr val="tx1"/>
                </a:solidFill>
                <a:latin typeface="Consolas" panose="020B0609020204030204" pitchFamily="49" charset="0"/>
              </a:rPr>
              <a:t>Diverse Range of High ROI Companies</a:t>
            </a:r>
            <a:r>
              <a:rPr lang="en-US" sz="1600" dirty="0">
                <a:solidFill>
                  <a:schemeClr val="tx1"/>
                </a:solidFill>
                <a:latin typeface="Consolas" panose="020B0609020204030204" pitchFamily="49" charset="0"/>
              </a:rPr>
              <a:t>: The chart features a diverse range of companies, from tech startups like Zapier and </a:t>
            </a:r>
            <a:r>
              <a:rPr lang="en-US" sz="1600" dirty="0" err="1">
                <a:solidFill>
                  <a:schemeClr val="tx1"/>
                </a:solidFill>
                <a:latin typeface="Consolas" panose="020B0609020204030204" pitchFamily="49" charset="0"/>
              </a:rPr>
              <a:t>Dunamu</a:t>
            </a:r>
            <a:r>
              <a:rPr lang="en-US" sz="1600" dirty="0">
                <a:solidFill>
                  <a:schemeClr val="tx1"/>
                </a:solidFill>
                <a:latin typeface="Consolas" panose="020B0609020204030204" pitchFamily="49" charset="0"/>
              </a:rPr>
              <a:t> to companies like </a:t>
            </a:r>
            <a:r>
              <a:rPr lang="en-US" sz="1600" dirty="0" err="1">
                <a:solidFill>
                  <a:schemeClr val="tx1"/>
                </a:solidFill>
                <a:latin typeface="Consolas" panose="020B0609020204030204" pitchFamily="49" charset="0"/>
              </a:rPr>
              <a:t>Workhuman</a:t>
            </a:r>
            <a:r>
              <a:rPr lang="en-US" sz="1600" dirty="0">
                <a:solidFill>
                  <a:schemeClr val="tx1"/>
                </a:solidFill>
                <a:latin typeface="Consolas" panose="020B0609020204030204" pitchFamily="49" charset="0"/>
              </a:rPr>
              <a:t> and CFGI. This diversity showcases that high ROI can be achieved in various industries and sectors.</a:t>
            </a:r>
          </a:p>
          <a:p>
            <a:r>
              <a:rPr lang="en-US" sz="1600" b="1" dirty="0">
                <a:solidFill>
                  <a:schemeClr val="tx1"/>
                </a:solidFill>
                <a:latin typeface="Consolas" panose="020B0609020204030204" pitchFamily="49" charset="0"/>
              </a:rPr>
              <a:t>Tech and Innovation Dominate</a:t>
            </a:r>
            <a:r>
              <a:rPr lang="en-US" sz="1600" dirty="0">
                <a:solidFill>
                  <a:schemeClr val="tx1"/>
                </a:solidFill>
                <a:latin typeface="Consolas" panose="020B0609020204030204" pitchFamily="49" charset="0"/>
              </a:rPr>
              <a:t>: Technology and innovation-related companies like Zapier, DJI Innovations, </a:t>
            </a:r>
            <a:r>
              <a:rPr lang="en-US" sz="1600" dirty="0" err="1">
                <a:solidFill>
                  <a:schemeClr val="tx1"/>
                </a:solidFill>
                <a:latin typeface="Consolas" panose="020B0609020204030204" pitchFamily="49" charset="0"/>
              </a:rPr>
              <a:t>GalaxySpace</a:t>
            </a:r>
            <a:r>
              <a:rPr lang="en-US" sz="1600" dirty="0">
                <a:solidFill>
                  <a:schemeClr val="tx1"/>
                </a:solidFill>
                <a:latin typeface="Consolas" panose="020B0609020204030204" pitchFamily="49" charset="0"/>
              </a:rPr>
              <a:t>, and Canva prominently feature in the top 10. This highlights the impact of technology and innovation on generating high returns on investment.</a:t>
            </a:r>
          </a:p>
        </p:txBody>
      </p:sp>
      <p:pic>
        <p:nvPicPr>
          <p:cNvPr id="11270" name="Picture 6">
            <a:extLst>
              <a:ext uri="{FF2B5EF4-FFF2-40B4-BE49-F238E27FC236}">
                <a16:creationId xmlns:a16="http://schemas.microsoft.com/office/drawing/2014/main" id="{46519F9F-D3EA-499C-97B9-DBB61962A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2874" y="619124"/>
            <a:ext cx="6479098" cy="623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770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FEFADC-1ECC-45BD-B9E8-3CFEF6CE4471}"/>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dirty="0">
                <a:solidFill>
                  <a:schemeClr val="tx1"/>
                </a:solidFill>
              </a:rPr>
              <a:t>Recommendations</a:t>
            </a:r>
          </a:p>
        </p:txBody>
      </p:sp>
      <p:pic>
        <p:nvPicPr>
          <p:cNvPr id="8" name="Picture Placeholder 7" descr="People are discussing something">
            <a:extLst>
              <a:ext uri="{FF2B5EF4-FFF2-40B4-BE49-F238E27FC236}">
                <a16:creationId xmlns:a16="http://schemas.microsoft.com/office/drawing/2014/main" id="{7830119B-592B-41DB-B601-F7EB61B4E1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42618" r="12950"/>
          <a:stretch/>
        </p:blipFill>
        <p:spPr>
          <a:xfrm>
            <a:off x="20" y="10"/>
            <a:ext cx="4580077" cy="6857990"/>
          </a:xfrm>
          <a:prstGeom prst="rect">
            <a:avLst/>
          </a:prstGeom>
        </p:spPr>
      </p:pic>
      <p:cxnSp>
        <p:nvCxnSpPr>
          <p:cNvPr id="19" name="Straight Connector 18">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F28FD-683A-4188-810D-0EBFAB2865CA}"/>
              </a:ext>
            </a:extLst>
          </p:cNvPr>
          <p:cNvSpPr>
            <a:spLocks noGrp="1"/>
          </p:cNvSpPr>
          <p:nvPr>
            <p:ph idx="1"/>
          </p:nvPr>
        </p:nvSpPr>
        <p:spPr>
          <a:xfrm>
            <a:off x="4627994" y="1938324"/>
            <a:ext cx="7516109" cy="4633073"/>
          </a:xfrm>
        </p:spPr>
        <p:txBody>
          <a:bodyPr vert="horz" lIns="0" tIns="45720" rIns="0" bIns="45720" rtlCol="0">
            <a:noAutofit/>
          </a:bodyPr>
          <a:lstStyle/>
          <a:p>
            <a:r>
              <a:rPr lang="en-US" sz="1650" b="1" dirty="0">
                <a:solidFill>
                  <a:schemeClr val="tx1"/>
                </a:solidFill>
                <a:latin typeface="Consolas" panose="020B0609020204030204" pitchFamily="49" charset="0"/>
              </a:rPr>
              <a:t>Increase Funding</a:t>
            </a:r>
            <a:r>
              <a:rPr lang="en-US" sz="1650" dirty="0">
                <a:solidFill>
                  <a:schemeClr val="tx1"/>
                </a:solidFill>
                <a:latin typeface="Consolas" panose="020B0609020204030204" pitchFamily="49" charset="0"/>
              </a:rPr>
              <a:t>: This analysis shows that the mean funding for these companies is around 550 million dollars. Companies that are looking to grow and achieve higher valuations may consider increasing their funding. This could be achieved through various means, such as seeking additional investments, securing venture capital, or exploring other funding sources.</a:t>
            </a:r>
          </a:p>
          <a:p>
            <a:r>
              <a:rPr lang="en-US" sz="1650" b="1" dirty="0">
                <a:solidFill>
                  <a:schemeClr val="tx1"/>
                </a:solidFill>
                <a:latin typeface="Consolas" panose="020B0609020204030204" pitchFamily="49" charset="0"/>
              </a:rPr>
              <a:t>Focus on Dominant Industries</a:t>
            </a:r>
            <a:r>
              <a:rPr lang="en-US" sz="1650" dirty="0">
                <a:solidFill>
                  <a:schemeClr val="tx1"/>
                </a:solidFill>
                <a:latin typeface="Consolas" panose="020B0609020204030204" pitchFamily="49" charset="0"/>
              </a:rPr>
              <a:t>: Given the data, industries like Fintech and Internet Software &amp; Services have the highest numbers of unicorn companies. Stakeholders should consider focusing their investments and efforts in these dominant industries.</a:t>
            </a:r>
          </a:p>
          <a:p>
            <a:r>
              <a:rPr lang="en-US" sz="1650" b="1" dirty="0">
                <a:solidFill>
                  <a:schemeClr val="tx1"/>
                </a:solidFill>
                <a:latin typeface="Consolas" panose="020B0609020204030204" pitchFamily="49" charset="0"/>
              </a:rPr>
              <a:t>Diversification</a:t>
            </a:r>
            <a:r>
              <a:rPr lang="en-US" sz="1650" dirty="0">
                <a:solidFill>
                  <a:schemeClr val="tx1"/>
                </a:solidFill>
                <a:latin typeface="Consolas" panose="020B0609020204030204" pitchFamily="49" charset="0"/>
              </a:rPr>
              <a:t>: While the dominant industries are attractive, it's important to maintain a diversified investment portfolio. Explore opportunities in other industries like E-commerce &amp; Direct-to-Consumer, Health, and Artificial Intelligence, which also have a notable presence of unicorn companies.</a:t>
            </a:r>
          </a:p>
        </p:txBody>
      </p:sp>
    </p:spTree>
    <p:extLst>
      <p:ext uri="{BB962C8B-B14F-4D97-AF65-F5344CB8AC3E}">
        <p14:creationId xmlns:p14="http://schemas.microsoft.com/office/powerpoint/2010/main" val="3145513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FEFADC-1ECC-45BD-B9E8-3CFEF6CE4471}"/>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dirty="0">
                <a:solidFill>
                  <a:schemeClr val="tx1"/>
                </a:solidFill>
              </a:rPr>
              <a:t>Recommendations</a:t>
            </a:r>
          </a:p>
        </p:txBody>
      </p:sp>
      <p:cxnSp>
        <p:nvCxnSpPr>
          <p:cNvPr id="19" name="Straight Connector 18">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F28FD-683A-4188-810D-0EBFAB2865CA}"/>
              </a:ext>
            </a:extLst>
          </p:cNvPr>
          <p:cNvSpPr>
            <a:spLocks noGrp="1"/>
          </p:cNvSpPr>
          <p:nvPr>
            <p:ph idx="1"/>
          </p:nvPr>
        </p:nvSpPr>
        <p:spPr>
          <a:xfrm>
            <a:off x="4654550" y="1663336"/>
            <a:ext cx="7516109" cy="5188437"/>
          </a:xfrm>
        </p:spPr>
        <p:txBody>
          <a:bodyPr vert="horz" lIns="0" tIns="45720" rIns="0" bIns="45720" rtlCol="0">
            <a:normAutofit fontScale="55000" lnSpcReduction="20000"/>
          </a:bodyPr>
          <a:lstStyle/>
          <a:p>
            <a:pPr marL="0" indent="0">
              <a:buNone/>
            </a:pPr>
            <a:endParaRPr lang="en-US" sz="1400" dirty="0">
              <a:latin typeface="Consolas" panose="020B0609020204030204" pitchFamily="49" charset="0"/>
            </a:endParaRPr>
          </a:p>
          <a:p>
            <a:r>
              <a:rPr lang="en-US" sz="3600" b="1" dirty="0">
                <a:solidFill>
                  <a:schemeClr val="tx1"/>
                </a:solidFill>
                <a:latin typeface="Consolas" panose="020B0609020204030204" pitchFamily="49" charset="0"/>
              </a:rPr>
              <a:t>Optimize Year Founded</a:t>
            </a:r>
            <a:r>
              <a:rPr lang="en-US" sz="3600" dirty="0">
                <a:solidFill>
                  <a:schemeClr val="tx1"/>
                </a:solidFill>
                <a:latin typeface="Consolas" panose="020B0609020204030204" pitchFamily="49" charset="0"/>
              </a:rPr>
              <a:t>: To improve revenue generation, stakeholders may consider focusing on businesses founded in recent years, as they may have more growth potential and align with current market trends.</a:t>
            </a:r>
          </a:p>
          <a:p>
            <a:r>
              <a:rPr lang="en-US" sz="3600" b="1" dirty="0">
                <a:solidFill>
                  <a:schemeClr val="tx1"/>
                </a:solidFill>
                <a:latin typeface="Consolas" panose="020B0609020204030204" pitchFamily="49" charset="0"/>
              </a:rPr>
              <a:t>Mergers and Acquisitions</a:t>
            </a:r>
            <a:r>
              <a:rPr lang="en-US" sz="3600" dirty="0">
                <a:solidFill>
                  <a:schemeClr val="tx1"/>
                </a:solidFill>
                <a:latin typeface="Consolas" panose="020B0609020204030204" pitchFamily="49" charset="0"/>
              </a:rPr>
              <a:t>: Explore the possibility of mergers or acquisitions with unicorn companies from different years to tap into their market reach and innovative solutions. M&amp;A strategies can be an effective way to benefit from the growth of established startups.</a:t>
            </a:r>
          </a:p>
          <a:p>
            <a:r>
              <a:rPr lang="en-US" sz="3600" b="1" dirty="0">
                <a:solidFill>
                  <a:schemeClr val="tx1"/>
                </a:solidFill>
                <a:latin typeface="Consolas" panose="020B0609020204030204" pitchFamily="49" charset="0"/>
              </a:rPr>
              <a:t>Investment Focus</a:t>
            </a:r>
            <a:r>
              <a:rPr lang="en-US" sz="3600" dirty="0">
                <a:solidFill>
                  <a:schemeClr val="tx1"/>
                </a:solidFill>
                <a:latin typeface="Consolas" panose="020B0609020204030204" pitchFamily="49" charset="0"/>
              </a:rPr>
              <a:t>: Concentrate investments and resources on cities with the highest numbers of unicorn companies. San Francisco and New York stand out as the leading cities in this regard. Consider expanding your presence in these cities to tap into their vibrant startup ecosystems.</a:t>
            </a:r>
          </a:p>
        </p:txBody>
      </p:sp>
      <p:pic>
        <p:nvPicPr>
          <p:cNvPr id="11" name="Picture Placeholder 9" descr="A view of a tall building">
            <a:extLst>
              <a:ext uri="{FF2B5EF4-FFF2-40B4-BE49-F238E27FC236}">
                <a16:creationId xmlns:a16="http://schemas.microsoft.com/office/drawing/2014/main" id="{0774CE7F-0B0C-4F5B-AA46-4675F7E518F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29" r="29"/>
          <a:stretch/>
        </p:blipFill>
        <p:spPr>
          <a:xfrm>
            <a:off x="0" y="0"/>
            <a:ext cx="4654550" cy="6851774"/>
          </a:xfrm>
          <a:prstGeom prst="rect">
            <a:avLst/>
          </a:prstGeom>
        </p:spPr>
      </p:pic>
    </p:spTree>
    <p:extLst>
      <p:ext uri="{BB962C8B-B14F-4D97-AF65-F5344CB8AC3E}">
        <p14:creationId xmlns:p14="http://schemas.microsoft.com/office/powerpoint/2010/main" val="303495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FEFADC-1ECC-45BD-B9E8-3CFEF6CE4471}"/>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dirty="0">
                <a:solidFill>
                  <a:schemeClr val="tx1"/>
                </a:solidFill>
              </a:rPr>
              <a:t>Recommendations</a:t>
            </a:r>
          </a:p>
        </p:txBody>
      </p:sp>
      <p:pic>
        <p:nvPicPr>
          <p:cNvPr id="8" name="Picture Placeholder 7" descr="People are discussing something">
            <a:extLst>
              <a:ext uri="{FF2B5EF4-FFF2-40B4-BE49-F238E27FC236}">
                <a16:creationId xmlns:a16="http://schemas.microsoft.com/office/drawing/2014/main" id="{7830119B-592B-41DB-B601-F7EB61B4E1C8}"/>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42618" r="12950"/>
          <a:stretch/>
        </p:blipFill>
        <p:spPr>
          <a:xfrm>
            <a:off x="20" y="10"/>
            <a:ext cx="4580077" cy="6857990"/>
          </a:xfrm>
          <a:prstGeom prst="rect">
            <a:avLst/>
          </a:prstGeom>
        </p:spPr>
      </p:pic>
      <p:cxnSp>
        <p:nvCxnSpPr>
          <p:cNvPr id="19" name="Straight Connector 18">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20F28FD-683A-4188-810D-0EBFAB2865CA}"/>
              </a:ext>
            </a:extLst>
          </p:cNvPr>
          <p:cNvSpPr>
            <a:spLocks noGrp="1"/>
          </p:cNvSpPr>
          <p:nvPr>
            <p:ph idx="1"/>
          </p:nvPr>
        </p:nvSpPr>
        <p:spPr>
          <a:xfrm>
            <a:off x="4627994" y="2023542"/>
            <a:ext cx="7516109" cy="4828234"/>
          </a:xfrm>
        </p:spPr>
        <p:txBody>
          <a:bodyPr vert="horz" lIns="0" tIns="45720" rIns="0" bIns="45720" rtlCol="0">
            <a:normAutofit/>
          </a:bodyPr>
          <a:lstStyle/>
          <a:p>
            <a:r>
              <a:rPr lang="en-US" sz="1800" b="1" dirty="0">
                <a:solidFill>
                  <a:schemeClr val="tx1"/>
                </a:solidFill>
                <a:latin typeface="Consolas" panose="020B0609020204030204" pitchFamily="49" charset="0"/>
              </a:rPr>
              <a:t>Market Expansion</a:t>
            </a:r>
            <a:r>
              <a:rPr lang="en-US" sz="1800" dirty="0">
                <a:solidFill>
                  <a:schemeClr val="tx1"/>
                </a:solidFill>
                <a:latin typeface="Consolas" panose="020B0609020204030204" pitchFamily="49" charset="0"/>
              </a:rPr>
              <a:t>: Explore opportunities for market expansion in cities with a growing number of unicorns, such as Beijing, Shanghai, and London. These cities indicate a rising trend in entrepreneurship and innovation.</a:t>
            </a:r>
          </a:p>
          <a:p>
            <a:r>
              <a:rPr lang="en-US" sz="1800" b="1" dirty="0">
                <a:solidFill>
                  <a:schemeClr val="tx1"/>
                </a:solidFill>
                <a:latin typeface="Consolas" panose="020B0609020204030204" pitchFamily="49" charset="0"/>
              </a:rPr>
              <a:t>International Collaboration</a:t>
            </a:r>
            <a:r>
              <a:rPr lang="en-US" sz="1800" dirty="0">
                <a:solidFill>
                  <a:schemeClr val="tx1"/>
                </a:solidFill>
                <a:latin typeface="Consolas" panose="020B0609020204030204" pitchFamily="49" charset="0"/>
              </a:rPr>
              <a:t>: Foster international collaborations and partnerships with companies and organizations based in cities like San Francisco, New York, and Beijing. These cities often serve as global business hubs and can offer valuable connections and opportunities.</a:t>
            </a:r>
          </a:p>
        </p:txBody>
      </p:sp>
    </p:spTree>
    <p:extLst>
      <p:ext uri="{BB962C8B-B14F-4D97-AF65-F5344CB8AC3E}">
        <p14:creationId xmlns:p14="http://schemas.microsoft.com/office/powerpoint/2010/main" val="897281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dirty="0">
                <a:solidFill>
                  <a:srgbClr val="FFFFFF"/>
                </a:solidFill>
                <a:latin typeface="+mj-lt"/>
              </a:rPr>
              <a:t>Thank you</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797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p:txBody>
          <a:bodyPr/>
          <a:lstStyle/>
          <a:p>
            <a:r>
              <a:rPr lang="en-US" dirty="0"/>
              <a:t>ABOUT UNICORNS</a:t>
            </a:r>
          </a:p>
        </p:txBody>
      </p:sp>
      <p:sp>
        <p:nvSpPr>
          <p:cNvPr id="11" name="Content Placeholder 7">
            <a:extLst>
              <a:ext uri="{FF2B5EF4-FFF2-40B4-BE49-F238E27FC236}">
                <a16:creationId xmlns:a16="http://schemas.microsoft.com/office/drawing/2014/main" id="{59123C8B-B6B8-47C3-9741-BF73DD67CCB6}"/>
              </a:ext>
            </a:extLst>
          </p:cNvPr>
          <p:cNvSpPr>
            <a:spLocks noGrp="1"/>
          </p:cNvSpPr>
          <p:nvPr>
            <p:ph idx="1"/>
          </p:nvPr>
        </p:nvSpPr>
        <p:spPr>
          <a:xfrm>
            <a:off x="4832059" y="520117"/>
            <a:ext cx="7264865" cy="6337883"/>
          </a:xfrm>
        </p:spPr>
        <p:txBody>
          <a:bodyPr>
            <a:normAutofit fontScale="92500" lnSpcReduction="20000"/>
          </a:bodyPr>
          <a:lstStyle/>
          <a:p>
            <a:r>
              <a:rPr lang="en-US" dirty="0">
                <a:solidFill>
                  <a:schemeClr val="tx1"/>
                </a:solidFill>
                <a:latin typeface="Consolas" panose="020B0609020204030204" pitchFamily="49" charset="0"/>
              </a:rPr>
              <a:t>U</a:t>
            </a:r>
            <a:r>
              <a:rPr lang="en-US" sz="2400" dirty="0">
                <a:solidFill>
                  <a:schemeClr val="tx1"/>
                </a:solidFill>
                <a:latin typeface="Consolas" panose="020B0609020204030204" pitchFamily="49" charset="0"/>
              </a:rPr>
              <a:t>nicorn companies are privately held startup companies that have achieved a valuation of $1 billion or more. The term "unicorn" is used to describe these startups because they are considered rare and mythical due to their exceptional growth and valuation. Unicorns are typically technology-based firms that disrupt traditional industries or create entirely new markets. They often attract significant attention from investors, media, and the business world due to their potential for high returns.</a:t>
            </a:r>
          </a:p>
          <a:p>
            <a:r>
              <a:rPr lang="en-US" sz="2400" dirty="0">
                <a:solidFill>
                  <a:schemeClr val="tx1"/>
                </a:solidFill>
                <a:latin typeface="Consolas" panose="020B0609020204030204" pitchFamily="49" charset="0"/>
              </a:rPr>
              <a:t>These companies are known for their rapid growth, innovative business models, and disruptive technologies. The term "unicorn" was popularized in the venture capital industry to denote startups with the potential for extraordinary success and value creation. Unicorns are often closely watched as they represent the cutting edge of innovation and have the potential to transform industries and economies.</a:t>
            </a:r>
          </a:p>
        </p:txBody>
      </p:sp>
    </p:spTree>
    <p:extLst>
      <p:ext uri="{BB962C8B-B14F-4D97-AF65-F5344CB8AC3E}">
        <p14:creationId xmlns:p14="http://schemas.microsoft.com/office/powerpoint/2010/main" val="266731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p:txBody>
          <a:bodyPr/>
          <a:lstStyle/>
          <a:p>
            <a:r>
              <a:rPr lang="en-US" dirty="0"/>
              <a:t>OVERVIEW….</a:t>
            </a:r>
          </a:p>
        </p:txBody>
      </p:sp>
      <p:sp>
        <p:nvSpPr>
          <p:cNvPr id="11" name="Content Placeholder 7">
            <a:extLst>
              <a:ext uri="{FF2B5EF4-FFF2-40B4-BE49-F238E27FC236}">
                <a16:creationId xmlns:a16="http://schemas.microsoft.com/office/drawing/2014/main" id="{59123C8B-B6B8-47C3-9741-BF73DD67CCB6}"/>
              </a:ext>
            </a:extLst>
          </p:cNvPr>
          <p:cNvSpPr>
            <a:spLocks noGrp="1"/>
          </p:cNvSpPr>
          <p:nvPr>
            <p:ph idx="1"/>
          </p:nvPr>
        </p:nvSpPr>
        <p:spPr>
          <a:xfrm>
            <a:off x="4832059" y="943430"/>
            <a:ext cx="7264865" cy="5210154"/>
          </a:xfrm>
        </p:spPr>
        <p:txBody>
          <a:bodyPr>
            <a:normAutofit/>
          </a:bodyPr>
          <a:lstStyle/>
          <a:p>
            <a:pPr marL="0" indent="0">
              <a:buNone/>
            </a:pPr>
            <a:r>
              <a:rPr lang="en-US" sz="2800" dirty="0">
                <a:solidFill>
                  <a:schemeClr val="tx1"/>
                </a:solidFill>
                <a:latin typeface="Consolas" panose="020B0609020204030204" pitchFamily="49" charset="0"/>
              </a:rPr>
              <a:t>The data used in this analysis includes statistics related to 1,074 companies, specifically their valuation, date of joining, year of founding, funding received, ROI (Return on Investment), industry, city, country, investors. These statistics offer insights into the world of startups and unicorn companies. Python was used this analysis.</a:t>
            </a:r>
          </a:p>
        </p:txBody>
      </p:sp>
    </p:spTree>
    <p:extLst>
      <p:ext uri="{BB962C8B-B14F-4D97-AF65-F5344CB8AC3E}">
        <p14:creationId xmlns:p14="http://schemas.microsoft.com/office/powerpoint/2010/main" val="352888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139225" y="286602"/>
            <a:ext cx="10058400" cy="1450757"/>
          </a:xfrm>
        </p:spPr>
        <p:txBody>
          <a:bodyPr>
            <a:normAutofit/>
          </a:bodyPr>
          <a:lstStyle/>
          <a:p>
            <a:r>
              <a:rPr lang="en-NG" dirty="0">
                <a:solidFill>
                  <a:schemeClr val="tx1"/>
                </a:solidFill>
              </a:rPr>
              <a:t>Valuation Distribution</a:t>
            </a:r>
            <a:endParaRPr lang="en-IN" dirty="0">
              <a:solidFill>
                <a:schemeClr val="tx1"/>
              </a:solidFill>
            </a:endParaRPr>
          </a:p>
        </p:txBody>
      </p:sp>
      <p:sp>
        <p:nvSpPr>
          <p:cNvPr id="2" name="Content Placeholder 1">
            <a:extLst>
              <a:ext uri="{FF2B5EF4-FFF2-40B4-BE49-F238E27FC236}">
                <a16:creationId xmlns:a16="http://schemas.microsoft.com/office/drawing/2014/main" id="{6D86CEEA-7E35-4211-BA17-F6BA2299A74B}"/>
              </a:ext>
            </a:extLst>
          </p:cNvPr>
          <p:cNvSpPr>
            <a:spLocks noGrp="1"/>
          </p:cNvSpPr>
          <p:nvPr>
            <p:ph idx="1"/>
          </p:nvPr>
        </p:nvSpPr>
        <p:spPr>
          <a:xfrm>
            <a:off x="82068" y="1737359"/>
            <a:ext cx="5496611" cy="5024167"/>
          </a:xfrm>
        </p:spPr>
        <p:txBody>
          <a:bodyPr>
            <a:normAutofit fontScale="92500" lnSpcReduction="10000"/>
          </a:bodyPr>
          <a:lstStyle/>
          <a:p>
            <a:r>
              <a:rPr lang="en-US" dirty="0">
                <a:solidFill>
                  <a:schemeClr val="tx1"/>
                </a:solidFill>
                <a:latin typeface="Consolas" panose="020B0609020204030204" pitchFamily="49" charset="0"/>
              </a:rPr>
              <a:t>The distribution of valuations in the dataset shows that most companies have valuations below $10 billion, with the majority falling in the $1 billion to $3 billion range.</a:t>
            </a:r>
          </a:p>
          <a:p>
            <a:r>
              <a:rPr lang="en-US" dirty="0">
                <a:solidFill>
                  <a:schemeClr val="tx1"/>
                </a:solidFill>
                <a:latin typeface="Consolas" panose="020B0609020204030204" pitchFamily="49" charset="0"/>
              </a:rPr>
              <a:t>There are a few exceptional cases with valuations exceeding $10 billion, including one with a valuation of $180 billion. These outliers represent companies with extraordinary growth.</a:t>
            </a:r>
          </a:p>
          <a:p>
            <a:r>
              <a:rPr lang="en-US" dirty="0">
                <a:solidFill>
                  <a:schemeClr val="tx1"/>
                </a:solidFill>
                <a:latin typeface="Consolas" panose="020B0609020204030204" pitchFamily="49" charset="0"/>
              </a:rPr>
              <a:t>The company "</a:t>
            </a:r>
            <a:r>
              <a:rPr lang="en-US" dirty="0" err="1">
                <a:solidFill>
                  <a:schemeClr val="tx1"/>
                </a:solidFill>
                <a:latin typeface="Consolas" panose="020B0609020204030204" pitchFamily="49" charset="0"/>
              </a:rPr>
              <a:t>Bytedance</a:t>
            </a:r>
            <a:r>
              <a:rPr lang="en-US" dirty="0">
                <a:solidFill>
                  <a:schemeClr val="tx1"/>
                </a:solidFill>
                <a:latin typeface="Consolas" panose="020B0609020204030204" pitchFamily="49" charset="0"/>
              </a:rPr>
              <a:t>" has the highest valuation, with a valuation of $180 billion.</a:t>
            </a:r>
          </a:p>
          <a:p>
            <a:r>
              <a:rPr lang="en-US" dirty="0">
                <a:solidFill>
                  <a:schemeClr val="tx1"/>
                </a:solidFill>
                <a:latin typeface="Consolas" panose="020B0609020204030204" pitchFamily="49" charset="0"/>
              </a:rPr>
              <a:t>"SpaceX" and "SHEIN" are tied for the second-highest valuation, both valued at $100 billion.</a:t>
            </a:r>
          </a:p>
          <a:p>
            <a:endParaRPr lang="en-US" dirty="0">
              <a:solidFill>
                <a:schemeClr val="tx1"/>
              </a:solidFill>
              <a:latin typeface="Consolas" panose="020B0609020204030204" pitchFamily="49" charset="0"/>
            </a:endParaRPr>
          </a:p>
          <a:p>
            <a:endParaRPr lang="en-US" dirty="0">
              <a:solidFill>
                <a:schemeClr val="tx1"/>
              </a:solidFill>
              <a:latin typeface="Consolas" panose="020B0609020204030204" pitchFamily="49" charset="0"/>
            </a:endParaRPr>
          </a:p>
          <a:p>
            <a:endParaRPr lang="en-US" dirty="0">
              <a:solidFill>
                <a:schemeClr val="tx1"/>
              </a:solidFill>
              <a:latin typeface="Consolas" panose="020B0609020204030204" pitchFamily="49" charset="0"/>
            </a:endParaRPr>
          </a:p>
          <a:p>
            <a:endParaRPr lang="en-NG" dirty="0"/>
          </a:p>
        </p:txBody>
      </p:sp>
      <p:pic>
        <p:nvPicPr>
          <p:cNvPr id="1030" name="Picture 6">
            <a:extLst>
              <a:ext uri="{FF2B5EF4-FFF2-40B4-BE49-F238E27FC236}">
                <a16:creationId xmlns:a16="http://schemas.microsoft.com/office/drawing/2014/main" id="{184D878F-04B4-41B9-81F1-04176A7B3E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2903" y="1560352"/>
            <a:ext cx="6397029" cy="5274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331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139225" y="286602"/>
            <a:ext cx="10058400" cy="1450757"/>
          </a:xfrm>
        </p:spPr>
        <p:txBody>
          <a:bodyPr>
            <a:normAutofit/>
          </a:bodyPr>
          <a:lstStyle/>
          <a:p>
            <a:r>
              <a:rPr lang="en-NG" dirty="0">
                <a:solidFill>
                  <a:schemeClr val="tx1"/>
                </a:solidFill>
              </a:rPr>
              <a:t>Time to Unicorn</a:t>
            </a:r>
          </a:p>
        </p:txBody>
      </p:sp>
      <p:sp>
        <p:nvSpPr>
          <p:cNvPr id="2" name="Content Placeholder 1">
            <a:extLst>
              <a:ext uri="{FF2B5EF4-FFF2-40B4-BE49-F238E27FC236}">
                <a16:creationId xmlns:a16="http://schemas.microsoft.com/office/drawing/2014/main" id="{6D86CEEA-7E35-4211-BA17-F6BA2299A74B}"/>
              </a:ext>
            </a:extLst>
          </p:cNvPr>
          <p:cNvSpPr>
            <a:spLocks noGrp="1"/>
          </p:cNvSpPr>
          <p:nvPr>
            <p:ph idx="1"/>
          </p:nvPr>
        </p:nvSpPr>
        <p:spPr>
          <a:xfrm>
            <a:off x="82068" y="1737359"/>
            <a:ext cx="5496611" cy="5120641"/>
          </a:xfrm>
        </p:spPr>
        <p:txBody>
          <a:bodyPr>
            <a:normAutofit fontScale="62500" lnSpcReduction="20000"/>
          </a:bodyPr>
          <a:lstStyle/>
          <a:p>
            <a:pPr lvl="0"/>
            <a:r>
              <a:rPr lang="en-NG" sz="3400" dirty="0">
                <a:solidFill>
                  <a:schemeClr val="tx1"/>
                </a:solidFill>
                <a:latin typeface="Consolas" panose="020B0609020204030204" pitchFamily="49" charset="0"/>
              </a:rPr>
              <a:t>The </a:t>
            </a:r>
            <a:r>
              <a:rPr lang="en-US" sz="3400" dirty="0">
                <a:solidFill>
                  <a:schemeClr val="tx1"/>
                </a:solidFill>
                <a:latin typeface="Consolas" panose="020B0609020204030204" pitchFamily="49" charset="0"/>
              </a:rPr>
              <a:t>“Time</a:t>
            </a:r>
            <a:r>
              <a:rPr lang="en-NG" sz="3400" dirty="0">
                <a:solidFill>
                  <a:schemeClr val="tx1"/>
                </a:solidFill>
                <a:latin typeface="Consolas" panose="020B0609020204030204" pitchFamily="49" charset="0"/>
              </a:rPr>
              <a:t> to Unicorn</a:t>
            </a:r>
            <a:r>
              <a:rPr lang="en-US" sz="3400" dirty="0">
                <a:solidFill>
                  <a:schemeClr val="tx1"/>
                </a:solidFill>
                <a:latin typeface="Consolas" panose="020B0609020204030204" pitchFamily="49" charset="0"/>
              </a:rPr>
              <a:t>”</a:t>
            </a:r>
            <a:r>
              <a:rPr lang="en-NG" sz="3400" dirty="0">
                <a:solidFill>
                  <a:schemeClr val="tx1"/>
                </a:solidFill>
                <a:latin typeface="Consolas" panose="020B0609020204030204" pitchFamily="49" charset="0"/>
              </a:rPr>
              <a:t> metrics demonstrate that while some companies achieve unicorn status relatively quickly, others take several years. This reflects the variability in the time it takes for </a:t>
            </a:r>
            <a:r>
              <a:rPr lang="en-NG" sz="3400" dirty="0" err="1">
                <a:solidFill>
                  <a:schemeClr val="tx1"/>
                </a:solidFill>
                <a:latin typeface="Consolas" panose="020B0609020204030204" pitchFamily="49" charset="0"/>
              </a:rPr>
              <a:t>startups</a:t>
            </a:r>
            <a:r>
              <a:rPr lang="en-NG" sz="3400" dirty="0">
                <a:solidFill>
                  <a:schemeClr val="tx1"/>
                </a:solidFill>
                <a:latin typeface="Consolas" panose="020B0609020204030204" pitchFamily="49" charset="0"/>
              </a:rPr>
              <a:t> to grow and attract significant investment.</a:t>
            </a:r>
            <a:endParaRPr lang="en-US" sz="3400" dirty="0">
              <a:solidFill>
                <a:schemeClr val="tx1"/>
              </a:solidFill>
              <a:latin typeface="Consolas" panose="020B0609020204030204" pitchFamily="49" charset="0"/>
            </a:endParaRPr>
          </a:p>
          <a:p>
            <a:r>
              <a:rPr lang="en-US" sz="3400" dirty="0">
                <a:solidFill>
                  <a:schemeClr val="tx1"/>
                </a:solidFill>
                <a:latin typeface="Consolas" panose="020B0609020204030204" pitchFamily="49" charset="0"/>
              </a:rPr>
              <a:t>"Ola Electric Mobility" achieved unicorn status in the fastest time, taking only 182 days to do so.</a:t>
            </a:r>
          </a:p>
          <a:p>
            <a:r>
              <a:rPr lang="en-US" sz="3400" dirty="0">
                <a:solidFill>
                  <a:schemeClr val="tx1"/>
                </a:solidFill>
                <a:latin typeface="Consolas" panose="020B0609020204030204" pitchFamily="49" charset="0"/>
              </a:rPr>
              <a:t>"</a:t>
            </a:r>
            <a:r>
              <a:rPr lang="en-US" sz="3400" dirty="0" err="1">
                <a:solidFill>
                  <a:schemeClr val="tx1"/>
                </a:solidFill>
                <a:latin typeface="Consolas" panose="020B0609020204030204" pitchFamily="49" charset="0"/>
              </a:rPr>
              <a:t>Playco</a:t>
            </a:r>
            <a:r>
              <a:rPr lang="en-US" sz="3400" dirty="0">
                <a:solidFill>
                  <a:schemeClr val="tx1"/>
                </a:solidFill>
                <a:latin typeface="Consolas" panose="020B0609020204030204" pitchFamily="49" charset="0"/>
              </a:rPr>
              <a:t>" reached unicorn status in 264 days, making it the second-fastest company in the list.</a:t>
            </a:r>
          </a:p>
          <a:p>
            <a:r>
              <a:rPr lang="en-US" sz="3400" dirty="0">
                <a:solidFill>
                  <a:schemeClr val="tx1"/>
                </a:solidFill>
                <a:latin typeface="Consolas" panose="020B0609020204030204" pitchFamily="49" charset="0"/>
              </a:rPr>
              <a:t>"candy.com" achieved unicorn status in 293 days, securing the third spot in terms of speed.</a:t>
            </a:r>
          </a:p>
          <a:p>
            <a:endParaRPr lang="en-US" dirty="0">
              <a:solidFill>
                <a:schemeClr val="tx1"/>
              </a:solidFill>
              <a:latin typeface="Consolas" panose="020B0609020204030204" pitchFamily="49" charset="0"/>
            </a:endParaRPr>
          </a:p>
          <a:p>
            <a:endParaRPr lang="en-US" dirty="0">
              <a:solidFill>
                <a:schemeClr val="tx1"/>
              </a:solidFill>
              <a:latin typeface="Consolas" panose="020B0609020204030204" pitchFamily="49" charset="0"/>
            </a:endParaRPr>
          </a:p>
          <a:p>
            <a:endParaRPr lang="en-NG" dirty="0"/>
          </a:p>
        </p:txBody>
      </p:sp>
      <p:pic>
        <p:nvPicPr>
          <p:cNvPr id="2050" name="Picture 2">
            <a:extLst>
              <a:ext uri="{FF2B5EF4-FFF2-40B4-BE49-F238E27FC236}">
                <a16:creationId xmlns:a16="http://schemas.microsoft.com/office/drawing/2014/main" id="{10CF12F8-0E70-4AE0-A332-5799B112A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9288" y="1510018"/>
            <a:ext cx="6690644" cy="5347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716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66800" y="510889"/>
            <a:ext cx="10058400" cy="999128"/>
          </a:xfrm>
        </p:spPr>
        <p:txBody>
          <a:bodyPr>
            <a:normAutofit/>
          </a:bodyPr>
          <a:lstStyle/>
          <a:p>
            <a:r>
              <a:rPr lang="en-US" dirty="0">
                <a:solidFill>
                  <a:schemeClr val="tx1"/>
                </a:solidFill>
              </a:rPr>
              <a:t>Top Unicorn Countries</a:t>
            </a:r>
            <a:endParaRPr lang="en-NG" dirty="0">
              <a:solidFill>
                <a:schemeClr val="tx1"/>
              </a:solidFill>
            </a:endParaRPr>
          </a:p>
        </p:txBody>
      </p:sp>
      <p:sp>
        <p:nvSpPr>
          <p:cNvPr id="2" name="Content Placeholder 1">
            <a:extLst>
              <a:ext uri="{FF2B5EF4-FFF2-40B4-BE49-F238E27FC236}">
                <a16:creationId xmlns:a16="http://schemas.microsoft.com/office/drawing/2014/main" id="{6D86CEEA-7E35-4211-BA17-F6BA2299A74B}"/>
              </a:ext>
            </a:extLst>
          </p:cNvPr>
          <p:cNvSpPr>
            <a:spLocks noGrp="1"/>
          </p:cNvSpPr>
          <p:nvPr>
            <p:ph idx="1"/>
          </p:nvPr>
        </p:nvSpPr>
        <p:spPr>
          <a:xfrm>
            <a:off x="82068" y="1737360"/>
            <a:ext cx="5496611" cy="1777628"/>
          </a:xfrm>
        </p:spPr>
        <p:txBody>
          <a:bodyPr>
            <a:normAutofit fontScale="85000" lnSpcReduction="10000"/>
          </a:bodyPr>
          <a:lstStyle/>
          <a:p>
            <a:r>
              <a:rPr lang="en-US" dirty="0">
                <a:solidFill>
                  <a:schemeClr val="tx1"/>
                </a:solidFill>
                <a:latin typeface="Consolas" panose="020B0609020204030204" pitchFamily="49" charset="0"/>
              </a:rPr>
              <a:t>The United States has the highest number of unicorn companies, with 562 unicorns.</a:t>
            </a:r>
          </a:p>
          <a:p>
            <a:r>
              <a:rPr lang="en-US" dirty="0">
                <a:solidFill>
                  <a:schemeClr val="tx1"/>
                </a:solidFill>
                <a:latin typeface="Consolas" panose="020B0609020204030204" pitchFamily="49" charset="0"/>
              </a:rPr>
              <a:t>China is the second country with the most unicorn companies, boasting 173 unicorns.</a:t>
            </a:r>
          </a:p>
          <a:p>
            <a:r>
              <a:rPr lang="en-US" dirty="0">
                <a:solidFill>
                  <a:schemeClr val="tx1"/>
                </a:solidFill>
                <a:latin typeface="Consolas" panose="020B0609020204030204" pitchFamily="49" charset="0"/>
              </a:rPr>
              <a:t>India follows with 65 unicorn companies.</a:t>
            </a:r>
          </a:p>
          <a:p>
            <a:endParaRPr lang="en-US" dirty="0">
              <a:solidFill>
                <a:schemeClr val="tx1"/>
              </a:solidFill>
              <a:latin typeface="Consolas" panose="020B0609020204030204" pitchFamily="49" charset="0"/>
            </a:endParaRPr>
          </a:p>
          <a:p>
            <a:endParaRPr lang="en-US" dirty="0">
              <a:solidFill>
                <a:schemeClr val="tx1"/>
              </a:solidFill>
              <a:latin typeface="Consolas" panose="020B0609020204030204" pitchFamily="49" charset="0"/>
            </a:endParaRPr>
          </a:p>
          <a:p>
            <a:endParaRPr lang="en-NG" dirty="0"/>
          </a:p>
        </p:txBody>
      </p:sp>
      <p:pic>
        <p:nvPicPr>
          <p:cNvPr id="3074" name="Picture 2">
            <a:extLst>
              <a:ext uri="{FF2B5EF4-FFF2-40B4-BE49-F238E27FC236}">
                <a16:creationId xmlns:a16="http://schemas.microsoft.com/office/drawing/2014/main" id="{A3AD98B9-5B24-406F-A2B2-0AC000DE0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4788" y="1359017"/>
            <a:ext cx="6697211" cy="54989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49A1C9E-7ACC-4CE5-9C47-181C7C2B4881}"/>
              </a:ext>
            </a:extLst>
          </p:cNvPr>
          <p:cNvPicPr>
            <a:picLocks noChangeAspect="1"/>
          </p:cNvPicPr>
          <p:nvPr/>
        </p:nvPicPr>
        <p:blipFill rotWithShape="1">
          <a:blip r:embed="rId3">
            <a:extLst>
              <a:ext uri="{28A0092B-C50C-407E-A947-70E740481C1C}">
                <a14:useLocalDpi xmlns:a14="http://schemas.microsoft.com/office/drawing/2010/main" val="0"/>
              </a:ext>
            </a:extLst>
          </a:blip>
          <a:srcRect l="15446" t="10710" r="173" b="14515"/>
          <a:stretch/>
        </p:blipFill>
        <p:spPr>
          <a:xfrm>
            <a:off x="-1" y="3514988"/>
            <a:ext cx="5394121" cy="3343012"/>
          </a:xfrm>
          <a:prstGeom prst="rect">
            <a:avLst/>
          </a:prstGeom>
        </p:spPr>
      </p:pic>
    </p:spTree>
    <p:extLst>
      <p:ext uri="{BB962C8B-B14F-4D97-AF65-F5344CB8AC3E}">
        <p14:creationId xmlns:p14="http://schemas.microsoft.com/office/powerpoint/2010/main" val="1949825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0" y="0"/>
            <a:ext cx="10058400" cy="999128"/>
          </a:xfrm>
        </p:spPr>
        <p:txBody>
          <a:bodyPr>
            <a:normAutofit/>
          </a:bodyPr>
          <a:lstStyle/>
          <a:p>
            <a:r>
              <a:rPr lang="en-US" dirty="0">
                <a:solidFill>
                  <a:schemeClr val="tx1"/>
                </a:solidFill>
              </a:rPr>
              <a:t>Top Unicorn City</a:t>
            </a:r>
            <a:endParaRPr lang="en-NG" dirty="0">
              <a:solidFill>
                <a:schemeClr val="tx1"/>
              </a:solidFill>
            </a:endParaRPr>
          </a:p>
        </p:txBody>
      </p:sp>
      <p:sp>
        <p:nvSpPr>
          <p:cNvPr id="2" name="Content Placeholder 1">
            <a:extLst>
              <a:ext uri="{FF2B5EF4-FFF2-40B4-BE49-F238E27FC236}">
                <a16:creationId xmlns:a16="http://schemas.microsoft.com/office/drawing/2014/main" id="{6D86CEEA-7E35-4211-BA17-F6BA2299A74B}"/>
              </a:ext>
            </a:extLst>
          </p:cNvPr>
          <p:cNvSpPr>
            <a:spLocks noGrp="1"/>
          </p:cNvSpPr>
          <p:nvPr>
            <p:ph idx="1"/>
          </p:nvPr>
        </p:nvSpPr>
        <p:spPr>
          <a:xfrm>
            <a:off x="-1" y="999128"/>
            <a:ext cx="5880683" cy="5858872"/>
          </a:xfrm>
        </p:spPr>
        <p:txBody>
          <a:bodyPr>
            <a:normAutofit fontScale="77500" lnSpcReduction="20000"/>
          </a:bodyPr>
          <a:lstStyle/>
          <a:p>
            <a:r>
              <a:rPr lang="en-US" sz="2600" b="1" dirty="0">
                <a:solidFill>
                  <a:schemeClr val="tx1"/>
                </a:solidFill>
                <a:latin typeface="Consolas" panose="020B0609020204030204" pitchFamily="49" charset="0"/>
              </a:rPr>
              <a:t>San Francisco Dominance</a:t>
            </a:r>
            <a:r>
              <a:rPr lang="en-US" sz="2600" dirty="0">
                <a:solidFill>
                  <a:schemeClr val="tx1"/>
                </a:solidFill>
                <a:latin typeface="Consolas" panose="020B0609020204030204" pitchFamily="49" charset="0"/>
              </a:rPr>
              <a:t>: San Francisco is the leading city by unicorn company valuation, significantly outpacing other cities. This indicates the strong presence of high-valuation tech companies in Silicon Valley.</a:t>
            </a:r>
          </a:p>
          <a:p>
            <a:r>
              <a:rPr lang="en-US" sz="2600" b="1" dirty="0">
                <a:solidFill>
                  <a:schemeClr val="tx1"/>
                </a:solidFill>
                <a:latin typeface="Consolas" panose="020B0609020204030204" pitchFamily="49" charset="0"/>
              </a:rPr>
              <a:t>Global Economic Hubs</a:t>
            </a:r>
            <a:r>
              <a:rPr lang="en-US" sz="2600" dirty="0">
                <a:solidFill>
                  <a:schemeClr val="tx1"/>
                </a:solidFill>
                <a:latin typeface="Consolas" panose="020B0609020204030204" pitchFamily="49" charset="0"/>
              </a:rPr>
              <a:t>: Beijing, New York, and London follow, showcasing their prominence as major global economic and financial centers.</a:t>
            </a:r>
          </a:p>
          <a:p>
            <a:r>
              <a:rPr lang="en-US" sz="2600" b="1" dirty="0">
                <a:solidFill>
                  <a:schemeClr val="tx1"/>
                </a:solidFill>
                <a:latin typeface="Consolas" panose="020B0609020204030204" pitchFamily="49" charset="0"/>
              </a:rPr>
              <a:t>Emerging Tech Hubs</a:t>
            </a:r>
            <a:r>
              <a:rPr lang="en-US" sz="2600" dirty="0">
                <a:solidFill>
                  <a:schemeClr val="tx1"/>
                </a:solidFill>
                <a:latin typeface="Consolas" panose="020B0609020204030204" pitchFamily="49" charset="0"/>
              </a:rPr>
              <a:t>: Cities like Shanghai, Shenzhen, and Bengaluru are emerging as strong contenders in the technology and innovation space, as reflected by their notable unicorn valuations.</a:t>
            </a:r>
          </a:p>
          <a:p>
            <a:r>
              <a:rPr lang="en-US" sz="2600" b="1" dirty="0">
                <a:solidFill>
                  <a:schemeClr val="tx1"/>
                </a:solidFill>
                <a:latin typeface="Consolas" panose="020B0609020204030204" pitchFamily="49" charset="0"/>
              </a:rPr>
              <a:t>Geographic Diversity</a:t>
            </a:r>
            <a:r>
              <a:rPr lang="en-US" sz="2600" dirty="0">
                <a:solidFill>
                  <a:schemeClr val="tx1"/>
                </a:solidFill>
                <a:latin typeface="Consolas" panose="020B0609020204030204" pitchFamily="49" charset="0"/>
              </a:rPr>
              <a:t>: The chart demonstrates that unicorn companies are not confined to a single geographic location; they are distributed across various regions worldwide.</a:t>
            </a:r>
          </a:p>
          <a:p>
            <a:endParaRPr lang="en-US" sz="2400" dirty="0">
              <a:solidFill>
                <a:schemeClr val="tx1"/>
              </a:solidFill>
              <a:latin typeface="Consolas" panose="020B0609020204030204" pitchFamily="49" charset="0"/>
            </a:endParaRPr>
          </a:p>
          <a:p>
            <a:endParaRPr lang="en-US" dirty="0">
              <a:solidFill>
                <a:schemeClr val="tx1"/>
              </a:solidFill>
              <a:latin typeface="Consolas" panose="020B0609020204030204" pitchFamily="49" charset="0"/>
            </a:endParaRPr>
          </a:p>
          <a:p>
            <a:endParaRPr lang="en-US" dirty="0">
              <a:solidFill>
                <a:schemeClr val="tx1"/>
              </a:solidFill>
              <a:latin typeface="Consolas" panose="020B0609020204030204" pitchFamily="49" charset="0"/>
            </a:endParaRPr>
          </a:p>
          <a:p>
            <a:endParaRPr lang="en-NG" dirty="0"/>
          </a:p>
        </p:txBody>
      </p:sp>
      <p:pic>
        <p:nvPicPr>
          <p:cNvPr id="7170" name="Picture 2">
            <a:extLst>
              <a:ext uri="{FF2B5EF4-FFF2-40B4-BE49-F238E27FC236}">
                <a16:creationId xmlns:a16="http://schemas.microsoft.com/office/drawing/2014/main" id="{3270ED0D-9846-424A-86A4-8D3B1A2A6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619124"/>
            <a:ext cx="6034481" cy="623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07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107346" y="696286"/>
            <a:ext cx="4387444" cy="999128"/>
          </a:xfrm>
        </p:spPr>
        <p:txBody>
          <a:bodyPr>
            <a:normAutofit fontScale="90000"/>
          </a:bodyPr>
          <a:lstStyle/>
          <a:p>
            <a:r>
              <a:rPr lang="en-US" dirty="0">
                <a:solidFill>
                  <a:schemeClr val="tx1"/>
                </a:solidFill>
              </a:rPr>
              <a:t>Funding Impact on Time to Unicorn</a:t>
            </a:r>
            <a:endParaRPr lang="en-NG" dirty="0">
              <a:solidFill>
                <a:schemeClr val="tx1"/>
              </a:solidFill>
            </a:endParaRPr>
          </a:p>
        </p:txBody>
      </p:sp>
      <p:sp>
        <p:nvSpPr>
          <p:cNvPr id="2" name="Content Placeholder 1">
            <a:extLst>
              <a:ext uri="{FF2B5EF4-FFF2-40B4-BE49-F238E27FC236}">
                <a16:creationId xmlns:a16="http://schemas.microsoft.com/office/drawing/2014/main" id="{6D86CEEA-7E35-4211-BA17-F6BA2299A74B}"/>
              </a:ext>
            </a:extLst>
          </p:cNvPr>
          <p:cNvSpPr>
            <a:spLocks noGrp="1"/>
          </p:cNvSpPr>
          <p:nvPr>
            <p:ph idx="1"/>
          </p:nvPr>
        </p:nvSpPr>
        <p:spPr>
          <a:xfrm>
            <a:off x="-1" y="1820410"/>
            <a:ext cx="5880683" cy="5037589"/>
          </a:xfrm>
        </p:spPr>
        <p:txBody>
          <a:bodyPr>
            <a:normAutofit/>
          </a:bodyPr>
          <a:lstStyle/>
          <a:p>
            <a:r>
              <a:rPr lang="en-US" b="1" dirty="0">
                <a:solidFill>
                  <a:schemeClr val="tx1"/>
                </a:solidFill>
                <a:latin typeface="Consolas" panose="020B0609020204030204" pitchFamily="49" charset="0"/>
              </a:rPr>
              <a:t>No Clear Correlation</a:t>
            </a:r>
            <a:r>
              <a:rPr lang="en-US" dirty="0">
                <a:solidFill>
                  <a:schemeClr val="tx1"/>
                </a:solidFill>
                <a:latin typeface="Consolas" panose="020B0609020204030204" pitchFamily="49" charset="0"/>
              </a:rPr>
              <a:t>: There doesn't appear to be a straightforward correlation between the time it takes a company to become a unicorn and the amount of funding it secures. Some companies achieved unicorn status relatively quickly with significant funding, while others took longer and secured substantial investments.</a:t>
            </a:r>
          </a:p>
          <a:p>
            <a:pPr marL="0" indent="0">
              <a:buNone/>
            </a:pPr>
            <a:endParaRPr lang="en-NG" dirty="0"/>
          </a:p>
        </p:txBody>
      </p:sp>
      <p:pic>
        <p:nvPicPr>
          <p:cNvPr id="14340" name="Picture 4">
            <a:extLst>
              <a:ext uri="{FF2B5EF4-FFF2-40B4-BE49-F238E27FC236}">
                <a16:creationId xmlns:a16="http://schemas.microsoft.com/office/drawing/2014/main" id="{85A0A893-7AF7-4DF3-8820-1B7170F0C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9909" y="833438"/>
            <a:ext cx="6392091" cy="6024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9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107346" y="696286"/>
            <a:ext cx="4387444" cy="999128"/>
          </a:xfrm>
        </p:spPr>
        <p:txBody>
          <a:bodyPr>
            <a:normAutofit fontScale="90000"/>
          </a:bodyPr>
          <a:lstStyle/>
          <a:p>
            <a:r>
              <a:rPr lang="en-US" dirty="0">
                <a:solidFill>
                  <a:schemeClr val="tx1"/>
                </a:solidFill>
              </a:rPr>
              <a:t>Unicorn Yearly Count</a:t>
            </a:r>
            <a:endParaRPr lang="en-NG" dirty="0">
              <a:solidFill>
                <a:schemeClr val="tx1"/>
              </a:solidFill>
            </a:endParaRPr>
          </a:p>
        </p:txBody>
      </p:sp>
      <p:sp>
        <p:nvSpPr>
          <p:cNvPr id="2" name="Content Placeholder 1">
            <a:extLst>
              <a:ext uri="{FF2B5EF4-FFF2-40B4-BE49-F238E27FC236}">
                <a16:creationId xmlns:a16="http://schemas.microsoft.com/office/drawing/2014/main" id="{6D86CEEA-7E35-4211-BA17-F6BA2299A74B}"/>
              </a:ext>
            </a:extLst>
          </p:cNvPr>
          <p:cNvSpPr>
            <a:spLocks noGrp="1"/>
          </p:cNvSpPr>
          <p:nvPr>
            <p:ph idx="1"/>
          </p:nvPr>
        </p:nvSpPr>
        <p:spPr>
          <a:xfrm>
            <a:off x="-1" y="1820410"/>
            <a:ext cx="5747657" cy="5037589"/>
          </a:xfrm>
        </p:spPr>
        <p:txBody>
          <a:bodyPr>
            <a:normAutofit fontScale="92500" lnSpcReduction="20000"/>
          </a:bodyPr>
          <a:lstStyle/>
          <a:p>
            <a:r>
              <a:rPr lang="en-US" b="1" dirty="0">
                <a:solidFill>
                  <a:schemeClr val="tx1"/>
                </a:solidFill>
                <a:latin typeface="Consolas" panose="020B0609020204030204" pitchFamily="49" charset="0"/>
              </a:rPr>
              <a:t>Yearly Growth</a:t>
            </a:r>
            <a:r>
              <a:rPr lang="en-US" dirty="0">
                <a:solidFill>
                  <a:schemeClr val="tx1"/>
                </a:solidFill>
                <a:latin typeface="Consolas" panose="020B0609020204030204" pitchFamily="49" charset="0"/>
              </a:rPr>
              <a:t>: The line graph illustrates a clear upward trend in the number of unicorn companies over the years. The most significant growth occurred in 2021 when the number of unicorn companies surged to 520, indicating a substantial increase in innovative startups achieving unicorn status.</a:t>
            </a:r>
          </a:p>
          <a:p>
            <a:r>
              <a:rPr lang="en-US" b="1" dirty="0">
                <a:solidFill>
                  <a:schemeClr val="tx1"/>
                </a:solidFill>
                <a:latin typeface="Consolas" panose="020B0609020204030204" pitchFamily="49" charset="0"/>
              </a:rPr>
              <a:t>Steady Growth</a:t>
            </a:r>
            <a:r>
              <a:rPr lang="en-US" dirty="0">
                <a:solidFill>
                  <a:schemeClr val="tx1"/>
                </a:solidFill>
                <a:latin typeface="Consolas" panose="020B0609020204030204" pitchFamily="49" charset="0"/>
              </a:rPr>
              <a:t>: From 2014 onwards, there has been a consistent growth in the number of unicorn companies, suggesting a healthy and expanding startup ecosystem.</a:t>
            </a:r>
          </a:p>
          <a:p>
            <a:r>
              <a:rPr lang="en-US" b="1" dirty="0">
                <a:solidFill>
                  <a:schemeClr val="tx1"/>
                </a:solidFill>
                <a:latin typeface="Consolas" panose="020B0609020204030204" pitchFamily="49" charset="0"/>
              </a:rPr>
              <a:t>Accelerated Growth</a:t>
            </a:r>
            <a:r>
              <a:rPr lang="en-US" dirty="0">
                <a:solidFill>
                  <a:schemeClr val="tx1"/>
                </a:solidFill>
                <a:latin typeface="Consolas" panose="020B0609020204030204" pitchFamily="49" charset="0"/>
              </a:rPr>
              <a:t>: The growth from 2018 to 2021 was particularly remarkable, with a rapid increase in unicorn companies, indicating a strong period for innovation and investment in startups. 2022 dataset ended in May making it difficult to compare with 2021  </a:t>
            </a:r>
          </a:p>
          <a:p>
            <a:pPr marL="0" indent="0">
              <a:buNone/>
            </a:pPr>
            <a:endParaRPr lang="en-NG" dirty="0"/>
          </a:p>
        </p:txBody>
      </p:sp>
      <p:pic>
        <p:nvPicPr>
          <p:cNvPr id="13318" name="Picture 6">
            <a:extLst>
              <a:ext uri="{FF2B5EF4-FFF2-40B4-BE49-F238E27FC236}">
                <a16:creationId xmlns:a16="http://schemas.microsoft.com/office/drawing/2014/main" id="{5A4F4384-440F-4AF3-8852-505BE770C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7656" y="696287"/>
            <a:ext cx="6444344" cy="616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03602"/>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E879E6-8FFE-4154-8F2A-F7518B89B376}">
  <ds:schemaRefs>
    <ds:schemaRef ds:uri="http://purl.org/dc/terms/"/>
    <ds:schemaRef ds:uri="16c05727-aa75-4e4a-9b5f-8a80a1165891"/>
    <ds:schemaRef ds:uri="http://schemas.microsoft.com/office/2006/metadata/properties"/>
    <ds:schemaRef ds:uri="71af3243-3dd4-4a8d-8c0d-dd76da1f02a5"/>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3.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0</TotalTime>
  <Words>1672</Words>
  <Application>Microsoft Office PowerPoint</Application>
  <PresentationFormat>Widescreen</PresentationFormat>
  <Paragraphs>81</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vt:lpstr>
      <vt:lpstr>Calibri Light</vt:lpstr>
      <vt:lpstr>Consolas</vt:lpstr>
      <vt:lpstr>Wingdings</vt:lpstr>
      <vt:lpstr>RetrospectVTI</vt:lpstr>
      <vt:lpstr>EXPLORATORY DATA ANALYSIS OF UNICORN COMPANIES</vt:lpstr>
      <vt:lpstr>ABOUT UNICORNS</vt:lpstr>
      <vt:lpstr>OVERVIEW….</vt:lpstr>
      <vt:lpstr>Valuation Distribution</vt:lpstr>
      <vt:lpstr>Time to Unicorn</vt:lpstr>
      <vt:lpstr>Top Unicorn Countries</vt:lpstr>
      <vt:lpstr>Top Unicorn City</vt:lpstr>
      <vt:lpstr>Funding Impact on Time to Unicorn</vt:lpstr>
      <vt:lpstr>Unicorn Yearly Count</vt:lpstr>
      <vt:lpstr>Industry Concentration</vt:lpstr>
      <vt:lpstr>Industry by Valuation</vt:lpstr>
      <vt:lpstr>Funding vs. Valuation</vt:lpstr>
      <vt:lpstr>Top 10 Investors</vt:lpstr>
      <vt:lpstr>Top 10 ROI</vt:lpstr>
      <vt:lpstr>Recommendations</vt:lpstr>
      <vt:lpstr>Recommendations</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2023-10-30T19:40:54Z</dcterms:created>
  <dcterms:modified xsi:type="dcterms:W3CDTF">2023-11-03T23:06:50Z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