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C1DECF-F4D5-40FD-BA5D-ABF4039AC40E}">
  <a:tblStyle styleId="{1AC1DECF-F4D5-40FD-BA5D-ABF4039AC4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31d2981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31d298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d2f092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d2f092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831d298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831d298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831d2981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831d2981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d2f092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d2f092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9d89920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9d89920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9d89920d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9d89920d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8d2f0926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8d2f0926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8bc3804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8bc3804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30f052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30f052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30f0523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30f0523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30f0523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30f0523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30f0523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30f0523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gif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Relationship Id="rId7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hyperlink" Target="https://t.me/joinchat/G060KhZYxvo6P3Y0sePcw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1950" y="2145600"/>
            <a:ext cx="50175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 с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 мая</a:t>
            </a:r>
            <a:r>
              <a:rPr lang="ru"/>
              <a:t> 2019 г.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400" y="1641000"/>
            <a:ext cx="1511376" cy="18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Область интереса</a:t>
            </a:r>
            <a:br>
              <a:rPr lang="ru"/>
            </a:br>
            <a:r>
              <a:rPr i="1" lang="ru"/>
              <a:t>Region of Interest</a:t>
            </a:r>
            <a:r>
              <a:rPr lang="ru"/>
              <a:t> (ROI)</a:t>
            </a:r>
            <a:endParaRPr/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225" y="1461300"/>
            <a:ext cx="30003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/>
          <p:nvPr/>
        </p:nvSpPr>
        <p:spPr>
          <a:xfrm>
            <a:off x="837900" y="2928475"/>
            <a:ext cx="41313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область изображения (прямоугольная</a:t>
            </a:r>
            <a:b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подматрица), представляющая </a:t>
            </a:r>
            <a:b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непосредственный интерес для обработки</a:t>
            </a:r>
            <a:b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на текущей стадии работы алгоритма или </a:t>
            </a:r>
            <a:b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программы.</a:t>
            </a:r>
            <a:endParaRPr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7466375" y="2497075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4828225" y="1307850"/>
            <a:ext cx="3550800" cy="3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Регионы интереса играют важную роль в обработке изображений т.к. они сильно снижают вычислительный объем: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Большинство алгоритмов использует метод скользящего окна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Многие алгоритмы выполняются в несколько этапов, на каждом из которых интересующая область уточняется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Иногда, они необходимы в силу масштаба обрабатываемого изображения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Регионы интереса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региона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1081800" y="1211200"/>
            <a:ext cx="44433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Регион выбирается с помощью структуры </a:t>
            </a: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cv::Rect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в свою очередь: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может быть известна изначально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получена на итерации алгоритма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или задана, например, с помощью мыши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600" y="393750"/>
            <a:ext cx="2810025" cy="15611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282" y="1987831"/>
            <a:ext cx="2768674" cy="164669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725" y="3119200"/>
            <a:ext cx="2524037" cy="1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/>
        </p:nvSpPr>
        <p:spPr>
          <a:xfrm>
            <a:off x="904250" y="3243725"/>
            <a:ext cx="46209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Примечание: 	В актуальной версии OpenCV не </a:t>
            </a:r>
            <a:b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используются какие-то особые </a:t>
            </a:r>
            <a:b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функции  для выбора ROI, вместо </a:t>
            </a:r>
            <a:b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этого, в подавляющем большинстве </a:t>
            </a:r>
            <a:b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случаев, используется оператор ()</a:t>
            </a:r>
            <a:endParaRPr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мыши в OpenCV</a:t>
            </a: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5"/>
          <p:cNvSpPr txBox="1"/>
          <p:nvPr/>
        </p:nvSpPr>
        <p:spPr>
          <a:xfrm>
            <a:off x="1377125" y="1236100"/>
            <a:ext cx="34761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того чтобы использовать мышь нужно проделать следующее: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Написать функцию-обработчик событий для нажатия кнопок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Привязать написанную функцию к конкретному окну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Пользоваться)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Эта функция будет вызываться каждый раз, при нажатии кнопкой в области связанного с ней окна. Так же функция будет возвращать координаты событий. (т.e. координаты клика).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650" y="893425"/>
            <a:ext cx="3413751" cy="40754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мыши в OpenCV</a:t>
            </a:r>
            <a:endParaRPr/>
          </a:p>
        </p:txBody>
      </p:sp>
      <p:pic>
        <p:nvPicPr>
          <p:cNvPr id="270" name="Google Shape;2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6"/>
          <p:cNvSpPr txBox="1"/>
          <p:nvPr/>
        </p:nvSpPr>
        <p:spPr>
          <a:xfrm>
            <a:off x="1377125" y="1039475"/>
            <a:ext cx="34761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965525"/>
            <a:ext cx="3445623" cy="3530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7200" y="1203650"/>
            <a:ext cx="3097752" cy="3530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4" name="Google Shape;274;p26"/>
          <p:cNvCxnSpPr>
            <a:stCxn id="272" idx="2"/>
            <a:endCxn id="273" idx="0"/>
          </p:cNvCxnSpPr>
          <p:nvPr/>
        </p:nvCxnSpPr>
        <p:spPr>
          <a:xfrm rot="-5400000">
            <a:off x="3421861" y="802025"/>
            <a:ext cx="3292800" cy="4095900"/>
          </a:xfrm>
          <a:prstGeom prst="bentConnector5">
            <a:avLst>
              <a:gd fmla="val -7232" name="adj1"/>
              <a:gd fmla="val 52122" name="adj2"/>
              <a:gd fmla="val 10722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Вращение и границы</a:t>
            </a:r>
            <a:endParaRPr/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7"/>
          <p:cNvSpPr txBox="1"/>
          <p:nvPr/>
        </p:nvSpPr>
        <p:spPr>
          <a:xfrm>
            <a:off x="1377125" y="1039475"/>
            <a:ext cx="34761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25" y="976725"/>
            <a:ext cx="4232574" cy="338740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375" y="1246950"/>
            <a:ext cx="4186650" cy="31050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84" name="Google Shape;284;p27"/>
          <p:cNvCxnSpPr>
            <a:stCxn id="282" idx="2"/>
            <a:endCxn id="283" idx="0"/>
          </p:cNvCxnSpPr>
          <p:nvPr/>
        </p:nvCxnSpPr>
        <p:spPr>
          <a:xfrm rot="-5400000">
            <a:off x="3064562" y="637984"/>
            <a:ext cx="3117300" cy="4335000"/>
          </a:xfrm>
          <a:prstGeom prst="bentConnector5">
            <a:avLst>
              <a:gd fmla="val -7639" name="adj1"/>
              <a:gd fmla="val 50265" name="adj2"/>
              <a:gd fmla="val 10763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границ</a:t>
            </a:r>
            <a:endParaRPr/>
          </a:p>
        </p:txBody>
      </p:sp>
      <p:sp>
        <p:nvSpPr>
          <p:cNvPr id="290" name="Google Shape;290;p28"/>
          <p:cNvSpPr txBox="1"/>
          <p:nvPr>
            <p:ph idx="1" type="body"/>
          </p:nvPr>
        </p:nvSpPr>
        <p:spPr>
          <a:xfrm>
            <a:off x="1206625" y="1158125"/>
            <a:ext cx="2616000" cy="33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BORDER_CONSTANT = 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BORDER_REPLICATE =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BORDER_REFLECT =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BORDER_WRAP = 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BORDER_TRANSPARENT = 5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BORDER_ISOLATED = 16</a:t>
            </a:r>
            <a:endParaRPr/>
          </a:p>
        </p:txBody>
      </p:sp>
      <p:pic>
        <p:nvPicPr>
          <p:cNvPr id="291" name="Google Shape;2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673" y="2898348"/>
            <a:ext cx="1750725" cy="1750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98370"/>
            <a:ext cx="1750725" cy="175070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91675"/>
            <a:ext cx="1750725" cy="1750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1675" y="991688"/>
            <a:ext cx="1750725" cy="1750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5" name="Google Shape;29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1297500" y="1202525"/>
            <a:ext cx="70389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Открыть изображение lena.jpg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Использовать функцию putText и с ее помощью поместить на изображение свое имя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(шрифт, размер и толщину выбрать на свой вкус)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зависимости от варианта: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Круг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Линия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Прямоугольник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3 крестика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3 звездочки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Вывести результат на экран и сохранить в файл “Var*.jpg”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Font typeface="Times New Roman"/>
              <a:buAutoNum type="arabicPeriod"/>
            </a:pPr>
            <a:r>
              <a:rPr lang="ru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Повернуть ROI, соответствующую вашему варианту на угол Var*10</a:t>
            </a:r>
            <a:br>
              <a:rPr lang="ru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типом границ по выбору</a:t>
            </a:r>
            <a:endParaRPr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3716700" y="2113775"/>
            <a:ext cx="27921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AutoNum type="arabicPeriod" startAt="6"/>
            </a:pPr>
            <a:r>
              <a:rPr lang="ru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бриллианта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AutoNum type="arabicPeriod" startAt="6"/>
            </a:pPr>
            <a:r>
              <a:rPr lang="ru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квадрата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AutoNum type="arabicPeriod" startAt="6"/>
            </a:pPr>
            <a:r>
              <a:rPr lang="ru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стрелки вверх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AutoNum type="arabicPeriod" startAt="6"/>
            </a:pPr>
            <a:r>
              <a:rPr lang="ru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стрелки вниз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3" name="Google Shape;303;p29"/>
          <p:cNvGraphicFramePr/>
          <p:nvPr/>
        </p:nvGraphicFramePr>
        <p:xfrm>
          <a:off x="6888725" y="312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{1AC1DECF-F4D5-40FD-BA5D-ABF4039AC40E}</a:tableStyleId>
              </a:tblPr>
              <a:tblGrid>
                <a:gridCol w="444800"/>
                <a:gridCol w="444800"/>
                <a:gridCol w="444800"/>
                <a:gridCol w="444800"/>
              </a:tblGrid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5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04" name="Google Shape;3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Угрозы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Предложения</a:t>
            </a:r>
            <a:endParaRPr/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Вводное занятие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4" name="Google Shape;144;p1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45" name="Google Shape;145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4"/>
          <p:cNvSpPr txBox="1"/>
          <p:nvPr>
            <p:ph idx="4294967295" type="body"/>
          </p:nvPr>
        </p:nvSpPr>
        <p:spPr>
          <a:xfrm>
            <a:off x="340925" y="388950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Организация. Краткий обзор курса 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(1 занятие)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OpenCV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0" name="Google Shape;150;p1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51" name="Google Shape;151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 txBox="1"/>
          <p:nvPr>
            <p:ph idx="4294967295" type="body"/>
          </p:nvPr>
        </p:nvSpPr>
        <p:spPr>
          <a:xfrm>
            <a:off x="1662687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Знакомство с функционалом библиотеки 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(от 2 занятий)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Простейшие операции и алгоритмы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" name="Google Shape;156;p1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57" name="Google Shape;157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4"/>
          <p:cNvSpPr txBox="1"/>
          <p:nvPr>
            <p:ph idx="4294967295" type="body"/>
          </p:nvPr>
        </p:nvSpPr>
        <p:spPr>
          <a:xfrm>
            <a:off x="3193950" y="214850"/>
            <a:ext cx="28122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Поверхностное знакомство с низкоуровневыми алгоритмами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(от 3 занятий)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Машинное обучение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63" name="Google Shape;163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4"/>
          <p:cNvSpPr txBox="1"/>
          <p:nvPr>
            <p:ph idx="4294967295" type="body"/>
          </p:nvPr>
        </p:nvSpPr>
        <p:spPr>
          <a:xfrm>
            <a:off x="4953052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Теория по нейронным сетям. Ознакомление с другими методами ML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(1-2 занятия)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Caffe и практика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8" name="Google Shape;168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9" name="Google Shape;169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4"/>
          <p:cNvSpPr txBox="1"/>
          <p:nvPr>
            <p:ph idx="4294967295" type="body"/>
          </p:nvPr>
        </p:nvSpPr>
        <p:spPr>
          <a:xfrm>
            <a:off x="6306925" y="214850"/>
            <a:ext cx="26355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Знакомство с фрэймворком машинного обучения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(Бесконечность)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175" y="1496538"/>
            <a:ext cx="1655601" cy="16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060725" y="3321863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Группа в Telegram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5495975" y="3321875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Канал в Discord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312" y="1338325"/>
            <a:ext cx="1813825" cy="1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/>
        </p:nvSpPr>
        <p:spPr>
          <a:xfrm>
            <a:off x="1434475" y="3708300"/>
            <a:ext cx="3567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linkClick r:id="rId6"/>
              </a:rPr>
              <a:t>https://t.me/joinchat/G060KhZYxvo6P3Y0sePcwA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595425" y="3708300"/>
            <a:ext cx="2115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Ссылка в телеграмме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189" name="Google Shape;189;p16"/>
          <p:cNvSpPr txBox="1"/>
          <p:nvPr>
            <p:ph idx="2" type="body"/>
          </p:nvPr>
        </p:nvSpPr>
        <p:spPr>
          <a:xfrm>
            <a:off x="3358850" y="549450"/>
            <a:ext cx="4966200" cy="4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Базовые структуры и операции над ними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Область интереса (ROI)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мыши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Примеры кода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ДЗ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структуры и операции над ними</a:t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Базовые структуры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4572000" y="1254225"/>
            <a:ext cx="3642000" cy="3224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Математические операции: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Операция сложения 	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Унарное сложение	 	+=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Операция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вычитания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	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Унарное вычитание 	-=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Операция умножения 	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Унарное умножение 	*=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Операция деления 		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Унарное деление		/=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Проверка равенства 	==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Проверка неравенства 	!=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Евклидова норма L2 	norm()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Функции класса: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Скалярное умножение 	.dot( 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Проверка вхождения	.inside()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3" name="Google Shape;203;p18"/>
          <p:cNvGraphicFramePr/>
          <p:nvPr/>
        </p:nvGraphicFramePr>
        <p:xfrm>
          <a:off x="1297500" y="12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{1AC1DECF-F4D5-40FD-BA5D-ABF4039AC40E}</a:tableStyleId>
              </a:tblPr>
              <a:tblGrid>
                <a:gridCol w="1004175"/>
                <a:gridCol w="2270325"/>
              </a:tblGrid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lt1"/>
                          </a:solidFill>
                        </a:rPr>
                        <a:t>cv::Point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Двумерная точка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04" name="Google Shape;2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Базовые структуры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4572000" y="1254225"/>
            <a:ext cx="3642000" cy="3224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Параметры: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width и height –  ширина и высота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Функции класса: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Площадь	.area()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Возвращает значение width * height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Математические операции не применимы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1" name="Google Shape;211;p19"/>
          <p:cNvGraphicFramePr/>
          <p:nvPr/>
        </p:nvGraphicFramePr>
        <p:xfrm>
          <a:off x="1297500" y="12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{1AC1DECF-F4D5-40FD-BA5D-ABF4039AC40E}</a:tableStyleId>
              </a:tblPr>
              <a:tblGrid>
                <a:gridCol w="1004175"/>
                <a:gridCol w="2270325"/>
              </a:tblGrid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lt1"/>
                          </a:solidFill>
                        </a:rPr>
                        <a:t>cv::Point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Двумерная точка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lt1"/>
                          </a:solidFill>
                        </a:rPr>
                        <a:t>cv::Size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С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труктура размера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Базовые структуры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4572000" y="1254225"/>
            <a:ext cx="3642000" cy="3681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Параметры: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x, y – координаты левого верхнего угла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width, height – ширина и высота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Операции: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Сдвиг 			± cv::Point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Деформация 		± cv::Size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Пересечение (И) 		&amp;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Объединение (ИЛИ) 	|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Операторы сравнения 	== и !=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Функции: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Площадь			.area()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Проверка содержания 	.contains()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Левый верхний угол	.tl()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Правый нижний угол	.br()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9" name="Google Shape;219;p20"/>
          <p:cNvGraphicFramePr/>
          <p:nvPr/>
        </p:nvGraphicFramePr>
        <p:xfrm>
          <a:off x="1297500" y="12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{1AC1DECF-F4D5-40FD-BA5D-ABF4039AC40E}</a:tableStyleId>
              </a:tblPr>
              <a:tblGrid>
                <a:gridCol w="1004175"/>
                <a:gridCol w="2270325"/>
              </a:tblGrid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lt1"/>
                          </a:solidFill>
                        </a:rPr>
                        <a:t>cv::Point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Двумерная точка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lt1"/>
                          </a:solidFill>
                        </a:rPr>
                        <a:t>cv::Size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Двумерная структура размера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lt1"/>
                          </a:solidFill>
                        </a:rPr>
                        <a:t>cv::Rect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Двумерный прямоугольник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20"/>
          <p:cNvSpPr txBox="1"/>
          <p:nvPr/>
        </p:nvSpPr>
        <p:spPr>
          <a:xfrm>
            <a:off x="713450" y="3782625"/>
            <a:ext cx="36999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Примечание:	Также, доступны унарные операции аугментации</a:t>
            </a:r>
            <a:br>
              <a:rPr i="1"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	+=, -=, &amp;=, |=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Базовые структуры</a:t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4572000" y="945175"/>
            <a:ext cx="4122300" cy="3990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Параметры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cols и rows –  ширина и высота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Функции класса: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Указатель на элемент		.at()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Копирование			.clone()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Копирование в другую 	.copyTo()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матрицу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Проверка на пустоту		.empty()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Транспонирование		.t()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Выделение памяти		.reserve()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Очистка памяти		.release()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Операторы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Выбор подматрицы 		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Математические операции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Поэлементное сложение и вычитание, обращение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Матричное умножение и умножение на элемент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Поэлементное умножение и деление .mul(), A/B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Логические операции, max и min, модуль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Скалярное умножение и другие...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8" name="Google Shape;228;p21"/>
          <p:cNvGraphicFramePr/>
          <p:nvPr/>
        </p:nvGraphicFramePr>
        <p:xfrm>
          <a:off x="1297500" y="12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{1AC1DECF-F4D5-40FD-BA5D-ABF4039AC40E}</a:tableStyleId>
              </a:tblPr>
              <a:tblGrid>
                <a:gridCol w="1004175"/>
                <a:gridCol w="2270325"/>
              </a:tblGrid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lt1"/>
                          </a:solidFill>
                        </a:rPr>
                        <a:t>cv::Point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Двумерная точка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lt1"/>
                          </a:solidFill>
                        </a:rPr>
                        <a:t>cv::Size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Двумерная структура размера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lt1"/>
                          </a:solidFill>
                        </a:rPr>
                        <a:t>cv::Rect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Двумерный прямоугольник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7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100">
                          <a:solidFill>
                            <a:schemeClr val="lt1"/>
                          </a:solidFill>
                        </a:rPr>
                        <a:t>cv::Mat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Матрица или изображение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