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31d2981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31d2981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8bc3804a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8bc3804a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8bc3804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8bc3804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8bc3804a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8bc3804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8bc3804a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8bc3804a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83021b47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83021b47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31d298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31d298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31d29812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831d298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831d2981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831d2981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31d2981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31d2981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0" Type="http://schemas.openxmlformats.org/officeDocument/2006/relationships/image" Target="../media/image9.png"/><Relationship Id="rId9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12.png"/><Relationship Id="rId7" Type="http://schemas.openxmlformats.org/officeDocument/2006/relationships/image" Target="../media/image8.jpg"/><Relationship Id="rId8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"Компьютерное зрение"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24 апреля</a:t>
            </a:r>
            <a:r>
              <a:rPr lang="ru"/>
              <a:t> 2019 г.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Решаемые задачи</a:t>
            </a:r>
            <a:endParaRPr/>
          </a:p>
        </p:txBody>
      </p:sp>
      <p:sp>
        <p:nvSpPr>
          <p:cNvPr id="216" name="Google Shape;216;p22"/>
          <p:cNvSpPr txBox="1"/>
          <p:nvPr>
            <p:ph idx="1" type="body"/>
          </p:nvPr>
        </p:nvSpPr>
        <p:spPr>
          <a:xfrm>
            <a:off x="1297500" y="1567550"/>
            <a:ext cx="34032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“Простые”</a:t>
            </a:r>
            <a:endParaRPr sz="1800"/>
          </a:p>
        </p:txBody>
      </p:sp>
      <p:sp>
        <p:nvSpPr>
          <p:cNvPr id="217" name="Google Shape;217;p22"/>
          <p:cNvSpPr txBox="1"/>
          <p:nvPr>
            <p:ph idx="2" type="body"/>
          </p:nvPr>
        </p:nvSpPr>
        <p:spPr>
          <a:xfrm>
            <a:off x="4933225" y="1567550"/>
            <a:ext cx="34032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“Сложные”</a:t>
            </a:r>
            <a:endParaRPr sz="1800"/>
          </a:p>
        </p:txBody>
      </p:sp>
      <p:cxnSp>
        <p:nvCxnSpPr>
          <p:cNvPr id="218" name="Google Shape;218;p22"/>
          <p:cNvCxnSpPr>
            <a:stCxn id="215" idx="2"/>
          </p:cNvCxnSpPr>
          <p:nvPr/>
        </p:nvCxnSpPr>
        <p:spPr>
          <a:xfrm>
            <a:off x="4816950" y="1307850"/>
            <a:ext cx="0" cy="33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2"/>
          <p:cNvSpPr txBox="1"/>
          <p:nvPr/>
        </p:nvSpPr>
        <p:spPr>
          <a:xfrm>
            <a:off x="1297500" y="2098875"/>
            <a:ext cx="3274500" cy="25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 New Roman"/>
              <a:buChar char="●"/>
            </a:pPr>
            <a:r>
              <a:rPr lang="ru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Работают непосредственно с пикселями изображения;</a:t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 New Roman"/>
              <a:buChar char="●"/>
            </a:pPr>
            <a:r>
              <a:rPr lang="ru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Используются эвристики;</a:t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 New Roman"/>
              <a:buChar char="●"/>
            </a:pPr>
            <a:r>
              <a:rPr lang="ru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применяется машинное обучение;</a:t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4961000" y="2107175"/>
            <a:ext cx="3403200" cy="24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 New Roman"/>
              <a:buChar char="●"/>
            </a:pPr>
            <a:r>
              <a:rPr lang="ru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Отвечают на вопрос: “Что изображено? Где? и тд…”</a:t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 New Roman"/>
              <a:buChar char="●"/>
            </a:pPr>
            <a:r>
              <a:rPr lang="ru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Более абстрактные</a:t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 New Roman"/>
              <a:buChar char="●"/>
            </a:pPr>
            <a:r>
              <a:rPr lang="ru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Часто используется машинное обучение и deep learning </a:t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1" name="Google Shape;2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обучения</a:t>
            </a:r>
            <a:endParaRPr/>
          </a:p>
        </p:txBody>
      </p:sp>
      <p:pic>
        <p:nvPicPr>
          <p:cNvPr id="227" name="Google Shape;2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Вводное занятие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34" name="Google Shape;234;p24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235" name="Google Shape;235;p2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6" name="Google Shape;236;p2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24"/>
          <p:cNvSpPr txBox="1"/>
          <p:nvPr>
            <p:ph idx="4294967295" type="body"/>
          </p:nvPr>
        </p:nvSpPr>
        <p:spPr>
          <a:xfrm>
            <a:off x="340925" y="388950"/>
            <a:ext cx="22428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Организация. Краткий обзор курса </a:t>
            </a:r>
            <a:b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(1 занятие)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OpenCV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40" name="Google Shape;240;p24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241" name="Google Shape;241;p2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2" name="Google Shape;242;p2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24"/>
          <p:cNvSpPr txBox="1"/>
          <p:nvPr>
            <p:ph idx="4294967295" type="body"/>
          </p:nvPr>
        </p:nvSpPr>
        <p:spPr>
          <a:xfrm>
            <a:off x="1662687" y="35326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Знакомство с функционалом библиотеки </a:t>
            </a:r>
            <a:b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(от 2 занятий)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4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Простейшие операции и алгоритмы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46" name="Google Shape;246;p24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247" name="Google Shape;247;p2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8" name="Google Shape;248;p2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24"/>
          <p:cNvSpPr txBox="1"/>
          <p:nvPr>
            <p:ph idx="4294967295" type="body"/>
          </p:nvPr>
        </p:nvSpPr>
        <p:spPr>
          <a:xfrm>
            <a:off x="3193950" y="214850"/>
            <a:ext cx="28122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Поверхностное знакомство с низкоуровневыми алгоритмами</a:t>
            </a:r>
            <a:b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(от 3 занятий)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Машинное обучение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52" name="Google Shape;252;p2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53" name="Google Shape;253;p2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4" name="Google Shape;254;p2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4"/>
          <p:cNvSpPr txBox="1"/>
          <p:nvPr>
            <p:ph idx="4294967295" type="body"/>
          </p:nvPr>
        </p:nvSpPr>
        <p:spPr>
          <a:xfrm>
            <a:off x="4953052" y="35326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Теория по нейронным сетям. Ознакомление с другими методами ML</a:t>
            </a:r>
            <a:b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(1-2 занятия)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Caffe и практика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58" name="Google Shape;258;p24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259" name="Google Shape;259;p2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0" name="Google Shape;260;p2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24"/>
          <p:cNvSpPr txBox="1"/>
          <p:nvPr>
            <p:ph idx="4294967295" type="body"/>
          </p:nvPr>
        </p:nvSpPr>
        <p:spPr>
          <a:xfrm>
            <a:off x="6306925" y="214850"/>
            <a:ext cx="2635500" cy="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Знакомство с фрэймворком машинного обучения</a:t>
            </a:r>
            <a:b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(Бесконечность)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313" y="1033503"/>
            <a:ext cx="5242424" cy="379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5"/>
          <p:cNvSpPr txBox="1"/>
          <p:nvPr/>
        </p:nvSpPr>
        <p:spPr>
          <a:xfrm>
            <a:off x="1227800" y="207400"/>
            <a:ext cx="68607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Бесконечность??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8" name="Google Shape;2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Формат д</a:t>
            </a:r>
            <a:r>
              <a:rPr lang="ru"/>
              <a:t>омашних заданий</a:t>
            </a:r>
            <a:endParaRPr/>
          </a:p>
        </p:txBody>
      </p:sp>
      <p:pic>
        <p:nvPicPr>
          <p:cNvPr id="274" name="Google Shape;2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Индивидуальные варианты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GitHub (учимся хорошему)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Выполнение желательно, но не обязательно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Оценок нет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0" name="Google Shape;2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Угрозы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Предложения</a:t>
            </a:r>
            <a:endParaRPr/>
          </a:p>
        </p:txBody>
      </p:sp>
      <p:pic>
        <p:nvPicPr>
          <p:cNvPr id="286" name="Google Shape;2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занятия</a:t>
            </a:r>
            <a:endParaRPr/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3358850" y="549450"/>
            <a:ext cx="4966200" cy="40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Предложения по самоорганизации;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Общие сведения об ИИ;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Конкретно о Computer Vision (CV);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Примерный план курса;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Формат ДЗ (самостоятельной работы);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Предложения по самоорганизации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250" y="1743950"/>
            <a:ext cx="1655601" cy="165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4200" y="1743950"/>
            <a:ext cx="1655601" cy="165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740350" y="3569275"/>
            <a:ext cx="23145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Беседа ВК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3414750" y="3569275"/>
            <a:ext cx="23145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Группа в Telegram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6284100" y="3569275"/>
            <a:ext cx="23145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Канал в Discord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4437" y="1585725"/>
            <a:ext cx="1813825" cy="18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Понятие Искусственного интеллекта</a:t>
            </a:r>
            <a:endParaRPr/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 и факты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latin typeface="Times New Roman"/>
                <a:ea typeface="Times New Roman"/>
                <a:cs typeface="Times New Roman"/>
                <a:sym typeface="Times New Roman"/>
              </a:rPr>
              <a:t>Искусственный интеллект (ИИ) </a:t>
            </a: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— способность интеллектуальных машин выполнять творческие функции, которые традиционно считаются прерогативой человека.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ru" sz="1800">
                <a:latin typeface="Times New Roman"/>
                <a:ea typeface="Times New Roman"/>
                <a:cs typeface="Times New Roman"/>
                <a:sym typeface="Times New Roman"/>
              </a:rPr>
              <a:t>Альтернативное определение</a:t>
            </a: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 - наука и технология создания интеллектуальных машин.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Впервые это определение было дано американским информатиком </a:t>
            </a:r>
            <a:r>
              <a:rPr b="1" lang="ru" sz="1800">
                <a:latin typeface="Times New Roman"/>
                <a:ea typeface="Times New Roman"/>
                <a:cs typeface="Times New Roman"/>
                <a:sym typeface="Times New Roman"/>
              </a:rPr>
              <a:t>Джоном Маккарти</a:t>
            </a: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 в 1956 году.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225" y="424625"/>
            <a:ext cx="5422650" cy="42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Компьютерное зрение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Понятие</a:t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1197950" y="1224875"/>
            <a:ext cx="1385400" cy="13854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Психология</a:t>
            </a:r>
            <a:endParaRPr sz="1000"/>
          </a:p>
        </p:txBody>
      </p:sp>
      <p:sp>
        <p:nvSpPr>
          <p:cNvPr id="187" name="Google Shape;187;p20"/>
          <p:cNvSpPr/>
          <p:nvPr/>
        </p:nvSpPr>
        <p:spPr>
          <a:xfrm>
            <a:off x="1297500" y="3617200"/>
            <a:ext cx="1385400" cy="1385400"/>
          </a:xfrm>
          <a:prstGeom prst="ellipse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Машинное обучение</a:t>
            </a:r>
            <a:endParaRPr sz="1000"/>
          </a:p>
        </p:txBody>
      </p:sp>
      <p:sp>
        <p:nvSpPr>
          <p:cNvPr id="188" name="Google Shape;188;p20"/>
          <p:cNvSpPr/>
          <p:nvPr/>
        </p:nvSpPr>
        <p:spPr>
          <a:xfrm>
            <a:off x="2868525" y="829750"/>
            <a:ext cx="1385400" cy="13854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И другие...</a:t>
            </a:r>
            <a:endParaRPr sz="1000"/>
          </a:p>
        </p:txBody>
      </p:sp>
      <p:sp>
        <p:nvSpPr>
          <p:cNvPr id="189" name="Google Shape;189;p20"/>
          <p:cNvSpPr/>
          <p:nvPr/>
        </p:nvSpPr>
        <p:spPr>
          <a:xfrm>
            <a:off x="296775" y="2215150"/>
            <a:ext cx="1921500" cy="1921500"/>
          </a:xfrm>
          <a:prstGeom prst="ellipse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Робототехника</a:t>
            </a:r>
            <a:endParaRPr sz="1000"/>
          </a:p>
        </p:txBody>
      </p:sp>
      <p:sp>
        <p:nvSpPr>
          <p:cNvPr id="190" name="Google Shape;190;p20"/>
          <p:cNvSpPr/>
          <p:nvPr/>
        </p:nvSpPr>
        <p:spPr>
          <a:xfrm>
            <a:off x="1778675" y="1730950"/>
            <a:ext cx="2654700" cy="2654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ИИ</a:t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2354125" y="3476175"/>
            <a:ext cx="705300" cy="7053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CV</a:t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2868525" y="829750"/>
            <a:ext cx="1385400" cy="13854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3" name="Google Shape;193;p20"/>
          <p:cNvSpPr/>
          <p:nvPr/>
        </p:nvSpPr>
        <p:spPr>
          <a:xfrm>
            <a:off x="1197950" y="1224875"/>
            <a:ext cx="1385400" cy="13854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4" name="Google Shape;194;p20"/>
          <p:cNvSpPr/>
          <p:nvPr/>
        </p:nvSpPr>
        <p:spPr>
          <a:xfrm>
            <a:off x="296775" y="2215150"/>
            <a:ext cx="1921500" cy="19215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5" name="Google Shape;195;p20"/>
          <p:cNvSpPr/>
          <p:nvPr/>
        </p:nvSpPr>
        <p:spPr>
          <a:xfrm>
            <a:off x="1297500" y="3617200"/>
            <a:ext cx="1385400" cy="13854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6" name="Google Shape;196;p20"/>
          <p:cNvSpPr txBox="1"/>
          <p:nvPr/>
        </p:nvSpPr>
        <p:spPr>
          <a:xfrm>
            <a:off x="4572000" y="1020400"/>
            <a:ext cx="4296300" cy="30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Компьютерное зрение</a:t>
            </a: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это дисциплина (раздел искусственного интеллекта), которая занимается задачами, связанными с анализом изображений и видео.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Применение</a:t>
            </a:r>
            <a:endParaRPr/>
          </a:p>
        </p:txBody>
      </p:sp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</a:t>
            </a:r>
            <a: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оиск изображений в </a:t>
            </a:r>
            <a:b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интернете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Распознавание текста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Биометрия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Видеоаналитика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спутниковых снимков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Графические редакторы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Управление автомобилем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другие...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 rotWithShape="1">
          <a:blip r:embed="rId3">
            <a:alphaModFix/>
          </a:blip>
          <a:srcRect b="16935" l="15427" r="15819" t="22903"/>
          <a:stretch/>
        </p:blipFill>
        <p:spPr>
          <a:xfrm rot="-372693">
            <a:off x="5233083" y="441377"/>
            <a:ext cx="3492935" cy="2364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 rotWithShape="1">
          <a:blip r:embed="rId4">
            <a:alphaModFix/>
          </a:blip>
          <a:srcRect b="16804" l="15421" r="15172" t="20815"/>
          <a:stretch/>
        </p:blipFill>
        <p:spPr>
          <a:xfrm rot="562376">
            <a:off x="5119539" y="1123867"/>
            <a:ext cx="3464395" cy="1548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14380">
            <a:off x="5512950" y="1187500"/>
            <a:ext cx="3453900" cy="23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 rotWithShape="1">
          <a:blip r:embed="rId6">
            <a:alphaModFix/>
          </a:blip>
          <a:srcRect b="2600" l="0" r="34942" t="0"/>
          <a:stretch/>
        </p:blipFill>
        <p:spPr>
          <a:xfrm rot="665268">
            <a:off x="4978400" y="1315324"/>
            <a:ext cx="2974499" cy="17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862295">
            <a:off x="5150444" y="1250138"/>
            <a:ext cx="3867287" cy="156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469134">
            <a:off x="5688265" y="1560320"/>
            <a:ext cx="3103273" cy="2214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929130">
            <a:off x="5647458" y="2412569"/>
            <a:ext cx="3103709" cy="1744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