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Александр Кирилкин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4-24T08:26:33.462">
    <p:pos x="6000" y="0"/>
    <p:text>Убрать по результатам первого занятия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831d2981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831d2981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8d2f0926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8d2f0926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8d2f0926e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8d2f0926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831d2981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831d2981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8d2f0926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8d2f0926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8bc3804a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8bc3804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8d2f0926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8d2f0926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8bc3804a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8bc3804a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3021b47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3021b47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831d29812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831d298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8d2f092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8d2f092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831d2981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831d2981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17.png"/><Relationship Id="rId5" Type="http://schemas.openxmlformats.org/officeDocument/2006/relationships/image" Target="../media/image2.png"/><Relationship Id="rId6" Type="http://schemas.openxmlformats.org/officeDocument/2006/relationships/image" Target="../media/image16.png"/><Relationship Id="rId7" Type="http://schemas.openxmlformats.org/officeDocument/2006/relationships/hyperlink" Target="https://t.me/joinchat/G060KhZYxvo6P3Y0sePcw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u.wikipedia.org/wiki/%D0%94%D0%B8%D1%81%D0%BA%D1%80%D0%B5%D1%82%D0%BD%D0%BE%D0%B5_%D0%BF%D1%80%D0%B5%D0%BE%D0%B1%D1%80%D0%B0%D0%B7%D0%BE%D0%B2%D0%B0%D0%BD%D0%B8%D0%B5_%D0%A4%D1%83%D1%80%D1%8C%D0%B5" TargetMode="External"/><Relationship Id="rId4" Type="http://schemas.openxmlformats.org/officeDocument/2006/relationships/hyperlink" Target="https://ru.wikipedia.org/wiki/%D0%94%D0%B8%D1%81%D0%BA%D1%80%D0%B5%D1%82%D0%BD%D0%BE%D0%B5_%D0%BF%D1%80%D0%B5%D0%BE%D0%B1%D1%80%D0%B0%D0%B7%D0%BE%D0%B2%D0%B0%D0%BD%D0%B8%D0%B5_%D0%A4%D1%83%D1%80%D1%8C%D0%B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51950" y="2145600"/>
            <a:ext cx="5017500" cy="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Знакомство с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25</a:t>
            </a:r>
            <a:r>
              <a:rPr lang="ru"/>
              <a:t> апреля 2019 г.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0400" y="1641000"/>
            <a:ext cx="1511376" cy="18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2"/>
          <p:cNvPicPr preferRelativeResize="0"/>
          <p:nvPr/>
        </p:nvPicPr>
        <p:blipFill rotWithShape="1">
          <a:blip r:embed="rId3">
            <a:alphaModFix/>
          </a:blip>
          <a:srcRect b="0" l="8594" r="24417" t="0"/>
          <a:stretch/>
        </p:blipFill>
        <p:spPr>
          <a:xfrm>
            <a:off x="5357600" y="1039475"/>
            <a:ext cx="3079399" cy="306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изображений</a:t>
            </a:r>
            <a:endParaRPr/>
          </a:p>
        </p:txBody>
      </p:sp>
      <p:pic>
        <p:nvPicPr>
          <p:cNvPr id="271" name="Google Shape;27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6750" y="1011448"/>
            <a:ext cx="3141100" cy="31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2"/>
          <p:cNvSpPr txBox="1"/>
          <p:nvPr/>
        </p:nvSpPr>
        <p:spPr>
          <a:xfrm>
            <a:off x="1377125" y="1236100"/>
            <a:ext cx="3476100" cy="27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Grayscale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(оттенки серого, монохромное изображение)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таком изображении значение пикселей может варьироваться от 0 до 255 как показано на рисунке.</a:t>
            </a:r>
            <a:b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Здесь, 0 соответствует абсолютно черному, а 255 абсолютно белому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4" name="Google Shape;27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7588" y="957250"/>
            <a:ext cx="320992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изображений</a:t>
            </a:r>
            <a:endParaRPr/>
          </a:p>
        </p:txBody>
      </p:sp>
      <p:pic>
        <p:nvPicPr>
          <p:cNvPr id="280" name="Google Shape;2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3"/>
          <p:cNvSpPr txBox="1"/>
          <p:nvPr/>
        </p:nvSpPr>
        <p:spPr>
          <a:xfrm>
            <a:off x="1377125" y="1039475"/>
            <a:ext cx="34761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Color/RGB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(Цветное, трехканальное)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Красный, зеленый и синий</a:t>
            </a:r>
            <a: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основные цветовые компоненты, смешивая которые в разных пропорциях получаем различные цвета.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Пиксель на таком изображении имеет 3 раздельных канала. Значения каждого канала варьируются от 0 до 255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2" name="Google Shape;2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225" y="1117988"/>
            <a:ext cx="3985975" cy="3299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pic>
        <p:nvPicPr>
          <p:cNvPr id="288" name="Google Shape;2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Чтение и вывод изображения</a:t>
            </a:r>
            <a:endParaRPr/>
          </a:p>
        </p:txBody>
      </p:sp>
      <p:pic>
        <p:nvPicPr>
          <p:cNvPr id="294" name="Google Shape;2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5"/>
          <p:cNvSpPr txBox="1"/>
          <p:nvPr/>
        </p:nvSpPr>
        <p:spPr>
          <a:xfrm>
            <a:off x="5554750" y="829763"/>
            <a:ext cx="3467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	Подключаем модули highgui и </a:t>
            </a:r>
            <a:b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core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25"/>
          <p:cNvSpPr txBox="1"/>
          <p:nvPr/>
        </p:nvSpPr>
        <p:spPr>
          <a:xfrm>
            <a:off x="5554750" y="1299563"/>
            <a:ext cx="3467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Включение пространства имен cv и </a:t>
            </a:r>
            <a:b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std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25"/>
          <p:cNvSpPr txBox="1"/>
          <p:nvPr/>
        </p:nvSpPr>
        <p:spPr>
          <a:xfrm>
            <a:off x="5554750" y="1859613"/>
            <a:ext cx="3467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Создаем объект типа cv::Mat, </a:t>
            </a:r>
            <a:b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который используется в OpenCV для </a:t>
            </a:r>
            <a:b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хранения изображений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25"/>
          <p:cNvSpPr txBox="1"/>
          <p:nvPr/>
        </p:nvSpPr>
        <p:spPr>
          <a:xfrm>
            <a:off x="5554750" y="2571163"/>
            <a:ext cx="3467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Считываем файл lena.jpg в </a:t>
            </a:r>
            <a:b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созданный ранее объект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5"/>
          <p:cNvSpPr txBox="1"/>
          <p:nvPr/>
        </p:nvSpPr>
        <p:spPr>
          <a:xfrm>
            <a:off x="5554750" y="3075813"/>
            <a:ext cx="34671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Создаем окно для вывода </a:t>
            </a:r>
            <a:b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изображения. Первый параметр – </a:t>
            </a:r>
            <a:b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название окна. Второй –  задает </a:t>
            </a:r>
            <a:b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размер окна по размеру изображения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0" name="Google Shape;3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887825"/>
            <a:ext cx="4257247" cy="36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5"/>
          <p:cNvSpPr txBox="1"/>
          <p:nvPr/>
        </p:nvSpPr>
        <p:spPr>
          <a:xfrm>
            <a:off x="5554750" y="3989913"/>
            <a:ext cx="3467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</a:t>
            </a: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Выводим считанное изображение в </a:t>
            </a:r>
            <a:b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созданное окно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25"/>
          <p:cNvSpPr txBox="1"/>
          <p:nvPr/>
        </p:nvSpPr>
        <p:spPr>
          <a:xfrm>
            <a:off x="5554750" y="4488950"/>
            <a:ext cx="3467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	Ожидаем нажатия клавиши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3" name="Google Shape;303;p25"/>
          <p:cNvCxnSpPr/>
          <p:nvPr/>
        </p:nvCxnSpPr>
        <p:spPr>
          <a:xfrm flipH="1" rot="10800000">
            <a:off x="3907400" y="1202150"/>
            <a:ext cx="1808400" cy="16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5"/>
          <p:cNvCxnSpPr/>
          <p:nvPr/>
        </p:nvCxnSpPr>
        <p:spPr>
          <a:xfrm flipH="1" rot="10800000">
            <a:off x="2887000" y="1666925"/>
            <a:ext cx="2853900" cy="215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5"/>
          <p:cNvCxnSpPr/>
          <p:nvPr/>
        </p:nvCxnSpPr>
        <p:spPr>
          <a:xfrm flipH="1" rot="10800000">
            <a:off x="2700850" y="2181300"/>
            <a:ext cx="3081600" cy="498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5"/>
          <p:cNvCxnSpPr/>
          <p:nvPr/>
        </p:nvCxnSpPr>
        <p:spPr>
          <a:xfrm flipH="1" rot="10800000">
            <a:off x="3509200" y="2953175"/>
            <a:ext cx="2231700" cy="281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5"/>
          <p:cNvCxnSpPr/>
          <p:nvPr/>
        </p:nvCxnSpPr>
        <p:spPr>
          <a:xfrm flipH="1" rot="10800000">
            <a:off x="5135200" y="3476725"/>
            <a:ext cx="647100" cy="40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5"/>
          <p:cNvCxnSpPr/>
          <p:nvPr/>
        </p:nvCxnSpPr>
        <p:spPr>
          <a:xfrm>
            <a:off x="3932300" y="3840475"/>
            <a:ext cx="1858200" cy="605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5"/>
          <p:cNvCxnSpPr/>
          <p:nvPr/>
        </p:nvCxnSpPr>
        <p:spPr>
          <a:xfrm>
            <a:off x="2455600" y="4172325"/>
            <a:ext cx="3327000" cy="708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Масштабирование и сохранение</a:t>
            </a:r>
            <a:endParaRPr/>
          </a:p>
        </p:txBody>
      </p:sp>
      <p:sp>
        <p:nvSpPr>
          <p:cNvPr id="315" name="Google Shape;315;p26"/>
          <p:cNvSpPr txBox="1"/>
          <p:nvPr/>
        </p:nvSpPr>
        <p:spPr>
          <a:xfrm>
            <a:off x="5554750" y="829763"/>
            <a:ext cx="3467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	Подключаем модули highgui и </a:t>
            </a:r>
            <a:b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core и </a:t>
            </a:r>
            <a:r>
              <a:rPr lang="ru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imgproc</a:t>
            </a:r>
            <a:endParaRPr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26"/>
          <p:cNvSpPr txBox="1"/>
          <p:nvPr/>
        </p:nvSpPr>
        <p:spPr>
          <a:xfrm>
            <a:off x="5554750" y="1299563"/>
            <a:ext cx="3467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	Включение пространства имен cv и </a:t>
            </a:r>
            <a:b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std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6"/>
          <p:cNvSpPr txBox="1"/>
          <p:nvPr/>
        </p:nvSpPr>
        <p:spPr>
          <a:xfrm>
            <a:off x="5554750" y="1859613"/>
            <a:ext cx="3467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	Создаем 3 объекта типа cv::Mat, </a:t>
            </a:r>
            <a:b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оригинал, масштабированный, </a:t>
            </a:r>
            <a:b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сохраненный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26"/>
          <p:cNvSpPr txBox="1"/>
          <p:nvPr/>
        </p:nvSpPr>
        <p:spPr>
          <a:xfrm>
            <a:off x="5554750" y="2571163"/>
            <a:ext cx="3467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	Считываем файл lena.jpg в </a:t>
            </a:r>
            <a:b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оригинал и выводим на экран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6"/>
          <p:cNvSpPr txBox="1"/>
          <p:nvPr/>
        </p:nvSpPr>
        <p:spPr>
          <a:xfrm>
            <a:off x="5554750" y="3075820"/>
            <a:ext cx="34671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	Масштабируем (уменьшаем в 4 раза) </a:t>
            </a:r>
            <a:b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и выводим результат на экран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26"/>
          <p:cNvSpPr txBox="1"/>
          <p:nvPr/>
        </p:nvSpPr>
        <p:spPr>
          <a:xfrm>
            <a:off x="5554750" y="3678775"/>
            <a:ext cx="3467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	Сохраняем уменьшенное </a:t>
            </a:r>
            <a:b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изображение в файл saved.png, а так </a:t>
            </a:r>
            <a:b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же выводим на экран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26"/>
          <p:cNvSpPr txBox="1"/>
          <p:nvPr/>
        </p:nvSpPr>
        <p:spPr>
          <a:xfrm>
            <a:off x="5554750" y="4488950"/>
            <a:ext cx="3467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	Ожидаем нажатия клавиши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2" name="Google Shape;3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475" y="884850"/>
            <a:ext cx="3467099" cy="398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" name="Google Shape;324;p26"/>
          <p:cNvCxnSpPr/>
          <p:nvPr/>
        </p:nvCxnSpPr>
        <p:spPr>
          <a:xfrm flipH="1" rot="10800000">
            <a:off x="4289025" y="1202200"/>
            <a:ext cx="1426800" cy="33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6"/>
          <p:cNvCxnSpPr/>
          <p:nvPr/>
        </p:nvCxnSpPr>
        <p:spPr>
          <a:xfrm flipH="1" rot="10800000">
            <a:off x="3235425" y="1666975"/>
            <a:ext cx="2505600" cy="232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6"/>
          <p:cNvCxnSpPr/>
          <p:nvPr/>
        </p:nvCxnSpPr>
        <p:spPr>
          <a:xfrm flipH="1" rot="10800000">
            <a:off x="3716600" y="2181375"/>
            <a:ext cx="2065800" cy="324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6"/>
          <p:cNvCxnSpPr/>
          <p:nvPr/>
        </p:nvCxnSpPr>
        <p:spPr>
          <a:xfrm>
            <a:off x="3841025" y="2671300"/>
            <a:ext cx="1899900" cy="282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6"/>
          <p:cNvCxnSpPr/>
          <p:nvPr/>
        </p:nvCxnSpPr>
        <p:spPr>
          <a:xfrm>
            <a:off x="5151800" y="3227125"/>
            <a:ext cx="630600" cy="249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26"/>
          <p:cNvCxnSpPr/>
          <p:nvPr/>
        </p:nvCxnSpPr>
        <p:spPr>
          <a:xfrm>
            <a:off x="4371975" y="3899100"/>
            <a:ext cx="1360500" cy="108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6"/>
          <p:cNvCxnSpPr/>
          <p:nvPr/>
        </p:nvCxnSpPr>
        <p:spPr>
          <a:xfrm>
            <a:off x="2928475" y="4546200"/>
            <a:ext cx="2854200" cy="334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Больше функций</a:t>
            </a:r>
            <a:endParaRPr/>
          </a:p>
        </p:txBody>
      </p:sp>
      <p:pic>
        <p:nvPicPr>
          <p:cNvPr id="336" name="Google Shape;3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125" y="1446327"/>
            <a:ext cx="3848975" cy="26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2125" y="409575"/>
            <a:ext cx="2758381" cy="178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9450" y="409575"/>
            <a:ext cx="2758375" cy="1516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7675" y="2525025"/>
            <a:ext cx="2758375" cy="1574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6775" y="409575"/>
            <a:ext cx="2009083" cy="294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89446" y="3447675"/>
            <a:ext cx="3117275" cy="14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</a:t>
            </a:r>
            <a:endParaRPr/>
          </a:p>
        </p:txBody>
      </p:sp>
      <p:sp>
        <p:nvSpPr>
          <p:cNvPr id="353" name="Google Shape;353;p29"/>
          <p:cNvSpPr txBox="1"/>
          <p:nvPr>
            <p:ph idx="1" type="body"/>
          </p:nvPr>
        </p:nvSpPr>
        <p:spPr>
          <a:xfrm>
            <a:off x="1297500" y="1202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Открыть изображение lena.jpg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Использовать функцию putText и с ее помощью поместить на изображение свое имя</a:t>
            </a:r>
            <a:br>
              <a:rPr lang="ru"/>
            </a:br>
            <a:r>
              <a:rPr lang="ru"/>
              <a:t>(шрифт, размер и толщину выбрать на свой вкус)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В зависимости от варианта: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Круг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Линия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Прямоугольник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3 крестика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3 звездочки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3 бриллианта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3 квадрата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3 стрелки вверх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3 стрелки вниз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Вывести результат на экран и сохранить в файл “Var*.jpg”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Угрозы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Предложения</a:t>
            </a:r>
            <a:endParaRPr/>
          </a:p>
        </p:txBody>
      </p:sp>
      <p:pic>
        <p:nvPicPr>
          <p:cNvPr id="359" name="Google Shape;3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Вводное занятие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4" name="Google Shape;144;p14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145" name="Google Shape;145;p1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6" name="Google Shape;146;p1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4"/>
          <p:cNvSpPr txBox="1"/>
          <p:nvPr>
            <p:ph idx="4294967295" type="body"/>
          </p:nvPr>
        </p:nvSpPr>
        <p:spPr>
          <a:xfrm>
            <a:off x="340925" y="388950"/>
            <a:ext cx="22428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Организация. Краткий обзор курса </a:t>
            </a:r>
            <a:b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(1 занятие)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OpenCV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0" name="Google Shape;150;p14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151" name="Google Shape;151;p1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" name="Google Shape;152;p1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4"/>
          <p:cNvSpPr txBox="1"/>
          <p:nvPr>
            <p:ph idx="4294967295" type="body"/>
          </p:nvPr>
        </p:nvSpPr>
        <p:spPr>
          <a:xfrm>
            <a:off x="1662687" y="35326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Знакомство с функционалом библиотеки </a:t>
            </a:r>
            <a:b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(от 2 занятий)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Простейшие операции и алгоритмы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6" name="Google Shape;156;p14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157" name="Google Shape;157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8" name="Google Shape;158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14"/>
          <p:cNvSpPr txBox="1"/>
          <p:nvPr>
            <p:ph idx="4294967295" type="body"/>
          </p:nvPr>
        </p:nvSpPr>
        <p:spPr>
          <a:xfrm>
            <a:off x="3193950" y="214850"/>
            <a:ext cx="28122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Поверхностное знакомство с низкоуровневыми алгоритмами</a:t>
            </a:r>
            <a:b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(от 3 занятий)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Машинное обучение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62" name="Google Shape;162;p1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63" name="Google Shape;163;p1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4" name="Google Shape;164;p1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4"/>
          <p:cNvSpPr txBox="1"/>
          <p:nvPr>
            <p:ph idx="4294967295" type="body"/>
          </p:nvPr>
        </p:nvSpPr>
        <p:spPr>
          <a:xfrm>
            <a:off x="4953052" y="35326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Теория по нейронным сетям. Ознакомление с другими методами ML</a:t>
            </a:r>
            <a:b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(1-2 занятия)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Caffe и практика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68" name="Google Shape;168;p14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69" name="Google Shape;169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0" name="Google Shape;170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14"/>
          <p:cNvSpPr txBox="1"/>
          <p:nvPr>
            <p:ph idx="4294967295" type="body"/>
          </p:nvPr>
        </p:nvSpPr>
        <p:spPr>
          <a:xfrm>
            <a:off x="6306925" y="214850"/>
            <a:ext cx="2635500" cy="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Знакомство с фрэймворком машинного обучения</a:t>
            </a:r>
            <a:b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(Бесконечность)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занятия</a:t>
            </a:r>
            <a:endParaRPr/>
          </a:p>
        </p:txBody>
      </p:sp>
      <p:sp>
        <p:nvSpPr>
          <p:cNvPr id="177" name="Google Shape;177;p15"/>
          <p:cNvSpPr txBox="1"/>
          <p:nvPr>
            <p:ph idx="2" type="body"/>
          </p:nvPr>
        </p:nvSpPr>
        <p:spPr>
          <a:xfrm>
            <a:off x="3358850" y="549450"/>
            <a:ext cx="4966200" cy="40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Кратко о библиотеке OpenCV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Обзор базовых модулей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Практика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160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ДЗ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Связь</a:t>
            </a:r>
            <a:endParaRPr/>
          </a:p>
        </p:txBody>
      </p:sp>
      <p:pic>
        <p:nvPicPr>
          <p:cNvPr id="184" name="Google Shape;1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0175" y="1496538"/>
            <a:ext cx="1655601" cy="1655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6"/>
          <p:cNvSpPr txBox="1"/>
          <p:nvPr/>
        </p:nvSpPr>
        <p:spPr>
          <a:xfrm>
            <a:off x="2060725" y="3321863"/>
            <a:ext cx="23145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Группа в Telegram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5495975" y="3321875"/>
            <a:ext cx="23145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Канал в Discord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6312" y="1338325"/>
            <a:ext cx="1813825" cy="18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6"/>
          <p:cNvSpPr txBox="1"/>
          <p:nvPr/>
        </p:nvSpPr>
        <p:spPr>
          <a:xfrm>
            <a:off x="1434475" y="3708300"/>
            <a:ext cx="35670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u="sng">
                <a:solidFill>
                  <a:schemeClr val="hlink"/>
                </a:solidFill>
                <a:hlinkClick r:id="rId7"/>
              </a:rPr>
              <a:t>https://t.me/joinchat/G060KhZYxvo6P3Y0sePcwA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5595425" y="3708300"/>
            <a:ext cx="21156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Ссылка в телеграмме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Кратко о библиотеке OpenCV</a:t>
            </a:r>
            <a:endParaRPr/>
          </a:p>
        </p:txBody>
      </p:sp>
      <p:pic>
        <p:nvPicPr>
          <p:cNvPr id="196" name="Google Shape;1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Open source computer vision library</a:t>
            </a:r>
            <a:endParaRPr/>
          </a:p>
        </p:txBody>
      </p:sp>
      <p:pic>
        <p:nvPicPr>
          <p:cNvPr id="202" name="Google Shape;2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8"/>
          <p:cNvSpPr/>
          <p:nvPr/>
        </p:nvSpPr>
        <p:spPr>
          <a:xfrm>
            <a:off x="375775" y="2441088"/>
            <a:ext cx="1872300" cy="298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" name="Google Shape;204;p18"/>
          <p:cNvGrpSpPr/>
          <p:nvPr/>
        </p:nvGrpSpPr>
        <p:grpSpPr>
          <a:xfrm>
            <a:off x="276220" y="1852303"/>
            <a:ext cx="198900" cy="593656"/>
            <a:chOff x="777447" y="1610215"/>
            <a:chExt cx="198900" cy="593656"/>
          </a:xfrm>
        </p:grpSpPr>
        <p:cxnSp>
          <p:nvCxnSpPr>
            <p:cNvPr id="205" name="Google Shape;205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6" name="Google Shape;206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18"/>
          <p:cNvSpPr/>
          <p:nvPr/>
        </p:nvSpPr>
        <p:spPr>
          <a:xfrm>
            <a:off x="1851899" y="2441088"/>
            <a:ext cx="2051100" cy="298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>
            <a:off x="1752357" y="2748345"/>
            <a:ext cx="198900" cy="593656"/>
            <a:chOff x="2223534" y="2938958"/>
            <a:chExt cx="198900" cy="593656"/>
          </a:xfrm>
        </p:grpSpPr>
        <p:cxnSp>
          <p:nvCxnSpPr>
            <p:cNvPr id="209" name="Google Shape;209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0" name="Google Shape;210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18"/>
          <p:cNvSpPr/>
          <p:nvPr/>
        </p:nvSpPr>
        <p:spPr>
          <a:xfrm>
            <a:off x="3506824" y="2441088"/>
            <a:ext cx="2051100" cy="298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18"/>
          <p:cNvGrpSpPr/>
          <p:nvPr/>
        </p:nvGrpSpPr>
        <p:grpSpPr>
          <a:xfrm flipH="1" rot="10800000">
            <a:off x="3405007" y="2748353"/>
            <a:ext cx="198900" cy="593656"/>
            <a:chOff x="3918084" y="1610215"/>
            <a:chExt cx="198900" cy="593656"/>
          </a:xfrm>
        </p:grpSpPr>
        <p:cxnSp>
          <p:nvCxnSpPr>
            <p:cNvPr id="213" name="Google Shape;213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4" name="Google Shape;214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18"/>
          <p:cNvSpPr/>
          <p:nvPr/>
        </p:nvSpPr>
        <p:spPr>
          <a:xfrm>
            <a:off x="5161750" y="2441088"/>
            <a:ext cx="2051100" cy="298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" name="Google Shape;216;p18"/>
          <p:cNvGrpSpPr/>
          <p:nvPr/>
        </p:nvGrpSpPr>
        <p:grpSpPr>
          <a:xfrm>
            <a:off x="5062195" y="2753895"/>
            <a:ext cx="198900" cy="593656"/>
            <a:chOff x="5958946" y="2938958"/>
            <a:chExt cx="198900" cy="593656"/>
          </a:xfrm>
        </p:grpSpPr>
        <p:cxnSp>
          <p:nvCxnSpPr>
            <p:cNvPr id="217" name="Google Shape;217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8" name="Google Shape;218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18"/>
          <p:cNvSpPr/>
          <p:nvPr/>
        </p:nvSpPr>
        <p:spPr>
          <a:xfrm>
            <a:off x="6816675" y="2441088"/>
            <a:ext cx="2051100" cy="298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18"/>
          <p:cNvGrpSpPr/>
          <p:nvPr/>
        </p:nvGrpSpPr>
        <p:grpSpPr>
          <a:xfrm flipH="1" rot="10800000">
            <a:off x="6719407" y="2739903"/>
            <a:ext cx="198900" cy="593656"/>
            <a:chOff x="3918084" y="1610215"/>
            <a:chExt cx="198900" cy="593656"/>
          </a:xfrm>
        </p:grpSpPr>
        <p:cxnSp>
          <p:nvCxnSpPr>
            <p:cNvPr id="221" name="Google Shape;221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18"/>
          <p:cNvSpPr txBox="1"/>
          <p:nvPr/>
        </p:nvSpPr>
        <p:spPr>
          <a:xfrm>
            <a:off x="516025" y="1760238"/>
            <a:ext cx="5724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2000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1986200" y="3043213"/>
            <a:ext cx="5724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2004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3623650" y="3084463"/>
            <a:ext cx="5724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2008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8"/>
          <p:cNvSpPr txBox="1"/>
          <p:nvPr/>
        </p:nvSpPr>
        <p:spPr>
          <a:xfrm>
            <a:off x="5261100" y="3084463"/>
            <a:ext cx="5724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2010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8"/>
          <p:cNvSpPr txBox="1"/>
          <p:nvPr/>
        </p:nvSpPr>
        <p:spPr>
          <a:xfrm>
            <a:off x="6898550" y="3084463"/>
            <a:ext cx="5724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2017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18"/>
          <p:cNvSpPr/>
          <p:nvPr/>
        </p:nvSpPr>
        <p:spPr>
          <a:xfrm rot="-5400000">
            <a:off x="1819975" y="818100"/>
            <a:ext cx="242700" cy="3003300"/>
          </a:xfrm>
          <a:prstGeom prst="rightBrace">
            <a:avLst>
              <a:gd fmla="val 198259" name="adj1"/>
              <a:gd fmla="val 50000" name="adj2"/>
            </a:avLst>
          </a:prstGeom>
          <a:noFill/>
          <a:ln cap="flat" cmpd="sng" w="3810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 txBox="1"/>
          <p:nvPr/>
        </p:nvSpPr>
        <p:spPr>
          <a:xfrm>
            <a:off x="994263" y="1246025"/>
            <a:ext cx="2123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2000 по 2008 год OpenCV разрабатывалась и поддерживалась в основном Intel</a:t>
            </a:r>
            <a:endParaRPr i="1"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789938" y="3383275"/>
            <a:ext cx="2123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Однако, в 2004 году Intel практически прекратил поддержку библиотеки</a:t>
            </a:r>
            <a:endParaRPr i="1"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8"/>
          <p:cNvSpPr/>
          <p:nvPr/>
        </p:nvSpPr>
        <p:spPr>
          <a:xfrm rot="-5400000">
            <a:off x="4219200" y="1583100"/>
            <a:ext cx="242700" cy="1473300"/>
          </a:xfrm>
          <a:prstGeom prst="rightBrace">
            <a:avLst>
              <a:gd fmla="val 198259" name="adj1"/>
              <a:gd fmla="val 50000" name="adj2"/>
            </a:avLst>
          </a:prstGeom>
          <a:noFill/>
          <a:ln cap="flat" cmpd="sng" w="3810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 txBox="1"/>
          <p:nvPr/>
        </p:nvSpPr>
        <p:spPr>
          <a:xfrm>
            <a:off x="2913650" y="1047275"/>
            <a:ext cx="24885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Появление С++ и Python API, модуля features2d, новой архитектуры, билд-системы на основе CMake, улучшенной документации </a:t>
            </a:r>
            <a:endParaRPr i="1"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18"/>
          <p:cNvSpPr txBox="1"/>
          <p:nvPr/>
        </p:nvSpPr>
        <p:spPr>
          <a:xfrm>
            <a:off x="2828238" y="3350450"/>
            <a:ext cx="2123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Формирование новой команды из бывших сотрудников intel</a:t>
            </a:r>
            <a:br>
              <a:rPr i="1" lang="ru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ru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(многие из которых русские) </a:t>
            </a:r>
            <a:endParaRPr i="1"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8"/>
          <p:cNvSpPr/>
          <p:nvPr/>
        </p:nvSpPr>
        <p:spPr>
          <a:xfrm rot="-5400000">
            <a:off x="5903225" y="1533300"/>
            <a:ext cx="242700" cy="1572900"/>
          </a:xfrm>
          <a:prstGeom prst="rightBrace">
            <a:avLst>
              <a:gd fmla="val 198259" name="adj1"/>
              <a:gd fmla="val 79166" name="adj2"/>
            </a:avLst>
          </a:prstGeom>
          <a:noFill/>
          <a:ln cap="flat" cmpd="sng" w="3810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 txBox="1"/>
          <p:nvPr/>
        </p:nvSpPr>
        <p:spPr>
          <a:xfrm>
            <a:off x="5238125" y="1082225"/>
            <a:ext cx="18723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Активная поддержка технологий nVidia, CUDA, OpenCL, поддержка Java </a:t>
            </a:r>
            <a:br>
              <a:rPr i="1" lang="ru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ru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Android и многое другое </a:t>
            </a:r>
            <a:endParaRPr i="1"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18"/>
          <p:cNvSpPr txBox="1"/>
          <p:nvPr/>
        </p:nvSpPr>
        <p:spPr>
          <a:xfrm>
            <a:off x="4760850" y="3383275"/>
            <a:ext cx="1572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Популяризация параллельных вычислений, CUDA</a:t>
            </a:r>
            <a:endParaRPr i="1"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18"/>
          <p:cNvSpPr txBox="1"/>
          <p:nvPr/>
        </p:nvSpPr>
        <p:spPr>
          <a:xfrm>
            <a:off x="6296898" y="3383275"/>
            <a:ext cx="1775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Популяризация нейронных сетей и других методов машинного обучения</a:t>
            </a:r>
            <a:endParaRPr i="1"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18"/>
          <p:cNvSpPr/>
          <p:nvPr/>
        </p:nvSpPr>
        <p:spPr>
          <a:xfrm rot="-5400000">
            <a:off x="7690100" y="1406850"/>
            <a:ext cx="242700" cy="1825800"/>
          </a:xfrm>
          <a:prstGeom prst="rightBrace">
            <a:avLst>
              <a:gd fmla="val 198259" name="adj1"/>
              <a:gd fmla="val 50000" name="adj2"/>
            </a:avLst>
          </a:prstGeom>
          <a:noFill/>
          <a:ln cap="flat" cmpd="sng" w="3810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 txBox="1"/>
          <p:nvPr/>
        </p:nvSpPr>
        <p:spPr>
          <a:xfrm>
            <a:off x="7092900" y="1082225"/>
            <a:ext cx="17757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Внедрение новых модулей, включающих поддержку НС и др.</a:t>
            </a:r>
            <a:br>
              <a:rPr i="1" lang="ru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ru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Оптимизация вычислений </a:t>
            </a:r>
            <a:r>
              <a:rPr i="1" lang="ru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r>
              <a:rPr i="1" lang="ru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ru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1"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Обзор базовых модулей</a:t>
            </a:r>
            <a:endParaRPr/>
          </a:p>
        </p:txBody>
      </p:sp>
      <p:pic>
        <p:nvPicPr>
          <p:cNvPr id="245" name="Google Shape;2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925" y="1413375"/>
            <a:ext cx="7546150" cy="2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Базовые модули</a:t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972500" y="3557825"/>
            <a:ext cx="1461900" cy="1461900"/>
          </a:xfrm>
          <a:prstGeom prst="ellipse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HighGUI</a:t>
            </a:r>
            <a:endParaRPr sz="1000"/>
          </a:p>
        </p:txBody>
      </p:sp>
      <p:sp>
        <p:nvSpPr>
          <p:cNvPr id="258" name="Google Shape;258;p21"/>
          <p:cNvSpPr/>
          <p:nvPr/>
        </p:nvSpPr>
        <p:spPr>
          <a:xfrm>
            <a:off x="3144000" y="1109850"/>
            <a:ext cx="1086900" cy="10488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И другие...</a:t>
            </a:r>
            <a:endParaRPr sz="1000"/>
          </a:p>
        </p:txBody>
      </p:sp>
      <p:sp>
        <p:nvSpPr>
          <p:cNvPr id="259" name="Google Shape;259;p21"/>
          <p:cNvSpPr/>
          <p:nvPr/>
        </p:nvSpPr>
        <p:spPr>
          <a:xfrm>
            <a:off x="972500" y="1109850"/>
            <a:ext cx="1461900" cy="1461900"/>
          </a:xfrm>
          <a:prstGeom prst="ellipse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Imgproc</a:t>
            </a:r>
            <a:endParaRPr sz="1000"/>
          </a:p>
        </p:txBody>
      </p:sp>
      <p:sp>
        <p:nvSpPr>
          <p:cNvPr id="260" name="Google Shape;260;p21"/>
          <p:cNvSpPr/>
          <p:nvPr/>
        </p:nvSpPr>
        <p:spPr>
          <a:xfrm>
            <a:off x="2177225" y="2338925"/>
            <a:ext cx="1611300" cy="1428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73737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Core</a:t>
            </a:r>
            <a:endParaRPr/>
          </a:p>
        </p:txBody>
      </p:sp>
      <p:sp>
        <p:nvSpPr>
          <p:cNvPr id="261" name="Google Shape;261;p21"/>
          <p:cNvSpPr txBox="1"/>
          <p:nvPr/>
        </p:nvSpPr>
        <p:spPr>
          <a:xfrm>
            <a:off x="4572000" y="1020400"/>
            <a:ext cx="4296300" cy="30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b="1" lang="ru" sz="1100">
                <a:solidFill>
                  <a:srgbClr val="FFFFFF"/>
                </a:solidFill>
              </a:rPr>
              <a:t>opencv_core</a:t>
            </a:r>
            <a:r>
              <a:rPr lang="ru" sz="1100">
                <a:solidFill>
                  <a:srgbClr val="FFFFFF"/>
                </a:solidFill>
              </a:rPr>
              <a:t> — основная функциональность. Включает в себя базовые структуры, вычисления (математические функции, генераторы случайных чисел) и линейную алгебру,</a:t>
            </a:r>
            <a:r>
              <a:rPr lang="ru" sz="1100">
                <a:solidFill>
                  <a:srgbClr val="FFFFFF"/>
                </a:solidFill>
                <a:uFill>
                  <a:noFill/>
                </a:uFill>
                <a:hlinkClick r:id="rId3"/>
              </a:rPr>
              <a:t> </a:t>
            </a:r>
            <a:r>
              <a:rPr lang="ru" sz="1100" u="sng">
                <a:solidFill>
                  <a:srgbClr val="FFFFFF"/>
                </a:solidFill>
                <a:hlinkClick r:id="rId4"/>
              </a:rPr>
              <a:t>DFT</a:t>
            </a:r>
            <a:r>
              <a:rPr lang="ru" sz="1100">
                <a:solidFill>
                  <a:srgbClr val="FFFFFF"/>
                </a:solidFill>
              </a:rPr>
              <a:t>, функции ввода/вывода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b="1" lang="ru" sz="1100">
                <a:solidFill>
                  <a:srgbClr val="FFFFFF"/>
                </a:solidFill>
              </a:rPr>
              <a:t>opencv_imgproc</a:t>
            </a:r>
            <a:r>
              <a:rPr lang="ru" sz="1100">
                <a:solidFill>
                  <a:srgbClr val="FFFFFF"/>
                </a:solidFill>
              </a:rPr>
              <a:t> — обработка изображений (фильтрация, геометрические преобразования, преобразование цветовых пространств и т. д.).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b="1" lang="ru" sz="1100">
                <a:solidFill>
                  <a:srgbClr val="FFFFFF"/>
                </a:solidFill>
              </a:rPr>
              <a:t>opencv_highgui</a:t>
            </a:r>
            <a:r>
              <a:rPr lang="ru" sz="1100">
                <a:solidFill>
                  <a:srgbClr val="FFFFFF"/>
                </a:solidFill>
              </a:rPr>
              <a:t> — простой UI, ввод/вывод изображений и видео.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262" name="Google Shape;262;p21"/>
          <p:cNvCxnSpPr>
            <a:stCxn id="259" idx="5"/>
            <a:endCxn id="260" idx="1"/>
          </p:cNvCxnSpPr>
          <p:nvPr/>
        </p:nvCxnSpPr>
        <p:spPr>
          <a:xfrm>
            <a:off x="2220310" y="2357660"/>
            <a:ext cx="192900" cy="19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263" name="Google Shape;263;p21"/>
          <p:cNvCxnSpPr>
            <a:stCxn id="257" idx="7"/>
            <a:endCxn id="260" idx="3"/>
          </p:cNvCxnSpPr>
          <p:nvPr/>
        </p:nvCxnSpPr>
        <p:spPr>
          <a:xfrm flipH="1" rot="10800000">
            <a:off x="2220310" y="3557715"/>
            <a:ext cx="192900" cy="214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4" name="Google Shape;264;p21"/>
          <p:cNvCxnSpPr>
            <a:stCxn id="258" idx="4"/>
            <a:endCxn id="260" idx="7"/>
          </p:cNvCxnSpPr>
          <p:nvPr/>
        </p:nvCxnSpPr>
        <p:spPr>
          <a:xfrm flipH="1">
            <a:off x="3552450" y="2158650"/>
            <a:ext cx="135000" cy="389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