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4" r:id="rId6"/>
    <p:sldId id="258" r:id="rId7"/>
    <p:sldId id="257" r:id="rId8"/>
    <p:sldId id="259" r:id="rId9"/>
    <p:sldId id="260" r:id="rId10"/>
    <p:sldId id="261" r:id="rId11"/>
    <p:sldId id="262" r:id="rId12"/>
    <p:sldId id="266" r:id="rId13"/>
    <p:sldId id="263" r:id="rId14"/>
    <p:sldId id="267" r:id="rId15"/>
    <p:sldId id="272" r:id="rId16"/>
    <p:sldId id="273" r:id="rId17"/>
    <p:sldId id="274" r:id="rId18"/>
    <p:sldId id="275" r:id="rId19"/>
    <p:sldId id="270" r:id="rId20"/>
    <p:sldId id="277" r:id="rId21"/>
    <p:sldId id="278" r:id="rId22"/>
    <p:sldId id="276" r:id="rId23"/>
    <p:sldId id="271"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oportal.bioontolog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D4B4-A8A6-3040-913D-46AB3BE9C810}"/>
              </a:ext>
            </a:extLst>
          </p:cNvPr>
          <p:cNvSpPr>
            <a:spLocks noGrp="1"/>
          </p:cNvSpPr>
          <p:nvPr>
            <p:ph type="ctrTitle"/>
          </p:nvPr>
        </p:nvSpPr>
        <p:spPr/>
        <p:txBody>
          <a:bodyPr/>
          <a:lstStyle/>
          <a:p>
            <a:r>
              <a:rPr lang="en-US"/>
              <a:t>MARKET RESEARCH ANALYSIS</a:t>
            </a:r>
          </a:p>
        </p:txBody>
      </p:sp>
      <p:sp>
        <p:nvSpPr>
          <p:cNvPr id="3" name="Subtitle 2">
            <a:extLst>
              <a:ext uri="{FF2B5EF4-FFF2-40B4-BE49-F238E27FC236}">
                <a16:creationId xmlns:a16="http://schemas.microsoft.com/office/drawing/2014/main" id="{03DF564F-180E-F047-A3A0-B75F401B9C5C}"/>
              </a:ext>
            </a:extLst>
          </p:cNvPr>
          <p:cNvSpPr>
            <a:spLocks noGrp="1"/>
          </p:cNvSpPr>
          <p:nvPr>
            <p:ph type="subTitle" idx="1"/>
          </p:nvPr>
        </p:nvSpPr>
        <p:spPr/>
        <p:txBody>
          <a:bodyPr vert="horz" lIns="91440" tIns="45720" rIns="91440" bIns="45720" rtlCol="0" anchor="t">
            <a:normAutofit/>
          </a:bodyPr>
          <a:lstStyle/>
          <a:p>
            <a:r>
              <a:rPr lang="en-US"/>
              <a:t>CSIRO TEXT ANNOTATION TOOL</a:t>
            </a:r>
          </a:p>
          <a:p>
            <a:r>
              <a:rPr lang="en-US"/>
              <a:t>CSIRO GROUP 1 </a:t>
            </a:r>
          </a:p>
          <a:p>
            <a:r>
              <a:rPr lang="en-US"/>
              <a:t>TRIMESTER 1 2019</a:t>
            </a:r>
          </a:p>
        </p:txBody>
      </p:sp>
    </p:spTree>
    <p:extLst>
      <p:ext uri="{BB962C8B-B14F-4D97-AF65-F5344CB8AC3E}">
        <p14:creationId xmlns:p14="http://schemas.microsoft.com/office/powerpoint/2010/main" val="1977954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A0E8-B92B-9E47-9F0F-9CE0DE4107A9}"/>
              </a:ext>
            </a:extLst>
          </p:cNvPr>
          <p:cNvSpPr>
            <a:spLocks noGrp="1"/>
          </p:cNvSpPr>
          <p:nvPr>
            <p:ph type="title"/>
          </p:nvPr>
        </p:nvSpPr>
        <p:spPr/>
        <p:txBody>
          <a:bodyPr/>
          <a:lstStyle/>
          <a:p>
            <a:r>
              <a:rPr lang="en-US"/>
              <a:t>Tool 2: lightTag</a:t>
            </a:r>
          </a:p>
        </p:txBody>
      </p:sp>
      <p:sp>
        <p:nvSpPr>
          <p:cNvPr id="3" name="Content Placeholder 2">
            <a:extLst>
              <a:ext uri="{FF2B5EF4-FFF2-40B4-BE49-F238E27FC236}">
                <a16:creationId xmlns:a16="http://schemas.microsoft.com/office/drawing/2014/main" id="{E62E23F5-582C-1946-81B9-C30E96B5A1A8}"/>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a:t>Description</a:t>
            </a:r>
          </a:p>
          <a:p>
            <a:r>
              <a:rPr lang="en-AU"/>
              <a:t>LightTag is a useful text annotation website/tool. It is predominantly used as text annotation platform for data scientists creating AI training data. LightTag aims to solve one of the main bottlenecks of the deep learning-based AI development.</a:t>
            </a:r>
            <a:endParaRPr lang="en-US"/>
          </a:p>
          <a:p>
            <a:endParaRPr lang="en-US"/>
          </a:p>
        </p:txBody>
      </p:sp>
      <p:pic>
        <p:nvPicPr>
          <p:cNvPr id="6" name="Picture 6" descr="A screenshot of a cell phone&#10;&#10;Description generated with very high confidence">
            <a:extLst>
              <a:ext uri="{FF2B5EF4-FFF2-40B4-BE49-F238E27FC236}">
                <a16:creationId xmlns:a16="http://schemas.microsoft.com/office/drawing/2014/main" id="{5B84C4B0-94DD-48C6-B55A-D6471227002B}"/>
              </a:ext>
            </a:extLst>
          </p:cNvPr>
          <p:cNvPicPr>
            <a:picLocks noChangeAspect="1"/>
          </p:cNvPicPr>
          <p:nvPr/>
        </p:nvPicPr>
        <p:blipFill>
          <a:blip r:embed="rId2"/>
          <a:stretch>
            <a:fillRect/>
          </a:stretch>
        </p:blipFill>
        <p:spPr>
          <a:xfrm>
            <a:off x="6380233" y="2840648"/>
            <a:ext cx="4536830" cy="2672443"/>
          </a:xfrm>
          <a:prstGeom prst="rect">
            <a:avLst/>
          </a:prstGeom>
        </p:spPr>
      </p:pic>
    </p:spTree>
    <p:extLst>
      <p:ext uri="{BB962C8B-B14F-4D97-AF65-F5344CB8AC3E}">
        <p14:creationId xmlns:p14="http://schemas.microsoft.com/office/powerpoint/2010/main" val="222646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8886-0042-C74C-917D-1FEBE84BC9EE}"/>
              </a:ext>
            </a:extLst>
          </p:cNvPr>
          <p:cNvSpPr>
            <a:spLocks noGrp="1"/>
          </p:cNvSpPr>
          <p:nvPr>
            <p:ph type="title"/>
          </p:nvPr>
        </p:nvSpPr>
        <p:spPr/>
        <p:txBody>
          <a:bodyPr/>
          <a:lstStyle/>
          <a:p>
            <a:r>
              <a:rPr lang="en-US"/>
              <a:t>Lightag benefits + Drawbacks </a:t>
            </a:r>
          </a:p>
        </p:txBody>
      </p:sp>
      <p:sp>
        <p:nvSpPr>
          <p:cNvPr id="4" name="Content Placeholder 3">
            <a:extLst>
              <a:ext uri="{FF2B5EF4-FFF2-40B4-BE49-F238E27FC236}">
                <a16:creationId xmlns:a16="http://schemas.microsoft.com/office/drawing/2014/main" id="{85E51953-2102-574F-B328-916A6DA4B6F0}"/>
              </a:ext>
            </a:extLst>
          </p:cNvPr>
          <p:cNvSpPr>
            <a:spLocks noGrp="1"/>
          </p:cNvSpPr>
          <p:nvPr>
            <p:ph sz="half" idx="1"/>
          </p:nvPr>
        </p:nvSpPr>
        <p:spPr>
          <a:xfrm>
            <a:off x="1141410" y="2249485"/>
            <a:ext cx="4878389" cy="3836989"/>
          </a:xfrm>
        </p:spPr>
        <p:txBody>
          <a:bodyPr vert="horz" lIns="91440" tIns="45720" rIns="91440" bIns="45720" rtlCol="0" anchor="t">
            <a:normAutofit fontScale="92500" lnSpcReduction="20000"/>
          </a:bodyPr>
          <a:lstStyle/>
          <a:p>
            <a:pPr marL="0" indent="0">
              <a:buNone/>
            </a:pPr>
            <a:r>
              <a:rPr lang="en-US" b="1"/>
              <a:t>Benefits </a:t>
            </a:r>
          </a:p>
          <a:p>
            <a:r>
              <a:rPr lang="en-AU"/>
              <a:t>Can annotate in any language</a:t>
            </a:r>
            <a:endParaRPr lang="en-US"/>
          </a:p>
          <a:p>
            <a:r>
              <a:rPr lang="en-AU"/>
              <a:t>Measures inter annotator agreement to understand the quality of annotation</a:t>
            </a:r>
            <a:endParaRPr lang="en-US"/>
          </a:p>
          <a:p>
            <a:r>
              <a:rPr lang="en-AU"/>
              <a:t>Continuously boot straps the projects and provides suggestions </a:t>
            </a:r>
            <a:endParaRPr lang="en-US"/>
          </a:p>
          <a:p>
            <a:r>
              <a:rPr lang="en-AU"/>
              <a:t>Can add new meaning from our own library and upload it to LightTag with Rest API</a:t>
            </a:r>
            <a:endParaRPr lang="en-US"/>
          </a:p>
          <a:p>
            <a:endParaRPr lang="en-US"/>
          </a:p>
        </p:txBody>
      </p:sp>
      <p:sp>
        <p:nvSpPr>
          <p:cNvPr id="5" name="Content Placeholder 4">
            <a:extLst>
              <a:ext uri="{FF2B5EF4-FFF2-40B4-BE49-F238E27FC236}">
                <a16:creationId xmlns:a16="http://schemas.microsoft.com/office/drawing/2014/main" id="{07E692CF-5B70-FC48-A7F8-5FB9E16967B0}"/>
              </a:ext>
            </a:extLst>
          </p:cNvPr>
          <p:cNvSpPr>
            <a:spLocks noGrp="1"/>
          </p:cNvSpPr>
          <p:nvPr>
            <p:ph sz="half" idx="2"/>
          </p:nvPr>
        </p:nvSpPr>
        <p:spPr>
          <a:xfrm>
            <a:off x="6172200" y="2249486"/>
            <a:ext cx="4875211" cy="3836988"/>
          </a:xfrm>
        </p:spPr>
        <p:txBody>
          <a:bodyPr vert="horz" lIns="91440" tIns="45720" rIns="91440" bIns="45720" rtlCol="0" anchor="t">
            <a:normAutofit fontScale="92500" lnSpcReduction="20000"/>
          </a:bodyPr>
          <a:lstStyle/>
          <a:p>
            <a:pPr marL="0" indent="0">
              <a:buNone/>
            </a:pPr>
            <a:r>
              <a:rPr lang="en-US" b="1"/>
              <a:t>Drawbacks </a:t>
            </a:r>
          </a:p>
          <a:p>
            <a:r>
              <a:rPr lang="en-AU"/>
              <a:t>Provides hourly rate for engineers to build own labelling tools</a:t>
            </a:r>
            <a:endParaRPr lang="en-US"/>
          </a:p>
          <a:p>
            <a:r>
              <a:rPr lang="en-AU"/>
              <a:t>Comes with only in on-premise version </a:t>
            </a:r>
            <a:endParaRPr lang="en-US"/>
          </a:p>
          <a:p>
            <a:pPr algn="just"/>
            <a:endParaRPr lang="en-US"/>
          </a:p>
          <a:p>
            <a:endParaRPr lang="en-US"/>
          </a:p>
        </p:txBody>
      </p:sp>
    </p:spTree>
    <p:extLst>
      <p:ext uri="{BB962C8B-B14F-4D97-AF65-F5344CB8AC3E}">
        <p14:creationId xmlns:p14="http://schemas.microsoft.com/office/powerpoint/2010/main" val="306646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4A20-0980-B844-9302-074464D0B8E6}"/>
              </a:ext>
            </a:extLst>
          </p:cNvPr>
          <p:cNvSpPr>
            <a:spLocks noGrp="1"/>
          </p:cNvSpPr>
          <p:nvPr>
            <p:ph type="title"/>
          </p:nvPr>
        </p:nvSpPr>
        <p:spPr/>
        <p:txBody>
          <a:bodyPr/>
          <a:lstStyle/>
          <a:p>
            <a:r>
              <a:rPr lang="en-US" err="1"/>
              <a:t>lightag</a:t>
            </a:r>
            <a:r>
              <a:rPr lang="en-US"/>
              <a:t> costs + compatibility</a:t>
            </a:r>
          </a:p>
        </p:txBody>
      </p:sp>
      <p:sp>
        <p:nvSpPr>
          <p:cNvPr id="4" name="Content Placeholder 3">
            <a:extLst>
              <a:ext uri="{FF2B5EF4-FFF2-40B4-BE49-F238E27FC236}">
                <a16:creationId xmlns:a16="http://schemas.microsoft.com/office/drawing/2014/main" id="{7E27ED1B-799A-6B4F-B6EC-7025A2BC143C}"/>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a:t>Costs </a:t>
            </a:r>
          </a:p>
          <a:p>
            <a:r>
              <a:rPr lang="en-AU"/>
              <a:t>The tool is It is free of cost and only requires the user to create an account in order to use the tool. The tool can be downloaded and is especially useful for team projects.</a:t>
            </a:r>
            <a:endParaRPr lang="en-US"/>
          </a:p>
          <a:p>
            <a:pPr algn="just">
              <a:buNone/>
            </a:pPr>
            <a:endParaRPr lang="en-US"/>
          </a:p>
          <a:p>
            <a:pPr marL="0" indent="0">
              <a:buNone/>
            </a:pPr>
            <a:endParaRPr lang="en-US"/>
          </a:p>
          <a:p>
            <a:endParaRPr lang="en-US"/>
          </a:p>
        </p:txBody>
      </p:sp>
      <p:sp>
        <p:nvSpPr>
          <p:cNvPr id="5" name="Content Placeholder 4">
            <a:extLst>
              <a:ext uri="{FF2B5EF4-FFF2-40B4-BE49-F238E27FC236}">
                <a16:creationId xmlns:a16="http://schemas.microsoft.com/office/drawing/2014/main" id="{2013F271-3AEB-CF49-98A2-FAFFC3D4FBFA}"/>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a:t>Compatibility </a:t>
            </a:r>
          </a:p>
          <a:p>
            <a:r>
              <a:rPr lang="en-AU"/>
              <a:t>Annotation capabilities which are similar to our aims. Some of the annotation or user features could be similarly designed in our project, although Lightag is aimed at AI, which our project does not have much focus on.</a:t>
            </a:r>
            <a:endParaRPr lang="en-US"/>
          </a:p>
          <a:p>
            <a:pPr marL="0" indent="0">
              <a:buNone/>
            </a:pPr>
            <a:endParaRPr lang="en-US"/>
          </a:p>
          <a:p>
            <a:endParaRPr lang="en-US"/>
          </a:p>
        </p:txBody>
      </p:sp>
    </p:spTree>
    <p:extLst>
      <p:ext uri="{BB962C8B-B14F-4D97-AF65-F5344CB8AC3E}">
        <p14:creationId xmlns:p14="http://schemas.microsoft.com/office/powerpoint/2010/main" val="172152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EC21-F6CA-C647-B318-9646FC125F4C}"/>
              </a:ext>
            </a:extLst>
          </p:cNvPr>
          <p:cNvSpPr>
            <a:spLocks noGrp="1"/>
          </p:cNvSpPr>
          <p:nvPr>
            <p:ph type="title"/>
          </p:nvPr>
        </p:nvSpPr>
        <p:spPr/>
        <p:txBody>
          <a:bodyPr/>
          <a:lstStyle/>
          <a:p>
            <a:r>
              <a:rPr lang="en-US"/>
              <a:t>Tool 3: TAGTOG</a:t>
            </a:r>
          </a:p>
        </p:txBody>
      </p:sp>
      <p:sp>
        <p:nvSpPr>
          <p:cNvPr id="3" name="Content Placeholder 2">
            <a:extLst>
              <a:ext uri="{FF2B5EF4-FFF2-40B4-BE49-F238E27FC236}">
                <a16:creationId xmlns:a16="http://schemas.microsoft.com/office/drawing/2014/main" id="{7C4D7B4D-A405-EB42-9630-4CB3D7ED7FBB}"/>
              </a:ext>
            </a:extLst>
          </p:cNvPr>
          <p:cNvSpPr>
            <a:spLocks noGrp="1"/>
          </p:cNvSpPr>
          <p:nvPr>
            <p:ph sz="half" idx="1"/>
          </p:nvPr>
        </p:nvSpPr>
        <p:spPr/>
        <p:txBody>
          <a:bodyPr vert="horz" lIns="91440" tIns="45720" rIns="91440" bIns="45720" rtlCol="0" anchor="t">
            <a:noAutofit/>
          </a:bodyPr>
          <a:lstStyle/>
          <a:p>
            <a:r>
              <a:rPr lang="en-US"/>
              <a:t>Is an annotation tool that is designed to annotate and correct annotated works from a range of different fields</a:t>
            </a:r>
          </a:p>
          <a:p>
            <a:r>
              <a:rPr lang="en-US"/>
              <a:t>The tool delivers data in desired annotated format</a:t>
            </a:r>
          </a:p>
        </p:txBody>
      </p:sp>
      <p:pic>
        <p:nvPicPr>
          <p:cNvPr id="4" name="Picture 4" descr="A screenshot of a cell phone&#10;&#10;Description generated with very high confidence">
            <a:extLst>
              <a:ext uri="{FF2B5EF4-FFF2-40B4-BE49-F238E27FC236}">
                <a16:creationId xmlns:a16="http://schemas.microsoft.com/office/drawing/2014/main" id="{A2952180-7C82-44B0-AD42-AFBAA5AF7375}"/>
              </a:ext>
            </a:extLst>
          </p:cNvPr>
          <p:cNvPicPr>
            <a:picLocks noChangeAspect="1"/>
          </p:cNvPicPr>
          <p:nvPr/>
        </p:nvPicPr>
        <p:blipFill>
          <a:blip r:embed="rId2"/>
          <a:stretch>
            <a:fillRect/>
          </a:stretch>
        </p:blipFill>
        <p:spPr>
          <a:xfrm>
            <a:off x="6575955" y="2560780"/>
            <a:ext cx="3992033" cy="1952482"/>
          </a:xfrm>
          <a:prstGeom prst="rect">
            <a:avLst/>
          </a:prstGeom>
        </p:spPr>
      </p:pic>
    </p:spTree>
    <p:extLst>
      <p:ext uri="{BB962C8B-B14F-4D97-AF65-F5344CB8AC3E}">
        <p14:creationId xmlns:p14="http://schemas.microsoft.com/office/powerpoint/2010/main" val="34693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CB14-F52D-2E4D-A1D9-01590A62DCC8}"/>
              </a:ext>
            </a:extLst>
          </p:cNvPr>
          <p:cNvSpPr>
            <a:spLocks noGrp="1"/>
          </p:cNvSpPr>
          <p:nvPr>
            <p:ph type="title"/>
          </p:nvPr>
        </p:nvSpPr>
        <p:spPr/>
        <p:txBody>
          <a:bodyPr/>
          <a:lstStyle/>
          <a:p>
            <a:r>
              <a:rPr lang="en-US" err="1"/>
              <a:t>tagtog</a:t>
            </a:r>
            <a:r>
              <a:rPr lang="en-US"/>
              <a:t> benefits + drawbacks</a:t>
            </a:r>
          </a:p>
        </p:txBody>
      </p:sp>
      <p:sp>
        <p:nvSpPr>
          <p:cNvPr id="4" name="Content Placeholder 3">
            <a:extLst>
              <a:ext uri="{FF2B5EF4-FFF2-40B4-BE49-F238E27FC236}">
                <a16:creationId xmlns:a16="http://schemas.microsoft.com/office/drawing/2014/main" id="{4C490B34-13FD-2B4F-B859-9D28D85B3C2E}"/>
              </a:ext>
            </a:extLst>
          </p:cNvPr>
          <p:cNvSpPr>
            <a:spLocks noGrp="1"/>
          </p:cNvSpPr>
          <p:nvPr>
            <p:ph sz="half" idx="1"/>
          </p:nvPr>
        </p:nvSpPr>
        <p:spPr/>
        <p:txBody>
          <a:bodyPr vert="horz" lIns="91440" tIns="45720" rIns="91440" bIns="45720" rtlCol="0" anchor="t">
            <a:normAutofit fontScale="92500"/>
          </a:bodyPr>
          <a:lstStyle/>
          <a:p>
            <a:pPr marL="0" indent="0">
              <a:buNone/>
            </a:pPr>
            <a:r>
              <a:rPr lang="en-US"/>
              <a:t>Benefits</a:t>
            </a:r>
          </a:p>
          <a:p>
            <a:r>
              <a:rPr lang="en-US"/>
              <a:t>Can be used for ontology development </a:t>
            </a:r>
          </a:p>
          <a:p>
            <a:r>
              <a:rPr lang="en-AU"/>
              <a:t>Highly customisable </a:t>
            </a:r>
            <a:endParaRPr lang="en-US"/>
          </a:p>
          <a:p>
            <a:r>
              <a:rPr lang="en-AU"/>
              <a:t>Works with datasets from a range of different fields </a:t>
            </a:r>
            <a:endParaRPr lang="en-US"/>
          </a:p>
          <a:p>
            <a:r>
              <a:rPr lang="en-US"/>
              <a:t>Can annotate specialised text or create annotated corpus</a:t>
            </a:r>
          </a:p>
          <a:p>
            <a:pPr algn="just"/>
            <a:endParaRPr lang="en-US"/>
          </a:p>
          <a:p>
            <a:endParaRPr lang="en-US"/>
          </a:p>
        </p:txBody>
      </p:sp>
      <p:sp>
        <p:nvSpPr>
          <p:cNvPr id="5" name="Content Placeholder 4">
            <a:extLst>
              <a:ext uri="{FF2B5EF4-FFF2-40B4-BE49-F238E27FC236}">
                <a16:creationId xmlns:a16="http://schemas.microsoft.com/office/drawing/2014/main" id="{BB391022-9718-2B4C-AA68-4DD7823BD991}"/>
              </a:ext>
            </a:extLst>
          </p:cNvPr>
          <p:cNvSpPr>
            <a:spLocks noGrp="1"/>
          </p:cNvSpPr>
          <p:nvPr>
            <p:ph sz="half" idx="2"/>
          </p:nvPr>
        </p:nvSpPr>
        <p:spPr/>
        <p:txBody>
          <a:bodyPr vert="horz" lIns="91440" tIns="45720" rIns="91440" bIns="45720" rtlCol="0" anchor="t">
            <a:normAutofit fontScale="92500"/>
          </a:bodyPr>
          <a:lstStyle/>
          <a:p>
            <a:pPr marL="0" indent="0">
              <a:buNone/>
            </a:pPr>
            <a:r>
              <a:rPr lang="en-US"/>
              <a:t>Drawbacks</a:t>
            </a:r>
          </a:p>
          <a:p>
            <a:pPr algn="just"/>
            <a:r>
              <a:rPr lang="en-AU"/>
              <a:t>It requires monthly payments </a:t>
            </a:r>
          </a:p>
          <a:p>
            <a:r>
              <a:rPr lang="en-AU"/>
              <a:t>It is quite a complex tool that is based on training algorithms</a:t>
            </a:r>
          </a:p>
          <a:p>
            <a:pPr algn="just"/>
            <a:endParaRPr lang="en-US"/>
          </a:p>
          <a:p>
            <a:pPr algn="just"/>
            <a:endParaRPr lang="en-US"/>
          </a:p>
          <a:p>
            <a:endParaRPr lang="en-US"/>
          </a:p>
        </p:txBody>
      </p:sp>
    </p:spTree>
    <p:extLst>
      <p:ext uri="{BB962C8B-B14F-4D97-AF65-F5344CB8AC3E}">
        <p14:creationId xmlns:p14="http://schemas.microsoft.com/office/powerpoint/2010/main" val="173575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4A20-0980-B844-9302-074464D0B8E6}"/>
              </a:ext>
            </a:extLst>
          </p:cNvPr>
          <p:cNvSpPr>
            <a:spLocks noGrp="1"/>
          </p:cNvSpPr>
          <p:nvPr>
            <p:ph type="title"/>
          </p:nvPr>
        </p:nvSpPr>
        <p:spPr/>
        <p:txBody>
          <a:bodyPr/>
          <a:lstStyle/>
          <a:p>
            <a:r>
              <a:rPr lang="en-US" err="1"/>
              <a:t>tagtog</a:t>
            </a:r>
            <a:r>
              <a:rPr lang="en-US"/>
              <a:t> costs + compatibility</a:t>
            </a:r>
          </a:p>
        </p:txBody>
      </p:sp>
      <p:sp>
        <p:nvSpPr>
          <p:cNvPr id="4" name="Content Placeholder 3">
            <a:extLst>
              <a:ext uri="{FF2B5EF4-FFF2-40B4-BE49-F238E27FC236}">
                <a16:creationId xmlns:a16="http://schemas.microsoft.com/office/drawing/2014/main" id="{7E27ED1B-799A-6B4F-B6EC-7025A2BC143C}"/>
              </a:ext>
            </a:extLst>
          </p:cNvPr>
          <p:cNvSpPr>
            <a:spLocks noGrp="1"/>
          </p:cNvSpPr>
          <p:nvPr>
            <p:ph sz="half" idx="1"/>
          </p:nvPr>
        </p:nvSpPr>
        <p:spPr/>
        <p:txBody>
          <a:bodyPr vert="horz" lIns="91440" tIns="45720" rIns="91440" bIns="45720" rtlCol="0" anchor="t">
            <a:normAutofit fontScale="92500" lnSpcReduction="10000"/>
          </a:bodyPr>
          <a:lstStyle/>
          <a:p>
            <a:pPr marL="0" indent="0">
              <a:buNone/>
            </a:pPr>
            <a:r>
              <a:rPr lang="en-US"/>
              <a:t>Costs </a:t>
            </a:r>
          </a:p>
          <a:p>
            <a:r>
              <a:rPr lang="en-US"/>
              <a:t>Tagtog offers a range of packages depending on the features required</a:t>
            </a:r>
          </a:p>
          <a:p>
            <a:r>
              <a:rPr lang="en-US"/>
              <a:t>The basic packages can either be privately hosted or hosted on Tagtog’s cloud</a:t>
            </a:r>
          </a:p>
          <a:p>
            <a:r>
              <a:rPr lang="en-US"/>
              <a:t>All packages require a monthly subscription</a:t>
            </a:r>
          </a:p>
        </p:txBody>
      </p:sp>
      <p:sp>
        <p:nvSpPr>
          <p:cNvPr id="5" name="Content Placeholder 4">
            <a:extLst>
              <a:ext uri="{FF2B5EF4-FFF2-40B4-BE49-F238E27FC236}">
                <a16:creationId xmlns:a16="http://schemas.microsoft.com/office/drawing/2014/main" id="{2013F271-3AEB-CF49-98A2-FAFFC3D4FBFA}"/>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US"/>
              <a:t>Compatibility </a:t>
            </a:r>
          </a:p>
          <a:p>
            <a:r>
              <a:rPr lang="en-AU"/>
              <a:t>The tool of is freely available for anyone to use and can be downloaded by anyone. </a:t>
            </a:r>
          </a:p>
          <a:p>
            <a:r>
              <a:rPr lang="en-AU"/>
              <a:t>The tool uses analytical capabilities that align with our projects analytical requirements</a:t>
            </a:r>
            <a:endParaRPr lang="en-US"/>
          </a:p>
          <a:p>
            <a:pPr algn="just"/>
            <a:endParaRPr lang="en-US"/>
          </a:p>
          <a:p>
            <a:endParaRPr lang="en-US"/>
          </a:p>
        </p:txBody>
      </p:sp>
    </p:spTree>
    <p:extLst>
      <p:ext uri="{BB962C8B-B14F-4D97-AF65-F5344CB8AC3E}">
        <p14:creationId xmlns:p14="http://schemas.microsoft.com/office/powerpoint/2010/main" val="386833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3614-1A5A-2B4F-843D-3C7376103C61}"/>
              </a:ext>
            </a:extLst>
          </p:cNvPr>
          <p:cNvSpPr>
            <a:spLocks noGrp="1"/>
          </p:cNvSpPr>
          <p:nvPr>
            <p:ph type="title"/>
          </p:nvPr>
        </p:nvSpPr>
        <p:spPr/>
        <p:txBody>
          <a:bodyPr/>
          <a:lstStyle/>
          <a:p>
            <a:r>
              <a:rPr lang="en-US"/>
              <a:t>Tool 4: Diigo </a:t>
            </a:r>
          </a:p>
        </p:txBody>
      </p:sp>
      <p:sp>
        <p:nvSpPr>
          <p:cNvPr id="3" name="Content Placeholder 2">
            <a:extLst>
              <a:ext uri="{FF2B5EF4-FFF2-40B4-BE49-F238E27FC236}">
                <a16:creationId xmlns:a16="http://schemas.microsoft.com/office/drawing/2014/main" id="{224AC521-8ED9-FC4A-9A4E-444F60C82503}"/>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a:t>Description</a:t>
            </a:r>
          </a:p>
          <a:p>
            <a:r>
              <a:rPr lang="en-AU"/>
              <a:t>It is one of the most commonly used tools for web annotation, which allows the user to bookmark and tag web pages. In addition, the user is able to highlight a part of a webpage to add emphasis or a sticky note can be added.</a:t>
            </a:r>
            <a:r>
              <a:rPr lang="en-AU" i="1"/>
              <a:t>            </a:t>
            </a:r>
            <a:endParaRPr lang="en-US"/>
          </a:p>
          <a:p>
            <a:pPr algn="just">
              <a:buNone/>
            </a:pPr>
            <a:endParaRPr lang="en-US"/>
          </a:p>
          <a:p>
            <a:pPr marL="0" indent="0">
              <a:buNone/>
            </a:pP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63FA134-7FCD-4766-AEEA-B03BB9EAD476}"/>
              </a:ext>
            </a:extLst>
          </p:cNvPr>
          <p:cNvPicPr>
            <a:picLocks noChangeAspect="1"/>
          </p:cNvPicPr>
          <p:nvPr/>
        </p:nvPicPr>
        <p:blipFill>
          <a:blip r:embed="rId2"/>
          <a:stretch>
            <a:fillRect/>
          </a:stretch>
        </p:blipFill>
        <p:spPr>
          <a:xfrm>
            <a:off x="6554196" y="3129400"/>
            <a:ext cx="4392303" cy="1781885"/>
          </a:xfrm>
          <a:prstGeom prst="rect">
            <a:avLst/>
          </a:prstGeom>
        </p:spPr>
      </p:pic>
    </p:spTree>
    <p:extLst>
      <p:ext uri="{BB962C8B-B14F-4D97-AF65-F5344CB8AC3E}">
        <p14:creationId xmlns:p14="http://schemas.microsoft.com/office/powerpoint/2010/main" val="223160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AB01-1B14-DB40-ACE4-5DA73C42F5DD}"/>
              </a:ext>
            </a:extLst>
          </p:cNvPr>
          <p:cNvSpPr>
            <a:spLocks noGrp="1"/>
          </p:cNvSpPr>
          <p:nvPr>
            <p:ph type="title"/>
          </p:nvPr>
        </p:nvSpPr>
        <p:spPr/>
        <p:txBody>
          <a:bodyPr/>
          <a:lstStyle/>
          <a:p>
            <a:r>
              <a:rPr lang="en-US"/>
              <a:t>DIIGO BENEFITS + DRAWBACKS</a:t>
            </a:r>
          </a:p>
        </p:txBody>
      </p:sp>
      <p:sp>
        <p:nvSpPr>
          <p:cNvPr id="3" name="Content Placeholder 2">
            <a:extLst>
              <a:ext uri="{FF2B5EF4-FFF2-40B4-BE49-F238E27FC236}">
                <a16:creationId xmlns:a16="http://schemas.microsoft.com/office/drawing/2014/main" id="{F063A5D4-56F5-8D4F-A80C-3633A6AD97F4}"/>
              </a:ext>
            </a:extLst>
          </p:cNvPr>
          <p:cNvSpPr>
            <a:spLocks noGrp="1"/>
          </p:cNvSpPr>
          <p:nvPr>
            <p:ph sz="half" idx="1"/>
          </p:nvPr>
        </p:nvSpPr>
        <p:spPr/>
        <p:txBody>
          <a:bodyPr/>
          <a:lstStyle/>
          <a:p>
            <a:pPr marL="0" indent="0">
              <a:buNone/>
            </a:pPr>
            <a:r>
              <a:rPr lang="en-US" b="1"/>
              <a:t>Benefits </a:t>
            </a:r>
          </a:p>
          <a:p>
            <a:r>
              <a:rPr lang="en-US"/>
              <a:t>Is an easy to download extension for the users web browser</a:t>
            </a:r>
          </a:p>
          <a:p>
            <a:r>
              <a:rPr lang="en-US"/>
              <a:t>It allows the user to annotate webpages as they browse online</a:t>
            </a:r>
          </a:p>
          <a:p>
            <a:r>
              <a:rPr lang="en-US"/>
              <a:t>Users can highlight passages of text to reference or for collaboration</a:t>
            </a:r>
          </a:p>
        </p:txBody>
      </p:sp>
      <p:sp>
        <p:nvSpPr>
          <p:cNvPr id="4" name="Content Placeholder 3">
            <a:extLst>
              <a:ext uri="{FF2B5EF4-FFF2-40B4-BE49-F238E27FC236}">
                <a16:creationId xmlns:a16="http://schemas.microsoft.com/office/drawing/2014/main" id="{F570CD4B-9B54-FB46-85A5-F973BD8B95B0}"/>
              </a:ext>
            </a:extLst>
          </p:cNvPr>
          <p:cNvSpPr>
            <a:spLocks noGrp="1"/>
          </p:cNvSpPr>
          <p:nvPr>
            <p:ph sz="half" idx="2"/>
          </p:nvPr>
        </p:nvSpPr>
        <p:spPr/>
        <p:txBody>
          <a:bodyPr/>
          <a:lstStyle/>
          <a:p>
            <a:pPr marL="0" indent="0">
              <a:buNone/>
            </a:pPr>
            <a:r>
              <a:rPr lang="en-US" b="1"/>
              <a:t>Drawbacks</a:t>
            </a:r>
          </a:p>
          <a:p>
            <a:r>
              <a:rPr lang="en-US"/>
              <a:t>To gain all Diigo features, the user must pay a yearly subscription to keep using the different of features</a:t>
            </a:r>
          </a:p>
          <a:p>
            <a:endParaRPr lang="en-US"/>
          </a:p>
        </p:txBody>
      </p:sp>
    </p:spTree>
    <p:extLst>
      <p:ext uri="{BB962C8B-B14F-4D97-AF65-F5344CB8AC3E}">
        <p14:creationId xmlns:p14="http://schemas.microsoft.com/office/powerpoint/2010/main" val="402218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1374-BC21-6B46-8F9E-58E209916CEE}"/>
              </a:ext>
            </a:extLst>
          </p:cNvPr>
          <p:cNvSpPr>
            <a:spLocks noGrp="1"/>
          </p:cNvSpPr>
          <p:nvPr>
            <p:ph type="title"/>
          </p:nvPr>
        </p:nvSpPr>
        <p:spPr/>
        <p:txBody>
          <a:bodyPr/>
          <a:lstStyle/>
          <a:p>
            <a:r>
              <a:rPr lang="en-US"/>
              <a:t>DIIGO COSTS + Compatibility </a:t>
            </a:r>
          </a:p>
        </p:txBody>
      </p:sp>
      <p:sp>
        <p:nvSpPr>
          <p:cNvPr id="3" name="Content Placeholder 2">
            <a:extLst>
              <a:ext uri="{FF2B5EF4-FFF2-40B4-BE49-F238E27FC236}">
                <a16:creationId xmlns:a16="http://schemas.microsoft.com/office/drawing/2014/main" id="{37D7A0DE-A028-E643-AE88-6FF4CD7A0A11}"/>
              </a:ext>
            </a:extLst>
          </p:cNvPr>
          <p:cNvSpPr>
            <a:spLocks noGrp="1"/>
          </p:cNvSpPr>
          <p:nvPr>
            <p:ph sz="half" idx="1"/>
          </p:nvPr>
        </p:nvSpPr>
        <p:spPr/>
        <p:txBody>
          <a:bodyPr/>
          <a:lstStyle/>
          <a:p>
            <a:pPr marL="0" indent="0">
              <a:buNone/>
            </a:pPr>
            <a:r>
              <a:rPr lang="en-US" b="1"/>
              <a:t>Costs </a:t>
            </a:r>
          </a:p>
          <a:p>
            <a:r>
              <a:rPr lang="en-US"/>
              <a:t>There are a range of packages depending on the desired features</a:t>
            </a:r>
          </a:p>
          <a:p>
            <a:r>
              <a:rPr lang="en-US"/>
              <a:t>There a free package that involves the main features</a:t>
            </a:r>
          </a:p>
          <a:p>
            <a:r>
              <a:rPr lang="en-US"/>
              <a:t>Packages have a flat yearly fee depending on the features</a:t>
            </a:r>
          </a:p>
        </p:txBody>
      </p:sp>
      <p:sp>
        <p:nvSpPr>
          <p:cNvPr id="4" name="Content Placeholder 3">
            <a:extLst>
              <a:ext uri="{FF2B5EF4-FFF2-40B4-BE49-F238E27FC236}">
                <a16:creationId xmlns:a16="http://schemas.microsoft.com/office/drawing/2014/main" id="{F919C490-1611-B840-BB20-B8A19BAF6637}"/>
              </a:ext>
            </a:extLst>
          </p:cNvPr>
          <p:cNvSpPr>
            <a:spLocks noGrp="1"/>
          </p:cNvSpPr>
          <p:nvPr>
            <p:ph sz="half" idx="2"/>
          </p:nvPr>
        </p:nvSpPr>
        <p:spPr/>
        <p:txBody>
          <a:bodyPr/>
          <a:lstStyle/>
          <a:p>
            <a:pPr marL="0" indent="0">
              <a:buNone/>
            </a:pPr>
            <a:r>
              <a:rPr lang="en-US" b="1"/>
              <a:t>Compatibility</a:t>
            </a:r>
          </a:p>
          <a:p>
            <a:r>
              <a:rPr lang="en-US"/>
              <a:t>The analytical features align with our project aims</a:t>
            </a:r>
          </a:p>
          <a:p>
            <a:r>
              <a:rPr lang="en-US"/>
              <a:t>The ability to create a personal library or collection of data aligns with our aims</a:t>
            </a:r>
          </a:p>
        </p:txBody>
      </p:sp>
    </p:spTree>
    <p:extLst>
      <p:ext uri="{BB962C8B-B14F-4D97-AF65-F5344CB8AC3E}">
        <p14:creationId xmlns:p14="http://schemas.microsoft.com/office/powerpoint/2010/main" val="110301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F7E8-0E4F-F84F-9AD0-1F2B6FE0FADC}"/>
              </a:ext>
            </a:extLst>
          </p:cNvPr>
          <p:cNvSpPr>
            <a:spLocks noGrp="1"/>
          </p:cNvSpPr>
          <p:nvPr>
            <p:ph type="title"/>
          </p:nvPr>
        </p:nvSpPr>
        <p:spPr/>
        <p:txBody>
          <a:bodyPr/>
          <a:lstStyle/>
          <a:p>
            <a:r>
              <a:rPr lang="en-US"/>
              <a:t>Feasibility analysis </a:t>
            </a:r>
          </a:p>
        </p:txBody>
      </p:sp>
      <p:sp>
        <p:nvSpPr>
          <p:cNvPr id="3" name="Content Placeholder 2">
            <a:extLst>
              <a:ext uri="{FF2B5EF4-FFF2-40B4-BE49-F238E27FC236}">
                <a16:creationId xmlns:a16="http://schemas.microsoft.com/office/drawing/2014/main" id="{84A308EE-D5EF-5648-8AEB-C124B23C5FB4}"/>
              </a:ext>
            </a:extLst>
          </p:cNvPr>
          <p:cNvSpPr>
            <a:spLocks noGrp="1"/>
          </p:cNvSpPr>
          <p:nvPr>
            <p:ph idx="1"/>
          </p:nvPr>
        </p:nvSpPr>
        <p:spPr>
          <a:xfrm>
            <a:off x="1141412" y="1719716"/>
            <a:ext cx="9905999" cy="4739142"/>
          </a:xfrm>
        </p:spPr>
        <p:txBody>
          <a:bodyPr vert="horz" lIns="91440" tIns="45720" rIns="91440" bIns="45720" rtlCol="0" anchor="t">
            <a:normAutofit fontScale="92500" lnSpcReduction="20000"/>
          </a:bodyPr>
          <a:lstStyle/>
          <a:p>
            <a:pPr algn="just"/>
            <a:r>
              <a:rPr lang="en-AU"/>
              <a:t>Based on initial understanding of the basic requirements of the tool that is to be developed and the research undertaken into other relevant tools, it appears that the development of analytical text tool is feasible.</a:t>
            </a:r>
            <a:endParaRPr lang="en-US"/>
          </a:p>
          <a:p>
            <a:pPr algn="just"/>
            <a:r>
              <a:rPr lang="en-AU"/>
              <a:t>However, there are similar tools that meet many of the requirements.</a:t>
            </a:r>
          </a:p>
          <a:p>
            <a:pPr algn="just"/>
            <a:r>
              <a:rPr lang="en-AU"/>
              <a:t>There are benefits of developing a new tool from scratch in order to ensure that all the requirements are met and all the features align with the tools purpose. </a:t>
            </a:r>
            <a:endParaRPr lang="en-US"/>
          </a:p>
          <a:p>
            <a:pPr algn="just"/>
            <a:r>
              <a:rPr lang="en-AU"/>
              <a:t>A cost/benefit analysis would be a good step in determining the certainty of a financial payoff, however simply based of the information available at this point in time, a new tool could be foundationally  modelled off the most similar existing tool and adjusted and developed to supersede the original and meet all requirements. </a:t>
            </a:r>
            <a:endParaRPr lang="en-US"/>
          </a:p>
          <a:p>
            <a:pPr algn="just"/>
            <a:r>
              <a:rPr lang="en-AU"/>
              <a:t>This conclusion however is based solely off the information provided and therefore cannot take into consideration the availability and longevity of finances. </a:t>
            </a:r>
            <a:endParaRPr lang="en-US"/>
          </a:p>
          <a:p>
            <a:pPr algn="just"/>
            <a:endParaRPr lang="en-US"/>
          </a:p>
          <a:p>
            <a:endParaRPr lang="en-US"/>
          </a:p>
        </p:txBody>
      </p:sp>
    </p:spTree>
    <p:extLst>
      <p:ext uri="{BB962C8B-B14F-4D97-AF65-F5344CB8AC3E}">
        <p14:creationId xmlns:p14="http://schemas.microsoft.com/office/powerpoint/2010/main" val="289625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1E08-D392-804A-BDD8-BDCABB152391}"/>
              </a:ext>
            </a:extLst>
          </p:cNvPr>
          <p:cNvSpPr>
            <a:spLocks noGrp="1"/>
          </p:cNvSpPr>
          <p:nvPr>
            <p:ph type="title"/>
          </p:nvPr>
        </p:nvSpPr>
        <p:spPr/>
        <p:txBody>
          <a:bodyPr/>
          <a:lstStyle/>
          <a:p>
            <a:r>
              <a:rPr lang="en-US"/>
              <a:t>PRESENTATION BY</a:t>
            </a:r>
          </a:p>
        </p:txBody>
      </p:sp>
      <p:sp>
        <p:nvSpPr>
          <p:cNvPr id="3" name="Content Placeholder 2">
            <a:extLst>
              <a:ext uri="{FF2B5EF4-FFF2-40B4-BE49-F238E27FC236}">
                <a16:creationId xmlns:a16="http://schemas.microsoft.com/office/drawing/2014/main" id="{2AB57C3D-4ED1-E94F-B3A8-56B0D5717532}"/>
              </a:ext>
            </a:extLst>
          </p:cNvPr>
          <p:cNvSpPr>
            <a:spLocks noGrp="1"/>
          </p:cNvSpPr>
          <p:nvPr>
            <p:ph idx="1"/>
          </p:nvPr>
        </p:nvSpPr>
        <p:spPr/>
        <p:txBody>
          <a:bodyPr vert="horz" lIns="91440" tIns="45720" rIns="91440" bIns="45720" rtlCol="0" anchor="t">
            <a:normAutofit fontScale="85000" lnSpcReduction="20000"/>
          </a:bodyPr>
          <a:lstStyle/>
          <a:p>
            <a:r>
              <a:rPr lang="en-AU" err="1"/>
              <a:t>Degala</a:t>
            </a:r>
            <a:r>
              <a:rPr lang="en-AU"/>
              <a:t> Anurag Yadav </a:t>
            </a:r>
          </a:p>
          <a:p>
            <a:r>
              <a:rPr lang="en-AU"/>
              <a:t>Harsha </a:t>
            </a:r>
            <a:r>
              <a:rPr lang="en-AU" err="1"/>
              <a:t>Lakshmipuram</a:t>
            </a:r>
            <a:r>
              <a:rPr lang="en-AU"/>
              <a:t> </a:t>
            </a:r>
          </a:p>
          <a:p>
            <a:r>
              <a:rPr lang="en-AU"/>
              <a:t>Amelia </a:t>
            </a:r>
            <a:r>
              <a:rPr lang="en-AU" err="1"/>
              <a:t>Wigg</a:t>
            </a:r>
            <a:r>
              <a:rPr lang="en-AU"/>
              <a:t> </a:t>
            </a:r>
          </a:p>
          <a:p>
            <a:r>
              <a:rPr lang="en-AU" err="1"/>
              <a:t>Malayamarutham</a:t>
            </a:r>
            <a:r>
              <a:rPr lang="en-AU"/>
              <a:t> Sai Pradyumna </a:t>
            </a:r>
          </a:p>
          <a:p>
            <a:r>
              <a:rPr lang="en-AU"/>
              <a:t>Sai Gautam </a:t>
            </a:r>
            <a:r>
              <a:rPr lang="en-AU" err="1"/>
              <a:t>Mandapati</a:t>
            </a:r>
            <a:r>
              <a:rPr lang="en-AU"/>
              <a:t> </a:t>
            </a:r>
          </a:p>
          <a:p>
            <a:r>
              <a:rPr lang="en-AU"/>
              <a:t>Pavani </a:t>
            </a:r>
            <a:r>
              <a:rPr lang="en-AU" err="1"/>
              <a:t>Gujjarlapudi</a:t>
            </a:r>
            <a:r>
              <a:rPr lang="en-AU"/>
              <a:t> </a:t>
            </a:r>
          </a:p>
          <a:p>
            <a:r>
              <a:rPr lang="en-AU" err="1"/>
              <a:t>Eswar</a:t>
            </a:r>
            <a:r>
              <a:rPr lang="en-AU"/>
              <a:t> Sai Krishna </a:t>
            </a:r>
            <a:r>
              <a:rPr lang="en-AU" err="1"/>
              <a:t>Gowra</a:t>
            </a:r>
            <a:r>
              <a:rPr lang="en-AU"/>
              <a:t> </a:t>
            </a:r>
          </a:p>
          <a:p>
            <a:r>
              <a:rPr lang="en-AU" err="1"/>
              <a:t>Tharindhu</a:t>
            </a:r>
            <a:r>
              <a:rPr lang="en-AU"/>
              <a:t> Chamara</a:t>
            </a:r>
            <a:endParaRPr lang="en-US"/>
          </a:p>
        </p:txBody>
      </p:sp>
    </p:spTree>
    <p:extLst>
      <p:ext uri="{BB962C8B-B14F-4D97-AF65-F5344CB8AC3E}">
        <p14:creationId xmlns:p14="http://schemas.microsoft.com/office/powerpoint/2010/main" val="28317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C3E4-91C4-0C44-A8EA-8CC2E17DFF0D}"/>
              </a:ext>
            </a:extLst>
          </p:cNvPr>
          <p:cNvSpPr>
            <a:spLocks noGrp="1"/>
          </p:cNvSpPr>
          <p:nvPr>
            <p:ph type="title"/>
          </p:nvPr>
        </p:nvSpPr>
        <p:spPr/>
        <p:txBody>
          <a:bodyPr/>
          <a:lstStyle/>
          <a:p>
            <a:r>
              <a:rPr lang="en-US"/>
              <a:t>Recommendations </a:t>
            </a:r>
          </a:p>
        </p:txBody>
      </p:sp>
      <p:sp>
        <p:nvSpPr>
          <p:cNvPr id="3" name="Content Placeholder 2">
            <a:extLst>
              <a:ext uri="{FF2B5EF4-FFF2-40B4-BE49-F238E27FC236}">
                <a16:creationId xmlns:a16="http://schemas.microsoft.com/office/drawing/2014/main" id="{D64862B5-1821-D44A-999B-D10D2D0E0072}"/>
              </a:ext>
            </a:extLst>
          </p:cNvPr>
          <p:cNvSpPr>
            <a:spLocks noGrp="1"/>
          </p:cNvSpPr>
          <p:nvPr>
            <p:ph idx="1"/>
          </p:nvPr>
        </p:nvSpPr>
        <p:spPr>
          <a:xfrm>
            <a:off x="1141412" y="1915659"/>
            <a:ext cx="9905999" cy="3875542"/>
          </a:xfrm>
        </p:spPr>
        <p:txBody>
          <a:bodyPr vert="horz" lIns="91440" tIns="45720" rIns="91440" bIns="45720" rtlCol="0" anchor="t">
            <a:normAutofit lnSpcReduction="10000"/>
          </a:bodyPr>
          <a:lstStyle/>
          <a:p>
            <a:r>
              <a:rPr lang="en-US"/>
              <a:t>Our primary recommendation is to undertake a cost benefit analysis of developing a new tool, rather than alter an existing an open source tool</a:t>
            </a:r>
          </a:p>
          <a:p>
            <a:r>
              <a:rPr lang="en-US"/>
              <a:t>Based on research it would be more beneficial to alter an existing tool than spend time, money and resources developing a tool from scratch.</a:t>
            </a:r>
          </a:p>
          <a:p>
            <a:r>
              <a:rPr lang="en-US"/>
              <a:t>Based on these facts our recommendation would be to use Bioportal as a base, in which you could build your own ontologies and dictionaries of different terms</a:t>
            </a:r>
          </a:p>
          <a:p>
            <a:r>
              <a:rPr lang="en-US"/>
              <a:t>Additional features could be added to align with the project aims</a:t>
            </a:r>
          </a:p>
        </p:txBody>
      </p:sp>
    </p:spTree>
    <p:extLst>
      <p:ext uri="{BB962C8B-B14F-4D97-AF65-F5344CB8AC3E}">
        <p14:creationId xmlns:p14="http://schemas.microsoft.com/office/powerpoint/2010/main" val="323930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E1D4-85B9-FE4F-949C-328AD5AF2F93}"/>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3BB7772C-7469-334D-B2D8-8DA4E958BBF7}"/>
              </a:ext>
            </a:extLst>
          </p:cNvPr>
          <p:cNvSpPr>
            <a:spLocks noGrp="1"/>
          </p:cNvSpPr>
          <p:nvPr>
            <p:ph idx="1"/>
          </p:nvPr>
        </p:nvSpPr>
        <p:spPr>
          <a:xfrm>
            <a:off x="902577" y="1635338"/>
            <a:ext cx="10144834" cy="4155863"/>
          </a:xfrm>
        </p:spPr>
        <p:txBody>
          <a:bodyPr vert="horz" lIns="91440" tIns="45720" rIns="91440" bIns="45720" rtlCol="0" anchor="t">
            <a:normAutofit fontScale="92500" lnSpcReduction="20000"/>
          </a:bodyPr>
          <a:lstStyle/>
          <a:p>
            <a:pPr algn="just"/>
            <a:r>
              <a:rPr lang="en-AU" err="1"/>
              <a:t>Bioportal.bioontology.org</a:t>
            </a:r>
            <a:r>
              <a:rPr lang="en-AU"/>
              <a:t>. (2019). </a:t>
            </a:r>
            <a:r>
              <a:rPr lang="en-AU" i="1"/>
              <a:t>Welcome to the NCBO </a:t>
            </a:r>
            <a:r>
              <a:rPr lang="en-AU" i="1" err="1"/>
              <a:t>BioPortal</a:t>
            </a:r>
            <a:r>
              <a:rPr lang="en-AU" i="1"/>
              <a:t> | NCBO </a:t>
            </a:r>
            <a:r>
              <a:rPr lang="en-AU" i="1" err="1"/>
              <a:t>BioPortal</a:t>
            </a:r>
            <a:r>
              <a:rPr lang="en-AU"/>
              <a:t>. [online] Available at: </a:t>
            </a:r>
            <a:r>
              <a:rPr lang="en-AU">
                <a:hlinkClick r:id="rId2"/>
              </a:rPr>
              <a:t>https://bioportal.bioontology.org/</a:t>
            </a:r>
            <a:r>
              <a:rPr lang="en-AU"/>
              <a:t> [Accessed 5 May 2019].</a:t>
            </a:r>
            <a:endParaRPr lang="en-US"/>
          </a:p>
          <a:p>
            <a:pPr algn="just"/>
            <a:r>
              <a:rPr lang="en-AU"/>
              <a:t>Medium. (2019). </a:t>
            </a:r>
            <a:r>
              <a:rPr lang="en-AU" i="1"/>
              <a:t>Announcing LightTag — The easy way to Annotate text</a:t>
            </a:r>
            <a:r>
              <a:rPr lang="en-AU"/>
              <a:t>. [online] Available at: https://</a:t>
            </a:r>
            <a:r>
              <a:rPr lang="en-AU" err="1"/>
              <a:t>medium.com</a:t>
            </a:r>
            <a:r>
              <a:rPr lang="en-AU"/>
              <a:t>/@</a:t>
            </a:r>
            <a:r>
              <a:rPr lang="en-AU" err="1"/>
              <a:t>TalPerry</a:t>
            </a:r>
            <a:r>
              <a:rPr lang="en-AU"/>
              <a:t>/announcing-lighttag-the-easy-way-to-annotate-text-afb7493a49b8 [Accessed 6 May 2019].</a:t>
            </a:r>
          </a:p>
          <a:p>
            <a:pPr algn="just"/>
            <a:r>
              <a:rPr lang="en-AU"/>
              <a:t>"AI-enabled Text Annotation Tool | PDF, Markdown, CSV, html, tweets, &amp; many more types of Documents", </a:t>
            </a:r>
            <a:r>
              <a:rPr lang="en-AU" i="1" err="1"/>
              <a:t>Tagtog.net</a:t>
            </a:r>
            <a:r>
              <a:rPr lang="en-AU"/>
              <a:t>, 2019. [Online]. Available: https://</a:t>
            </a:r>
            <a:r>
              <a:rPr lang="en-AU" err="1"/>
              <a:t>www.tagtog.net</a:t>
            </a:r>
            <a:r>
              <a:rPr lang="en-AU"/>
              <a:t>/. [Accessed: 08- Apr- 2019].</a:t>
            </a:r>
          </a:p>
          <a:p>
            <a:pPr algn="just"/>
            <a:r>
              <a:rPr lang="en-AU" i="1"/>
              <a:t>Social Annotations, Highlighting and Social Bookmarking</a:t>
            </a:r>
            <a:r>
              <a:rPr lang="en-AU"/>
              <a:t>, retrieved 4 July 2006, &lt;https://</a:t>
            </a:r>
            <a:r>
              <a:rPr lang="en-AU" err="1"/>
              <a:t>www.diigo.com</a:t>
            </a:r>
            <a:r>
              <a:rPr lang="en-AU"/>
              <a:t>/&gt;</a:t>
            </a:r>
            <a:endParaRPr lang="en-US"/>
          </a:p>
          <a:p>
            <a:pPr algn="just"/>
            <a:endParaRPr lang="en-AU"/>
          </a:p>
          <a:p>
            <a:pPr algn="just"/>
            <a:endParaRPr lang="en-US"/>
          </a:p>
          <a:p>
            <a:pPr algn="just"/>
            <a:endParaRPr lang="en-AU"/>
          </a:p>
          <a:p>
            <a:pPr marL="0" indent="0" algn="just">
              <a:buNone/>
            </a:pPr>
            <a:endParaRPr lang="en-AU"/>
          </a:p>
          <a:p>
            <a:pPr algn="just"/>
            <a:endParaRPr lang="en-US"/>
          </a:p>
          <a:p>
            <a:endParaRPr lang="en-US"/>
          </a:p>
        </p:txBody>
      </p:sp>
    </p:spTree>
    <p:extLst>
      <p:ext uri="{BB962C8B-B14F-4D97-AF65-F5344CB8AC3E}">
        <p14:creationId xmlns:p14="http://schemas.microsoft.com/office/powerpoint/2010/main" val="7962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D722-7CDD-0A41-A675-52FF24CCDA65}"/>
              </a:ext>
            </a:extLst>
          </p:cNvPr>
          <p:cNvSpPr>
            <a:spLocks noGrp="1"/>
          </p:cNvSpPr>
          <p:nvPr>
            <p:ph type="title"/>
          </p:nvPr>
        </p:nvSpPr>
        <p:spPr/>
        <p:txBody>
          <a:bodyPr/>
          <a:lstStyle/>
          <a:p>
            <a:r>
              <a:rPr lang="en-US"/>
              <a:t>PRESENTATION OUTLINE </a:t>
            </a:r>
          </a:p>
        </p:txBody>
      </p:sp>
      <p:sp>
        <p:nvSpPr>
          <p:cNvPr id="3" name="Content Placeholder 2">
            <a:extLst>
              <a:ext uri="{FF2B5EF4-FFF2-40B4-BE49-F238E27FC236}">
                <a16:creationId xmlns:a16="http://schemas.microsoft.com/office/drawing/2014/main" id="{772677E5-493C-0546-9D0E-9431F502755A}"/>
              </a:ext>
            </a:extLst>
          </p:cNvPr>
          <p:cNvSpPr>
            <a:spLocks noGrp="1"/>
          </p:cNvSpPr>
          <p:nvPr>
            <p:ph idx="1"/>
          </p:nvPr>
        </p:nvSpPr>
        <p:spPr>
          <a:xfrm>
            <a:off x="1711737" y="1978922"/>
            <a:ext cx="9521411" cy="4050403"/>
          </a:xfrm>
        </p:spPr>
        <p:txBody>
          <a:bodyPr numCol="2">
            <a:normAutofit fontScale="25000" lnSpcReduction="20000"/>
          </a:bodyPr>
          <a:lstStyle/>
          <a:p>
            <a:pPr marL="457200" indent="-457200">
              <a:buFont typeface="+mj-lt"/>
              <a:buAutoNum type="arabicPeriod"/>
            </a:pPr>
            <a:r>
              <a:rPr lang="en-US" sz="7200"/>
              <a:t>Cover Page</a:t>
            </a:r>
          </a:p>
          <a:p>
            <a:pPr marL="457200" indent="-457200">
              <a:buFont typeface="+mj-lt"/>
              <a:buAutoNum type="arabicPeriod"/>
            </a:pPr>
            <a:r>
              <a:rPr lang="en-US" sz="7200"/>
              <a:t>Contents</a:t>
            </a:r>
          </a:p>
          <a:p>
            <a:pPr marL="457200" indent="-457200">
              <a:buFont typeface="+mj-lt"/>
              <a:buAutoNum type="arabicPeriod"/>
            </a:pPr>
            <a:r>
              <a:rPr lang="en-US" sz="7200"/>
              <a:t>Aims and Deliverables</a:t>
            </a:r>
          </a:p>
          <a:p>
            <a:pPr marL="457200" indent="-457200">
              <a:buFont typeface="+mj-lt"/>
              <a:buAutoNum type="arabicPeriod"/>
            </a:pPr>
            <a:r>
              <a:rPr lang="en-US" sz="7200"/>
              <a:t>Target Market and Need</a:t>
            </a:r>
          </a:p>
          <a:p>
            <a:pPr marL="457200" indent="-457200">
              <a:buFont typeface="+mj-lt"/>
              <a:buAutoNum type="arabicPeriod"/>
            </a:pPr>
            <a:r>
              <a:rPr lang="en-US" sz="7200"/>
              <a:t>Competitor Analysis</a:t>
            </a:r>
          </a:p>
          <a:p>
            <a:pPr marL="457200" indent="-457200">
              <a:buFont typeface="+mj-lt"/>
              <a:buAutoNum type="arabicPeriod"/>
            </a:pPr>
            <a:r>
              <a:rPr lang="en-US" sz="7200"/>
              <a:t>Tool 1: Bioportal</a:t>
            </a:r>
          </a:p>
          <a:p>
            <a:pPr marL="457200" indent="-457200">
              <a:buFont typeface="+mj-lt"/>
              <a:buAutoNum type="arabicPeriod"/>
            </a:pPr>
            <a:r>
              <a:rPr lang="en-US" sz="7200"/>
              <a:t>Bioportal S + W </a:t>
            </a:r>
          </a:p>
          <a:p>
            <a:pPr marL="457200" indent="-457200">
              <a:buFont typeface="+mj-lt"/>
              <a:buAutoNum type="arabicPeriod"/>
            </a:pPr>
            <a:r>
              <a:rPr lang="en-US" sz="7200"/>
              <a:t>Bioportal Costs + Compatibility</a:t>
            </a:r>
          </a:p>
          <a:p>
            <a:pPr marL="457200" indent="-457200">
              <a:buFont typeface="+mj-lt"/>
              <a:buAutoNum type="arabicPeriod"/>
            </a:pPr>
            <a:r>
              <a:rPr lang="en-US" sz="7200"/>
              <a:t>Tool 2: Lightag</a:t>
            </a:r>
          </a:p>
          <a:p>
            <a:pPr marL="457200" indent="-457200">
              <a:buFont typeface="+mj-lt"/>
              <a:buAutoNum type="arabicPeriod"/>
            </a:pPr>
            <a:r>
              <a:rPr lang="en-US" sz="7200"/>
              <a:t>Lightag S + W</a:t>
            </a:r>
          </a:p>
          <a:p>
            <a:pPr marL="457200" indent="-457200">
              <a:buFont typeface="+mj-lt"/>
              <a:buAutoNum type="arabicPeriod"/>
            </a:pPr>
            <a:r>
              <a:rPr lang="en-US" sz="7200"/>
              <a:t>Lightag Costs + Compatibility</a:t>
            </a:r>
          </a:p>
          <a:p>
            <a:pPr marL="457200" indent="-457200">
              <a:buFont typeface="+mj-lt"/>
              <a:buAutoNum type="arabicPeriod"/>
            </a:pPr>
            <a:endParaRPr lang="en-US" sz="7200"/>
          </a:p>
          <a:p>
            <a:pPr marL="457200" indent="-457200">
              <a:buFont typeface="+mj-lt"/>
              <a:buAutoNum type="arabicPeriod"/>
            </a:pPr>
            <a:endParaRPr lang="en-US" sz="7200"/>
          </a:p>
          <a:p>
            <a:pPr marL="457200" indent="-457200">
              <a:buFont typeface="+mj-lt"/>
              <a:buAutoNum type="arabicPeriod"/>
            </a:pPr>
            <a:r>
              <a:rPr lang="en-US" sz="7200"/>
              <a:t>Tool 3: TagTog</a:t>
            </a:r>
          </a:p>
          <a:p>
            <a:pPr marL="457200" indent="-457200">
              <a:buFont typeface="+mj-lt"/>
              <a:buAutoNum type="arabicPeriod"/>
            </a:pPr>
            <a:r>
              <a:rPr lang="en-US" sz="7200"/>
              <a:t>TagTog S + W</a:t>
            </a:r>
          </a:p>
          <a:p>
            <a:pPr marL="457200" indent="-457200">
              <a:buFont typeface="+mj-lt"/>
              <a:buAutoNum type="arabicPeriod"/>
            </a:pPr>
            <a:r>
              <a:rPr lang="en-US" sz="7200"/>
              <a:t>TagTog costs + Compatibility </a:t>
            </a:r>
          </a:p>
          <a:p>
            <a:pPr marL="457200" indent="-457200">
              <a:buFont typeface="+mj-lt"/>
              <a:buAutoNum type="arabicPeriod"/>
            </a:pPr>
            <a:r>
              <a:rPr lang="en-US" sz="7200"/>
              <a:t>Tool 4: Diigo </a:t>
            </a:r>
          </a:p>
          <a:p>
            <a:pPr marL="457200" indent="-457200">
              <a:buFont typeface="+mj-lt"/>
              <a:buAutoNum type="arabicPeriod"/>
            </a:pPr>
            <a:r>
              <a:rPr lang="en-US" sz="7200"/>
              <a:t>Diigo S + W</a:t>
            </a:r>
          </a:p>
          <a:p>
            <a:pPr marL="457200" indent="-457200">
              <a:buFont typeface="+mj-lt"/>
              <a:buAutoNum type="arabicPeriod"/>
            </a:pPr>
            <a:r>
              <a:rPr lang="en-US" sz="7200"/>
              <a:t>Diigo Costs + Compatibility </a:t>
            </a:r>
          </a:p>
          <a:p>
            <a:pPr marL="457200" indent="-457200">
              <a:buFont typeface="+mj-lt"/>
              <a:buAutoNum type="arabicPeriod"/>
            </a:pPr>
            <a:r>
              <a:rPr lang="en-US" sz="7200"/>
              <a:t>Feasibility Analysis </a:t>
            </a:r>
          </a:p>
          <a:p>
            <a:pPr marL="457200" indent="-457200">
              <a:buFont typeface="+mj-lt"/>
              <a:buAutoNum type="arabicPeriod"/>
            </a:pPr>
            <a:r>
              <a:rPr lang="en-US" sz="7200"/>
              <a:t>Recommendations </a:t>
            </a:r>
          </a:p>
          <a:p>
            <a:pPr marL="457200" indent="-457200">
              <a:buFont typeface="+mj-lt"/>
              <a:buAutoNum type="arabicPeriod"/>
            </a:pPr>
            <a:r>
              <a:rPr lang="en-US" sz="7200"/>
              <a:t>The Team</a:t>
            </a:r>
          </a:p>
          <a:p>
            <a:pPr marL="457200" indent="-457200">
              <a:buFont typeface="+mj-lt"/>
              <a:buAutoNum type="arabicPeriod"/>
            </a:pPr>
            <a:r>
              <a:rPr lang="en-US" sz="7200"/>
              <a:t>References  </a:t>
            </a:r>
          </a:p>
          <a:p>
            <a:pPr marL="457200" indent="-457200">
              <a:buFont typeface="+mj-lt"/>
              <a:buAutoNum type="arabicPeriod"/>
            </a:pPr>
            <a:endParaRPr lang="en-US" sz="3300"/>
          </a:p>
          <a:p>
            <a:pPr marL="457200" indent="-457200">
              <a:buFont typeface="+mj-lt"/>
              <a:buAutoNum type="arabicPeriod"/>
            </a:pPr>
            <a:endParaRPr lang="en-US" sz="3300"/>
          </a:p>
          <a:p>
            <a:pPr marL="457200" indent="-457200">
              <a:buFont typeface="+mj-lt"/>
              <a:buAutoNum type="arabicPeriod"/>
            </a:pPr>
            <a:endParaRPr lang="en-US" sz="3300"/>
          </a:p>
          <a:p>
            <a:pPr marL="457200" indent="-457200">
              <a:buFont typeface="+mj-lt"/>
              <a:buAutoNum type="arabicPeriod"/>
            </a:pPr>
            <a:endParaRPr lang="en-US"/>
          </a:p>
          <a:p>
            <a:pPr marL="457200" indent="-457200">
              <a:buFont typeface="+mj-lt"/>
              <a:buAutoNum type="arabicPeriod"/>
            </a:pPr>
            <a:endParaRPr lang="en-US"/>
          </a:p>
        </p:txBody>
      </p:sp>
    </p:spTree>
    <p:extLst>
      <p:ext uri="{BB962C8B-B14F-4D97-AF65-F5344CB8AC3E}">
        <p14:creationId xmlns:p14="http://schemas.microsoft.com/office/powerpoint/2010/main" val="18448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A576-20E1-AD46-9394-67A93BD2ACA4}"/>
              </a:ext>
            </a:extLst>
          </p:cNvPr>
          <p:cNvSpPr>
            <a:spLocks noGrp="1"/>
          </p:cNvSpPr>
          <p:nvPr>
            <p:ph type="title"/>
          </p:nvPr>
        </p:nvSpPr>
        <p:spPr/>
        <p:txBody>
          <a:bodyPr/>
          <a:lstStyle/>
          <a:p>
            <a:r>
              <a:rPr lang="en-US"/>
              <a:t>AIMS + DELIVERABLES </a:t>
            </a:r>
          </a:p>
        </p:txBody>
      </p:sp>
      <p:sp>
        <p:nvSpPr>
          <p:cNvPr id="4" name="Content Placeholder 3">
            <a:extLst>
              <a:ext uri="{FF2B5EF4-FFF2-40B4-BE49-F238E27FC236}">
                <a16:creationId xmlns:a16="http://schemas.microsoft.com/office/drawing/2014/main" id="{877CDE78-6731-7740-9A4A-E47A92E0EE59}"/>
              </a:ext>
            </a:extLst>
          </p:cNvPr>
          <p:cNvSpPr>
            <a:spLocks noGrp="1"/>
          </p:cNvSpPr>
          <p:nvPr>
            <p:ph sz="half" idx="1"/>
          </p:nvPr>
        </p:nvSpPr>
        <p:spPr/>
        <p:txBody>
          <a:bodyPr vert="horz" lIns="91440" tIns="45720" rIns="91440" bIns="45720" rtlCol="0" anchor="t">
            <a:normAutofit fontScale="85000" lnSpcReduction="10000"/>
          </a:bodyPr>
          <a:lstStyle/>
          <a:p>
            <a:pPr marL="0" indent="0">
              <a:buNone/>
            </a:pPr>
            <a:r>
              <a:rPr lang="en-US" b="1"/>
              <a:t>Aims </a:t>
            </a:r>
          </a:p>
          <a:p>
            <a:r>
              <a:rPr lang="en-AU"/>
              <a:t>To develop a web service that annotates text with definitions, taken from controlled online vocabulary services.</a:t>
            </a:r>
          </a:p>
          <a:p>
            <a:r>
              <a:rPr lang="en-AU"/>
              <a:t>Provided by a collaboration of online vocabulary services.</a:t>
            </a:r>
          </a:p>
          <a:p>
            <a:r>
              <a:rPr lang="en-AU"/>
              <a:t>A quick understanding, which is enabled by hyperlinking technical terms to their corresponding definitions. </a:t>
            </a:r>
          </a:p>
        </p:txBody>
      </p:sp>
      <p:sp>
        <p:nvSpPr>
          <p:cNvPr id="5" name="Content Placeholder 4">
            <a:extLst>
              <a:ext uri="{FF2B5EF4-FFF2-40B4-BE49-F238E27FC236}">
                <a16:creationId xmlns:a16="http://schemas.microsoft.com/office/drawing/2014/main" id="{F7098013-935B-954B-A387-3C9B39155315}"/>
              </a:ext>
            </a:extLst>
          </p:cNvPr>
          <p:cNvSpPr>
            <a:spLocks noGrp="1"/>
          </p:cNvSpPr>
          <p:nvPr>
            <p:ph sz="half" idx="2"/>
          </p:nvPr>
        </p:nvSpPr>
        <p:spPr/>
        <p:txBody>
          <a:bodyPr vert="horz" lIns="91440" tIns="45720" rIns="91440" bIns="45720" rtlCol="0" anchor="t">
            <a:normAutofit fontScale="85000" lnSpcReduction="10000"/>
          </a:bodyPr>
          <a:lstStyle/>
          <a:p>
            <a:pPr marL="0" indent="0">
              <a:buNone/>
            </a:pPr>
            <a:r>
              <a:rPr lang="en-US" b="1"/>
              <a:t>Deliverables </a:t>
            </a:r>
          </a:p>
          <a:p>
            <a:r>
              <a:rPr lang="en-GB"/>
              <a:t>Design Document</a:t>
            </a:r>
          </a:p>
          <a:p>
            <a:r>
              <a:rPr lang="en-GB"/>
              <a:t>Diagrams</a:t>
            </a:r>
          </a:p>
          <a:p>
            <a:r>
              <a:rPr lang="en-GB"/>
              <a:t>Sprint Management.</a:t>
            </a:r>
          </a:p>
          <a:p>
            <a:r>
              <a:rPr lang="en-GB"/>
              <a:t>Market Research Analysis</a:t>
            </a:r>
          </a:p>
          <a:p>
            <a:endParaRPr lang="en-GB"/>
          </a:p>
        </p:txBody>
      </p:sp>
    </p:spTree>
    <p:extLst>
      <p:ext uri="{BB962C8B-B14F-4D97-AF65-F5344CB8AC3E}">
        <p14:creationId xmlns:p14="http://schemas.microsoft.com/office/powerpoint/2010/main" val="47838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5763-38AE-7542-B840-3398F25F99C0}"/>
              </a:ext>
            </a:extLst>
          </p:cNvPr>
          <p:cNvSpPr>
            <a:spLocks noGrp="1"/>
          </p:cNvSpPr>
          <p:nvPr>
            <p:ph type="title"/>
          </p:nvPr>
        </p:nvSpPr>
        <p:spPr/>
        <p:txBody>
          <a:bodyPr/>
          <a:lstStyle/>
          <a:p>
            <a:r>
              <a:rPr lang="en-US"/>
              <a:t>Target market + target need</a:t>
            </a:r>
          </a:p>
        </p:txBody>
      </p:sp>
      <p:sp>
        <p:nvSpPr>
          <p:cNvPr id="4" name="Content Placeholder 3">
            <a:extLst>
              <a:ext uri="{FF2B5EF4-FFF2-40B4-BE49-F238E27FC236}">
                <a16:creationId xmlns:a16="http://schemas.microsoft.com/office/drawing/2014/main" id="{E21962AA-2B06-8F42-80A7-8B7CBD3CFDE2}"/>
              </a:ext>
            </a:extLst>
          </p:cNvPr>
          <p:cNvSpPr>
            <a:spLocks noGrp="1"/>
          </p:cNvSpPr>
          <p:nvPr>
            <p:ph sz="half" idx="1"/>
          </p:nvPr>
        </p:nvSpPr>
        <p:spPr/>
        <p:txBody>
          <a:bodyPr vert="horz" lIns="91440" tIns="45720" rIns="91440" bIns="45720" rtlCol="0" anchor="t">
            <a:normAutofit/>
          </a:bodyPr>
          <a:lstStyle/>
          <a:p>
            <a:pPr marL="0" indent="0">
              <a:buNone/>
            </a:pPr>
            <a:r>
              <a:rPr lang="en-US" b="1"/>
              <a:t>Target Market </a:t>
            </a:r>
          </a:p>
          <a:p>
            <a:r>
              <a:rPr lang="en-AU"/>
              <a:t>The target market of our tool includes anyone who is undertaking online research using the internet.</a:t>
            </a:r>
          </a:p>
          <a:p>
            <a:r>
              <a:rPr lang="en-AU"/>
              <a:t>The target market must be old enough to be undertaking research.</a:t>
            </a:r>
          </a:p>
        </p:txBody>
      </p:sp>
      <p:sp>
        <p:nvSpPr>
          <p:cNvPr id="5" name="Content Placeholder 4">
            <a:extLst>
              <a:ext uri="{FF2B5EF4-FFF2-40B4-BE49-F238E27FC236}">
                <a16:creationId xmlns:a16="http://schemas.microsoft.com/office/drawing/2014/main" id="{F004179F-9CF2-B644-946B-6672A2DF54CC}"/>
              </a:ext>
            </a:extLst>
          </p:cNvPr>
          <p:cNvSpPr>
            <a:spLocks noGrp="1"/>
          </p:cNvSpPr>
          <p:nvPr>
            <p:ph sz="half" idx="2"/>
          </p:nvPr>
        </p:nvSpPr>
        <p:spPr/>
        <p:txBody>
          <a:bodyPr vert="horz" lIns="91440" tIns="45720" rIns="91440" bIns="45720" rtlCol="0" anchor="t">
            <a:normAutofit/>
          </a:bodyPr>
          <a:lstStyle/>
          <a:p>
            <a:pPr marL="0" indent="0">
              <a:buNone/>
            </a:pPr>
            <a:r>
              <a:rPr lang="en-US" b="1"/>
              <a:t>Target Need </a:t>
            </a:r>
          </a:p>
          <a:p>
            <a:r>
              <a:rPr lang="en-AU"/>
              <a:t>Description of the tool.</a:t>
            </a:r>
          </a:p>
          <a:p>
            <a:r>
              <a:rPr lang="en-AU"/>
              <a:t>Need for this tool.</a:t>
            </a:r>
          </a:p>
          <a:p>
            <a:r>
              <a:rPr lang="en-AU"/>
              <a:t>Demand of this tool.</a:t>
            </a:r>
          </a:p>
        </p:txBody>
      </p:sp>
    </p:spTree>
    <p:extLst>
      <p:ext uri="{BB962C8B-B14F-4D97-AF65-F5344CB8AC3E}">
        <p14:creationId xmlns:p14="http://schemas.microsoft.com/office/powerpoint/2010/main" val="94030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47E0-1388-2040-9639-3F583EB65EAA}"/>
              </a:ext>
            </a:extLst>
          </p:cNvPr>
          <p:cNvSpPr>
            <a:spLocks noGrp="1"/>
          </p:cNvSpPr>
          <p:nvPr>
            <p:ph type="title"/>
          </p:nvPr>
        </p:nvSpPr>
        <p:spPr/>
        <p:txBody>
          <a:bodyPr/>
          <a:lstStyle/>
          <a:p>
            <a:r>
              <a:rPr lang="en-US"/>
              <a:t>Competitor analysis</a:t>
            </a:r>
          </a:p>
        </p:txBody>
      </p:sp>
      <p:sp>
        <p:nvSpPr>
          <p:cNvPr id="3" name="Content Placeholder 2">
            <a:extLst>
              <a:ext uri="{FF2B5EF4-FFF2-40B4-BE49-F238E27FC236}">
                <a16:creationId xmlns:a16="http://schemas.microsoft.com/office/drawing/2014/main" id="{24EFF7A2-0667-D145-BD3E-879DCEDEEA25}"/>
              </a:ext>
            </a:extLst>
          </p:cNvPr>
          <p:cNvSpPr>
            <a:spLocks noGrp="1"/>
          </p:cNvSpPr>
          <p:nvPr>
            <p:ph idx="1"/>
          </p:nvPr>
        </p:nvSpPr>
        <p:spPr/>
        <p:txBody>
          <a:bodyPr/>
          <a:lstStyle/>
          <a:p>
            <a:r>
              <a:rPr lang="en-US"/>
              <a:t>Four of the most similar and compatible tools have been chosen and outlined in the coming slides. </a:t>
            </a:r>
          </a:p>
          <a:p>
            <a:r>
              <a:rPr lang="en-US"/>
              <a:t>These tools include: Bioportal, Lightag, TagTog and Diigo.</a:t>
            </a:r>
          </a:p>
          <a:p>
            <a:r>
              <a:rPr lang="en-US"/>
              <a:t>The description of the tool as well as benefits, drawbacks, costs and alignment with our aims/deliverables will be analysed.</a:t>
            </a:r>
          </a:p>
        </p:txBody>
      </p:sp>
    </p:spTree>
    <p:extLst>
      <p:ext uri="{BB962C8B-B14F-4D97-AF65-F5344CB8AC3E}">
        <p14:creationId xmlns:p14="http://schemas.microsoft.com/office/powerpoint/2010/main" val="8155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EC21-F6CA-C647-B318-9646FC125F4C}"/>
              </a:ext>
            </a:extLst>
          </p:cNvPr>
          <p:cNvSpPr>
            <a:spLocks noGrp="1"/>
          </p:cNvSpPr>
          <p:nvPr>
            <p:ph type="title"/>
          </p:nvPr>
        </p:nvSpPr>
        <p:spPr/>
        <p:txBody>
          <a:bodyPr/>
          <a:lstStyle/>
          <a:p>
            <a:r>
              <a:rPr lang="en-US"/>
              <a:t>Tool 1: </a:t>
            </a:r>
            <a:r>
              <a:rPr lang="en-US" err="1"/>
              <a:t>bioportal</a:t>
            </a:r>
            <a:endParaRPr lang="en-US"/>
          </a:p>
        </p:txBody>
      </p:sp>
      <p:sp>
        <p:nvSpPr>
          <p:cNvPr id="3" name="Content Placeholder 2">
            <a:extLst>
              <a:ext uri="{FF2B5EF4-FFF2-40B4-BE49-F238E27FC236}">
                <a16:creationId xmlns:a16="http://schemas.microsoft.com/office/drawing/2014/main" id="{7C4D7B4D-A405-EB42-9630-4CB3D7ED7FBB}"/>
              </a:ext>
            </a:extLst>
          </p:cNvPr>
          <p:cNvSpPr>
            <a:spLocks noGrp="1"/>
          </p:cNvSpPr>
          <p:nvPr>
            <p:ph sz="half" idx="1"/>
          </p:nvPr>
        </p:nvSpPr>
        <p:spPr/>
        <p:txBody>
          <a:bodyPr vert="horz" lIns="91440" tIns="45720" rIns="91440" bIns="45720" rtlCol="0" anchor="t">
            <a:normAutofit/>
          </a:bodyPr>
          <a:lstStyle/>
          <a:p>
            <a:pPr marL="0" indent="0">
              <a:buNone/>
            </a:pPr>
            <a:r>
              <a:rPr lang="en-US"/>
              <a:t>Description: </a:t>
            </a:r>
          </a:p>
          <a:p>
            <a:r>
              <a:rPr lang="en-US"/>
              <a:t> </a:t>
            </a:r>
            <a:r>
              <a:rPr lang="en-AU" err="1"/>
              <a:t>Bioportal</a:t>
            </a:r>
            <a:r>
              <a:rPr lang="en-AU"/>
              <a:t> is a bio ontology website which assists in annotating words by providing links for various different websites, in which the user can obtain meanings and definitions of words.</a:t>
            </a:r>
          </a:p>
          <a:p>
            <a:endParaRPr lang="en-AU"/>
          </a:p>
          <a:p>
            <a:endParaRPr lang="en-AU"/>
          </a:p>
        </p:txBody>
      </p:sp>
      <p:pic>
        <p:nvPicPr>
          <p:cNvPr id="4" name="Picture 4" descr="A screenshot of a cell phone&#10;&#10;Description generated with very high confidence">
            <a:extLst>
              <a:ext uri="{FF2B5EF4-FFF2-40B4-BE49-F238E27FC236}">
                <a16:creationId xmlns:a16="http://schemas.microsoft.com/office/drawing/2014/main" id="{76E0B173-4C6C-4306-950F-D58EA7EEE376}"/>
              </a:ext>
            </a:extLst>
          </p:cNvPr>
          <p:cNvPicPr>
            <a:picLocks noChangeAspect="1"/>
          </p:cNvPicPr>
          <p:nvPr/>
        </p:nvPicPr>
        <p:blipFill>
          <a:blip r:embed="rId2"/>
          <a:stretch>
            <a:fillRect/>
          </a:stretch>
        </p:blipFill>
        <p:spPr>
          <a:xfrm>
            <a:off x="6323011" y="2871574"/>
            <a:ext cx="4724400" cy="2554712"/>
          </a:xfrm>
          <a:prstGeom prst="rect">
            <a:avLst/>
          </a:prstGeom>
        </p:spPr>
      </p:pic>
    </p:spTree>
    <p:extLst>
      <p:ext uri="{BB962C8B-B14F-4D97-AF65-F5344CB8AC3E}">
        <p14:creationId xmlns:p14="http://schemas.microsoft.com/office/powerpoint/2010/main" val="293708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CB14-F52D-2E4D-A1D9-01590A62DCC8}"/>
              </a:ext>
            </a:extLst>
          </p:cNvPr>
          <p:cNvSpPr>
            <a:spLocks noGrp="1"/>
          </p:cNvSpPr>
          <p:nvPr>
            <p:ph type="title"/>
          </p:nvPr>
        </p:nvSpPr>
        <p:spPr/>
        <p:txBody>
          <a:bodyPr/>
          <a:lstStyle/>
          <a:p>
            <a:r>
              <a:rPr lang="en-US"/>
              <a:t>Bioportal benefits + drawbacks</a:t>
            </a:r>
          </a:p>
        </p:txBody>
      </p:sp>
      <p:sp>
        <p:nvSpPr>
          <p:cNvPr id="4" name="Content Placeholder 3">
            <a:extLst>
              <a:ext uri="{FF2B5EF4-FFF2-40B4-BE49-F238E27FC236}">
                <a16:creationId xmlns:a16="http://schemas.microsoft.com/office/drawing/2014/main" id="{4C490B34-13FD-2B4F-B859-9D28D85B3C2E}"/>
              </a:ext>
            </a:extLst>
          </p:cNvPr>
          <p:cNvSpPr>
            <a:spLocks noGrp="1"/>
          </p:cNvSpPr>
          <p:nvPr>
            <p:ph sz="half" idx="1"/>
          </p:nvPr>
        </p:nvSpPr>
        <p:spPr>
          <a:xfrm>
            <a:off x="1141410" y="2249485"/>
            <a:ext cx="4878389" cy="3908427"/>
          </a:xfrm>
        </p:spPr>
        <p:txBody>
          <a:bodyPr vert="horz" lIns="91440" tIns="45720" rIns="91440" bIns="45720" rtlCol="0" anchor="t">
            <a:normAutofit fontScale="92500" lnSpcReduction="20000"/>
          </a:bodyPr>
          <a:lstStyle/>
          <a:p>
            <a:pPr marL="0" indent="0">
              <a:buNone/>
            </a:pPr>
            <a:r>
              <a:rPr lang="en-US"/>
              <a:t>Benefits</a:t>
            </a:r>
          </a:p>
          <a:p>
            <a:r>
              <a:rPr lang="en-US"/>
              <a:t> </a:t>
            </a:r>
            <a:r>
              <a:rPr lang="en-AU"/>
              <a:t>Free web page annotation tool</a:t>
            </a:r>
            <a:endParaRPr lang="en-US"/>
          </a:p>
          <a:p>
            <a:r>
              <a:rPr lang="en-AU"/>
              <a:t>Advance search options available based on databases </a:t>
            </a:r>
            <a:endParaRPr lang="en-US"/>
          </a:p>
          <a:p>
            <a:r>
              <a:rPr lang="en-AU"/>
              <a:t>Customisation options according to user queries</a:t>
            </a:r>
            <a:endParaRPr lang="en-US"/>
          </a:p>
          <a:p>
            <a:r>
              <a:rPr lang="en-AU"/>
              <a:t>Easy to use and handle</a:t>
            </a:r>
            <a:endParaRPr lang="en-US"/>
          </a:p>
          <a:p>
            <a:r>
              <a:rPr lang="en-AU"/>
              <a:t>Get recommendations for the input query we provided</a:t>
            </a:r>
            <a:endParaRPr lang="en-US"/>
          </a:p>
          <a:p>
            <a:endParaRPr lang="en-US"/>
          </a:p>
        </p:txBody>
      </p:sp>
      <p:sp>
        <p:nvSpPr>
          <p:cNvPr id="5" name="Content Placeholder 4">
            <a:extLst>
              <a:ext uri="{FF2B5EF4-FFF2-40B4-BE49-F238E27FC236}">
                <a16:creationId xmlns:a16="http://schemas.microsoft.com/office/drawing/2014/main" id="{BB391022-9718-2B4C-AA68-4DD7823BD991}"/>
              </a:ext>
            </a:extLst>
          </p:cNvPr>
          <p:cNvSpPr>
            <a:spLocks noGrp="1"/>
          </p:cNvSpPr>
          <p:nvPr>
            <p:ph sz="half" idx="2"/>
          </p:nvPr>
        </p:nvSpPr>
        <p:spPr/>
        <p:txBody>
          <a:bodyPr vert="horz" lIns="91440" tIns="45720" rIns="91440" bIns="45720" rtlCol="0" anchor="t">
            <a:normAutofit fontScale="92500" lnSpcReduction="20000"/>
          </a:bodyPr>
          <a:lstStyle/>
          <a:p>
            <a:pPr marL="0" indent="0">
              <a:buNone/>
            </a:pPr>
            <a:r>
              <a:rPr lang="en-US"/>
              <a:t>Drawbacks</a:t>
            </a:r>
          </a:p>
          <a:p>
            <a:pPr>
              <a:buFont typeface="Arial"/>
              <a:buChar char="•"/>
            </a:pPr>
            <a:r>
              <a:rPr lang="en-AU"/>
              <a:t>We can search only ontology &amp; Biomedical bases keywords</a:t>
            </a:r>
            <a:endParaRPr lang="en-US"/>
          </a:p>
          <a:p>
            <a:pPr>
              <a:buFont typeface="Arial"/>
              <a:buChar char="•"/>
            </a:pPr>
            <a:r>
              <a:rPr lang="en-AU"/>
              <a:t>Limited to Biomedical uses not compatible all fields</a:t>
            </a:r>
            <a:endParaRPr lang="en-US"/>
          </a:p>
          <a:p>
            <a:pPr marL="0" indent="0">
              <a:buNone/>
            </a:pPr>
            <a:endParaRPr lang="en-US"/>
          </a:p>
          <a:p>
            <a:endParaRPr lang="en-US"/>
          </a:p>
        </p:txBody>
      </p:sp>
    </p:spTree>
    <p:extLst>
      <p:ext uri="{BB962C8B-B14F-4D97-AF65-F5344CB8AC3E}">
        <p14:creationId xmlns:p14="http://schemas.microsoft.com/office/powerpoint/2010/main" val="135171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4A20-0980-B844-9302-074464D0B8E6}"/>
              </a:ext>
            </a:extLst>
          </p:cNvPr>
          <p:cNvSpPr>
            <a:spLocks noGrp="1"/>
          </p:cNvSpPr>
          <p:nvPr>
            <p:ph type="title"/>
          </p:nvPr>
        </p:nvSpPr>
        <p:spPr/>
        <p:txBody>
          <a:bodyPr/>
          <a:lstStyle/>
          <a:p>
            <a:r>
              <a:rPr lang="en-US"/>
              <a:t>Bioportal costs + compatibility</a:t>
            </a:r>
          </a:p>
        </p:txBody>
      </p:sp>
      <p:sp>
        <p:nvSpPr>
          <p:cNvPr id="4" name="Content Placeholder 3">
            <a:extLst>
              <a:ext uri="{FF2B5EF4-FFF2-40B4-BE49-F238E27FC236}">
                <a16:creationId xmlns:a16="http://schemas.microsoft.com/office/drawing/2014/main" id="{7E27ED1B-799A-6B4F-B6EC-7025A2BC143C}"/>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a:t>Costs </a:t>
            </a:r>
          </a:p>
          <a:p>
            <a:r>
              <a:rPr lang="en-AU" err="1"/>
              <a:t>Bioportal</a:t>
            </a:r>
            <a:r>
              <a:rPr lang="en-AU"/>
              <a:t> annotator is an open source tool, free for anyone to use at no cost. There is a login option where user  is able to create their account and download the latest versions of ontologies for their work. </a:t>
            </a:r>
            <a:endParaRPr lang="en-US"/>
          </a:p>
          <a:p>
            <a:pPr algn="just"/>
            <a:endParaRPr lang="en-US"/>
          </a:p>
          <a:p>
            <a:endParaRPr lang="en-US"/>
          </a:p>
        </p:txBody>
      </p:sp>
      <p:sp>
        <p:nvSpPr>
          <p:cNvPr id="5" name="Content Placeholder 4">
            <a:extLst>
              <a:ext uri="{FF2B5EF4-FFF2-40B4-BE49-F238E27FC236}">
                <a16:creationId xmlns:a16="http://schemas.microsoft.com/office/drawing/2014/main" id="{2013F271-3AEB-CF49-98A2-FAFFC3D4FBFA}"/>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a:t>Compatibility </a:t>
            </a:r>
          </a:p>
          <a:p>
            <a:r>
              <a:rPr lang="en-AU"/>
              <a:t>The most important feature that aligns with aim and deliverables is the annotator. As our project is based around the features and uses of text annotation. We will integrate two API’s from the existing ontology libraries and develop an annotator.</a:t>
            </a:r>
            <a:endParaRPr lang="en-US"/>
          </a:p>
          <a:p>
            <a:pPr marL="0" indent="0">
              <a:buNone/>
            </a:pPr>
            <a:endParaRPr lang="en-US"/>
          </a:p>
          <a:p>
            <a:endParaRPr lang="en-US"/>
          </a:p>
        </p:txBody>
      </p:sp>
    </p:spTree>
    <p:extLst>
      <p:ext uri="{BB962C8B-B14F-4D97-AF65-F5344CB8AC3E}">
        <p14:creationId xmlns:p14="http://schemas.microsoft.com/office/powerpoint/2010/main" val="821633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34B7C3F3B6CC4F81D26152F5BE43D6" ma:contentTypeVersion="4" ma:contentTypeDescription="Create a new document." ma:contentTypeScope="" ma:versionID="6b4d761c164e41b2f0bf67df545a0f54">
  <xsd:schema xmlns:xsd="http://www.w3.org/2001/XMLSchema" xmlns:xs="http://www.w3.org/2001/XMLSchema" xmlns:p="http://schemas.microsoft.com/office/2006/metadata/properties" xmlns:ns2="4d55e911-c70d-43ca-9151-c666e84c6e52" xmlns:ns3="da62f8a8-5d91-4e37-9628-dcb295a23e5a" targetNamespace="http://schemas.microsoft.com/office/2006/metadata/properties" ma:root="true" ma:fieldsID="be9f9acd192e94865981e40221cb82dc" ns2:_="" ns3:_="">
    <xsd:import namespace="4d55e911-c70d-43ca-9151-c666e84c6e52"/>
    <xsd:import namespace="da62f8a8-5d91-4e37-9628-dcb295a23e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5e911-c70d-43ca-9151-c666e84c6e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a62f8a8-5d91-4e37-9628-dcb295a23e5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8F66A6-37AC-4D88-B65D-6E63C7E0F917}"/>
</file>

<file path=customXml/itemProps2.xml><?xml version="1.0" encoding="utf-8"?>
<ds:datastoreItem xmlns:ds="http://schemas.openxmlformats.org/officeDocument/2006/customXml" ds:itemID="{93F23AE2-FFC6-47D1-922E-A633FC39AB6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028AB41-43AC-4120-9B8C-0C6DB7E59F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Circuit</vt:lpstr>
      <vt:lpstr>MARKET RESEARCH ANALYSIS</vt:lpstr>
      <vt:lpstr>PRESENTATION BY</vt:lpstr>
      <vt:lpstr>PRESENTATION OUTLINE </vt:lpstr>
      <vt:lpstr>AIMS + DELIVERABLES </vt:lpstr>
      <vt:lpstr>Target market + target need</vt:lpstr>
      <vt:lpstr>Competitor analysis</vt:lpstr>
      <vt:lpstr>Tool 1: bioportal</vt:lpstr>
      <vt:lpstr>Bioportal benefits + drawbacks</vt:lpstr>
      <vt:lpstr>Bioportal costs + compatibility</vt:lpstr>
      <vt:lpstr>Tool 2: lightTag</vt:lpstr>
      <vt:lpstr>Lightag benefits + Drawbacks </vt:lpstr>
      <vt:lpstr>lightag costs + compatibility</vt:lpstr>
      <vt:lpstr>Tool 3: TAGTOG</vt:lpstr>
      <vt:lpstr>tagtog benefits + drawbacks</vt:lpstr>
      <vt:lpstr>tagtog costs + compatibility</vt:lpstr>
      <vt:lpstr>Tool 4: Diigo </vt:lpstr>
      <vt:lpstr>DIIGO BENEFITS + DRAWBACKS</vt:lpstr>
      <vt:lpstr>DIIGO COSTS + Compatibility </vt:lpstr>
      <vt:lpstr>Feasibility analysis </vt:lpstr>
      <vt:lpstr>Recommendations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RESEARCH ANALYSIS</dc:title>
  <dc:creator>Amelia Wigg</dc:creator>
  <cp:revision>1</cp:revision>
  <dcterms:created xsi:type="dcterms:W3CDTF">2019-05-02T02:16:47Z</dcterms:created>
  <dcterms:modified xsi:type="dcterms:W3CDTF">2019-05-16T02:57:55Z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0x0101001C34B7C3F3B6CC4F81D26152F5BE43D6</vt:lpwstr>
  </property>
</Properties>
</file>