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Lst>
  <p:notesMasterIdLst>
    <p:notesMasterId r:id="rId9"/>
  </p:notesMasterIdLst>
  <p:handoutMasterIdLst>
    <p:handoutMasterId r:id="rId10"/>
  </p:handoutMasterIdLst>
  <p:sldIdLst>
    <p:sldId id="256" r:id="rId5"/>
    <p:sldId id="258" r:id="rId6"/>
    <p:sldId id="259" r:id="rId7"/>
    <p:sldId id="260"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3" d="100"/>
          <a:sy n="93" d="100"/>
        </p:scale>
        <p:origin x="84" y="474"/>
      </p:cViewPr>
      <p:guideLst/>
    </p:cSldViewPr>
  </p:slideViewPr>
  <p:notesTextViewPr>
    <p:cViewPr>
      <p:scale>
        <a:sx n="1" d="1"/>
        <a:sy n="1" d="1"/>
      </p:scale>
      <p:origin x="0" y="0"/>
    </p:cViewPr>
  </p:notesTextViewPr>
  <p:notesViewPr>
    <p:cSldViewPr snapToGrid="0">
      <p:cViewPr varScale="1">
        <p:scale>
          <a:sx n="60" d="100"/>
          <a:sy n="60" d="100"/>
        </p:scale>
        <p:origin x="1670"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9B3372-74CF-4E21-A4D4-286B22AA5A6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63762BE-D43C-49F5-99A5-BF49C695927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B85766F-5EC0-4797-B4D1-777FCB005B11}" type="datetimeFigureOut">
              <a:rPr lang="en-US" smtClean="0"/>
              <a:t>2/13/2025</a:t>
            </a:fld>
            <a:endParaRPr lang="en-US" dirty="0"/>
          </a:p>
        </p:txBody>
      </p:sp>
      <p:sp>
        <p:nvSpPr>
          <p:cNvPr id="4" name="Footer Placeholder 3">
            <a:extLst>
              <a:ext uri="{FF2B5EF4-FFF2-40B4-BE49-F238E27FC236}">
                <a16:creationId xmlns:a16="http://schemas.microsoft.com/office/drawing/2014/main" id="{1989E452-9BCA-4AF5-9A9C-233BF410EAA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6BF9F63-CE4F-44E2-A07D-7E654DE9F5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0AC76B-F5B1-4D6E-BACD-2A80744AC929}" type="slidenum">
              <a:rPr lang="en-US" smtClean="0"/>
              <a:t>‹#›</a:t>
            </a:fld>
            <a:endParaRPr lang="en-US" dirty="0"/>
          </a:p>
        </p:txBody>
      </p:sp>
    </p:spTree>
    <p:extLst>
      <p:ext uri="{BB962C8B-B14F-4D97-AF65-F5344CB8AC3E}">
        <p14:creationId xmlns:p14="http://schemas.microsoft.com/office/powerpoint/2010/main" val="32051452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2B4B5EC-152C-4627-80C0-63B10D5574EF}" type="datetimeFigureOut">
              <a:rPr lang="en-US" smtClean="0"/>
              <a:t>2/13/2025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EEE60E-651F-40CC-AD73-C00F10CE42B6}" type="slidenum">
              <a:rPr lang="en-US" smtClean="0"/>
              <a:t>‹#›</a:t>
            </a:fld>
            <a:endParaRPr lang="en-US" dirty="0"/>
          </a:p>
        </p:txBody>
      </p:sp>
    </p:spTree>
    <p:extLst>
      <p:ext uri="{BB962C8B-B14F-4D97-AF65-F5344CB8AC3E}">
        <p14:creationId xmlns:p14="http://schemas.microsoft.com/office/powerpoint/2010/main" val="20254175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1425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53284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24546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052723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05531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696050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20160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360534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7062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08808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7427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161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820541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6622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841419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6940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2/13/2025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94255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2/13/2025</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60987329"/>
      </p:ext>
    </p:extLst>
  </p:cSld>
  <p:clrMap bg1="dk1" tx1="lt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 id="214748368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8D3E5-C7A3-47DF-A374-46BF83A69904}"/>
              </a:ext>
            </a:extLst>
          </p:cNvPr>
          <p:cNvSpPr>
            <a:spLocks noGrp="1"/>
          </p:cNvSpPr>
          <p:nvPr>
            <p:ph type="ctrTitle"/>
          </p:nvPr>
        </p:nvSpPr>
        <p:spPr/>
        <p:txBody>
          <a:bodyPr>
            <a:normAutofit/>
          </a:bodyPr>
          <a:lstStyle/>
          <a:p>
            <a:pPr algn="ctr"/>
            <a:r>
              <a:rPr lang="en-US" dirty="0"/>
              <a:t>Analyzing Meeting Efficiency and Involvement: A Text-Based Approach</a:t>
            </a:r>
            <a:endParaRPr lang="en-US" dirty="0">
              <a:latin typeface="Rockwell" panose="02060603020205020403" pitchFamily="18" charset="0"/>
            </a:endParaRPr>
          </a:p>
        </p:txBody>
      </p:sp>
      <p:sp>
        <p:nvSpPr>
          <p:cNvPr id="3" name="Subtitle 2">
            <a:extLst>
              <a:ext uri="{FF2B5EF4-FFF2-40B4-BE49-F238E27FC236}">
                <a16:creationId xmlns:a16="http://schemas.microsoft.com/office/drawing/2014/main" id="{2E78725B-6E40-4D82-B375-7831D81C29EE}"/>
              </a:ext>
            </a:extLst>
          </p:cNvPr>
          <p:cNvSpPr>
            <a:spLocks noGrp="1"/>
          </p:cNvSpPr>
          <p:nvPr>
            <p:ph type="subTitle" idx="1"/>
          </p:nvPr>
        </p:nvSpPr>
        <p:spPr/>
        <p:txBody>
          <a:bodyPr>
            <a:normAutofit/>
          </a:bodyPr>
          <a:lstStyle/>
          <a:p>
            <a:pPr algn="ctr"/>
            <a:r>
              <a:rPr lang="en-US" sz="2400" dirty="0">
                <a:latin typeface="Tahoma" panose="020B0604030504040204" pitchFamily="34" charset="0"/>
                <a:ea typeface="Tahoma" panose="020B0604030504040204" pitchFamily="34" charset="0"/>
                <a:cs typeface="Tahoma" panose="020B0604030504040204" pitchFamily="34" charset="0"/>
              </a:rPr>
              <a:t>Nthabiseng thema</a:t>
            </a:r>
          </a:p>
        </p:txBody>
      </p:sp>
    </p:spTree>
    <p:extLst>
      <p:ext uri="{BB962C8B-B14F-4D97-AF65-F5344CB8AC3E}">
        <p14:creationId xmlns:p14="http://schemas.microsoft.com/office/powerpoint/2010/main" val="1819359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618518"/>
            <a:ext cx="9905998" cy="912331"/>
          </a:xfrm>
        </p:spPr>
        <p:txBody>
          <a:bodyPr>
            <a:normAutofit/>
          </a:bodyPr>
          <a:lstStyle/>
          <a:p>
            <a:r>
              <a:rPr lang="en-US" sz="4400" dirty="0">
                <a:latin typeface="Rockwell" panose="02060603020205020403" pitchFamily="18" charset="0"/>
              </a:rPr>
              <a:t>OBJECTIVE &amp; Data overview</a:t>
            </a:r>
          </a:p>
        </p:txBody>
      </p:sp>
      <p:sp>
        <p:nvSpPr>
          <p:cNvPr id="3" name="Content Placeholder 2">
            <a:extLst>
              <a:ext uri="{FF2B5EF4-FFF2-40B4-BE49-F238E27FC236}">
                <a16:creationId xmlns:a16="http://schemas.microsoft.com/office/drawing/2014/main" id="{143F5361-68C0-4BF5-80C8-F1E7BF92B2DB}"/>
              </a:ext>
            </a:extLst>
          </p:cNvPr>
          <p:cNvSpPr>
            <a:spLocks noGrp="1"/>
          </p:cNvSpPr>
          <p:nvPr>
            <p:ph idx="1"/>
          </p:nvPr>
        </p:nvSpPr>
        <p:spPr>
          <a:xfrm>
            <a:off x="1048945" y="3082212"/>
            <a:ext cx="9905999" cy="2606212"/>
          </a:xfrm>
        </p:spPr>
        <p:txBody>
          <a:bodyPr>
            <a:normAutofit/>
          </a:bodyPr>
          <a:lstStyle/>
          <a:p>
            <a:pPr lvl="2"/>
            <a:r>
              <a:rPr lang="en-US" b="1" dirty="0"/>
              <a:t>Data Source</a:t>
            </a:r>
            <a:r>
              <a:rPr lang="en-US" dirty="0"/>
              <a:t>: Meeting data from 1117 entries across different personnel levels (Staff, Managers, Executives).</a:t>
            </a:r>
            <a:endParaRPr lang="en-US" dirty="0">
              <a:latin typeface="Tahoma" panose="020B0604030504040204" pitchFamily="34" charset="0"/>
              <a:ea typeface="Tahoma" panose="020B0604030504040204" pitchFamily="34" charset="0"/>
              <a:cs typeface="Tahoma" panose="020B0604030504040204" pitchFamily="34" charset="0"/>
            </a:endParaRPr>
          </a:p>
          <a:p>
            <a:pPr lvl="2"/>
            <a:r>
              <a:rPr lang="en-US" b="1" dirty="0"/>
              <a:t>Key Variables</a:t>
            </a:r>
            <a:r>
              <a:rPr lang="en-US" dirty="0"/>
              <a:t>: </a:t>
            </a:r>
            <a:r>
              <a:rPr lang="en-US" dirty="0" err="1"/>
              <a:t>Person_Name</a:t>
            </a:r>
            <a:r>
              <a:rPr lang="en-US" dirty="0"/>
              <a:t>, </a:t>
            </a:r>
            <a:r>
              <a:rPr lang="en-US" dirty="0" err="1"/>
              <a:t>Meeting_Sentiment</a:t>
            </a:r>
            <a:r>
              <a:rPr lang="en-US" dirty="0"/>
              <a:t>, </a:t>
            </a:r>
            <a:r>
              <a:rPr lang="en-US" dirty="0" err="1"/>
              <a:t>Meeting_Duration</a:t>
            </a:r>
            <a:r>
              <a:rPr lang="en-US" dirty="0"/>
              <a:t>, </a:t>
            </a:r>
            <a:r>
              <a:rPr lang="en-US" dirty="0" err="1"/>
              <a:t>Meeting_Topics</a:t>
            </a:r>
            <a:r>
              <a:rPr lang="en-US" dirty="0"/>
              <a:t>, </a:t>
            </a:r>
            <a:r>
              <a:rPr lang="en-US" dirty="0" err="1"/>
              <a:t>Meeting_Cadence</a:t>
            </a:r>
            <a:r>
              <a:rPr lang="en-US" dirty="0"/>
              <a:t>.</a:t>
            </a:r>
            <a:endParaRPr lang="en-US" dirty="0">
              <a:latin typeface="Tahoma" panose="020B0604030504040204" pitchFamily="34" charset="0"/>
              <a:ea typeface="Tahoma" panose="020B0604030504040204" pitchFamily="34" charset="0"/>
              <a:cs typeface="Tahoma" panose="020B0604030504040204" pitchFamily="34" charset="0"/>
            </a:endParaRPr>
          </a:p>
          <a:p>
            <a:pPr lvl="2"/>
            <a:r>
              <a:rPr lang="en-US" b="1" dirty="0"/>
              <a:t>Methodology</a:t>
            </a:r>
            <a:r>
              <a:rPr lang="en-US" dirty="0"/>
              <a:t>: General data analysis was used to examine meeting durations, participation, and sentiment, while text analysis techniques like tokenization and keyword extraction helped identify project update meetings and planning/strategy sessions.</a:t>
            </a:r>
            <a:endParaRPr lang="en-US" dirty="0">
              <a:latin typeface="Tahoma" panose="020B0604030504040204" pitchFamily="34" charset="0"/>
              <a:ea typeface="Tahoma" panose="020B0604030504040204" pitchFamily="34" charset="0"/>
              <a:cs typeface="Tahoma" panose="020B0604030504040204" pitchFamily="34" charset="0"/>
            </a:endParaRPr>
          </a:p>
        </p:txBody>
      </p:sp>
      <p:sp>
        <p:nvSpPr>
          <p:cNvPr id="5" name="TextBox 4">
            <a:extLst>
              <a:ext uri="{FF2B5EF4-FFF2-40B4-BE49-F238E27FC236}">
                <a16:creationId xmlns:a16="http://schemas.microsoft.com/office/drawing/2014/main" id="{5A8BD576-558A-A4FB-DEAB-B190977588F2}"/>
              </a:ext>
            </a:extLst>
          </p:cNvPr>
          <p:cNvSpPr txBox="1"/>
          <p:nvPr/>
        </p:nvSpPr>
        <p:spPr>
          <a:xfrm>
            <a:off x="1048945" y="1674688"/>
            <a:ext cx="10509482" cy="1200329"/>
          </a:xfrm>
          <a:prstGeom prst="rect">
            <a:avLst/>
          </a:prstGeom>
          <a:noFill/>
        </p:spPr>
        <p:txBody>
          <a:bodyPr wrap="square">
            <a:spAutoFit/>
          </a:bodyPr>
          <a:lstStyle/>
          <a:p>
            <a:r>
              <a:rPr lang="en-US" dirty="0"/>
              <a:t>Discovery spend significant time in meetings, but not all meetings are productive. This analysis aims to evaluate meeting data to identify time spent on project updates and participation in planning and strategy meetings using text analysis techniques. The goal is to provide insights into meeting efficiency and involvement, ultimately aiding in better time management and resource allocation.</a:t>
            </a:r>
          </a:p>
        </p:txBody>
      </p:sp>
    </p:spTree>
    <p:extLst>
      <p:ext uri="{BB962C8B-B14F-4D97-AF65-F5344CB8AC3E}">
        <p14:creationId xmlns:p14="http://schemas.microsoft.com/office/powerpoint/2010/main" val="21721794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B6CE4-2B13-4715-B5B2-615A55922CA1}"/>
              </a:ext>
            </a:extLst>
          </p:cNvPr>
          <p:cNvSpPr>
            <a:spLocks noGrp="1"/>
          </p:cNvSpPr>
          <p:nvPr>
            <p:ph type="title"/>
          </p:nvPr>
        </p:nvSpPr>
        <p:spPr>
          <a:xfrm>
            <a:off x="1141413" y="-193140"/>
            <a:ext cx="9905998" cy="1478570"/>
          </a:xfrm>
        </p:spPr>
        <p:txBody>
          <a:bodyPr>
            <a:normAutofit/>
          </a:bodyPr>
          <a:lstStyle/>
          <a:p>
            <a:r>
              <a:rPr lang="en-US" sz="4400" dirty="0">
                <a:latin typeface="Rockwell" panose="02060603020205020403" pitchFamily="18" charset="0"/>
              </a:rPr>
              <a:t>KEY FINDINGS AND INSIGHT</a:t>
            </a:r>
          </a:p>
        </p:txBody>
      </p:sp>
      <p:pic>
        <p:nvPicPr>
          <p:cNvPr id="13" name="Picture 12">
            <a:extLst>
              <a:ext uri="{FF2B5EF4-FFF2-40B4-BE49-F238E27FC236}">
                <a16:creationId xmlns:a16="http://schemas.microsoft.com/office/drawing/2014/main" id="{DB1A7D79-DF68-62CE-E0E3-06BE8DB64FD4}"/>
              </a:ext>
            </a:extLst>
          </p:cNvPr>
          <p:cNvPicPr>
            <a:picLocks noChangeAspect="1"/>
          </p:cNvPicPr>
          <p:nvPr/>
        </p:nvPicPr>
        <p:blipFill>
          <a:blip r:embed="rId2"/>
          <a:stretch>
            <a:fillRect/>
          </a:stretch>
        </p:blipFill>
        <p:spPr>
          <a:xfrm>
            <a:off x="1315092" y="958277"/>
            <a:ext cx="4329232" cy="3225059"/>
          </a:xfrm>
          <a:prstGeom prst="rect">
            <a:avLst/>
          </a:prstGeom>
        </p:spPr>
      </p:pic>
      <p:pic>
        <p:nvPicPr>
          <p:cNvPr id="15" name="Picture 14">
            <a:extLst>
              <a:ext uri="{FF2B5EF4-FFF2-40B4-BE49-F238E27FC236}">
                <a16:creationId xmlns:a16="http://schemas.microsoft.com/office/drawing/2014/main" id="{AD0CFC70-589D-6547-F9D0-764BF56AB43B}"/>
              </a:ext>
            </a:extLst>
          </p:cNvPr>
          <p:cNvPicPr>
            <a:picLocks noChangeAspect="1"/>
          </p:cNvPicPr>
          <p:nvPr/>
        </p:nvPicPr>
        <p:blipFill>
          <a:blip r:embed="rId3"/>
          <a:stretch>
            <a:fillRect/>
          </a:stretch>
        </p:blipFill>
        <p:spPr>
          <a:xfrm>
            <a:off x="6177807" y="958277"/>
            <a:ext cx="4499733" cy="3294261"/>
          </a:xfrm>
          <a:prstGeom prst="rect">
            <a:avLst/>
          </a:prstGeom>
        </p:spPr>
      </p:pic>
      <p:sp>
        <p:nvSpPr>
          <p:cNvPr id="17" name="Content Placeholder 16">
            <a:extLst>
              <a:ext uri="{FF2B5EF4-FFF2-40B4-BE49-F238E27FC236}">
                <a16:creationId xmlns:a16="http://schemas.microsoft.com/office/drawing/2014/main" id="{C79CAE47-C646-9F67-6719-A1E4C7AAAE9D}"/>
              </a:ext>
            </a:extLst>
          </p:cNvPr>
          <p:cNvSpPr>
            <a:spLocks noGrp="1"/>
          </p:cNvSpPr>
          <p:nvPr>
            <p:ph idx="1"/>
          </p:nvPr>
        </p:nvSpPr>
        <p:spPr>
          <a:xfrm>
            <a:off x="1141412" y="4387065"/>
            <a:ext cx="9905999" cy="2804844"/>
          </a:xfrm>
        </p:spPr>
        <p:txBody>
          <a:bodyPr>
            <a:normAutofit fontScale="55000" lnSpcReduction="20000"/>
          </a:bodyPr>
          <a:lstStyle/>
          <a:p>
            <a:pPr algn="l"/>
            <a:r>
              <a:rPr lang="en-US" sz="2600" b="0" i="0" u="none" strike="noStrike" baseline="0" dirty="0">
                <a:latin typeface="SFRM1095"/>
              </a:rPr>
              <a:t>Daily meetings have the lowest sentiment which suggests they are less productive -&gt; due to</a:t>
            </a:r>
          </a:p>
          <a:p>
            <a:pPr marL="0" indent="0" algn="l">
              <a:buNone/>
            </a:pPr>
            <a:r>
              <a:rPr lang="en-US" sz="2600" b="0" i="0" u="none" strike="noStrike" baseline="0" dirty="0">
                <a:latin typeface="SFRM1095"/>
              </a:rPr>
              <a:t>       repetitiveness.</a:t>
            </a:r>
          </a:p>
          <a:p>
            <a:r>
              <a:rPr lang="en-US" sz="2600" b="0" i="0" u="none" strike="noStrike" baseline="0" dirty="0">
                <a:latin typeface="SFRM1095"/>
              </a:rPr>
              <a:t>Text analysis revealed inconsistent spellings and typographical errors -&gt; Applied lemmatization and </a:t>
            </a:r>
            <a:r>
              <a:rPr lang="en-US" sz="2600" b="0" i="0" u="none" strike="noStrike" baseline="0" dirty="0" err="1">
                <a:latin typeface="SFRM1095"/>
              </a:rPr>
              <a:t>stopword</a:t>
            </a:r>
            <a:r>
              <a:rPr lang="en-US" sz="2600" b="0" i="0" u="none" strike="noStrike" baseline="0" dirty="0">
                <a:latin typeface="SFRM1095"/>
              </a:rPr>
              <a:t> removal, ensuring that variations like "</a:t>
            </a:r>
            <a:r>
              <a:rPr lang="en-US" sz="2600" b="0" i="0" u="none" strike="noStrike" baseline="0" dirty="0" err="1">
                <a:latin typeface="SFRM1095"/>
              </a:rPr>
              <a:t>strat</a:t>
            </a:r>
            <a:r>
              <a:rPr lang="en-US" sz="2600" b="0" i="0" u="none" strike="noStrike" baseline="0" dirty="0">
                <a:latin typeface="SFRM1095"/>
              </a:rPr>
              <a:t>" and "strategy" were treated as the same word, maintaining the accuracy of the analysis.</a:t>
            </a:r>
          </a:p>
          <a:p>
            <a:r>
              <a:rPr lang="en-US" sz="2600" b="0" i="0" u="none" strike="noStrike" baseline="0" dirty="0">
                <a:latin typeface="SFRM1095"/>
              </a:rPr>
              <a:t>Text analysis revealed that only 9 people are involved in planning and strategy meetings, highlighting potential bottlenecks in decision-making and the need to diversify participation for more comprehensive and efficient planning.</a:t>
            </a:r>
          </a:p>
          <a:p>
            <a:endParaRPr lang="en-US" sz="2600" b="0" i="0" u="none" strike="noStrike" baseline="0" dirty="0">
              <a:latin typeface="SFRM1095"/>
            </a:endParaRPr>
          </a:p>
          <a:p>
            <a:pPr marL="0" indent="0" algn="l">
              <a:buNone/>
            </a:pPr>
            <a:r>
              <a:rPr lang="en-US" sz="1800" b="0" i="0" u="none" strike="noStrike" baseline="0" dirty="0">
                <a:latin typeface="SFRM1095"/>
              </a:rPr>
              <a:t> </a:t>
            </a:r>
          </a:p>
          <a:p>
            <a:pPr marL="0" indent="0" algn="l">
              <a:buNone/>
            </a:pPr>
            <a:endParaRPr lang="en-ZA" dirty="0"/>
          </a:p>
        </p:txBody>
      </p:sp>
    </p:spTree>
    <p:extLst>
      <p:ext uri="{BB962C8B-B14F-4D97-AF65-F5344CB8AC3E}">
        <p14:creationId xmlns:p14="http://schemas.microsoft.com/office/powerpoint/2010/main" val="1193417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FF7B9-FABA-8411-0267-B685156C0247}"/>
              </a:ext>
            </a:extLst>
          </p:cNvPr>
          <p:cNvSpPr>
            <a:spLocks noGrp="1"/>
          </p:cNvSpPr>
          <p:nvPr>
            <p:ph type="title"/>
          </p:nvPr>
        </p:nvSpPr>
        <p:spPr/>
        <p:txBody>
          <a:bodyPr/>
          <a:lstStyle/>
          <a:p>
            <a:r>
              <a:rPr lang="en-ZA" dirty="0"/>
              <a:t>Recommendations &amp; Conclusion</a:t>
            </a:r>
          </a:p>
        </p:txBody>
      </p:sp>
      <p:sp>
        <p:nvSpPr>
          <p:cNvPr id="3" name="Content Placeholder 2">
            <a:extLst>
              <a:ext uri="{FF2B5EF4-FFF2-40B4-BE49-F238E27FC236}">
                <a16:creationId xmlns:a16="http://schemas.microsoft.com/office/drawing/2014/main" id="{B4256524-BAFB-6960-BFCA-DE25810E638A}"/>
              </a:ext>
            </a:extLst>
          </p:cNvPr>
          <p:cNvSpPr>
            <a:spLocks noGrp="1"/>
          </p:cNvSpPr>
          <p:nvPr>
            <p:ph idx="1"/>
          </p:nvPr>
        </p:nvSpPr>
        <p:spPr/>
        <p:txBody>
          <a:bodyPr>
            <a:normAutofit fontScale="77500" lnSpcReduction="20000"/>
          </a:bodyPr>
          <a:lstStyle/>
          <a:p>
            <a:r>
              <a:rPr lang="en-US" b="1" dirty="0"/>
              <a:t>Reduce daily meetings</a:t>
            </a:r>
            <a:r>
              <a:rPr lang="en-US" dirty="0"/>
              <a:t> due to lower sentiment and focus more on weekly or fortnightly meetings for improved productivity.</a:t>
            </a:r>
          </a:p>
          <a:p>
            <a:r>
              <a:rPr lang="en-US" b="1" dirty="0"/>
              <a:t>Optimize project update meetings</a:t>
            </a:r>
            <a:r>
              <a:rPr lang="en-US" dirty="0"/>
              <a:t> by ensuring they are concise and focused to save time.</a:t>
            </a:r>
          </a:p>
          <a:p>
            <a:r>
              <a:rPr lang="en-US" b="1" dirty="0"/>
              <a:t>Standardize meeting documentation</a:t>
            </a:r>
            <a:r>
              <a:rPr lang="en-US" dirty="0"/>
              <a:t> to reduce text errors, possibly by introducing templates or automated text checks.</a:t>
            </a:r>
          </a:p>
          <a:p>
            <a:endParaRPr lang="en-US" dirty="0"/>
          </a:p>
          <a:p>
            <a:pPr marL="0" indent="0">
              <a:buNone/>
            </a:pPr>
            <a:r>
              <a:rPr lang="en-US" dirty="0"/>
              <a:t>Improving meeting structure and encouraging active participation in planning will enhance efficiency, reduce time wastage, and improve resource allocation at Discovery. Additionally, leveraging text analysis to identify and correct textual inconsistencies ensures that data-driven insights are accurate and reliable, further supporting effective decision-making and optimized resource management.</a:t>
            </a:r>
            <a:endParaRPr lang="en-ZA" dirty="0"/>
          </a:p>
        </p:txBody>
      </p:sp>
    </p:spTree>
    <p:extLst>
      <p:ext uri="{BB962C8B-B14F-4D97-AF65-F5344CB8AC3E}">
        <p14:creationId xmlns:p14="http://schemas.microsoft.com/office/powerpoint/2010/main" val="37478474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TF77815013_Problem-solution cycle_RVA_v3" id="{20834410-FC37-46AC-ACB7-FB202F8C4BA9}" vid="{1ED24379-BFF7-4E2F-B7EC-A47C906E21A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866CFD-F94E-4AE5-ACEA-86FEC0F48A10}">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B579702B-25C7-40D7-9E29-7686B11A9660}">
  <ds:schemaRefs>
    <ds:schemaRef ds:uri="http://schemas.microsoft.com/sharepoint/v3/contenttype/forms"/>
  </ds:schemaRefs>
</ds:datastoreItem>
</file>

<file path=customXml/itemProps3.xml><?xml version="1.0" encoding="utf-8"?>
<ds:datastoreItem xmlns:ds="http://schemas.openxmlformats.org/officeDocument/2006/customXml" ds:itemID="{A7C0B241-13E5-418D-8920-D23491E2D2C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Problemsolution cycle </Template>
  <TotalTime>4303</TotalTime>
  <Words>359</Words>
  <Application>Microsoft Office PowerPoint</Application>
  <PresentationFormat>Widescreen</PresentationFormat>
  <Paragraphs>20</Paragraphs>
  <Slides>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Rockwell</vt:lpstr>
      <vt:lpstr>SFRM1095</vt:lpstr>
      <vt:lpstr>Tahoma</vt:lpstr>
      <vt:lpstr>Tw Cen MT</vt:lpstr>
      <vt:lpstr>Circuit</vt:lpstr>
      <vt:lpstr>Analyzing Meeting Efficiency and Involvement: A Text-Based Approach</vt:lpstr>
      <vt:lpstr>OBJECTIVE &amp; Data overview</vt:lpstr>
      <vt:lpstr>KEY FINDINGS AND INSIGHT</vt:lpstr>
      <vt:lpstr>Recommendations &amp;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Nthabiseng Thema</dc:creator>
  <cp:lastModifiedBy>Nthabiseng Thema</cp:lastModifiedBy>
  <cp:revision>1</cp:revision>
  <dcterms:created xsi:type="dcterms:W3CDTF">2025-02-13T21:04:41Z</dcterms:created>
  <dcterms:modified xsi:type="dcterms:W3CDTF">2025-02-16T20:47:44Z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