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80" r:id="rId6"/>
    <p:sldId id="259" r:id="rId7"/>
    <p:sldId id="273" r:id="rId8"/>
    <p:sldId id="272" r:id="rId9"/>
    <p:sldId id="278" r:id="rId10"/>
    <p:sldId id="265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89" r:id="rId20"/>
    <p:sldId id="290" r:id="rId21"/>
    <p:sldId id="268" r:id="rId22"/>
    <p:sldId id="291" r:id="rId23"/>
    <p:sldId id="271" r:id="rId24"/>
    <p:sldId id="279" r:id="rId25"/>
    <p:sldId id="292" r:id="rId26"/>
    <p:sldId id="262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kaggle.com/datasets/abdallahwagih/telco-customer-chur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436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1" name="Shape 56"/>
          <p:cNvSpPr/>
          <p:nvPr/>
        </p:nvSpPr>
        <p:spPr>
          <a:xfrm>
            <a:off x="537900" y="3330325"/>
            <a:ext cx="5550600" cy="55054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2400">
                <a:latin typeface="+mj-lt"/>
                <a:ea typeface="Times New Roman" panose="02020603050405020304" charset="0"/>
                <a:cs typeface="+mj-lt"/>
                <a:sym typeface="Times New Roman" panose="02020603050405020304" charset="0"/>
              </a:rPr>
              <a:t>Muhammad Abdulmateen</a:t>
            </a:r>
            <a:endParaRPr lang="en-US" sz="2400">
              <a:latin typeface="+mj-lt"/>
              <a:ea typeface="Times New Roman" panose="02020603050405020304" charset="0"/>
              <a:cs typeface="+mj-lt"/>
              <a:sym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7900" y="1373550"/>
            <a:ext cx="8269736" cy="1459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r>
              <a:rPr lang="en-US" sz="4000">
                <a:solidFill>
                  <a:schemeClr val="bg1"/>
                </a:solidFill>
                <a:latin typeface="+mj-lt"/>
                <a:cs typeface="+mj-lt"/>
              </a:rPr>
              <a:t>Telco Customer Churn Data Analysis</a:t>
            </a:r>
            <a:endParaRPr kumimoji="0" lang="en-US" sz="40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n-ea"/>
              <a:cs typeface="+mj-lt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1505" y="4046206"/>
            <a:ext cx="334200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chemeClr val="bg1"/>
                </a:solidFill>
              </a:rPr>
              <a:t>Saturday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, </a:t>
            </a:r>
            <a:r>
              <a:rPr lang="en-US" sz="1600">
                <a:solidFill>
                  <a:schemeClr val="bg1"/>
                </a:solidFill>
              </a:rPr>
              <a:t>November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23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, 2024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611505" y="544607"/>
            <a:ext cx="3342005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Analytics Insights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323340"/>
            <a:ext cx="4428643" cy="36578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Customers with partners or dependents have low churn rate than those without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This suggest that customer churn might be influenced by the presence of partners or dependents.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/>
              <a:t>Demography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4" name="Picture 3" descr="A graph of a couple of green squa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535" y="824542"/>
            <a:ext cx="3747638" cy="2124974"/>
          </a:xfrm>
          <a:prstGeom prst="rect">
            <a:avLst/>
          </a:prstGeom>
        </p:spPr>
      </p:pic>
      <p:pic>
        <p:nvPicPr>
          <p:cNvPr id="6" name="Picture 5" descr="A green and red rectangular bar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535" y="2958321"/>
            <a:ext cx="3747638" cy="20088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323340"/>
            <a:ext cx="4428643" cy="36578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Almost all customers use phone services 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Fiber Optic users outnumber DSL users by approximately 27%. However, the churn rate among Fiber Optic users is also higher, with a significant difference compared to DSL users. 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This suggests that the choice of internet service might influence customer churn.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b="1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Customer Service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358" y="986287"/>
            <a:ext cx="3863735" cy="1963229"/>
          </a:xfrm>
          <a:prstGeom prst="rect">
            <a:avLst/>
          </a:prstGeom>
        </p:spPr>
      </p:pic>
      <p:pic>
        <p:nvPicPr>
          <p:cNvPr id="3" name="Picture 2" descr="A graph of a servi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122" y="3061389"/>
            <a:ext cx="3854210" cy="19213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323340"/>
            <a:ext cx="4428643" cy="36578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Among those that have access to tech support, those that do not use it have a much higher churn rate compared to those that use it.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This suggests that the use of tech support may significantly contribute to customer retention.</a:t>
            </a: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b="1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Customer Service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4" name="Picture 3" descr="A green and red rectangular bar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535" y="1157557"/>
            <a:ext cx="3629025" cy="34538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323340"/>
            <a:ext cx="4428643" cy="36578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Customers with long-term contracts have very little churn compared to customers with the month-to-month contract.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Due to stronger commitment associated with long-term contracts, contract type plays a significant role in customer retention.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b="1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Customer Service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382" y="1284708"/>
            <a:ext cx="3856726" cy="32857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592915"/>
            <a:ext cx="3932625" cy="28599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About 33% of customers use electronic checks, and exhibit the highest rate of churn.</a:t>
            </a: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This suggests that the choice of payment might influence the churn among customers.</a:t>
            </a:r>
            <a:endParaRPr lang="en-US"/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Billing Details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2" name="Picture 1" descr="A diagram of payment metho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423" y="1408352"/>
            <a:ext cx="4580626" cy="3038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441953"/>
            <a:ext cx="4428643" cy="28383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 charts show the distribution of customers monthly and total charges, as well as the customer churn.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Due to the similar distributions, the monthly and total charges may not have a significant impact on customer churn.</a:t>
            </a: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Billing Details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4" name="Picture 3" descr="A green and red graph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5297" y="988264"/>
            <a:ext cx="3619500" cy="207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55" y="3149630"/>
            <a:ext cx="3616984" cy="1841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Financial Impact – Customer Lifetime Value (CLTV)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441953"/>
            <a:ext cx="4428643" cy="283833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There are more high-value customers than low-value customers.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Churn rate does not vary much across the CLTV segments.</a:t>
            </a: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7942" y="1156030"/>
            <a:ext cx="3951257" cy="3381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Financial Impact – Customer Lifetime Value (CLTV)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9520" y="1452735"/>
            <a:ext cx="4633519" cy="31510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 company expects to generate over </a:t>
            </a:r>
            <a:r>
              <a:rPr lang="en-US" b="1"/>
              <a:t>$30m</a:t>
            </a:r>
            <a:r>
              <a:rPr lang="en-US"/>
              <a:t> in revenue from all the customers.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There are a total of </a:t>
            </a:r>
            <a:r>
              <a:rPr lang="en-US" b="1"/>
              <a:t>1,869</a:t>
            </a:r>
            <a:r>
              <a:rPr lang="en-US"/>
              <a:t> churned customers with an average remaining value of </a:t>
            </a:r>
            <a:r>
              <a:rPr lang="en-US" b="1"/>
              <a:t>$2,617</a:t>
            </a:r>
            <a:r>
              <a:rPr lang="en-US"/>
              <a:t>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This results in a loss of almost </a:t>
            </a:r>
            <a:r>
              <a:rPr lang="en-US" b="1">
                <a:latin typeface="Arial" panose="020B0604020202020204"/>
              </a:rPr>
              <a:t>$5m</a:t>
            </a:r>
            <a:r>
              <a:rPr lang="en-US">
                <a:latin typeface="Arial" panose="020B0604020202020204"/>
              </a:rPr>
              <a:t> revenue for the company.</a:t>
            </a: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b="1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charset="0"/>
            </a:pPr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Estimated Loss</a:t>
            </a:r>
            <a:endParaRPr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screenshot of a graph&#10;&#10;Description automatically generated"/>
          <p:cNvPicPr>
            <a:picLocks noChangeAspect="1"/>
          </p:cNvPicPr>
          <p:nvPr/>
        </p:nvPicPr>
        <p:blipFill>
          <a:blip r:embed="rId1"/>
          <a:srcRect r="-457" b="86053"/>
          <a:stretch>
            <a:fillRect/>
          </a:stretch>
        </p:blipFill>
        <p:spPr>
          <a:xfrm>
            <a:off x="5380996" y="2033498"/>
            <a:ext cx="3482423" cy="12829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Financial Impact – Customer Lifetime Value (CLTV)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441953"/>
            <a:ext cx="4094370" cy="16090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There is a preference for long-term contracts among high-value customers.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048000" cy="5847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Cross Analysis – Contract</a:t>
            </a:r>
            <a:endParaRPr lang="en-US" sz="1600" b="1"/>
          </a:p>
          <a:p>
            <a:endParaRPr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chart of different types of contract typ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3617" y="1321819"/>
            <a:ext cx="4267200" cy="2952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Financial Impact – Customer Lifetime Value (CLTV)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95604" y="1441953"/>
            <a:ext cx="4094370" cy="10267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There is a slight preference for tech support usage among high-value customers.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548005" y="988863"/>
            <a:ext cx="3457754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Cross Analysis – Tech Support</a:t>
            </a:r>
            <a:endParaRPr lang="en-US" sz="1600" b="1"/>
          </a:p>
        </p:txBody>
      </p:sp>
      <p:pic>
        <p:nvPicPr>
          <p:cNvPr id="3" name="Picture 2" descr="A chart of a technical suppo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5003" y="1439174"/>
            <a:ext cx="4245814" cy="2933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75701" y="1200434"/>
            <a:ext cx="5459095" cy="275130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no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Introduction</a:t>
            </a:r>
            <a:endParaRPr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Preprocessing and Transformation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Direct Insights</a:t>
            </a:r>
            <a:endParaRPr lang="en-US">
              <a:latin typeface="+mj-lt"/>
              <a:ea typeface="AMGDT" panose="02000400000000000000" charset="0"/>
              <a:cs typeface="+mj-lt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</a:rPr>
              <a:t>Data Analysis – Indirect Insights</a:t>
            </a:r>
            <a:endParaRPr lang="en-US">
              <a:latin typeface="+mj-lt"/>
              <a:ea typeface="AMGDT" panose="02000400000000000000" charset="0"/>
              <a:cs typeface="+mj-lt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Financial Impacts</a:t>
            </a:r>
            <a:endParaRPr lang="en-US">
              <a:latin typeface="+mj-lt"/>
              <a:ea typeface="AMGDT" panose="02000400000000000000" charset="0"/>
              <a:cs typeface="+mj-lt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</a:rPr>
              <a:t>Key Insights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Conclusion and Recommendation</a:t>
            </a:r>
            <a:endParaRPr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Key Insights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4" y="1103974"/>
            <a:ext cx="8044203" cy="33547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1. </a:t>
            </a:r>
            <a:r>
              <a:rPr lang="en-US" sz="1800" b="1"/>
              <a:t>Customer Characteristics and Churn:  </a:t>
            </a:r>
            <a:endParaRPr lang="en-US" sz="1800" b="1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Senior citizens, customers without dependents, and those with month-to-month contracts have significantly higher churn rates.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Long-term contracts and having tech support are associated with lower churn rates.</a:t>
            </a:r>
            <a:endParaRPr lang="en-US" sz="1600"/>
          </a:p>
          <a:p>
            <a:endParaRPr lang="en-US" sz="1800"/>
          </a:p>
          <a:p>
            <a:r>
              <a:rPr lang="en-US" sz="1600" b="1"/>
              <a:t>2. </a:t>
            </a:r>
            <a:r>
              <a:rPr lang="en-US" sz="1800" b="1"/>
              <a:t>Churn by Payment Method:</a:t>
            </a:r>
            <a:r>
              <a:rPr lang="en-US" sz="1600" b="1"/>
              <a:t> </a:t>
            </a:r>
            <a:r>
              <a:rPr lang="en-US" sz="1600"/>
              <a:t>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Customers using electronic checks exhibit the highest churn (~50%), likely due to the prevalence of month-to-month contracts among them.  </a:t>
            </a:r>
            <a:endParaRPr lang="en-US" sz="1600"/>
          </a:p>
          <a:p>
            <a:endParaRPr lang="en-US" sz="1800"/>
          </a:p>
          <a:p>
            <a:r>
              <a:rPr lang="en-US" sz="1600" b="1"/>
              <a:t>3. Churn by Tenure:  </a:t>
            </a:r>
            <a:endParaRPr lang="en-US" sz="1600" b="1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Churn is highest among customers with shorter tenures, decreasing as tenure increases.</a:t>
            </a:r>
            <a:endParaRPr lang="en-US" sz="1600"/>
          </a:p>
          <a:p>
            <a:endParaRPr lang="en-US" sz="1200" b="1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cs typeface="+mj-lt"/>
                <a:sym typeface="AMGDT" panose="02000400000000000000" charset="0"/>
              </a:rPr>
              <a:t>Key Insights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4" y="1103974"/>
            <a:ext cx="8044203" cy="36933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4.</a:t>
            </a:r>
            <a:r>
              <a:rPr lang="en-US" sz="1600"/>
              <a:t> </a:t>
            </a:r>
            <a:r>
              <a:rPr lang="en-US" sz="1600" b="1"/>
              <a:t>Revenue Impact:  </a:t>
            </a:r>
            <a:endParaRPr lang="en-US" sz="1600" b="1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Churned customers had an average unrecovered value of $2,617.62, leading to a $4.89 million revenue loss. 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While churn rates are comparable across CLTV segments, the total number of churned high-value customers is higher due to their larger base.</a:t>
            </a:r>
            <a:endParaRPr lang="en-US" sz="1600"/>
          </a:p>
          <a:p>
            <a:endParaRPr lang="en-US"/>
          </a:p>
          <a:p>
            <a:r>
              <a:rPr lang="en-US" sz="1600" b="1"/>
              <a:t>5. Service Preferences and Churn: </a:t>
            </a:r>
            <a:r>
              <a:rPr lang="en-US" sz="1600"/>
              <a:t>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Customers with fiber optic internet have higher churn rates than DSL users or those without internet service. 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 Streaming services (TV or movies) have minimal impact on churn.</a:t>
            </a:r>
            <a:br>
              <a:rPr lang="en-US"/>
            </a:br>
            <a:endParaRPr lang="en-US" sz="1600"/>
          </a:p>
          <a:p>
            <a:r>
              <a:rPr lang="en-US" sz="1600" b="1"/>
              <a:t>6. Satisfaction and Support:</a:t>
            </a:r>
            <a:r>
              <a:rPr lang="en-US" sz="1600"/>
              <a:t>  </a:t>
            </a:r>
            <a:endParaRPr lang="en-US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sz="1600"/>
              <a:t>Dissatisfaction with service, lack of support, and competitor offerings are the primary reasons for churn. </a:t>
            </a:r>
            <a:endParaRPr lang="en-US" sz="1600"/>
          </a:p>
          <a:p>
            <a:endParaRPr lang="en-US" sz="1200" b="1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Conclusion and Recommendation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35" y="1524634"/>
            <a:ext cx="8332470" cy="31399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/>
              <a:t>High churn among short-tenure, senior citizens, and electronic check users highlights vulnerabilities in customer retention strategies.  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/>
              <a:t>The CLTV analysis underscores the revenue impact of churn, emphasizing the importance of retaining high-value customers.  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/>
              <a:t>Long-term contracts and tech support services are key retention levers, with a noticeable influence on reducing churn rates.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/>
              <a:t>Customer Demography has little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to </a:t>
            </a:r>
            <a:r>
              <a:rPr lang="en-US"/>
              <a:t>no impact on customer churn</a:t>
            </a:r>
            <a:br>
              <a:rPr lang="en-US"/>
            </a:br>
            <a:endParaRPr lang="en-US"/>
          </a:p>
          <a:p>
            <a:pPr marL="285750" marR="0" indent="-285750" algn="l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46735" y="1019810"/>
            <a:ext cx="3170555" cy="3994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Conclusions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Conclusion and Recommendation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452141" y="1082728"/>
            <a:ext cx="3170555" cy="390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Recommendations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2142" y="1483528"/>
            <a:ext cx="8502672" cy="35044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b="1"/>
              <a:t>1. Enhance Retention for High-Churn Groups: 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/>
              <a:t>Develop targeted retention campaigns for short-tenure customers, such as personalized offers and loyalty programs. 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2</a:t>
            </a:r>
            <a:r>
              <a:rPr kumimoji="0" 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.</a:t>
            </a:r>
            <a:r>
              <a:rPr lang="en-US" b="1"/>
              <a:t> Promote Long-Term Contracts:  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/>
              <a:t>Incentivize customers to opt for longer contracts by offering discounts, better deals, or value-added services.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3. Optimize Support Services:  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/>
              <a:t>Improve tech support availability and quality to address dissatisfaction and increase retention.  </a:t>
            </a: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Conclusion and Recommendation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452141" y="1082728"/>
            <a:ext cx="3170555" cy="390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Recommendations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2142" y="1483528"/>
            <a:ext cx="8502672" cy="35044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b="1"/>
              <a:t>4. Address Issues for Electronic Check Users:  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/>
              <a:t>Identify pain points specific to electronic check users (e.g., contract terms) and offer tailored solutions. 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5. Focus on Competitor Analysis: </a:t>
            </a:r>
            <a:r>
              <a:rPr lang="en-US"/>
              <a:t>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Benchmark services and pricing against competitors to address customer concerns about better offerings elsewhere.  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6. Monitor High-Value Customers:  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/>
              <a:t>Implement proactive retention strategies for high-value customers, such as priority support and exclusive benefits, to minimize revenue loss.  </a:t>
            </a: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3203575" y="1707515"/>
            <a:ext cx="3601085" cy="11239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Thank you</a:t>
            </a:r>
            <a:endParaRPr kumimoji="0" lang="en-US" sz="4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9895" y="1131570"/>
            <a:ext cx="8093995" cy="3514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Telco,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a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leading telecom company in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the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.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S., is facing challenges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with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customer churn—when customers discontinue their service. Understanding why customers leave is crucial for retaining them, improving services, and maximizing revenue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/>
              <a:buChar char="v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1" indent="-285750" algn="just">
              <a:lnSpc>
                <a:spcPct val="150000"/>
              </a:lnSpc>
              <a:buFont typeface="Wingdings" panose="05000000000000000000"/>
              <a:buChar char="v"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This project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analyzes Telco's customer data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to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uncover key patterns and factors influencing churn. By identifying actionable insights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,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Telco can develop strategies to enhance customer satisfaction 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and </a:t>
            </a: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loyalty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lt"/>
                <a:cs typeface="+mn-lt"/>
                <a:sym typeface="Arial" panose="020B0604020202020204"/>
              </a:rPr>
              <a:t>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marR="0" lvl="1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9895" y="1864815"/>
            <a:ext cx="8093995" cy="27808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Understand the dataset</a:t>
            </a:r>
            <a:endParaRPr lang="en-US" sz="1600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Preprocess the data</a:t>
            </a:r>
            <a:endParaRPr lang="en-US" sz="1600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Perform exploratory data analysis (EDA)</a:t>
            </a:r>
            <a:endParaRPr lang="en-US" sz="1600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Answer key questions</a:t>
            </a:r>
            <a:endParaRPr lang="en-US" sz="1600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Provide recommendations</a:t>
            </a:r>
            <a:endParaRPr lang="en-US" sz="1600" b="1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>
                <a:solidFill>
                  <a:schemeClr val="tx1"/>
                </a:solidFill>
                <a:latin typeface="Arial" panose="020B0604020202020204"/>
                <a:ea typeface="+mn-lt"/>
                <a:cs typeface="+mn-lt"/>
              </a:rPr>
              <a:t>Build an interactive Dashboard</a:t>
            </a:r>
            <a:endParaRPr lang="en-US" sz="1600">
              <a:solidFill>
                <a:schemeClr val="tx1"/>
              </a:solidFill>
              <a:latin typeface="Arial" panose="020B0604020202020204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AutoNum type="arabicPeriod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 marL="285750" lvl="1" indent="-285750" algn="just">
              <a:lnSpc>
                <a:spcPct val="150000"/>
              </a:lnSpc>
              <a:buFont typeface="Wingdings" panose="05000000000000000000"/>
              <a:buChar char="v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 marL="285750" marR="0" lvl="1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1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</a:pP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282" y="1175753"/>
            <a:ext cx="75164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/>
              <a:t>Objectives</a:t>
            </a:r>
            <a:endParaRPr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Preprocessing and Transformation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0672" y="1529080"/>
            <a:ext cx="8181089" cy="279067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project </a:t>
            </a:r>
            <a:r>
              <a:rPr lang="en-US" sz="1600"/>
              <a:t>was carried out using a data obtained from Kaggle at </a:t>
            </a:r>
            <a:r>
              <a:rPr lang="en-US" sz="1600">
                <a:hlinkClick r:id="rId1"/>
              </a:rPr>
              <a:t>Customer churn data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sz="1600"/>
              <a:t>The dataset contains detailed information about the telecom customers including their demographic details, subscription plans, and churn status, billing details, etc. </a:t>
            </a:r>
            <a:endParaRPr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95" y="1052830"/>
            <a:ext cx="8526145" cy="476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Data Quality Assessment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Preprocessing and Transformation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6395" y="1635125"/>
            <a:ext cx="8526145" cy="476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data quality issues found in the datasets were: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95" y="1052830"/>
            <a:ext cx="8526145" cy="476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Data Quality Assessment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33" y="2298423"/>
            <a:ext cx="7876760" cy="2539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600" b="1">
                <a:ea typeface="+mn-lt"/>
                <a:cs typeface="+mn-lt"/>
              </a:rPr>
              <a:t>Unnecessary Columns</a:t>
            </a:r>
            <a:r>
              <a:rPr lang="en-US" sz="1600">
                <a:ea typeface="+mn-lt"/>
                <a:cs typeface="+mn-lt"/>
              </a:rPr>
              <a:t>: Certain columns were irrelevant to the analysis and were removed.</a:t>
            </a:r>
            <a:endParaRPr lang="en-US" sz="1600"/>
          </a:p>
          <a:p>
            <a:pPr marL="285750" indent="-285750">
              <a:lnSpc>
                <a:spcPct val="150000"/>
              </a:lnSpc>
              <a:buFont typeface="Wingdings" panose="05000000000000000000"/>
              <a:buChar char="v"/>
            </a:pPr>
            <a:r>
              <a:rPr lang="en-US" sz="1600" b="1">
                <a:ea typeface="+mn-lt"/>
                <a:cs typeface="+mn-lt"/>
              </a:rPr>
              <a:t>Incorrect Formats</a:t>
            </a:r>
            <a:r>
              <a:rPr lang="en-US" sz="1600">
                <a:ea typeface="+mn-lt"/>
                <a:cs typeface="+mn-lt"/>
              </a:rPr>
              <a:t>: Some columns had data stored in inappropriate formats and required correction.</a:t>
            </a:r>
            <a:endParaRPr lang="en-US" sz="1600"/>
          </a:p>
          <a:p>
            <a:pPr marL="342900" indent="-342900">
              <a:lnSpc>
                <a:spcPct val="150000"/>
              </a:lnSpc>
              <a:buFont typeface="Wingdings" panose="05000000000000000000"/>
              <a:buChar char="v"/>
            </a:pPr>
            <a:endParaRPr lang="en-US"/>
          </a:p>
          <a:p>
            <a:pPr marL="342900" indent="-342900">
              <a:buFont typeface="Wingdings" panose="05000000000000000000"/>
              <a:buChar char="v"/>
            </a:pPr>
            <a:endParaRPr lang="en-US"/>
          </a:p>
          <a:p>
            <a:pPr marL="342900" indent="-342900">
              <a:buFont typeface="Wingdings" panose="05000000000000000000"/>
              <a:buChar char="v"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Direct Insights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5" y="987425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r>
              <a:rPr lang="en-US" sz="1600" b="1"/>
              <a:t>Reasons for Churning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5604" y="1383821"/>
            <a:ext cx="4604716" cy="33620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b="1"/>
              <a:t>7024 total customers </a:t>
            </a:r>
            <a:r>
              <a:rPr lang="en-US"/>
              <a:t>with </a:t>
            </a:r>
            <a:r>
              <a:rPr lang="en-US" b="1"/>
              <a:t>1869 churned customers</a:t>
            </a:r>
            <a:r>
              <a:rPr lang="en-US"/>
              <a:t>.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Competitors offering more appealing services,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Dissatisfaction with the services and related aspects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Challenges with service support </a:t>
            </a: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b="1"/>
              <a:t>Other factors cited include price, extra charges, relocation and even death.</a:t>
            </a:r>
            <a:endParaRPr lang="en-US" b="1"/>
          </a:p>
          <a:p>
            <a:pPr marL="285750" marR="0" indent="-285750" algn="just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6" name="Picture 5" descr="A graph showing the reasons for churning&#10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1933" y="1286594"/>
            <a:ext cx="3752850" cy="3562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146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Data Analysis – Indirect Insights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95605" y="987425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/>
              <a:t>Demography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5604" y="1524000"/>
            <a:ext cx="4292009" cy="299544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 maps show the distribution of all customers and the distribution of churned customers across California respectively.</a:t>
            </a:r>
            <a:endParaRPr lang="en-US"/>
          </a:p>
          <a:p>
            <a:pPr marL="285750" marR="0" indent="-28575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/>
          </a:p>
          <a:p>
            <a:pPr marR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>
                <a:latin typeface="Arial" panose="020B0604020202020204"/>
              </a:rPr>
              <a:t>These maps indicate that customer churn is not  influenced by geographical location.</a:t>
            </a:r>
            <a:endParaRPr lang="en-US">
              <a:latin typeface="Arial" panose="020B0604020202020204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>
              <a:latin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2" name="Picture 1" descr="A map of the united stat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58" y="1149560"/>
            <a:ext cx="3524250" cy="1593551"/>
          </a:xfrm>
          <a:prstGeom prst="rect">
            <a:avLst/>
          </a:prstGeom>
        </p:spPr>
      </p:pic>
      <p:pic>
        <p:nvPicPr>
          <p:cNvPr id="3" name="Picture 2" descr="A map of the united state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3" y="3023288"/>
            <a:ext cx="3517241" cy="158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085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>
                <a:latin typeface="+mj-lt"/>
                <a:ea typeface="AMGDT" panose="02000400000000000000" charset="0"/>
                <a:cs typeface="+mj-lt"/>
                <a:sym typeface="AMGDT" panose="02000400000000000000" charset="0"/>
              </a:rPr>
              <a:t>Exploratory Data Analysis</a:t>
            </a:r>
            <a:endParaRPr lang="en-US">
              <a:latin typeface="+mj-lt"/>
              <a:ea typeface="AMGDT" panose="02000400000000000000" charset="0"/>
              <a:cs typeface="+mj-lt"/>
              <a:sym typeface="AMGDT" panose="020004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5604" y="1323340"/>
            <a:ext cx="4428643" cy="36578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Both genders have similar churn rates</a:t>
            </a: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These findings suggest that customer churn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is </a:t>
            </a:r>
            <a:r>
              <a:rPr lang="en-US"/>
              <a:t>also not significantly influenced by gender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Senior citizens have a higher churn rate that those who are not.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/>
              <a:t>These findings suggest that senior citizenship could be a significant factor influencing customer churn</a:t>
            </a:r>
            <a:r>
              <a:rPr kumimoji="0" 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.</a:t>
            </a:r>
            <a:endParaRPr lang="en-US"/>
          </a:p>
          <a:p>
            <a:pPr marL="285750" marR="0" indent="-285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lang="en-US"/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2" name="Picture 1" descr="A green and red rectangular bar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9559" y="992307"/>
            <a:ext cx="3560553" cy="2005103"/>
          </a:xfrm>
          <a:prstGeom prst="rect">
            <a:avLst/>
          </a:prstGeom>
        </p:spPr>
      </p:pic>
      <p:pic>
        <p:nvPicPr>
          <p:cNvPr id="3" name="Picture 2" descr="A graph of a person&amp;#39;s retiremen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59" y="2997949"/>
            <a:ext cx="3560553" cy="2145282"/>
          </a:xfrm>
          <a:prstGeom prst="rect">
            <a:avLst/>
          </a:prstGeom>
        </p:spPr>
      </p:pic>
      <p:sp>
        <p:nvSpPr>
          <p:cNvPr id="7" name="Text Box 3"/>
          <p:cNvSpPr txBox="1"/>
          <p:nvPr/>
        </p:nvSpPr>
        <p:spPr>
          <a:xfrm>
            <a:off x="548005" y="988863"/>
            <a:ext cx="304800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b="1"/>
              <a:t>Demography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7421</Words>
  <Application>WPS Presentation</Application>
  <PresentationFormat>On-screen Show (16:9)</PresentationFormat>
  <Paragraphs>313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SimSun</vt:lpstr>
      <vt:lpstr>Wingdings</vt:lpstr>
      <vt:lpstr>Arial</vt:lpstr>
      <vt:lpstr>Open Sans Light</vt:lpstr>
      <vt:lpstr>Times New Roman</vt:lpstr>
      <vt:lpstr>Open Sans</vt:lpstr>
      <vt:lpstr>Segoe Print</vt:lpstr>
      <vt:lpstr>AMGDT</vt:lpstr>
      <vt:lpstr>Wingdings</vt:lpstr>
      <vt:lpstr>Wingdings</vt:lpstr>
      <vt:lpstr>Microsoft YaHei</vt:lpstr>
      <vt:lpstr>Arial Unicode MS</vt:lpstr>
      <vt:lpstr>Swis721 Lt BT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</cp:revision>
  <dcterms:created xsi:type="dcterms:W3CDTF">2023-10-06T20:59:00Z</dcterms:created>
  <dcterms:modified xsi:type="dcterms:W3CDTF">2024-12-17T21:43:23Z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ECF8EBEE0C1F4EDEA60372200C246080_13</vt:lpwstr>
  </property>
  <property fmtid="{D5CDD505-2E9C-101B-9397-08002B2CF9AE}" pid="3" name="KSOProductBuildVer">
    <vt:lpwstr>2057-12.2.0.18639</vt:lpwstr>
  </property>
</Properties>
</file>