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99" r:id="rId2"/>
    <p:sldId id="316" r:id="rId3"/>
    <p:sldId id="317" r:id="rId4"/>
    <p:sldId id="329" r:id="rId5"/>
    <p:sldId id="318" r:id="rId6"/>
    <p:sldId id="319" r:id="rId7"/>
    <p:sldId id="330" r:id="rId8"/>
    <p:sldId id="331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2" r:id="rId18"/>
  </p:sldIdLst>
  <p:sldSz cx="9144000" cy="5143500" type="screen16x9"/>
  <p:notesSz cx="6858000" cy="9144000"/>
  <p:embeddedFontLst>
    <p:embeddedFont>
      <p:font typeface="Raleway Thin" pitchFamily="2" charset="77"/>
      <p:regular r:id="rId20"/>
      <p:bold r:id="rId21"/>
      <p:italic r:id="rId22"/>
      <p:boldItalic r:id="rId23"/>
    </p:embeddedFont>
    <p:embeddedFont>
      <p:font typeface="Work Sans" pitchFamily="2" charset="77"/>
      <p:regular r:id="rId24"/>
      <p:bold r:id="rId25"/>
      <p:italic r:id="rId26"/>
      <p:boldItalic r:id="rId27"/>
    </p:embeddedFont>
    <p:embeddedFont>
      <p:font typeface="Work Sans Regular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AEA8F-2872-4573-83B6-786F2DF8B1FA}">
  <a:tblStyle styleId="{B28AEA8F-2872-4573-83B6-786F2DF8B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68701B-E7FF-40CD-BBB2-7382C90321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>
      <p:cViewPr varScale="1">
        <p:scale>
          <a:sx n="73" d="100"/>
          <a:sy n="73" d="100"/>
        </p:scale>
        <p:origin x="20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35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819C0B2-51FA-C2FB-8D61-ED9CE8BC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22:notes">
            <a:extLst>
              <a:ext uri="{FF2B5EF4-FFF2-40B4-BE49-F238E27FC236}">
                <a16:creationId xmlns:a16="http://schemas.microsoft.com/office/drawing/2014/main" id="{FFC14E72-4432-8F37-ECD5-0D522E102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22:notes">
            <a:extLst>
              <a:ext uri="{FF2B5EF4-FFF2-40B4-BE49-F238E27FC236}">
                <a16:creationId xmlns:a16="http://schemas.microsoft.com/office/drawing/2014/main" id="{96A833C3-C435-A0B0-1A84-CB41D1BF7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67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rot="3712047">
            <a:off x="-1281651" y="-1496541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7374091">
            <a:off x="-900885" y="79138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 rot="18159379">
            <a:off x="641638" y="4710024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3174672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 rot="12266540">
            <a:off x="-571564" y="-1099499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863129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Google Shape;61;p7">
            <a:extLst>
              <a:ext uri="{FF2B5EF4-FFF2-40B4-BE49-F238E27FC236}">
                <a16:creationId xmlns:a16="http://schemas.microsoft.com/office/drawing/2014/main" id="{B7B5FE91-9C53-38C6-599D-7E81DC848C11}"/>
              </a:ext>
            </a:extLst>
          </p:cNvPr>
          <p:cNvSpPr/>
          <p:nvPr userDrawn="1"/>
        </p:nvSpPr>
        <p:spPr>
          <a:xfrm rot="4213030">
            <a:off x="-917103" y="2943604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60;p7">
            <a:extLst>
              <a:ext uri="{FF2B5EF4-FFF2-40B4-BE49-F238E27FC236}">
                <a16:creationId xmlns:a16="http://schemas.microsoft.com/office/drawing/2014/main" id="{683E31DF-DB3D-8887-9169-E858A6A9128A}"/>
              </a:ext>
            </a:extLst>
          </p:cNvPr>
          <p:cNvSpPr/>
          <p:nvPr userDrawn="1"/>
        </p:nvSpPr>
        <p:spPr>
          <a:xfrm>
            <a:off x="-582387" y="3788589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7;p13">
            <a:extLst>
              <a:ext uri="{FF2B5EF4-FFF2-40B4-BE49-F238E27FC236}">
                <a16:creationId xmlns:a16="http://schemas.microsoft.com/office/drawing/2014/main" id="{975345E0-33E5-9B98-161A-FC947F4D7E56}"/>
              </a:ext>
            </a:extLst>
          </p:cNvPr>
          <p:cNvSpPr/>
          <p:nvPr userDrawn="1"/>
        </p:nvSpPr>
        <p:spPr>
          <a:xfrm rot="1140140" flipH="1">
            <a:off x="6640784" y="-18788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 flipH="1">
            <a:off x="91977" y="3763001"/>
            <a:ext cx="1476938" cy="1778889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7101016" y="-380375"/>
            <a:ext cx="1472976" cy="1311868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980111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045352" y="452381"/>
            <a:ext cx="2900634" cy="2751792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746840" y="2898173"/>
            <a:ext cx="5769148" cy="913325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801979" y="3079651"/>
            <a:ext cx="5729910" cy="5573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Adejare Tobi Fasiku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760597" y="3746783"/>
            <a:ext cx="7631499" cy="7745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A Comparative Analysis of Machine Learning and Deep Learning Tools and Frameworks: TensorFlow vs </a:t>
            </a:r>
            <a:r>
              <a:rPr lang="en-US" sz="2000" dirty="0" err="1"/>
              <a:t>PyTorch</a:t>
            </a:r>
            <a:endParaRPr lang="en-US" sz="2000" dirty="0"/>
          </a:p>
        </p:txBody>
      </p:sp>
      <p:sp>
        <p:nvSpPr>
          <p:cNvPr id="159" name="Google Shape;159;p20"/>
          <p:cNvSpPr/>
          <p:nvPr/>
        </p:nvSpPr>
        <p:spPr>
          <a:xfrm>
            <a:off x="4946524" y="730285"/>
            <a:ext cx="475093" cy="46166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3357365" y="2325348"/>
            <a:ext cx="348866" cy="33900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Picture 2" descr="A stack of books on a black background&#10;&#10;Description automatically generated">
            <a:extLst>
              <a:ext uri="{FF2B5EF4-FFF2-40B4-BE49-F238E27FC236}">
                <a16:creationId xmlns:a16="http://schemas.microsoft.com/office/drawing/2014/main" id="{483EE2AC-BB0A-E65B-1662-7DE0234B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81" y="1081302"/>
            <a:ext cx="1666899" cy="1666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452A5B-F088-3D8A-F211-7450CEB2EF79}"/>
              </a:ext>
            </a:extLst>
          </p:cNvPr>
          <p:cNvSpPr txBox="1"/>
          <p:nvPr/>
        </p:nvSpPr>
        <p:spPr>
          <a:xfrm>
            <a:off x="16328" y="65644"/>
            <a:ext cx="8327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Work Sans" pitchFamily="2" charset="77"/>
              </a:rPr>
              <a:t>6/14/25</a:t>
            </a:r>
          </a:p>
        </p:txBody>
      </p:sp>
    </p:spTree>
    <p:extLst>
      <p:ext uri="{BB962C8B-B14F-4D97-AF65-F5344CB8AC3E}">
        <p14:creationId xmlns:p14="http://schemas.microsoft.com/office/powerpoint/2010/main" val="106273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13" y="300035"/>
            <a:ext cx="7715250" cy="557212"/>
          </a:xfrm>
        </p:spPr>
        <p:txBody>
          <a:bodyPr/>
          <a:lstStyle/>
          <a:p>
            <a:r>
              <a:rPr sz="2700" dirty="0"/>
              <a:t>TensorFlow in Action: Real-World Success Stories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263" y="985835"/>
            <a:ext cx="7772400" cy="3543300"/>
          </a:xfrm>
        </p:spPr>
        <p:txBody>
          <a:bodyPr/>
          <a:lstStyle/>
          <a:p>
            <a:r>
              <a:rPr sz="1800" dirty="0"/>
              <a:t>• Google Products: Powers Search, Gmail, and Google Translate</a:t>
            </a:r>
          </a:p>
          <a:p>
            <a:r>
              <a:rPr sz="1800" dirty="0"/>
              <a:t>• Healthcare: Stanford-Google collaboration for diabetic retinopathy detection</a:t>
            </a:r>
          </a:p>
          <a:p>
            <a:r>
              <a:rPr sz="1800" dirty="0"/>
              <a:t>• Telecommunications: China Mobile's network anomaly detection system</a:t>
            </a:r>
          </a:p>
          <a:p>
            <a:r>
              <a:rPr sz="1800" dirty="0"/>
              <a:t>• Automotive: Toyota's crash prediction and autonomous driving systems</a:t>
            </a:r>
          </a:p>
          <a:p>
            <a:r>
              <a:rPr sz="1800" dirty="0"/>
              <a:t>• E-commerce: Airbnb's image classification for improved guest experience</a:t>
            </a:r>
          </a:p>
          <a:p>
            <a:r>
              <a:rPr sz="1800" dirty="0"/>
              <a:t>• Finance: PayPal's fraud detection with deep transfer learning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28613"/>
            <a:ext cx="7729538" cy="526793"/>
          </a:xfrm>
        </p:spPr>
        <p:txBody>
          <a:bodyPr/>
          <a:lstStyle/>
          <a:p>
            <a:pPr algn="ctr"/>
            <a:r>
              <a:rPr sz="2800" dirty="0" err="1"/>
              <a:t>PyTorch</a:t>
            </a:r>
            <a:r>
              <a:rPr sz="2800" dirty="0"/>
              <a:t> in Action: Real-World Success Stories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168" y="973394"/>
            <a:ext cx="7834620" cy="3841493"/>
          </a:xfrm>
        </p:spPr>
        <p:txBody>
          <a:bodyPr/>
          <a:lstStyle/>
          <a:p>
            <a:r>
              <a:rPr sz="1900" dirty="0"/>
              <a:t>• Social Media: Meta's content moderation and recommendation systems</a:t>
            </a:r>
          </a:p>
          <a:p>
            <a:r>
              <a:rPr sz="1900" dirty="0"/>
              <a:t>• Gaming: Intel's generative AI solutions for gaming experiences</a:t>
            </a:r>
          </a:p>
          <a:p>
            <a:r>
              <a:rPr sz="1900" dirty="0"/>
              <a:t>• Education: Duolingo's personalized language learning algorithms</a:t>
            </a:r>
          </a:p>
          <a:p>
            <a:r>
              <a:rPr sz="1900" dirty="0"/>
              <a:t>• Agriculture: AI-powered pest detection for cotton farmers</a:t>
            </a:r>
          </a:p>
          <a:p>
            <a:r>
              <a:rPr sz="1900" dirty="0"/>
              <a:t>• Geospatial: NASA-IBM collaboration for Earth observation data analysis</a:t>
            </a:r>
          </a:p>
          <a:p>
            <a:r>
              <a:rPr sz="1900" dirty="0"/>
              <a:t>• Retail: Walmart's search relevance using BERT models with </a:t>
            </a:r>
            <a:r>
              <a:rPr sz="1900" dirty="0" err="1"/>
              <a:t>TorchServe</a:t>
            </a:r>
            <a:endParaRPr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25" y="516194"/>
            <a:ext cx="6711900" cy="970035"/>
          </a:xfrm>
        </p:spPr>
        <p:txBody>
          <a:bodyPr/>
          <a:lstStyle/>
          <a:p>
            <a:pPr algn="ctr"/>
            <a:r>
              <a:rPr sz="3200" dirty="0"/>
              <a:t>Usability Comparison: Developer Experience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123" y="1715645"/>
            <a:ext cx="3274958" cy="3062700"/>
          </a:xfrm>
        </p:spPr>
        <p:txBody>
          <a:bodyPr/>
          <a:lstStyle/>
          <a:p>
            <a:r>
              <a:rPr sz="1600" dirty="0"/>
              <a:t>TensorFlow:</a:t>
            </a:r>
          </a:p>
          <a:p>
            <a:r>
              <a:rPr sz="1600" dirty="0"/>
              <a:t>• Steeper learning curve but more features</a:t>
            </a:r>
          </a:p>
          <a:p>
            <a:r>
              <a:rPr sz="1600" dirty="0"/>
              <a:t>• Requires specialized debugging tools</a:t>
            </a:r>
          </a:p>
          <a:p>
            <a:r>
              <a:rPr sz="1600" dirty="0"/>
              <a:t>• More verbose syntax</a:t>
            </a:r>
          </a:p>
          <a:p>
            <a:r>
              <a:rPr sz="1600" dirty="0"/>
              <a:t>• High and low-level APIs available</a:t>
            </a:r>
          </a:p>
          <a:p>
            <a:r>
              <a:rPr sz="1600" dirty="0"/>
              <a:t>• Comprehensive production documentation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39920" y="1715645"/>
            <a:ext cx="3451912" cy="3062700"/>
          </a:xfrm>
        </p:spPr>
        <p:txBody>
          <a:bodyPr/>
          <a:lstStyle/>
          <a:p>
            <a:r>
              <a:rPr sz="1600" dirty="0" err="1"/>
              <a:t>PyTorch</a:t>
            </a:r>
            <a:r>
              <a:rPr sz="1600" dirty="0"/>
              <a:t>:</a:t>
            </a:r>
          </a:p>
          <a:p>
            <a:r>
              <a:rPr sz="1600" dirty="0"/>
              <a:t>• Easier for beginners to learn</a:t>
            </a:r>
          </a:p>
          <a:p>
            <a:r>
              <a:rPr sz="1600" dirty="0"/>
              <a:t>• Superior Python-native debugging</a:t>
            </a:r>
          </a:p>
          <a:p>
            <a:r>
              <a:rPr sz="1600" dirty="0"/>
              <a:t>• More intuitive and Pythonic code</a:t>
            </a:r>
          </a:p>
          <a:p>
            <a:r>
              <a:rPr sz="1600" dirty="0"/>
              <a:t>• Low-level control emphasis</a:t>
            </a:r>
          </a:p>
          <a:p>
            <a:r>
              <a:rPr sz="1600" dirty="0"/>
              <a:t>• Excellent research-focused docs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25" y="217675"/>
            <a:ext cx="6711900" cy="1168673"/>
          </a:xfrm>
        </p:spPr>
        <p:txBody>
          <a:bodyPr/>
          <a:lstStyle/>
          <a:p>
            <a:pPr algn="ctr"/>
            <a:r>
              <a:rPr sz="2800" dirty="0"/>
              <a:t>Performance &amp; Scalability: Technical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000" y="1715645"/>
            <a:ext cx="3355975" cy="3062700"/>
          </a:xfrm>
        </p:spPr>
        <p:txBody>
          <a:bodyPr/>
          <a:lstStyle/>
          <a:p>
            <a:r>
              <a:rPr sz="1600" dirty="0"/>
              <a:t>TensorFlow:</a:t>
            </a:r>
          </a:p>
          <a:p>
            <a:r>
              <a:rPr sz="1600" dirty="0"/>
              <a:t>• Optimized for large-scale training</a:t>
            </a:r>
          </a:p>
          <a:p>
            <a:r>
              <a:rPr sz="1600" dirty="0"/>
              <a:t>• Production-ready deployment tools</a:t>
            </a:r>
          </a:p>
          <a:p>
            <a:r>
              <a:rPr sz="1600" dirty="0"/>
              <a:t>• Superior enterprise-level scaling</a:t>
            </a:r>
          </a:p>
          <a:p>
            <a:r>
              <a:rPr sz="1600" dirty="0"/>
              <a:t>• Broader platform support</a:t>
            </a:r>
          </a:p>
          <a:p>
            <a:r>
              <a:rPr sz="1600" dirty="0"/>
              <a:t>• Static graph optimization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39919" y="1715645"/>
            <a:ext cx="3097951" cy="3062700"/>
          </a:xfrm>
        </p:spPr>
        <p:txBody>
          <a:bodyPr/>
          <a:lstStyle/>
          <a:p>
            <a:r>
              <a:rPr sz="1600" dirty="0" err="1"/>
              <a:t>PyTorch</a:t>
            </a:r>
            <a:r>
              <a:rPr sz="1600" dirty="0"/>
              <a:t>:</a:t>
            </a:r>
          </a:p>
          <a:p>
            <a:r>
              <a:rPr sz="1600" dirty="0"/>
              <a:t>• Similar GPU performance</a:t>
            </a:r>
          </a:p>
          <a:p>
            <a:r>
              <a:rPr sz="1600" dirty="0"/>
              <a:t>• More memory efficient for research</a:t>
            </a:r>
          </a:p>
          <a:p>
            <a:r>
              <a:rPr sz="1600" dirty="0"/>
              <a:t>• Improving distributed training</a:t>
            </a:r>
          </a:p>
          <a:p>
            <a:r>
              <a:rPr sz="1600" dirty="0"/>
              <a:t>• Strong GPU acceleration</a:t>
            </a:r>
          </a:p>
          <a:p>
            <a:r>
              <a:rPr sz="1600" dirty="0"/>
              <a:t>• Dynamic graph flexibility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25" y="442452"/>
            <a:ext cx="6711900" cy="1043777"/>
          </a:xfrm>
        </p:spPr>
        <p:txBody>
          <a:bodyPr/>
          <a:lstStyle/>
          <a:p>
            <a:pPr algn="ctr"/>
            <a:r>
              <a:rPr sz="3200" dirty="0"/>
              <a:t>Community Support &amp; Ecosystem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025" y="1627157"/>
            <a:ext cx="3178994" cy="3062700"/>
          </a:xfrm>
        </p:spPr>
        <p:txBody>
          <a:bodyPr/>
          <a:lstStyle/>
          <a:p>
            <a:r>
              <a:rPr sz="1600" dirty="0"/>
              <a:t>TensorFlow:</a:t>
            </a:r>
          </a:p>
          <a:p>
            <a:r>
              <a:rPr sz="1600" dirty="0"/>
              <a:t>• Strong industry adoption</a:t>
            </a:r>
          </a:p>
          <a:p>
            <a:r>
              <a:rPr sz="1600" dirty="0"/>
              <a:t>• Google corporate backing</a:t>
            </a:r>
          </a:p>
          <a:p>
            <a:r>
              <a:rPr sz="1600" dirty="0"/>
              <a:t>• Mature ecosystem and tools</a:t>
            </a:r>
          </a:p>
          <a:p>
            <a:r>
              <a:rPr sz="1600" dirty="0"/>
              <a:t>• Preferred for production systems</a:t>
            </a:r>
          </a:p>
          <a:p>
            <a:r>
              <a:rPr sz="1600" dirty="0"/>
              <a:t>• Extensive enterprise support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39919" y="1627157"/>
            <a:ext cx="3407667" cy="3062700"/>
          </a:xfrm>
        </p:spPr>
        <p:txBody>
          <a:bodyPr/>
          <a:lstStyle/>
          <a:p>
            <a:r>
              <a:rPr sz="1600" dirty="0" err="1"/>
              <a:t>PyTorch</a:t>
            </a:r>
            <a:r>
              <a:rPr sz="1600" dirty="0"/>
              <a:t>:</a:t>
            </a:r>
          </a:p>
          <a:p>
            <a:r>
              <a:rPr sz="1600" dirty="0"/>
              <a:t>• Dominates academic research (70%)</a:t>
            </a:r>
          </a:p>
          <a:p>
            <a:r>
              <a:rPr sz="1600" dirty="0"/>
              <a:t>• Meta corporate backing</a:t>
            </a:r>
          </a:p>
          <a:p>
            <a:r>
              <a:rPr sz="1600" dirty="0"/>
              <a:t>• Rapidly expanding ecosystem</a:t>
            </a:r>
          </a:p>
          <a:p>
            <a:r>
              <a:rPr sz="1600" dirty="0"/>
              <a:t>• Growing enterprise adoption</a:t>
            </a:r>
          </a:p>
          <a:p>
            <a:r>
              <a:rPr sz="1600" dirty="0"/>
              <a:t>• Strong research community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632" y="176981"/>
            <a:ext cx="6990736" cy="988142"/>
          </a:xfrm>
        </p:spPr>
        <p:txBody>
          <a:bodyPr/>
          <a:lstStyle/>
          <a:p>
            <a:pPr algn="ctr"/>
            <a:r>
              <a:rPr sz="2800" dirty="0"/>
              <a:t>Decision Framework: Choosing the Right Tool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148" y="1568164"/>
            <a:ext cx="3642852" cy="3254557"/>
          </a:xfrm>
        </p:spPr>
        <p:txBody>
          <a:bodyPr/>
          <a:lstStyle/>
          <a:p>
            <a:r>
              <a:rPr sz="1400" dirty="0"/>
              <a:t>Choose TensorFlow for:</a:t>
            </a:r>
          </a:p>
          <a:p>
            <a:r>
              <a:rPr sz="1400" dirty="0"/>
              <a:t>• Production deployment</a:t>
            </a:r>
          </a:p>
          <a:p>
            <a:r>
              <a:rPr sz="1400" dirty="0"/>
              <a:t>• Large-scale systems</a:t>
            </a:r>
          </a:p>
          <a:p>
            <a:r>
              <a:rPr sz="1400" dirty="0"/>
              <a:t>• Mobile/web applications</a:t>
            </a:r>
          </a:p>
          <a:p>
            <a:r>
              <a:rPr sz="1400" dirty="0"/>
              <a:t>• Enterprise environments</a:t>
            </a:r>
          </a:p>
          <a:p>
            <a:r>
              <a:rPr sz="1400" dirty="0"/>
              <a:t>• Cross-platform deployment</a:t>
            </a:r>
          </a:p>
          <a:p>
            <a:endParaRPr sz="1400" dirty="0"/>
          </a:p>
          <a:p>
            <a:r>
              <a:rPr sz="1400" dirty="0"/>
              <a:t>Consider Both:</a:t>
            </a:r>
          </a:p>
          <a:p>
            <a:r>
              <a:rPr sz="1400" dirty="0"/>
              <a:t>• Many organizations use </a:t>
            </a:r>
            <a:r>
              <a:rPr sz="1400" dirty="0" err="1"/>
              <a:t>PyTorch</a:t>
            </a:r>
            <a:r>
              <a:rPr sz="1400" dirty="0"/>
              <a:t> for research and TensorFlow for production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07975" y="1568165"/>
            <a:ext cx="3760838" cy="3254558"/>
          </a:xfrm>
        </p:spPr>
        <p:txBody>
          <a:bodyPr/>
          <a:lstStyle/>
          <a:p>
            <a:r>
              <a:rPr sz="1400" dirty="0"/>
              <a:t>Choose </a:t>
            </a:r>
            <a:r>
              <a:rPr sz="1400" dirty="0" err="1"/>
              <a:t>PyTorch</a:t>
            </a:r>
            <a:r>
              <a:rPr sz="1400" dirty="0"/>
              <a:t> for:</a:t>
            </a:r>
          </a:p>
          <a:p>
            <a:r>
              <a:rPr sz="1400" dirty="0"/>
              <a:t>• Research projects</a:t>
            </a:r>
          </a:p>
          <a:p>
            <a:r>
              <a:rPr sz="1400" dirty="0"/>
              <a:t>• Rapid prototyping</a:t>
            </a:r>
          </a:p>
          <a:p>
            <a:r>
              <a:rPr sz="1400" dirty="0"/>
              <a:t>• Academic work</a:t>
            </a:r>
          </a:p>
          <a:p>
            <a:r>
              <a:rPr sz="1400" dirty="0"/>
              <a:t>• Custom model architectures</a:t>
            </a:r>
          </a:p>
          <a:p>
            <a:r>
              <a:rPr sz="1400" dirty="0"/>
              <a:t>• Experimental development</a:t>
            </a:r>
          </a:p>
          <a:p>
            <a:endParaRPr sz="1400" dirty="0"/>
          </a:p>
          <a:p>
            <a:r>
              <a:rPr sz="1400" dirty="0"/>
              <a:t>Future Trends:</a:t>
            </a:r>
          </a:p>
          <a:p>
            <a:r>
              <a:rPr sz="1400" dirty="0"/>
              <a:t>• Convergence in capabilities</a:t>
            </a:r>
          </a:p>
          <a:p>
            <a:r>
              <a:rPr sz="1400" dirty="0"/>
              <a:t>• Learn both for maximum flexibility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90" y="221227"/>
            <a:ext cx="7668126" cy="949848"/>
          </a:xfrm>
        </p:spPr>
        <p:txBody>
          <a:bodyPr/>
          <a:lstStyle/>
          <a:p>
            <a:pPr algn="ctr"/>
            <a:r>
              <a:rPr sz="2800" dirty="0"/>
              <a:t>Conclusion: The Future of Deep</a:t>
            </a:r>
            <a:r>
              <a:rPr lang="en-US" sz="2800" dirty="0"/>
              <a:t> </a:t>
            </a:r>
            <a:r>
              <a:rPr sz="2800" dirty="0"/>
              <a:t>Learning Frameworks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9" y="1171075"/>
            <a:ext cx="7780420" cy="3186251"/>
          </a:xfrm>
        </p:spPr>
        <p:txBody>
          <a:bodyPr/>
          <a:lstStyle/>
          <a:p>
            <a:r>
              <a:rPr sz="2000" dirty="0"/>
              <a:t>• Main Finding: Both frameworks excel in their intended domains </a:t>
            </a:r>
            <a:r>
              <a:rPr lang="en-US" sz="2000" dirty="0"/>
              <a:t>–</a:t>
            </a:r>
            <a:r>
              <a:rPr sz="2000" dirty="0"/>
              <a:t> research</a:t>
            </a:r>
            <a:r>
              <a:rPr lang="en-US" sz="2000" dirty="0"/>
              <a:t>(</a:t>
            </a:r>
            <a:r>
              <a:rPr lang="en-US" sz="2000" dirty="0" err="1"/>
              <a:t>PyTorch</a:t>
            </a:r>
            <a:r>
              <a:rPr lang="en-US" sz="2000" dirty="0"/>
              <a:t>)</a:t>
            </a:r>
            <a:r>
              <a:rPr sz="2000" dirty="0"/>
              <a:t> vs production</a:t>
            </a:r>
            <a:r>
              <a:rPr lang="en-US" sz="2000" dirty="0"/>
              <a:t>(TensorFlow)</a:t>
            </a:r>
            <a:endParaRPr sz="2000" dirty="0"/>
          </a:p>
          <a:p>
            <a:r>
              <a:rPr sz="2000" dirty="0"/>
              <a:t>• Key Insight: Choice depends on project requirements, team expertise, and deployment needs</a:t>
            </a:r>
          </a:p>
          <a:p>
            <a:r>
              <a:rPr sz="2000" dirty="0"/>
              <a:t>• Industry Trend: </a:t>
            </a:r>
            <a:r>
              <a:rPr sz="2000" dirty="0" err="1"/>
              <a:t>PyTorch</a:t>
            </a:r>
            <a:r>
              <a:rPr sz="2000" dirty="0"/>
              <a:t> gaining production capabilities; TensorFlow improving research experience</a:t>
            </a:r>
          </a:p>
          <a:p>
            <a:r>
              <a:rPr sz="2000" dirty="0"/>
              <a:t>• Best Practice: Use </a:t>
            </a:r>
            <a:r>
              <a:rPr sz="2000" dirty="0" err="1"/>
              <a:t>PyTorch</a:t>
            </a:r>
            <a:r>
              <a:rPr sz="2000" dirty="0"/>
              <a:t> for experimentation, TensorFlow for deployment</a:t>
            </a:r>
          </a:p>
          <a:p>
            <a:r>
              <a:rPr sz="2000" dirty="0"/>
              <a:t>• Future Outlook: Continued innovation and convergence while maintaining distinct advantages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ED028371-D3C3-864D-D522-FE8E637C7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>
            <a:extLst>
              <a:ext uri="{FF2B5EF4-FFF2-40B4-BE49-F238E27FC236}">
                <a16:creationId xmlns:a16="http://schemas.microsoft.com/office/drawing/2014/main" id="{4638A3C6-F5E2-0B7C-C103-53804225E987}"/>
              </a:ext>
            </a:extLst>
          </p:cNvPr>
          <p:cNvSpPr/>
          <p:nvPr/>
        </p:nvSpPr>
        <p:spPr>
          <a:xfrm>
            <a:off x="4235751" y="11776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6">
            <a:extLst>
              <a:ext uri="{FF2B5EF4-FFF2-40B4-BE49-F238E27FC236}">
                <a16:creationId xmlns:a16="http://schemas.microsoft.com/office/drawing/2014/main" id="{9526B3D5-7649-F2D4-8E19-BD65BCF32F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2" name="Google Shape;362;p36">
            <a:extLst>
              <a:ext uri="{FF2B5EF4-FFF2-40B4-BE49-F238E27FC236}">
                <a16:creationId xmlns:a16="http://schemas.microsoft.com/office/drawing/2014/main" id="{D4E11F79-DA62-F931-D64A-D74BA483DD2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-119643" y="1692065"/>
            <a:ext cx="4152162" cy="19740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/>
              <a:t>Thank</a:t>
            </a:r>
            <a:br>
              <a:rPr lang="en" sz="6200" dirty="0"/>
            </a:br>
            <a:r>
              <a:rPr lang="en" sz="6200" dirty="0"/>
              <a:t>You!</a:t>
            </a:r>
            <a:endParaRPr sz="6200" dirty="0"/>
          </a:p>
        </p:txBody>
      </p:sp>
      <p:sp>
        <p:nvSpPr>
          <p:cNvPr id="364" name="Google Shape;364;p36">
            <a:extLst>
              <a:ext uri="{FF2B5EF4-FFF2-40B4-BE49-F238E27FC236}">
                <a16:creationId xmlns:a16="http://schemas.microsoft.com/office/drawing/2014/main" id="{EB265585-7EA5-1784-1625-4F94B44F77C4}"/>
              </a:ext>
            </a:extLst>
          </p:cNvPr>
          <p:cNvSpPr/>
          <p:nvPr/>
        </p:nvSpPr>
        <p:spPr>
          <a:xfrm>
            <a:off x="5107580" y="2019766"/>
            <a:ext cx="1195248" cy="110395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8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29" y="339214"/>
            <a:ext cx="7418438" cy="722671"/>
          </a:xfrm>
        </p:spPr>
        <p:txBody>
          <a:bodyPr/>
          <a:lstStyle/>
          <a:p>
            <a:r>
              <a:rPr sz="4800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143" y="1179874"/>
            <a:ext cx="7418438" cy="3362632"/>
          </a:xfrm>
        </p:spPr>
        <p:txBody>
          <a:bodyPr/>
          <a:lstStyle/>
          <a:p>
            <a:r>
              <a:rPr sz="1700" dirty="0"/>
              <a:t>Deep learning frameworks are essential tools for building AI applications</a:t>
            </a:r>
            <a:r>
              <a:rPr lang="en-US" sz="1700" dirty="0"/>
              <a:t>.</a:t>
            </a:r>
          </a:p>
          <a:p>
            <a:pPr marL="114300" indent="0">
              <a:buNone/>
            </a:pPr>
            <a:endParaRPr sz="1700" dirty="0"/>
          </a:p>
          <a:p>
            <a:r>
              <a:rPr sz="1700" dirty="0"/>
              <a:t>TensorFlow and </a:t>
            </a:r>
            <a:r>
              <a:rPr sz="1700" dirty="0" err="1"/>
              <a:t>PyTorch</a:t>
            </a:r>
            <a:r>
              <a:rPr sz="1700" dirty="0"/>
              <a:t> are the two dominant </a:t>
            </a:r>
            <a:r>
              <a:rPr lang="en-US" sz="1700" dirty="0"/>
              <a:t>frameworks</a:t>
            </a:r>
            <a:r>
              <a:rPr sz="1700" dirty="0"/>
              <a:t> </a:t>
            </a:r>
            <a:r>
              <a:rPr lang="en-US" sz="1700" dirty="0"/>
              <a:t>to build, train, and deploy neural networks.</a:t>
            </a:r>
          </a:p>
          <a:p>
            <a:pPr marL="114300" indent="0">
              <a:buNone/>
            </a:pPr>
            <a:endParaRPr lang="en-US" sz="1700" dirty="0"/>
          </a:p>
          <a:p>
            <a:r>
              <a:rPr sz="1700" dirty="0"/>
              <a:t>This analysis examines their backgrounds, features, applications, and comparative advantages</a:t>
            </a:r>
            <a:r>
              <a:rPr lang="en-US" sz="1700" dirty="0"/>
              <a:t>.</a:t>
            </a:r>
          </a:p>
          <a:p>
            <a:pPr marL="114300" indent="0">
              <a:buNone/>
            </a:pPr>
            <a:endParaRPr sz="1700" dirty="0"/>
          </a:p>
          <a:p>
            <a:r>
              <a:rPr sz="1700" dirty="0"/>
              <a:t>Framework choice significantly impacts </a:t>
            </a:r>
            <a:r>
              <a:rPr lang="en-US" sz="1700" dirty="0"/>
              <a:t>flexibility,</a:t>
            </a:r>
            <a:r>
              <a:rPr sz="1700" dirty="0"/>
              <a:t> </a:t>
            </a:r>
            <a:r>
              <a:rPr lang="en-US" sz="1700" dirty="0"/>
              <a:t>development </a:t>
            </a:r>
            <a:r>
              <a:rPr sz="1700" dirty="0"/>
              <a:t>speed and model performance</a:t>
            </a:r>
            <a:r>
              <a:rPr lang="en-US" sz="1700" dirty="0"/>
              <a:t>.</a:t>
            </a:r>
            <a:endParaRPr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92" y="235979"/>
            <a:ext cx="7447937" cy="545690"/>
          </a:xfrm>
        </p:spPr>
        <p:txBody>
          <a:bodyPr/>
          <a:lstStyle/>
          <a:p>
            <a:pPr algn="ctr"/>
            <a:r>
              <a:rPr sz="2800" dirty="0"/>
              <a:t>TensorFlow: Background and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653" y="1061883"/>
            <a:ext cx="7447938" cy="3698157"/>
          </a:xfrm>
        </p:spPr>
        <p:txBody>
          <a:bodyPr/>
          <a:lstStyle/>
          <a:p>
            <a:r>
              <a:rPr sz="1600" dirty="0"/>
              <a:t>Origin: </a:t>
            </a:r>
            <a:r>
              <a:rPr lang="en-US" sz="1600" dirty="0"/>
              <a:t>Written in C++ with Python APIs </a:t>
            </a:r>
            <a:r>
              <a:rPr sz="1600" dirty="0"/>
              <a:t>Developed by Google Brain team in 2015</a:t>
            </a:r>
            <a:endParaRPr lang="en-US" sz="1600" dirty="0"/>
          </a:p>
          <a:p>
            <a:pPr marL="114300" indent="0">
              <a:buNone/>
            </a:pPr>
            <a:endParaRPr sz="1600" dirty="0"/>
          </a:p>
          <a:p>
            <a:r>
              <a:rPr sz="1600" dirty="0"/>
              <a:t>Purpose: Originally designed for large-scale machine learning and production deployment</a:t>
            </a:r>
            <a:endParaRPr lang="en-US" sz="1600" dirty="0"/>
          </a:p>
          <a:p>
            <a:pPr marL="114300" indent="0">
              <a:buNone/>
            </a:pPr>
            <a:endParaRPr sz="1600" dirty="0"/>
          </a:p>
          <a:p>
            <a:r>
              <a:rPr sz="1600" dirty="0"/>
              <a:t>Current Status: Mature framework with extensive ecosystem and enterprise adoption</a:t>
            </a:r>
            <a:endParaRPr lang="en-US" sz="1600" dirty="0"/>
          </a:p>
          <a:p>
            <a:pPr marL="114300" indent="0">
              <a:buNone/>
            </a:pPr>
            <a:endParaRPr sz="1600" dirty="0"/>
          </a:p>
          <a:p>
            <a:r>
              <a:rPr sz="1600" dirty="0"/>
              <a:t>Philosophy: </a:t>
            </a:r>
            <a:r>
              <a:rPr lang="en-US" sz="1600" dirty="0"/>
              <a:t>Designed for portability — from research to scalable production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8ACF7-E374-45A5-23A8-8071DE733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7496-5628-A418-671A-02DB51DD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2" y="235979"/>
            <a:ext cx="7447937" cy="545690"/>
          </a:xfrm>
        </p:spPr>
        <p:txBody>
          <a:bodyPr/>
          <a:lstStyle/>
          <a:p>
            <a:pPr algn="ctr"/>
            <a:r>
              <a:rPr lang="en-US" sz="2800" dirty="0" err="1"/>
              <a:t>PyTorch</a:t>
            </a:r>
            <a:r>
              <a:rPr sz="2800" dirty="0"/>
              <a:t>: Background and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23CD-9EEE-E835-89B5-09B71EBD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653" y="1061883"/>
            <a:ext cx="7521676" cy="3698157"/>
          </a:xfrm>
        </p:spPr>
        <p:txBody>
          <a:bodyPr/>
          <a:lstStyle/>
          <a:p>
            <a:r>
              <a:rPr sz="1600" dirty="0"/>
              <a:t>Origin: </a:t>
            </a:r>
            <a:r>
              <a:rPr lang="en-US" sz="1600" dirty="0"/>
              <a:t>Written in C++ with Python APIs; developed by Facebook’s AI Research lab (FAIR) and released in 2016</a:t>
            </a:r>
          </a:p>
          <a:p>
            <a:pPr marL="114300" indent="0">
              <a:buNone/>
            </a:pPr>
            <a:endParaRPr sz="1600" dirty="0"/>
          </a:p>
          <a:p>
            <a:r>
              <a:rPr sz="1600" dirty="0"/>
              <a:t>Purpose: Originally designed for large-scale machine learning and production deployment</a:t>
            </a:r>
            <a:endParaRPr lang="en-US" sz="1600" dirty="0"/>
          </a:p>
          <a:p>
            <a:pPr marL="114300" indent="0">
              <a:buNone/>
            </a:pPr>
            <a:endParaRPr sz="1600" dirty="0"/>
          </a:p>
          <a:p>
            <a:r>
              <a:rPr sz="1600" dirty="0"/>
              <a:t>Current Status: </a:t>
            </a:r>
            <a:r>
              <a:rPr lang="en-US" sz="1600" dirty="0"/>
              <a:t>Widely adopted m</a:t>
            </a:r>
            <a:r>
              <a:rPr sz="1600" dirty="0"/>
              <a:t>ature framework with extensive ecosystem and enterprise adoption</a:t>
            </a:r>
            <a:endParaRPr lang="en-US" sz="1600" dirty="0"/>
          </a:p>
          <a:p>
            <a:pPr marL="114300" indent="0">
              <a:buNone/>
            </a:pPr>
            <a:endParaRPr sz="1600" dirty="0"/>
          </a:p>
          <a:p>
            <a:r>
              <a:rPr sz="1600" dirty="0"/>
              <a:t>Philosophy: </a:t>
            </a:r>
            <a:r>
              <a:rPr lang="en-US" sz="1600" i="1" dirty="0"/>
              <a:t>"Pythonic and dynamic"</a:t>
            </a:r>
            <a:r>
              <a:rPr lang="en-US" sz="1600" dirty="0"/>
              <a:t> — prioritize intuitive development and fast experimentation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932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25" y="368711"/>
            <a:ext cx="7692000" cy="693174"/>
          </a:xfrm>
        </p:spPr>
        <p:txBody>
          <a:bodyPr/>
          <a:lstStyle/>
          <a:p>
            <a:r>
              <a:rPr sz="3200" dirty="0" err="1"/>
              <a:t>PyTorch</a:t>
            </a:r>
            <a:r>
              <a:rPr sz="3200" dirty="0"/>
              <a:t>: Background and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924" y="1371600"/>
            <a:ext cx="8200102" cy="2985726"/>
          </a:xfrm>
        </p:spPr>
        <p:txBody>
          <a:bodyPr/>
          <a:lstStyle/>
          <a:p>
            <a:r>
              <a:rPr sz="1800" dirty="0"/>
              <a:t>• Origin: Developed by Facebook (Meta) AI Research in 2016, based on Torch library</a:t>
            </a:r>
          </a:p>
          <a:p>
            <a:r>
              <a:rPr sz="1800" dirty="0"/>
              <a:t>• Purpose: Created for research flexibility and rapid prototyping</a:t>
            </a:r>
          </a:p>
          <a:p>
            <a:r>
              <a:rPr sz="1800" dirty="0"/>
              <a:t>• Evolution: Built with Python-first approach and dynamic computation graphs</a:t>
            </a:r>
          </a:p>
          <a:p>
            <a:r>
              <a:rPr sz="1800" dirty="0"/>
              <a:t>• Current Status: Dominates academic research with 70% adoption in AI research papers</a:t>
            </a:r>
          </a:p>
          <a:p>
            <a:r>
              <a:rPr sz="1800" dirty="0"/>
              <a:t>• Philosophy: "Research-first" framework prioritizing ease of use and experimentation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9" y="300038"/>
            <a:ext cx="7243762" cy="871537"/>
          </a:xfrm>
        </p:spPr>
        <p:txBody>
          <a:bodyPr/>
          <a:lstStyle/>
          <a:p>
            <a:pPr algn="ctr"/>
            <a:r>
              <a:rPr sz="2600" dirty="0"/>
              <a:t>TensorFlow</a:t>
            </a:r>
            <a:r>
              <a:rPr sz="2800" dirty="0"/>
              <a:t>: Distinguishing Features &amp; 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11956"/>
            <a:ext cx="7586663" cy="3245774"/>
          </a:xfrm>
        </p:spPr>
        <p:txBody>
          <a:bodyPr/>
          <a:lstStyle/>
          <a:p>
            <a:r>
              <a:rPr sz="1800" dirty="0"/>
              <a:t>• Production Ready: TensorFlow Serving, TensorFlow Lite for mobile deployment</a:t>
            </a:r>
          </a:p>
          <a:p>
            <a:r>
              <a:rPr sz="1800" dirty="0"/>
              <a:t>• Scalability: Distributed training across multiple GPUs and TPUs</a:t>
            </a:r>
          </a:p>
          <a:p>
            <a:r>
              <a:rPr sz="1800" dirty="0"/>
              <a:t>• Ecosystem: </a:t>
            </a:r>
            <a:r>
              <a:rPr sz="1800" dirty="0" err="1"/>
              <a:t>TensorBoard</a:t>
            </a:r>
            <a:r>
              <a:rPr sz="1800" dirty="0"/>
              <a:t> visualization, TFX</a:t>
            </a:r>
            <a:r>
              <a:rPr lang="en-US" sz="1800" dirty="0"/>
              <a:t>(TensorFlow Extended)</a:t>
            </a:r>
            <a:r>
              <a:rPr sz="1800" dirty="0"/>
              <a:t> for ML pipelines</a:t>
            </a:r>
          </a:p>
          <a:p>
            <a:r>
              <a:rPr sz="1800" dirty="0"/>
              <a:t>• Performance: Optimized for large</a:t>
            </a:r>
            <a:r>
              <a:rPr lang="en-US" sz="1800" dirty="0"/>
              <a:t> </a:t>
            </a:r>
            <a:r>
              <a:rPr sz="1800" dirty="0"/>
              <a:t>scale models and enterprise environments</a:t>
            </a:r>
          </a:p>
          <a:p>
            <a:r>
              <a:rPr sz="1800" dirty="0"/>
              <a:t>• Cross-Platform: Supports web</a:t>
            </a:r>
            <a:r>
              <a:rPr lang="en-US" sz="1800" dirty="0"/>
              <a:t> and </a:t>
            </a:r>
            <a:r>
              <a:rPr sz="1800" dirty="0"/>
              <a:t>mobile</a:t>
            </a:r>
            <a:r>
              <a:rPr lang="en-US" sz="1800" dirty="0"/>
              <a:t> </a:t>
            </a:r>
            <a:r>
              <a:rPr sz="1800" dirty="0"/>
              <a:t>devices</a:t>
            </a:r>
          </a:p>
          <a:p>
            <a:r>
              <a:rPr sz="1800" dirty="0"/>
              <a:t>• Static Graphs: Optimized execution with graph compilation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1C57C-6312-0975-80BB-5869CA133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7F8D2A-B840-CD6F-598F-03282AF1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01"/>
          <a:stretch>
            <a:fillRect/>
          </a:stretch>
        </p:blipFill>
        <p:spPr>
          <a:xfrm>
            <a:off x="595899" y="975543"/>
            <a:ext cx="3398585" cy="3500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7FA3D-1561-ADAD-4F75-EBB5AE05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20" y="975543"/>
            <a:ext cx="4428623" cy="35002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AD319BD-4C4C-5E5C-9949-E8EF2F21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9" y="300038"/>
            <a:ext cx="7243762" cy="367713"/>
          </a:xfrm>
        </p:spPr>
        <p:txBody>
          <a:bodyPr/>
          <a:lstStyle/>
          <a:p>
            <a:pPr algn="ctr"/>
            <a:r>
              <a:rPr lang="en-US" sz="2400" dirty="0"/>
              <a:t>TensorFlow: Linear Regression Implementation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2328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E7BE3-5857-A076-FD95-DA405D63E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8FDC-C72B-989D-F039-19C85D61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236"/>
          <a:stretch>
            <a:fillRect/>
          </a:stretch>
        </p:blipFill>
        <p:spPr>
          <a:xfrm>
            <a:off x="674146" y="975543"/>
            <a:ext cx="3304297" cy="3500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F02A0-D209-E0D5-5D29-17EC4FD8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22" y="975543"/>
            <a:ext cx="4200690" cy="35002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EC0529-D5B0-524E-E825-BD2C1DBF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63" y="300038"/>
            <a:ext cx="7243762" cy="367713"/>
          </a:xfrm>
        </p:spPr>
        <p:txBody>
          <a:bodyPr/>
          <a:lstStyle/>
          <a:p>
            <a:pPr algn="ctr"/>
            <a:r>
              <a:rPr lang="en-US" sz="2400" dirty="0" err="1"/>
              <a:t>PyTorch</a:t>
            </a:r>
            <a:r>
              <a:rPr lang="en-US" sz="2400" dirty="0"/>
              <a:t>: Linear Regression Implementation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168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3" y="342900"/>
            <a:ext cx="7672387" cy="500063"/>
          </a:xfrm>
        </p:spPr>
        <p:txBody>
          <a:bodyPr/>
          <a:lstStyle/>
          <a:p>
            <a:pPr algn="ctr"/>
            <a:r>
              <a:rPr sz="2700" dirty="0" err="1"/>
              <a:t>PyTorch</a:t>
            </a:r>
            <a:r>
              <a:rPr sz="2700" dirty="0"/>
              <a:t>: Distinguishing Features &amp; 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1" y="957263"/>
            <a:ext cx="7772400" cy="3571875"/>
          </a:xfrm>
        </p:spPr>
        <p:txBody>
          <a:bodyPr/>
          <a:lstStyle/>
          <a:p>
            <a:r>
              <a:rPr sz="1700" dirty="0"/>
              <a:t>• Dynamic Graphs: Real-time graph construction enabling flexible model architectures</a:t>
            </a:r>
          </a:p>
          <a:p>
            <a:r>
              <a:rPr sz="1700" dirty="0"/>
              <a:t>• Pythonic Design: Intuitive syntax closely resembling standard Python</a:t>
            </a:r>
          </a:p>
          <a:p>
            <a:r>
              <a:rPr sz="1700" dirty="0"/>
              <a:t>• Research-Friendly: Easy debugging with standard Python tools (</a:t>
            </a:r>
            <a:r>
              <a:rPr sz="1700" dirty="0" err="1"/>
              <a:t>pdb</a:t>
            </a:r>
            <a:r>
              <a:rPr sz="1700" dirty="0"/>
              <a:t>, </a:t>
            </a:r>
            <a:r>
              <a:rPr sz="1700" dirty="0" err="1"/>
              <a:t>ipdb</a:t>
            </a:r>
            <a:r>
              <a:rPr sz="1700" dirty="0"/>
              <a:t>)</a:t>
            </a:r>
          </a:p>
          <a:p>
            <a:r>
              <a:rPr sz="1700" dirty="0"/>
              <a:t>• GPU Acceleration: Seamless CPU-GPU transfer with simple commands</a:t>
            </a:r>
          </a:p>
          <a:p>
            <a:r>
              <a:rPr sz="1700" dirty="0"/>
              <a:t>• Community: Strong academic support with extensive research contributions</a:t>
            </a:r>
          </a:p>
          <a:p>
            <a:r>
              <a:rPr sz="1700" dirty="0"/>
              <a:t>• </a:t>
            </a:r>
            <a:r>
              <a:rPr sz="1700" dirty="0" err="1"/>
              <a:t>PyTorch</a:t>
            </a:r>
            <a:r>
              <a:rPr sz="1700" dirty="0"/>
              <a:t> Lightning: Simplified training loops and standardized workflows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38C22"/>
      </a:accent2>
      <a:accent3>
        <a:srgbClr val="202024"/>
      </a:accent3>
      <a:accent4>
        <a:srgbClr val="626269"/>
      </a:accent4>
      <a:accent5>
        <a:srgbClr val="9A9AA2"/>
      </a:accent5>
      <a:accent6>
        <a:srgbClr val="D5CFC1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881</Words>
  <Application>Microsoft Macintosh PowerPoint</Application>
  <PresentationFormat>On-screen Show (16:9)</PresentationFormat>
  <Paragraphs>131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Work Sans Regular</vt:lpstr>
      <vt:lpstr>Raleway Thin</vt:lpstr>
      <vt:lpstr>Work Sans</vt:lpstr>
      <vt:lpstr>Arial</vt:lpstr>
      <vt:lpstr>Pisanio template</vt:lpstr>
      <vt:lpstr>Adejare Tobi Fasiku</vt:lpstr>
      <vt:lpstr>Introduction</vt:lpstr>
      <vt:lpstr>TensorFlow: Background and Development</vt:lpstr>
      <vt:lpstr>PyTorch: Background and Development</vt:lpstr>
      <vt:lpstr>PyTorch: Background and Development</vt:lpstr>
      <vt:lpstr>TensorFlow: Distinguishing Features &amp; Advantages</vt:lpstr>
      <vt:lpstr>TensorFlow: Linear Regression Implementation</vt:lpstr>
      <vt:lpstr>PyTorch: Linear Regression Implementation</vt:lpstr>
      <vt:lpstr>PyTorch: Distinguishing Features &amp; Advantages</vt:lpstr>
      <vt:lpstr>TensorFlow in Action: Real-World Success Stories</vt:lpstr>
      <vt:lpstr>PyTorch in Action: Real-World Success Stories</vt:lpstr>
      <vt:lpstr>Usability Comparison: Developer Experience</vt:lpstr>
      <vt:lpstr>Performance &amp; Scalability: Technical Comparison</vt:lpstr>
      <vt:lpstr>Community Support &amp; Ecosystem Comparison</vt:lpstr>
      <vt:lpstr>Decision Framework: Choosing the Right Tool</vt:lpstr>
      <vt:lpstr>Conclusion: The Future of Deep Learning Frameworks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adejaretobiajibade.fasiku-W215804390</cp:lastModifiedBy>
  <cp:revision>24</cp:revision>
  <dcterms:modified xsi:type="dcterms:W3CDTF">2025-08-06T01:28:43Z</dcterms:modified>
</cp:coreProperties>
</file>