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16"/>
  </p:notesMasterIdLst>
  <p:sldIdLst>
    <p:sldId id="256" r:id="rId3"/>
    <p:sldId id="265" r:id="rId4"/>
    <p:sldId id="372" r:id="rId5"/>
    <p:sldId id="267" r:id="rId6"/>
    <p:sldId id="268" r:id="rId7"/>
    <p:sldId id="270" r:id="rId8"/>
    <p:sldId id="271" r:id="rId9"/>
    <p:sldId id="272" r:id="rId10"/>
    <p:sldId id="275" r:id="rId11"/>
    <p:sldId id="273" r:id="rId12"/>
    <p:sldId id="277" r:id="rId13"/>
    <p:sldId id="274" r:id="rId14"/>
    <p:sldId id="278"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Calibri Light" panose="020F0302020204030204" pitchFamily="34" charset="0"/>
      <p:regular r:id="rId21"/>
      <p:italic r:id="rId22"/>
    </p:embeddedFont>
    <p:embeddedFont>
      <p:font typeface="Helvetica" panose="020B0604020202020204" pitchFamily="34" charset="0"/>
      <p:regular r:id="rId23"/>
      <p:bold r:id="rId24"/>
      <p:italic r:id="rId25"/>
      <p:boldItalic r:id="rId26"/>
    </p:embeddedFont>
    <p:embeddedFont>
      <p:font typeface="Montserrat" panose="00000500000000000000" pitchFamily="2" charset="0"/>
      <p:regular r:id="rId27"/>
      <p:bold r:id="rId28"/>
      <p:italic r:id="rId29"/>
      <p:boldItalic r:id="rId30"/>
    </p:embeddedFont>
    <p:embeddedFont>
      <p:font typeface="Open sans" panose="020B0606030504020204" pitchFamily="34" charset="0"/>
      <p:regular r:id="rId31"/>
      <p:bold r:id="rId32"/>
      <p:italic r:id="rId33"/>
      <p:boldItalic r:id="rId34"/>
    </p:embeddedFont>
    <p:embeddedFont>
      <p:font typeface="Open sans" panose="020B0606030504020204" pitchFamily="34" charset="0"/>
      <p:regular r:id="rId31"/>
      <p:bold r:id="rId32"/>
      <p:italic r:id="rId33"/>
      <p:boldItalic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9CC4"/>
    <a:srgbClr val="FFCC4C"/>
    <a:srgbClr val="C13018"/>
    <a:srgbClr val="011F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1872" y="7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presProps" Target="presProps.xml"/><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641f07af83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641f07af8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b2d35fd4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b2d35fd4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b2d35fd4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b2d35fd4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1895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8e252a574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78e252a57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b2d35fd44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b2d35fd4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8D2766-C49B-4C1A-9FEE-6F146754B02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5112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b2d35fd4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6b2d35fd4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b2d35fd4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6b2d35fd4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6b496f2a6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6b496f2a6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b2d35fd4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6b2d35fd4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6b2d35fd44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6b2d35fd44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6b2d35fd44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6b2d35fd44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09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63"/>
        <p:cNvGrpSpPr/>
        <p:nvPr/>
      </p:nvGrpSpPr>
      <p:grpSpPr>
        <a:xfrm>
          <a:off x="0" y="0"/>
          <a:ext cx="0" cy="0"/>
          <a:chOff x="0" y="0"/>
          <a:chExt cx="0" cy="0"/>
        </a:xfrm>
      </p:grpSpPr>
      <p:sp>
        <p:nvSpPr>
          <p:cNvPr id="64" name="Google Shape;64;p13"/>
          <p:cNvSpPr/>
          <p:nvPr/>
        </p:nvSpPr>
        <p:spPr>
          <a:xfrm rot="10800000" flipH="1">
            <a:off x="0" y="1026150"/>
            <a:ext cx="9137400" cy="4129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txBox="1">
            <a:spLocks noGrp="1"/>
          </p:cNvSpPr>
          <p:nvPr>
            <p:ph type="title"/>
          </p:nvPr>
        </p:nvSpPr>
        <p:spPr>
          <a:xfrm>
            <a:off x="0" y="181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66" name="Google Shape;66;p1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122611"/>
            <a:ext cx="8515350" cy="554292"/>
          </a:xfrm>
        </p:spPr>
        <p:txBody>
          <a:bodyPr>
            <a:normAutofit/>
          </a:bodyPr>
          <a:lstStyle>
            <a:lvl1pPr>
              <a:defRPr sz="2700"/>
            </a:lvl1pPr>
          </a:lstStyle>
          <a:p>
            <a:r>
              <a:rPr lang="en-US" dirty="0"/>
              <a:t>Click to edit Master title style</a:t>
            </a:r>
          </a:p>
        </p:txBody>
      </p:sp>
      <p:grpSp>
        <p:nvGrpSpPr>
          <p:cNvPr id="6" name="Group 5">
            <a:extLst>
              <a:ext uri="{FF2B5EF4-FFF2-40B4-BE49-F238E27FC236}">
                <a16:creationId xmlns:a16="http://schemas.microsoft.com/office/drawing/2014/main" id="{1E91CD03-3F67-4027-8593-90178174566B}"/>
              </a:ext>
            </a:extLst>
          </p:cNvPr>
          <p:cNvGrpSpPr/>
          <p:nvPr userDrawn="1"/>
        </p:nvGrpSpPr>
        <p:grpSpPr>
          <a:xfrm>
            <a:off x="9418522" y="1"/>
            <a:ext cx="1233035" cy="1362074"/>
            <a:chOff x="9433981" y="1"/>
            <a:chExt cx="1644047" cy="1816099"/>
          </a:xfrm>
        </p:grpSpPr>
        <p:sp>
          <p:nvSpPr>
            <p:cNvPr id="7" name="Rectangle: Folded Corner 6">
              <a:extLst>
                <a:ext uri="{FF2B5EF4-FFF2-40B4-BE49-F238E27FC236}">
                  <a16:creationId xmlns:a16="http://schemas.microsoft.com/office/drawing/2014/main" id="{9967EC7A-09F8-4E1B-AB8A-1A11DE75D851}"/>
                </a:ext>
              </a:extLst>
            </p:cNvPr>
            <p:cNvSpPr/>
            <p:nvPr userDrawn="1"/>
          </p:nvSpPr>
          <p:spPr>
            <a:xfrm>
              <a:off x="9433981" y="1"/>
              <a:ext cx="1644047" cy="1816099"/>
            </a:xfrm>
            <a:prstGeom prst="foldedCorner">
              <a:avLst/>
            </a:prstGeom>
            <a:ln>
              <a:noFill/>
            </a:ln>
            <a:effectLst>
              <a:outerShdw blurRad="101600" dist="635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Ins="0" rtlCol="0" anchor="t"/>
            <a:lstStyle/>
            <a:p>
              <a:r>
                <a:rPr lang="en-US" sz="1050" dirty="0">
                  <a:solidFill>
                    <a:schemeClr val="accent2">
                      <a:lumMod val="50000"/>
                    </a:schemeClr>
                  </a:solidFill>
                </a:rPr>
                <a:t>To insert your own icons*:</a:t>
              </a:r>
            </a:p>
            <a:p>
              <a:endParaRPr lang="en-US" sz="1050" dirty="0">
                <a:solidFill>
                  <a:schemeClr val="accent2">
                    <a:lumMod val="50000"/>
                  </a:schemeClr>
                </a:solidFill>
              </a:endParaRPr>
            </a:p>
            <a:p>
              <a:r>
                <a:rPr lang="en-US" sz="1050" b="1" dirty="0">
                  <a:solidFill>
                    <a:schemeClr val="accent2">
                      <a:lumMod val="50000"/>
                    </a:schemeClr>
                  </a:solidFill>
                </a:rPr>
                <a:t>Insert</a:t>
              </a:r>
              <a:r>
                <a:rPr lang="en-US" sz="1050" dirty="0">
                  <a:solidFill>
                    <a:schemeClr val="accent2">
                      <a:lumMod val="50000"/>
                    </a:schemeClr>
                  </a:solidFill>
                </a:rPr>
                <a:t> &gt;&gt; </a:t>
              </a:r>
              <a:r>
                <a:rPr lang="en-US" sz="1050" b="1" dirty="0">
                  <a:solidFill>
                    <a:schemeClr val="accent2">
                      <a:lumMod val="50000"/>
                    </a:schemeClr>
                  </a:solidFill>
                </a:rPr>
                <a:t>Icons</a:t>
              </a:r>
            </a:p>
            <a:p>
              <a:endParaRPr lang="en-US" sz="1050" dirty="0">
                <a:solidFill>
                  <a:schemeClr val="accent2">
                    <a:lumMod val="50000"/>
                  </a:schemeClr>
                </a:solidFill>
              </a:endParaRPr>
            </a:p>
            <a:p>
              <a:r>
                <a:rPr lang="en-US" sz="900" i="1" dirty="0">
                  <a:solidFill>
                    <a:schemeClr val="accent2">
                      <a:lumMod val="50000"/>
                    </a:schemeClr>
                  </a:solidFill>
                </a:rPr>
                <a:t>(*Only available to Microsoft 365 subscribers)</a:t>
              </a:r>
            </a:p>
          </p:txBody>
        </p:sp>
        <p:pic>
          <p:nvPicPr>
            <p:cNvPr id="8" name="Picture 7">
              <a:extLst>
                <a:ext uri="{FF2B5EF4-FFF2-40B4-BE49-F238E27FC236}">
                  <a16:creationId xmlns:a16="http://schemas.microsoft.com/office/drawing/2014/main" id="{1BB72257-1851-43E6-BD0E-7525A0ADEFDA}"/>
                </a:ext>
              </a:extLst>
            </p:cNvPr>
            <p:cNvPicPr>
              <a:picLocks noChangeAspect="1"/>
            </p:cNvPicPr>
            <p:nvPr userDrawn="1"/>
          </p:nvPicPr>
          <p:blipFill rotWithShape="1">
            <a:blip r:embed="rId2"/>
            <a:srcRect t="1" b="5479"/>
            <a:stretch/>
          </p:blipFill>
          <p:spPr>
            <a:xfrm>
              <a:off x="10677978" y="424090"/>
              <a:ext cx="400050" cy="657225"/>
            </a:xfrm>
            <a:prstGeom prst="rect">
              <a:avLst/>
            </a:prstGeom>
          </p:spPr>
        </p:pic>
      </p:grpSp>
    </p:spTree>
    <p:extLst>
      <p:ext uri="{BB962C8B-B14F-4D97-AF65-F5344CB8AC3E}">
        <p14:creationId xmlns:p14="http://schemas.microsoft.com/office/powerpoint/2010/main" val="775472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 Id="rId4" Type="http://schemas.openxmlformats.org/officeDocument/2006/relationships/hyperlink" Target="http://www.presentationgo.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22612"/>
            <a:ext cx="7886700" cy="554292"/>
          </a:xfrm>
          <a:prstGeom prst="rect">
            <a:avLst/>
          </a:prstGeom>
        </p:spPr>
        <p:txBody>
          <a:bodyPr rIns="0">
            <a:normAutofit/>
          </a:bodyPr>
          <a:lstStyle/>
          <a:p>
            <a:pPr marL="0" lvl="0"/>
            <a:r>
              <a:rPr lang="en-US"/>
              <a:t>Click to edit Master title style</a:t>
            </a:r>
          </a:p>
        </p:txBody>
      </p:sp>
      <p:sp>
        <p:nvSpPr>
          <p:cNvPr id="3" name="Text Placeholder 2"/>
          <p:cNvSpPr>
            <a:spLocks noGrp="1"/>
          </p:cNvSpPr>
          <p:nvPr>
            <p:ph type="body" idx="1"/>
          </p:nvPr>
        </p:nvSpPr>
        <p:spPr>
          <a:xfrm>
            <a:off x="628650" y="914401"/>
            <a:ext cx="7886700" cy="37183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4729434"/>
            <a:ext cx="9144000" cy="41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6858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113" normalizeH="0" baseline="0" noProof="0" dirty="0">
                <a:ln>
                  <a:noFill/>
                </a:ln>
                <a:solidFill>
                  <a:prstClr val="white">
                    <a:lumMod val="75000"/>
                  </a:prstClr>
                </a:solidFill>
                <a:effectLst/>
                <a:uLnTx/>
                <a:uFillTx/>
                <a:latin typeface="+mn-lt"/>
                <a:ea typeface="+mn-ea"/>
                <a:cs typeface="+mn-cs"/>
              </a:rPr>
              <a:t>www.</a:t>
            </a:r>
            <a:r>
              <a:rPr kumimoji="0" lang="en-US" sz="2400" b="0" i="0" u="none" strike="noStrike" kern="1200" cap="none" spc="113" normalizeH="0" baseline="0" noProof="0" dirty="0">
                <a:ln>
                  <a:noFill/>
                </a:ln>
                <a:solidFill>
                  <a:prstClr val="black">
                    <a:lumMod val="85000"/>
                    <a:lumOff val="15000"/>
                  </a:prstClr>
                </a:solidFill>
                <a:effectLst/>
                <a:uLnTx/>
                <a:uFillTx/>
                <a:latin typeface="+mn-lt"/>
                <a:ea typeface="+mn-ea"/>
                <a:cs typeface="+mn-cs"/>
              </a:rPr>
              <a:t>presentationgo</a:t>
            </a:r>
            <a:r>
              <a:rPr kumimoji="0" lang="en-US" sz="2400" b="0" i="0" u="none" strike="noStrike" kern="1200" cap="none" spc="113" normalizeH="0" baseline="0" noProof="0" dirty="0">
                <a:ln>
                  <a:noFill/>
                </a:ln>
                <a:solidFill>
                  <a:prstClr val="white">
                    <a:lumMod val="75000"/>
                  </a:prstClr>
                </a:solidFill>
                <a:effectLst/>
                <a:uLnTx/>
                <a:uFillTx/>
                <a:latin typeface="+mn-lt"/>
                <a:ea typeface="+mn-ea"/>
                <a:cs typeface="+mn-cs"/>
              </a:rPr>
              <a:t>.com</a:t>
            </a:r>
          </a:p>
        </p:txBody>
      </p:sp>
      <p:sp>
        <p:nvSpPr>
          <p:cNvPr id="13" name="Freeform 12"/>
          <p:cNvSpPr/>
          <p:nvPr userDrawn="1"/>
        </p:nvSpPr>
        <p:spPr>
          <a:xfrm rot="5400000">
            <a:off x="68384" y="130191"/>
            <a:ext cx="277122" cy="428177"/>
          </a:xfrm>
          <a:custGeom>
            <a:avLst/>
            <a:gdLst>
              <a:gd name="connsiteX0" fmla="*/ 210916 w 1034764"/>
              <a:gd name="connsiteY0" fmla="*/ 535701 h 1598797"/>
              <a:gd name="connsiteX1" fmla="*/ 331908 w 1034764"/>
              <a:gd name="connsiteY1" fmla="*/ 284049 h 1598797"/>
              <a:gd name="connsiteX2" fmla="*/ 741774 w 1034764"/>
              <a:gd name="connsiteY2" fmla="*/ 315409 h 1598797"/>
              <a:gd name="connsiteX3" fmla="*/ 403935 w 1034764"/>
              <a:gd name="connsiteY3" fmla="*/ 375418 h 1598797"/>
              <a:gd name="connsiteX4" fmla="*/ 266699 w 1034764"/>
              <a:gd name="connsiteY4" fmla="*/ 689905 h 1598797"/>
              <a:gd name="connsiteX5" fmla="*/ 266698 w 1034764"/>
              <a:gd name="connsiteY5" fmla="*/ 689907 h 1598797"/>
              <a:gd name="connsiteX6" fmla="*/ 210916 w 1034764"/>
              <a:gd name="connsiteY6" fmla="*/ 535701 h 1598797"/>
              <a:gd name="connsiteX7" fmla="*/ 134938 w 1034764"/>
              <a:gd name="connsiteY7" fmla="*/ 517381 h 1598797"/>
              <a:gd name="connsiteX8" fmla="*/ 517383 w 1034764"/>
              <a:gd name="connsiteY8" fmla="*/ 899826 h 1598797"/>
              <a:gd name="connsiteX9" fmla="*/ 899828 w 1034764"/>
              <a:gd name="connsiteY9" fmla="*/ 517381 h 1598797"/>
              <a:gd name="connsiteX10" fmla="*/ 517383 w 1034764"/>
              <a:gd name="connsiteY10" fmla="*/ 134936 h 1598797"/>
              <a:gd name="connsiteX11" fmla="*/ 134938 w 1034764"/>
              <a:gd name="connsiteY11" fmla="*/ 517381 h 1598797"/>
              <a:gd name="connsiteX12" fmla="*/ 0 w 1034764"/>
              <a:gd name="connsiteY12" fmla="*/ 517382 h 1598797"/>
              <a:gd name="connsiteX13" fmla="*/ 517382 w 1034764"/>
              <a:gd name="connsiteY13" fmla="*/ 0 h 1598797"/>
              <a:gd name="connsiteX14" fmla="*/ 1034764 w 1034764"/>
              <a:gd name="connsiteY14" fmla="*/ 517382 h 1598797"/>
              <a:gd name="connsiteX15" fmla="*/ 621653 w 1034764"/>
              <a:gd name="connsiteY15" fmla="*/ 1024253 h 1598797"/>
              <a:gd name="connsiteX16" fmla="*/ 620527 w 1034764"/>
              <a:gd name="connsiteY16" fmla="*/ 1024366 h 1598797"/>
              <a:gd name="connsiteX17" fmla="*/ 662992 w 1034764"/>
              <a:gd name="connsiteY17" fmla="*/ 1598797 h 1598797"/>
              <a:gd name="connsiteX18" fmla="*/ 371775 w 1034764"/>
              <a:gd name="connsiteY18" fmla="*/ 1598797 h 1598797"/>
              <a:gd name="connsiteX19" fmla="*/ 414241 w 1034764"/>
              <a:gd name="connsiteY19" fmla="*/ 1024367 h 1598797"/>
              <a:gd name="connsiteX20" fmla="*/ 413112 w 1034764"/>
              <a:gd name="connsiteY20" fmla="*/ 1024253 h 1598797"/>
              <a:gd name="connsiteX21" fmla="*/ 0 w 1034764"/>
              <a:gd name="connsiteY21" fmla="*/ 517382 h 159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4764" h="1598797">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bg1">
              <a:alpha val="20000"/>
            </a:schemeClr>
          </a:solidFill>
          <a:ln>
            <a:noFill/>
          </a:ln>
          <a:effectLst>
            <a:outerShdw blurRad="127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050"/>
          </a:p>
        </p:txBody>
      </p:sp>
      <p:grpSp>
        <p:nvGrpSpPr>
          <p:cNvPr id="14" name="Group 13"/>
          <p:cNvGrpSpPr/>
          <p:nvPr userDrawn="1"/>
        </p:nvGrpSpPr>
        <p:grpSpPr>
          <a:xfrm>
            <a:off x="-1241181" y="-12491"/>
            <a:ext cx="1225058" cy="482192"/>
            <a:chOff x="-2096383" y="21447"/>
            <a:chExt cx="1633411" cy="642922"/>
          </a:xfrm>
        </p:grpSpPr>
        <p:sp>
          <p:nvSpPr>
            <p:cNvPr id="15" name="TextBox 14"/>
            <p:cNvSpPr txBox="1"/>
            <p:nvPr userDrawn="1"/>
          </p:nvSpPr>
          <p:spPr>
            <a:xfrm>
              <a:off x="-2096383" y="21447"/>
              <a:ext cx="427896" cy="276999"/>
            </a:xfrm>
            <a:prstGeom prst="rect">
              <a:avLst/>
            </a:prstGeom>
            <a:noFill/>
          </p:spPr>
          <p:txBody>
            <a:bodyPr wrap="none" rtlCol="0">
              <a:spAutoFit/>
            </a:bodyPr>
            <a:lstStyle/>
            <a:p>
              <a:r>
                <a:rPr lang="en-US" sz="75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6" name="TextBox 15"/>
            <p:cNvSpPr txBox="1"/>
            <p:nvPr userDrawn="1"/>
          </p:nvSpPr>
          <p:spPr>
            <a:xfrm>
              <a:off x="-1002009" y="387370"/>
              <a:ext cx="539037" cy="276999"/>
            </a:xfrm>
            <a:prstGeom prst="rect">
              <a:avLst/>
            </a:prstGeom>
            <a:noFill/>
          </p:spPr>
          <p:txBody>
            <a:bodyPr wrap="none" rtlCol="0">
              <a:spAutoFit/>
            </a:bodyPr>
            <a:lstStyle/>
            <a:p>
              <a:r>
                <a:rPr lang="en-US" sz="75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7" name="Picture 16"/>
            <p:cNvPicPr>
              <a:picLocks noChangeAspect="1"/>
            </p:cNvPicPr>
            <p:nvPr userDrawn="1"/>
          </p:nvPicPr>
          <p:blipFill>
            <a:blip r:embed="rId3"/>
            <a:stretch>
              <a:fillRect/>
            </a:stretch>
          </p:blipFill>
          <p:spPr>
            <a:xfrm>
              <a:off x="-2018604" y="234547"/>
              <a:ext cx="1405251" cy="185944"/>
            </a:xfrm>
            <a:prstGeom prst="rect">
              <a:avLst/>
            </a:prstGeom>
          </p:spPr>
        </p:pic>
      </p:grpSp>
      <p:sp>
        <p:nvSpPr>
          <p:cNvPr id="18" name="Rectangle 17"/>
          <p:cNvSpPr/>
          <p:nvPr userDrawn="1"/>
        </p:nvSpPr>
        <p:spPr>
          <a:xfrm>
            <a:off x="-9526" y="5219701"/>
            <a:ext cx="1293944" cy="219291"/>
          </a:xfrm>
          <a:prstGeom prst="rect">
            <a:avLst/>
          </a:prstGeom>
        </p:spPr>
        <p:txBody>
          <a:bodyPr wrap="none">
            <a:spAutoFit/>
          </a:bodyPr>
          <a:lstStyle/>
          <a:p>
            <a:r>
              <a:rPr lang="en-US" sz="825" b="0" i="0" dirty="0">
                <a:solidFill>
                  <a:srgbClr val="555555"/>
                </a:solidFill>
                <a:effectLst/>
                <a:latin typeface="Open Sans" panose="020B0606030504020204" pitchFamily="34" charset="0"/>
              </a:rPr>
              <a:t>© </a:t>
            </a:r>
            <a:r>
              <a:rPr lang="en-US" sz="825" b="0" i="0" u="none" strike="noStrike" dirty="0">
                <a:solidFill>
                  <a:srgbClr val="A5CD28"/>
                </a:solidFill>
                <a:effectLst/>
                <a:latin typeface="Open Sans" panose="020B0606030504020204" pitchFamily="34" charset="0"/>
                <a:hlinkClick r:id="rId4" tooltip="PresentationGo!"/>
              </a:rPr>
              <a:t>presentationgo.com</a:t>
            </a:r>
            <a:endParaRPr lang="en-US" sz="825" dirty="0"/>
          </a:p>
        </p:txBody>
      </p:sp>
    </p:spTree>
    <p:extLst>
      <p:ext uri="{BB962C8B-B14F-4D97-AF65-F5344CB8AC3E}">
        <p14:creationId xmlns:p14="http://schemas.microsoft.com/office/powerpoint/2010/main" val="3349941160"/>
      </p:ext>
    </p:extLst>
  </p:cSld>
  <p:clrMap bg1="lt1" tx1="dk1" bg2="lt2" tx2="dk2" accent1="accent1" accent2="accent2" accent3="accent3" accent4="accent4" accent5="accent5" accent6="accent6" hlink="hlink" folHlink="folHlink"/>
  <p:sldLayoutIdLst>
    <p:sldLayoutId id="2147483662" r:id="rId1"/>
  </p:sldLayoutIdLst>
  <p:txStyles>
    <p:titleStyle>
      <a:lvl1pPr algn="l" defTabSz="685800" rtl="0" eaLnBrk="1" latinLnBrk="0" hangingPunct="1">
        <a:lnSpc>
          <a:spcPct val="90000"/>
        </a:lnSpc>
        <a:spcBef>
          <a:spcPct val="0"/>
        </a:spcBef>
        <a:buNone/>
        <a:defRPr lang="en-US" sz="2700" b="1" kern="1200">
          <a:solidFill>
            <a:schemeClr val="bg1"/>
          </a:solidFill>
          <a:latin typeface="Helvetica" panose="020B0500000000000000"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j-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j-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3.png"/><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1F39"/>
        </a:solidFill>
        <a:effectLst/>
      </p:bgPr>
    </p:bg>
    <p:spTree>
      <p:nvGrpSpPr>
        <p:cNvPr id="1" name="Shape 70"/>
        <p:cNvGrpSpPr/>
        <p:nvPr/>
      </p:nvGrpSpPr>
      <p:grpSpPr>
        <a:xfrm>
          <a:off x="0" y="0"/>
          <a:ext cx="0" cy="0"/>
          <a:chOff x="0" y="0"/>
          <a:chExt cx="0" cy="0"/>
        </a:xfrm>
      </p:grpSpPr>
      <p:pic>
        <p:nvPicPr>
          <p:cNvPr id="2" name="Picture 1">
            <a:extLst>
              <a:ext uri="{FF2B5EF4-FFF2-40B4-BE49-F238E27FC236}">
                <a16:creationId xmlns:a16="http://schemas.microsoft.com/office/drawing/2014/main" id="{87FC1F68-D26E-49B3-9C82-9C7BD17480DA}"/>
              </a:ext>
            </a:extLst>
          </p:cNvPr>
          <p:cNvPicPr>
            <a:picLocks noChangeAspect="1"/>
          </p:cNvPicPr>
          <p:nvPr/>
        </p:nvPicPr>
        <p:blipFill>
          <a:blip r:embed="rId3">
            <a:alphaModFix amt="5000"/>
          </a:blip>
          <a:stretch>
            <a:fillRect/>
          </a:stretch>
        </p:blipFill>
        <p:spPr>
          <a:xfrm>
            <a:off x="-33325" y="-349902"/>
            <a:ext cx="9658350" cy="6260042"/>
          </a:xfrm>
          <a:prstGeom prst="rect">
            <a:avLst/>
          </a:prstGeom>
          <a:ln>
            <a:noFill/>
          </a:ln>
        </p:spPr>
      </p:pic>
      <p:sp>
        <p:nvSpPr>
          <p:cNvPr id="71" name="Google Shape;71;p14"/>
          <p:cNvSpPr txBox="1">
            <a:spLocks noGrp="1"/>
          </p:cNvSpPr>
          <p:nvPr>
            <p:ph type="title"/>
          </p:nvPr>
        </p:nvSpPr>
        <p:spPr>
          <a:xfrm>
            <a:off x="1311154" y="148386"/>
            <a:ext cx="6227100" cy="5731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b="1" dirty="0">
                <a:solidFill>
                  <a:srgbClr val="FFFFFF"/>
                </a:solidFill>
                <a:latin typeface="Open sans" panose="020B0606030504020204" pitchFamily="34" charset="0"/>
                <a:ea typeface="Open sans" panose="020B0606030504020204" pitchFamily="34" charset="0"/>
                <a:cs typeface="Open sans" panose="020B0606030504020204" pitchFamily="34" charset="0"/>
                <a:sym typeface="Century Gothic"/>
              </a:rPr>
              <a:t>P</a:t>
            </a:r>
            <a:r>
              <a:rPr lang="en" sz="3600" b="1" dirty="0">
                <a:solidFill>
                  <a:srgbClr val="FFFFFF"/>
                </a:solidFill>
                <a:latin typeface="Open sans" panose="020B0606030504020204" pitchFamily="34" charset="0"/>
                <a:ea typeface="Open sans" panose="020B0606030504020204" pitchFamily="34" charset="0"/>
                <a:cs typeface="Open sans" panose="020B0606030504020204" pitchFamily="34" charset="0"/>
                <a:sym typeface="Century Gothic"/>
              </a:rPr>
              <a:t>redicting Heart Attacks</a:t>
            </a:r>
            <a:endParaRPr sz="3600" b="1" dirty="0">
              <a:solidFill>
                <a:srgbClr val="FFFFFF"/>
              </a:solidFill>
              <a:latin typeface="Open sans" panose="020B0606030504020204" pitchFamily="34" charset="0"/>
              <a:ea typeface="Open sans" panose="020B0606030504020204" pitchFamily="34" charset="0"/>
              <a:cs typeface="Open sans" panose="020B0606030504020204" pitchFamily="34" charset="0"/>
              <a:sym typeface="Century Gothic"/>
            </a:endParaRPr>
          </a:p>
        </p:txBody>
      </p:sp>
      <p:sp>
        <p:nvSpPr>
          <p:cNvPr id="72" name="Google Shape;72;p14"/>
          <p:cNvSpPr txBox="1"/>
          <p:nvPr/>
        </p:nvSpPr>
        <p:spPr>
          <a:xfrm>
            <a:off x="-33325" y="4643475"/>
            <a:ext cx="9144000" cy="44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rgbClr val="FFFFFF"/>
                </a:solidFill>
                <a:latin typeface="Montserrat"/>
                <a:ea typeface="Montserrat"/>
                <a:cs typeface="Montserrat"/>
                <a:sym typeface="Montserrat"/>
              </a:rPr>
              <a:t>Prepared by: Adejumoke Adedokun.</a:t>
            </a:r>
            <a:endParaRPr sz="1800" b="1" dirty="0">
              <a:solidFill>
                <a:srgbClr val="FFFFFF"/>
              </a:solidFill>
              <a:latin typeface="Montserrat"/>
              <a:ea typeface="Montserrat"/>
              <a:cs typeface="Montserrat"/>
              <a:sym typeface="Montserrat"/>
            </a:endParaRPr>
          </a:p>
        </p:txBody>
      </p:sp>
      <p:pic>
        <p:nvPicPr>
          <p:cNvPr id="1026" name="Picture 2" descr="Conditions of the Heart">
            <a:extLst>
              <a:ext uri="{FF2B5EF4-FFF2-40B4-BE49-F238E27FC236}">
                <a16:creationId xmlns:a16="http://schemas.microsoft.com/office/drawing/2014/main" id="{9F1CC384-57D8-48D4-821A-ACCABA693F3F}"/>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461067" y="611018"/>
            <a:ext cx="6227100" cy="414713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AA69303-D548-4615-B84E-9F4C470FFD09}"/>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Lst>
          </a:blip>
          <a:stretch>
            <a:fillRect/>
          </a:stretch>
        </p:blipFill>
        <p:spPr>
          <a:xfrm>
            <a:off x="7702419" y="4080070"/>
            <a:ext cx="1665431" cy="11268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11F39"/>
        </a:solidFill>
        <a:effectLst/>
      </p:bgPr>
    </p:bg>
    <p:spTree>
      <p:nvGrpSpPr>
        <p:cNvPr id="1" name="Shape 200"/>
        <p:cNvGrpSpPr/>
        <p:nvPr/>
      </p:nvGrpSpPr>
      <p:grpSpPr>
        <a:xfrm>
          <a:off x="0" y="0"/>
          <a:ext cx="0" cy="0"/>
          <a:chOff x="0" y="0"/>
          <a:chExt cx="0" cy="0"/>
        </a:xfrm>
      </p:grpSpPr>
      <p:sp>
        <p:nvSpPr>
          <p:cNvPr id="201" name="Google Shape;201;p31"/>
          <p:cNvSpPr txBox="1">
            <a:spLocks noGrp="1"/>
          </p:cNvSpPr>
          <p:nvPr>
            <p:ph type="title"/>
          </p:nvPr>
        </p:nvSpPr>
        <p:spPr>
          <a:xfrm>
            <a:off x="0" y="171450"/>
            <a:ext cx="4930588" cy="6174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solidFill>
                  <a:srgbClr val="FFFFFF"/>
                </a:solidFill>
                <a:latin typeface="Times New Roman" panose="02020603050405020304" pitchFamily="18" charset="0"/>
                <a:ea typeface="Open sans" panose="020B0606030504020204" pitchFamily="34" charset="0"/>
                <a:cs typeface="Times New Roman" panose="02020603050405020304" pitchFamily="18" charset="0"/>
                <a:sym typeface="Montserrat"/>
              </a:rPr>
              <a:t>Output Variable by Gender</a:t>
            </a:r>
            <a:endParaRPr sz="2800" dirty="0">
              <a:solidFill>
                <a:srgbClr val="FFFFFF"/>
              </a:solidFill>
              <a:latin typeface="Times New Roman" panose="02020603050405020304" pitchFamily="18" charset="0"/>
              <a:ea typeface="Open sans" panose="020B0606030504020204" pitchFamily="34" charset="0"/>
              <a:cs typeface="Times New Roman" panose="02020603050405020304" pitchFamily="18" charset="0"/>
              <a:sym typeface="Montserrat"/>
            </a:endParaRPr>
          </a:p>
        </p:txBody>
      </p:sp>
      <p:sp>
        <p:nvSpPr>
          <p:cNvPr id="204" name="Google Shape;204;p31"/>
          <p:cNvSpPr txBox="1"/>
          <p:nvPr/>
        </p:nvSpPr>
        <p:spPr>
          <a:xfrm>
            <a:off x="6318415" y="2143737"/>
            <a:ext cx="2621100" cy="2186216"/>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dirty="0">
                <a:latin typeface="Open sans" panose="020B0606030504020204" pitchFamily="34" charset="0"/>
                <a:ea typeface="Open sans" panose="020B0606030504020204" pitchFamily="34" charset="0"/>
                <a:cs typeface="Open sans" panose="020B0606030504020204" pitchFamily="34" charset="0"/>
                <a:sym typeface="Roboto"/>
              </a:rPr>
              <a:t>From the barplot, we can see that male patients who don’t have a chance of getting a heart attack are more than their female counterparts. Also, there is a little difference between male and females who are at a high risk of getting a heart attack.</a:t>
            </a:r>
            <a:endParaRPr dirty="0">
              <a:latin typeface="Open sans" panose="020B0606030504020204" pitchFamily="34" charset="0"/>
              <a:ea typeface="Open sans" panose="020B0606030504020204" pitchFamily="34" charset="0"/>
              <a:cs typeface="Open sans" panose="020B0606030504020204" pitchFamily="34" charset="0"/>
              <a:sym typeface="Roboto"/>
            </a:endParaRPr>
          </a:p>
        </p:txBody>
      </p:sp>
      <p:pic>
        <p:nvPicPr>
          <p:cNvPr id="2" name="Picture 1">
            <a:extLst>
              <a:ext uri="{FF2B5EF4-FFF2-40B4-BE49-F238E27FC236}">
                <a16:creationId xmlns:a16="http://schemas.microsoft.com/office/drawing/2014/main" id="{DFAC2F25-72F1-40A6-8F80-AC53F08160E8}"/>
              </a:ext>
            </a:extLst>
          </p:cNvPr>
          <p:cNvPicPr>
            <a:picLocks noChangeAspect="1"/>
          </p:cNvPicPr>
          <p:nvPr/>
        </p:nvPicPr>
        <p:blipFill>
          <a:blip r:embed="rId3"/>
          <a:stretch>
            <a:fillRect/>
          </a:stretch>
        </p:blipFill>
        <p:spPr>
          <a:xfrm>
            <a:off x="-1" y="1814008"/>
            <a:ext cx="6318415" cy="3317168"/>
          </a:xfrm>
          <a:prstGeom prst="rect">
            <a:avLst/>
          </a:prstGeom>
        </p:spPr>
      </p:pic>
      <p:pic>
        <p:nvPicPr>
          <p:cNvPr id="7" name="Picture 6">
            <a:extLst>
              <a:ext uri="{FF2B5EF4-FFF2-40B4-BE49-F238E27FC236}">
                <a16:creationId xmlns:a16="http://schemas.microsoft.com/office/drawing/2014/main" id="{F09B86FB-5E71-4171-ACFB-F0A6A5694AE5}"/>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7821550" y="32795"/>
            <a:ext cx="1322450" cy="894753"/>
          </a:xfrm>
          <a:prstGeom prst="rect">
            <a:avLst/>
          </a:prstGeom>
        </p:spPr>
      </p:pic>
      <p:sp>
        <p:nvSpPr>
          <p:cNvPr id="8" name="Google Shape;196;p30">
            <a:extLst>
              <a:ext uri="{FF2B5EF4-FFF2-40B4-BE49-F238E27FC236}">
                <a16:creationId xmlns:a16="http://schemas.microsoft.com/office/drawing/2014/main" id="{71FCEF51-ECC2-4776-8633-969B18EEED94}"/>
              </a:ext>
            </a:extLst>
          </p:cNvPr>
          <p:cNvSpPr txBox="1"/>
          <p:nvPr/>
        </p:nvSpPr>
        <p:spPr>
          <a:xfrm>
            <a:off x="0" y="1046526"/>
            <a:ext cx="7691718" cy="47319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300"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What is the share of patients who have a high risk of getting a heart attack and patients who don’t and their gender?</a:t>
            </a:r>
            <a:endParaRPr sz="1300"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9" name="Picture 8">
            <a:extLst>
              <a:ext uri="{FF2B5EF4-FFF2-40B4-BE49-F238E27FC236}">
                <a16:creationId xmlns:a16="http://schemas.microsoft.com/office/drawing/2014/main" id="{3D8A9876-F538-4C5E-8FD0-C45FE9B9C0FE}"/>
              </a:ext>
            </a:extLst>
          </p:cNvPr>
          <p:cNvPicPr>
            <a:picLocks noChangeAspect="1"/>
          </p:cNvPicPr>
          <p:nvPr/>
        </p:nvPicPr>
        <p:blipFill>
          <a:blip r:embed="rId6">
            <a:alphaModFix amt="5000"/>
          </a:blip>
          <a:stretch>
            <a:fillRect/>
          </a:stretch>
        </p:blipFill>
        <p:spPr>
          <a:xfrm>
            <a:off x="-33325" y="-349902"/>
            <a:ext cx="9658350" cy="6260042"/>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11F39"/>
        </a:solidFill>
        <a:effectLst/>
      </p:bgPr>
    </p:bg>
    <p:spTree>
      <p:nvGrpSpPr>
        <p:cNvPr id="1" name="Shape 200"/>
        <p:cNvGrpSpPr/>
        <p:nvPr/>
      </p:nvGrpSpPr>
      <p:grpSpPr>
        <a:xfrm>
          <a:off x="0" y="0"/>
          <a:ext cx="0" cy="0"/>
          <a:chOff x="0" y="0"/>
          <a:chExt cx="0" cy="0"/>
        </a:xfrm>
      </p:grpSpPr>
      <p:sp>
        <p:nvSpPr>
          <p:cNvPr id="201" name="Google Shape;201;p31"/>
          <p:cNvSpPr txBox="1">
            <a:spLocks noGrp="1"/>
          </p:cNvSpPr>
          <p:nvPr>
            <p:ph type="title"/>
          </p:nvPr>
        </p:nvSpPr>
        <p:spPr>
          <a:xfrm>
            <a:off x="0" y="197224"/>
            <a:ext cx="5593976" cy="6185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rgbClr val="FFFFFF"/>
                </a:solidFill>
                <a:latin typeface="Times New Roman" panose="02020603050405020304" pitchFamily="18" charset="0"/>
                <a:ea typeface="Open sans" panose="020B0606030504020204" pitchFamily="34" charset="0"/>
                <a:cs typeface="Times New Roman" panose="02020603050405020304" pitchFamily="18" charset="0"/>
                <a:sym typeface="Montserrat"/>
              </a:rPr>
              <a:t>Barplots of the Categorical Variables</a:t>
            </a:r>
            <a:endParaRPr sz="2800" dirty="0">
              <a:solidFill>
                <a:srgbClr val="FFFFFF"/>
              </a:solidFill>
              <a:latin typeface="Times New Roman" panose="02020603050405020304" pitchFamily="18" charset="0"/>
              <a:ea typeface="Open sans" panose="020B0606030504020204" pitchFamily="34" charset="0"/>
              <a:cs typeface="Times New Roman" panose="02020603050405020304" pitchFamily="18" charset="0"/>
              <a:sym typeface="Montserrat"/>
            </a:endParaRPr>
          </a:p>
        </p:txBody>
      </p:sp>
      <p:pic>
        <p:nvPicPr>
          <p:cNvPr id="4" name="Picture 3">
            <a:extLst>
              <a:ext uri="{FF2B5EF4-FFF2-40B4-BE49-F238E27FC236}">
                <a16:creationId xmlns:a16="http://schemas.microsoft.com/office/drawing/2014/main" id="{69F06456-85DF-49F2-94C4-F41F9D3AF5C6}"/>
              </a:ext>
            </a:extLst>
          </p:cNvPr>
          <p:cNvPicPr>
            <a:picLocks noChangeAspect="1"/>
          </p:cNvPicPr>
          <p:nvPr/>
        </p:nvPicPr>
        <p:blipFill>
          <a:blip r:embed="rId3"/>
          <a:stretch>
            <a:fillRect/>
          </a:stretch>
        </p:blipFill>
        <p:spPr>
          <a:xfrm>
            <a:off x="0" y="1474683"/>
            <a:ext cx="5701553" cy="3668817"/>
          </a:xfrm>
          <a:prstGeom prst="rect">
            <a:avLst/>
          </a:prstGeom>
        </p:spPr>
      </p:pic>
      <p:pic>
        <p:nvPicPr>
          <p:cNvPr id="6" name="Picture 5">
            <a:extLst>
              <a:ext uri="{FF2B5EF4-FFF2-40B4-BE49-F238E27FC236}">
                <a16:creationId xmlns:a16="http://schemas.microsoft.com/office/drawing/2014/main" id="{246DC093-E115-4E3A-9A38-E4CCA5F3FE11}"/>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7936908" y="59129"/>
            <a:ext cx="1322450" cy="894753"/>
          </a:xfrm>
          <a:prstGeom prst="rect">
            <a:avLst/>
          </a:prstGeom>
        </p:spPr>
      </p:pic>
      <p:sp>
        <p:nvSpPr>
          <p:cNvPr id="7" name="Google Shape;196;p30">
            <a:extLst>
              <a:ext uri="{FF2B5EF4-FFF2-40B4-BE49-F238E27FC236}">
                <a16:creationId xmlns:a16="http://schemas.microsoft.com/office/drawing/2014/main" id="{C4A1B96B-0E6C-4C99-BC65-746E0CC3CFBB}"/>
              </a:ext>
            </a:extLst>
          </p:cNvPr>
          <p:cNvSpPr txBox="1"/>
          <p:nvPr/>
        </p:nvSpPr>
        <p:spPr>
          <a:xfrm>
            <a:off x="0" y="1046526"/>
            <a:ext cx="7691718" cy="47319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300"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What are the patients’ distribution in the dataset?</a:t>
            </a:r>
            <a:endParaRPr sz="1300"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9" name="Picture 8">
            <a:extLst>
              <a:ext uri="{FF2B5EF4-FFF2-40B4-BE49-F238E27FC236}">
                <a16:creationId xmlns:a16="http://schemas.microsoft.com/office/drawing/2014/main" id="{95B2D452-40BD-43D9-9184-B9E96385E1B6}"/>
              </a:ext>
            </a:extLst>
          </p:cNvPr>
          <p:cNvPicPr>
            <a:picLocks noChangeAspect="1"/>
          </p:cNvPicPr>
          <p:nvPr/>
        </p:nvPicPr>
        <p:blipFill>
          <a:blip r:embed="rId6">
            <a:alphaModFix amt="5000"/>
          </a:blip>
          <a:stretch>
            <a:fillRect/>
          </a:stretch>
        </p:blipFill>
        <p:spPr>
          <a:xfrm>
            <a:off x="-33325" y="-349902"/>
            <a:ext cx="9658350" cy="6260042"/>
          </a:xfrm>
          <a:prstGeom prst="rect">
            <a:avLst/>
          </a:prstGeom>
          <a:ln>
            <a:noFill/>
          </a:ln>
        </p:spPr>
      </p:pic>
      <p:sp>
        <p:nvSpPr>
          <p:cNvPr id="8" name="Google Shape;204;p31">
            <a:extLst>
              <a:ext uri="{FF2B5EF4-FFF2-40B4-BE49-F238E27FC236}">
                <a16:creationId xmlns:a16="http://schemas.microsoft.com/office/drawing/2014/main" id="{2D37F833-6CE0-43E1-A300-AA99506CB26D}"/>
              </a:ext>
            </a:extLst>
          </p:cNvPr>
          <p:cNvSpPr txBox="1"/>
          <p:nvPr/>
        </p:nvSpPr>
        <p:spPr>
          <a:xfrm>
            <a:off x="6069106" y="1437562"/>
            <a:ext cx="2816621" cy="2186216"/>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dirty="0">
                <a:latin typeface="Open sans" panose="020B0606030504020204" pitchFamily="34" charset="0"/>
                <a:ea typeface="Open sans" panose="020B0606030504020204" pitchFamily="34" charset="0"/>
                <a:cs typeface="Open sans" panose="020B0606030504020204" pitchFamily="34" charset="0"/>
                <a:sym typeface="Roboto"/>
              </a:rPr>
              <a:t>The dataset shows that most of the patients have asymptomatic chest pain types while very few patients have non-anginal pains. Most of the patients have no blocked vessels while very few had more blocked blood vessels. </a:t>
            </a:r>
          </a:p>
          <a:p>
            <a:pPr marL="0" lvl="0" indent="0" algn="just" rtl="0">
              <a:spcBef>
                <a:spcPts val="0"/>
              </a:spcBef>
              <a:spcAft>
                <a:spcPts val="0"/>
              </a:spcAft>
              <a:buNone/>
            </a:pPr>
            <a:r>
              <a:rPr lang="en" dirty="0">
                <a:latin typeface="Open sans" panose="020B0606030504020204" pitchFamily="34" charset="0"/>
                <a:ea typeface="Open sans" panose="020B0606030504020204" pitchFamily="34" charset="0"/>
                <a:cs typeface="Open sans" panose="020B0606030504020204" pitchFamily="34" charset="0"/>
                <a:sym typeface="Roboto"/>
              </a:rPr>
              <a:t>More patients have blood sugar levels lesser than 120 while very few patients have blood sugar levels above 120.</a:t>
            </a:r>
          </a:p>
          <a:p>
            <a:pPr marL="0" lvl="0" indent="0" algn="just" rtl="0">
              <a:spcBef>
                <a:spcPts val="0"/>
              </a:spcBef>
              <a:spcAft>
                <a:spcPts val="0"/>
              </a:spcAft>
              <a:buNone/>
            </a:pPr>
            <a:r>
              <a:rPr lang="en" dirty="0">
                <a:latin typeface="Open sans" panose="020B0606030504020204" pitchFamily="34" charset="0"/>
                <a:ea typeface="Open sans" panose="020B0606030504020204" pitchFamily="34" charset="0"/>
                <a:cs typeface="Open sans" panose="020B0606030504020204" pitchFamily="34" charset="0"/>
                <a:sym typeface="Roboto"/>
              </a:rPr>
              <a:t>Most patients have Flat or upsloping slope of the peak exercise while very few had a downsloping result.</a:t>
            </a:r>
            <a:endParaRPr dirty="0">
              <a:latin typeface="Open sans" panose="020B0606030504020204" pitchFamily="34" charset="0"/>
              <a:ea typeface="Open sans" panose="020B0606030504020204" pitchFamily="34" charset="0"/>
              <a:cs typeface="Open sans" panose="020B0606030504020204" pitchFamily="34" charset="0"/>
              <a:sym typeface="Roboto"/>
            </a:endParaRPr>
          </a:p>
        </p:txBody>
      </p:sp>
    </p:spTree>
    <p:extLst>
      <p:ext uri="{BB962C8B-B14F-4D97-AF65-F5344CB8AC3E}">
        <p14:creationId xmlns:p14="http://schemas.microsoft.com/office/powerpoint/2010/main" val="3815497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11F39"/>
        </a:solidFill>
        <a:effectLst/>
      </p:bgPr>
    </p:bg>
    <p:spTree>
      <p:nvGrpSpPr>
        <p:cNvPr id="1" name="Shape 208"/>
        <p:cNvGrpSpPr/>
        <p:nvPr/>
      </p:nvGrpSpPr>
      <p:grpSpPr>
        <a:xfrm>
          <a:off x="0" y="0"/>
          <a:ext cx="0" cy="0"/>
          <a:chOff x="0" y="0"/>
          <a:chExt cx="0" cy="0"/>
        </a:xfrm>
      </p:grpSpPr>
      <p:sp>
        <p:nvSpPr>
          <p:cNvPr id="209" name="Google Shape;209;p32"/>
          <p:cNvSpPr txBox="1">
            <a:spLocks noGrp="1"/>
          </p:cNvSpPr>
          <p:nvPr>
            <p:ph type="title"/>
          </p:nvPr>
        </p:nvSpPr>
        <p:spPr>
          <a:xfrm>
            <a:off x="0" y="194225"/>
            <a:ext cx="1783976" cy="64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FFFFFF"/>
                </a:solidFill>
                <a:latin typeface="Times New Roman" panose="02020603050405020304" pitchFamily="18" charset="0"/>
                <a:ea typeface="Montserrat"/>
                <a:cs typeface="Times New Roman" panose="02020603050405020304" pitchFamily="18" charset="0"/>
                <a:sym typeface="Montserrat"/>
              </a:rPr>
              <a:t>Summary</a:t>
            </a:r>
            <a:endParaRPr dirty="0">
              <a:solidFill>
                <a:srgbClr val="FFFFFF"/>
              </a:solidFill>
              <a:latin typeface="Times New Roman" panose="02020603050405020304" pitchFamily="18" charset="0"/>
              <a:ea typeface="Montserrat"/>
              <a:cs typeface="Times New Roman" panose="02020603050405020304" pitchFamily="18" charset="0"/>
              <a:sym typeface="Montserrat"/>
            </a:endParaRPr>
          </a:p>
        </p:txBody>
      </p:sp>
      <p:sp>
        <p:nvSpPr>
          <p:cNvPr id="211" name="Google Shape;211;p32"/>
          <p:cNvSpPr txBox="1"/>
          <p:nvPr/>
        </p:nvSpPr>
        <p:spPr>
          <a:xfrm>
            <a:off x="178200" y="1171675"/>
            <a:ext cx="8787600" cy="3777600"/>
          </a:xfrm>
          <a:prstGeom prst="rect">
            <a:avLst/>
          </a:prstGeom>
          <a:noFill/>
          <a:ln>
            <a:noFill/>
          </a:ln>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r>
              <a:rPr lang="en-US" dirty="0">
                <a:latin typeface="Open sans" panose="020B0606030504020204" pitchFamily="34" charset="0"/>
                <a:ea typeface="Open sans" panose="020B0606030504020204" pitchFamily="34" charset="0"/>
                <a:cs typeface="Open sans" panose="020B0606030504020204" pitchFamily="34" charset="0"/>
              </a:rPr>
              <a:t>The dataset depicts a very interesting outlook of the patients, We can see that the relationship between the datasets are mostly negative and are very weak. </a:t>
            </a:r>
          </a:p>
          <a:p>
            <a:pPr marL="0" lvl="0" indent="0" algn="just" rtl="0">
              <a:lnSpc>
                <a:spcPct val="200000"/>
              </a:lnSpc>
              <a:spcBef>
                <a:spcPts val="0"/>
              </a:spcBef>
              <a:spcAft>
                <a:spcPts val="0"/>
              </a:spcAft>
              <a:buNone/>
            </a:pPr>
            <a:r>
              <a:rPr lang="en-US" dirty="0">
                <a:latin typeface="Open sans" panose="020B0606030504020204" pitchFamily="34" charset="0"/>
                <a:ea typeface="Open sans" panose="020B0606030504020204" pitchFamily="34" charset="0"/>
                <a:cs typeface="Open sans" panose="020B0606030504020204" pitchFamily="34" charset="0"/>
              </a:rPr>
              <a:t>The data also depicts that there are more males than females in the sample patient's dataset and more males from the data had a higher chance of getting a heart attack.</a:t>
            </a:r>
          </a:p>
          <a:p>
            <a:pPr marL="0" lvl="0" indent="0" algn="just" rtl="0">
              <a:lnSpc>
                <a:spcPct val="200000"/>
              </a:lnSpc>
              <a:spcBef>
                <a:spcPts val="0"/>
              </a:spcBef>
              <a:spcAft>
                <a:spcPts val="0"/>
              </a:spcAft>
              <a:buNone/>
            </a:pPr>
            <a:r>
              <a:rPr lang="en-US" dirty="0">
                <a:latin typeface="Open sans" panose="020B0606030504020204" pitchFamily="34" charset="0"/>
                <a:ea typeface="Open sans" panose="020B0606030504020204" pitchFamily="34" charset="0"/>
                <a:cs typeface="Open sans" panose="020B0606030504020204" pitchFamily="34" charset="0"/>
              </a:rPr>
              <a:t>The age range of the patients showed that of an older population with the median age around 55 years.</a:t>
            </a:r>
          </a:p>
          <a:p>
            <a:pPr marL="0" lvl="0" indent="0" algn="just" rtl="0">
              <a:lnSpc>
                <a:spcPct val="200000"/>
              </a:lnSpc>
              <a:spcBef>
                <a:spcPts val="0"/>
              </a:spcBef>
              <a:spcAft>
                <a:spcPts val="0"/>
              </a:spcAft>
              <a:buNone/>
            </a:pPr>
            <a:r>
              <a:rPr lang="en-US" dirty="0">
                <a:latin typeface="Open sans" panose="020B0606030504020204" pitchFamily="34" charset="0"/>
                <a:ea typeface="Open sans" panose="020B0606030504020204" pitchFamily="34" charset="0"/>
                <a:cs typeface="Open sans" panose="020B0606030504020204" pitchFamily="34" charset="0"/>
              </a:rPr>
              <a:t>Most of the patients have asymptomatic chest pain type and have a normal blood pressure levels. It also shows that some patients will minimal symptoms are still at risk of getting a heart attack. </a:t>
            </a:r>
          </a:p>
          <a:p>
            <a:pPr marL="0" lvl="0" indent="0" algn="just" rtl="0">
              <a:lnSpc>
                <a:spcPct val="200000"/>
              </a:lnSpc>
              <a:spcBef>
                <a:spcPts val="0"/>
              </a:spcBef>
              <a:spcAft>
                <a:spcPts val="0"/>
              </a:spcAft>
              <a:buNone/>
            </a:pPr>
            <a:endParaRPr dirty="0">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B9EC89BF-115C-4444-9F60-00805DBB291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7936908" y="59129"/>
            <a:ext cx="1322450" cy="894753"/>
          </a:xfrm>
          <a:prstGeom prst="rect">
            <a:avLst/>
          </a:prstGeom>
        </p:spPr>
      </p:pic>
      <p:pic>
        <p:nvPicPr>
          <p:cNvPr id="6" name="Picture 5">
            <a:extLst>
              <a:ext uri="{FF2B5EF4-FFF2-40B4-BE49-F238E27FC236}">
                <a16:creationId xmlns:a16="http://schemas.microsoft.com/office/drawing/2014/main" id="{E7082967-3E45-42B9-B84A-F55EFCFB529C}"/>
              </a:ext>
            </a:extLst>
          </p:cNvPr>
          <p:cNvPicPr>
            <a:picLocks noChangeAspect="1"/>
          </p:cNvPicPr>
          <p:nvPr/>
        </p:nvPicPr>
        <p:blipFill>
          <a:blip r:embed="rId5">
            <a:alphaModFix amt="10000"/>
          </a:blip>
          <a:stretch>
            <a:fillRect/>
          </a:stretch>
        </p:blipFill>
        <p:spPr>
          <a:xfrm>
            <a:off x="-33325" y="-349902"/>
            <a:ext cx="9658350" cy="6260042"/>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11F39"/>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CAF83B-A60D-4B2F-93C1-8F6DE73C6839}"/>
              </a:ext>
            </a:extLst>
          </p:cNvPr>
          <p:cNvPicPr>
            <a:picLocks noChangeAspect="1"/>
          </p:cNvPicPr>
          <p:nvPr/>
        </p:nvPicPr>
        <p:blipFill rotWithShape="1">
          <a:blip r:embed="rId2">
            <a:alphaModFix amt="20000"/>
          </a:blip>
          <a:srcRect l="-345" t="-13060" r="5325" b="18649"/>
          <a:stretch/>
        </p:blipFill>
        <p:spPr>
          <a:xfrm>
            <a:off x="-66650" y="-817565"/>
            <a:ext cx="9177325" cy="5910140"/>
          </a:xfrm>
          <a:prstGeom prst="rect">
            <a:avLst/>
          </a:prstGeom>
          <a:ln>
            <a:noFill/>
          </a:ln>
        </p:spPr>
      </p:pic>
      <p:sp>
        <p:nvSpPr>
          <p:cNvPr id="5" name="Google Shape;72;p14">
            <a:extLst>
              <a:ext uri="{FF2B5EF4-FFF2-40B4-BE49-F238E27FC236}">
                <a16:creationId xmlns:a16="http://schemas.microsoft.com/office/drawing/2014/main" id="{43BDF25D-32F5-4671-BC9D-195DD623F7D9}"/>
              </a:ext>
            </a:extLst>
          </p:cNvPr>
          <p:cNvSpPr txBox="1"/>
          <p:nvPr/>
        </p:nvSpPr>
        <p:spPr>
          <a:xfrm>
            <a:off x="-33325" y="4643475"/>
            <a:ext cx="9144000" cy="44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rgbClr val="FFFFFF"/>
                </a:solidFill>
                <a:latin typeface="Montserrat"/>
                <a:ea typeface="Montserrat"/>
                <a:cs typeface="Montserrat"/>
                <a:sym typeface="Montserrat"/>
              </a:rPr>
              <a:t>Prepared by: Adejumoke Adedokun.</a:t>
            </a:r>
            <a:endParaRPr sz="1800" b="1" dirty="0">
              <a:solidFill>
                <a:srgbClr val="FFFFFF"/>
              </a:solidFill>
              <a:latin typeface="Montserrat"/>
              <a:ea typeface="Montserrat"/>
              <a:cs typeface="Montserrat"/>
              <a:sym typeface="Montserrat"/>
            </a:endParaRPr>
          </a:p>
        </p:txBody>
      </p:sp>
    </p:spTree>
    <p:extLst>
      <p:ext uri="{BB962C8B-B14F-4D97-AF65-F5344CB8AC3E}">
        <p14:creationId xmlns:p14="http://schemas.microsoft.com/office/powerpoint/2010/main" val="1498965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11F39"/>
        </a:solidFill>
        <a:effectLst/>
      </p:bgPr>
    </p:bg>
    <p:spTree>
      <p:nvGrpSpPr>
        <p:cNvPr id="1" name="Shape 135"/>
        <p:cNvGrpSpPr/>
        <p:nvPr/>
      </p:nvGrpSpPr>
      <p:grpSpPr>
        <a:xfrm>
          <a:off x="0" y="0"/>
          <a:ext cx="0" cy="0"/>
          <a:chOff x="0" y="0"/>
          <a:chExt cx="0" cy="0"/>
        </a:xfrm>
      </p:grpSpPr>
      <p:sp>
        <p:nvSpPr>
          <p:cNvPr id="136" name="Google Shape;136;p23"/>
          <p:cNvSpPr txBox="1">
            <a:spLocks noGrp="1"/>
          </p:cNvSpPr>
          <p:nvPr>
            <p:ph type="title"/>
          </p:nvPr>
        </p:nvSpPr>
        <p:spPr>
          <a:xfrm>
            <a:off x="257225" y="2114700"/>
            <a:ext cx="41844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Montserrat"/>
                <a:ea typeface="Montserrat"/>
                <a:cs typeface="Montserrat"/>
                <a:sym typeface="Montserrat"/>
              </a:rPr>
              <a:t>Visualizations</a:t>
            </a:r>
            <a:endParaRPr b="1" dirty="0">
              <a:latin typeface="Montserrat"/>
              <a:ea typeface="Montserrat"/>
              <a:cs typeface="Montserrat"/>
              <a:sym typeface="Montserrat"/>
            </a:endParaRPr>
          </a:p>
        </p:txBody>
      </p:sp>
      <p:pic>
        <p:nvPicPr>
          <p:cNvPr id="137" name="Google Shape;137;p23"/>
          <p:cNvPicPr preferRelativeResize="0"/>
          <p:nvPr/>
        </p:nvPicPr>
        <p:blipFill>
          <a:blip r:embed="rId3">
            <a:alphaModFix/>
          </a:blip>
          <a:stretch>
            <a:fillRect/>
          </a:stretch>
        </p:blipFill>
        <p:spPr>
          <a:xfrm>
            <a:off x="4006025" y="740883"/>
            <a:ext cx="4996549" cy="3212075"/>
          </a:xfrm>
          <a:prstGeom prst="rect">
            <a:avLst/>
          </a:prstGeom>
          <a:noFill/>
          <a:ln>
            <a:noFill/>
          </a:ln>
        </p:spPr>
      </p:pic>
      <p:pic>
        <p:nvPicPr>
          <p:cNvPr id="4" name="Picture 3">
            <a:extLst>
              <a:ext uri="{FF2B5EF4-FFF2-40B4-BE49-F238E27FC236}">
                <a16:creationId xmlns:a16="http://schemas.microsoft.com/office/drawing/2014/main" id="{F446E39F-B7F4-4EA3-B665-FEB09510C675}"/>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8025914" y="4310775"/>
            <a:ext cx="1322450" cy="894753"/>
          </a:xfrm>
          <a:prstGeom prst="rect">
            <a:avLst/>
          </a:prstGeom>
        </p:spPr>
      </p:pic>
      <p:sp>
        <p:nvSpPr>
          <p:cNvPr id="5" name="Google Shape;152;p25">
            <a:extLst>
              <a:ext uri="{FF2B5EF4-FFF2-40B4-BE49-F238E27FC236}">
                <a16:creationId xmlns:a16="http://schemas.microsoft.com/office/drawing/2014/main" id="{9CF25491-32E3-48CC-A8F4-098D2D1066C4}"/>
              </a:ext>
            </a:extLst>
          </p:cNvPr>
          <p:cNvSpPr txBox="1"/>
          <p:nvPr/>
        </p:nvSpPr>
        <p:spPr>
          <a:xfrm>
            <a:off x="64300" y="1103700"/>
            <a:ext cx="9079800" cy="3105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endParaRPr b="1"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7" name="TextBox 6">
            <a:extLst>
              <a:ext uri="{FF2B5EF4-FFF2-40B4-BE49-F238E27FC236}">
                <a16:creationId xmlns:a16="http://schemas.microsoft.com/office/drawing/2014/main" id="{D063F105-5548-48DE-979C-DFE4216FD51F}"/>
              </a:ext>
            </a:extLst>
          </p:cNvPr>
          <p:cNvSpPr txBox="1"/>
          <p:nvPr/>
        </p:nvSpPr>
        <p:spPr>
          <a:xfrm>
            <a:off x="355382" y="2796486"/>
            <a:ext cx="3858742" cy="954107"/>
          </a:xfrm>
          <a:prstGeom prst="rect">
            <a:avLst/>
          </a:prstGeom>
          <a:noFill/>
        </p:spPr>
        <p:txBody>
          <a:bodyPr wrap="square">
            <a:spAutoFit/>
          </a:bodyPr>
          <a:lstStyle/>
          <a:p>
            <a:pPr marL="0" lvl="0" indent="0" algn="just" rtl="0">
              <a:spcBef>
                <a:spcPts val="0"/>
              </a:spcBef>
              <a:spcAft>
                <a:spcPts val="0"/>
              </a:spcAft>
              <a:buNone/>
            </a:pP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In this section we would try to answer some of the questions the Hospital has about the data .</a:t>
            </a:r>
          </a:p>
          <a:p>
            <a:pPr marL="0" lvl="0" indent="0" algn="just" rtl="0">
              <a:spcBef>
                <a:spcPts val="0"/>
              </a:spcBef>
              <a:spcAft>
                <a:spcPts val="0"/>
              </a:spcAft>
              <a:buNone/>
            </a:pPr>
            <a:endPar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Roboto"/>
            </a:endParaRPr>
          </a:p>
        </p:txBody>
      </p:sp>
      <p:pic>
        <p:nvPicPr>
          <p:cNvPr id="8" name="Picture 7">
            <a:extLst>
              <a:ext uri="{FF2B5EF4-FFF2-40B4-BE49-F238E27FC236}">
                <a16:creationId xmlns:a16="http://schemas.microsoft.com/office/drawing/2014/main" id="{64344370-E6AE-4DD6-8BA9-9E706CA24525}"/>
              </a:ext>
            </a:extLst>
          </p:cNvPr>
          <p:cNvPicPr>
            <a:picLocks noChangeAspect="1"/>
          </p:cNvPicPr>
          <p:nvPr/>
        </p:nvPicPr>
        <p:blipFill>
          <a:blip r:embed="rId6">
            <a:alphaModFix amt="7000"/>
          </a:blip>
          <a:stretch>
            <a:fillRect/>
          </a:stretch>
        </p:blipFill>
        <p:spPr>
          <a:xfrm>
            <a:off x="64300" y="2271225"/>
            <a:ext cx="9658350" cy="6260042"/>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11F39"/>
        </a:solidFill>
        <a:effectLst/>
      </p:bgPr>
    </p:bg>
    <p:spTree>
      <p:nvGrpSpPr>
        <p:cNvPr id="1" name=""/>
        <p:cNvGrpSpPr/>
        <p:nvPr/>
      </p:nvGrpSpPr>
      <p:grpSpPr>
        <a:xfrm>
          <a:off x="0" y="0"/>
          <a:ext cx="0" cy="0"/>
          <a:chOff x="0" y="0"/>
          <a:chExt cx="0" cy="0"/>
        </a:xfrm>
      </p:grpSpPr>
      <p:pic>
        <p:nvPicPr>
          <p:cNvPr id="112" name="Picture 111">
            <a:extLst>
              <a:ext uri="{FF2B5EF4-FFF2-40B4-BE49-F238E27FC236}">
                <a16:creationId xmlns:a16="http://schemas.microsoft.com/office/drawing/2014/main" id="{5B3783E4-D39B-4D5A-AEBC-9EF5FB9A4F7E}"/>
              </a:ext>
            </a:extLst>
          </p:cNvPr>
          <p:cNvPicPr>
            <a:picLocks noChangeAspect="1"/>
          </p:cNvPicPr>
          <p:nvPr/>
        </p:nvPicPr>
        <p:blipFill>
          <a:blip r:embed="rId3">
            <a:alphaModFix amt="8000"/>
          </a:blip>
          <a:stretch>
            <a:fillRect/>
          </a:stretch>
        </p:blipFill>
        <p:spPr>
          <a:xfrm>
            <a:off x="-33325" y="-349902"/>
            <a:ext cx="9658350" cy="6260042"/>
          </a:xfrm>
          <a:prstGeom prst="rect">
            <a:avLst/>
          </a:prstGeom>
          <a:ln>
            <a:noFill/>
          </a:ln>
        </p:spPr>
      </p:pic>
      <p:sp>
        <p:nvSpPr>
          <p:cNvPr id="49" name="Freeform: Shape 48">
            <a:extLst>
              <a:ext uri="{FF2B5EF4-FFF2-40B4-BE49-F238E27FC236}">
                <a16:creationId xmlns:a16="http://schemas.microsoft.com/office/drawing/2014/main" id="{A63EA1C1-9B95-492F-907C-833022974836}"/>
              </a:ext>
            </a:extLst>
          </p:cNvPr>
          <p:cNvSpPr/>
          <p:nvPr/>
        </p:nvSpPr>
        <p:spPr>
          <a:xfrm rot="16200000">
            <a:off x="106805" y="816195"/>
            <a:ext cx="731416" cy="501569"/>
          </a:xfrm>
          <a:custGeom>
            <a:avLst/>
            <a:gdLst>
              <a:gd name="connsiteX0" fmla="*/ 356865 w 1271232"/>
              <a:gd name="connsiteY0" fmla="*/ 1537 h 913702"/>
              <a:gd name="connsiteX1" fmla="*/ 354220 w 1271232"/>
              <a:gd name="connsiteY1" fmla="*/ 6411 h 913702"/>
              <a:gd name="connsiteX2" fmla="*/ 330219 w 1271232"/>
              <a:gd name="connsiteY2" fmla="*/ 125290 h 913702"/>
              <a:gd name="connsiteX3" fmla="*/ 333050 w 1271232"/>
              <a:gd name="connsiteY3" fmla="*/ 153373 h 913702"/>
              <a:gd name="connsiteX4" fmla="*/ 332432 w 1271232"/>
              <a:gd name="connsiteY4" fmla="*/ 150961 h 913702"/>
              <a:gd name="connsiteX5" fmla="*/ 332432 w 1271232"/>
              <a:gd name="connsiteY5" fmla="*/ 152567 h 913702"/>
              <a:gd name="connsiteX6" fmla="*/ 334579 w 1271232"/>
              <a:gd name="connsiteY6" fmla="*/ 168535 h 913702"/>
              <a:gd name="connsiteX7" fmla="*/ 336424 w 1271232"/>
              <a:gd name="connsiteY7" fmla="*/ 186841 h 913702"/>
              <a:gd name="connsiteX8" fmla="*/ 337511 w 1271232"/>
              <a:gd name="connsiteY8" fmla="*/ 190341 h 913702"/>
              <a:gd name="connsiteX9" fmla="*/ 342662 w 1271232"/>
              <a:gd name="connsiteY9" fmla="*/ 228651 h 913702"/>
              <a:gd name="connsiteX10" fmla="*/ 475402 w 1271232"/>
              <a:gd name="connsiteY10" fmla="*/ 401119 h 913702"/>
              <a:gd name="connsiteX11" fmla="*/ 460809 w 1271232"/>
              <a:gd name="connsiteY11" fmla="*/ 485590 h 913702"/>
              <a:gd name="connsiteX12" fmla="*/ 545277 w 1271232"/>
              <a:gd name="connsiteY12" fmla="*/ 631832 h 913702"/>
              <a:gd name="connsiteX13" fmla="*/ 480267 w 1271232"/>
              <a:gd name="connsiteY13" fmla="*/ 873873 h 913702"/>
              <a:gd name="connsiteX14" fmla="*/ 452658 w 1271232"/>
              <a:gd name="connsiteY14" fmla="*/ 890107 h 913702"/>
              <a:gd name="connsiteX15" fmla="*/ 210627 w 1271232"/>
              <a:gd name="connsiteY15" fmla="*/ 825126 h 913702"/>
              <a:gd name="connsiteX16" fmla="*/ 48199 w 1271232"/>
              <a:gd name="connsiteY16" fmla="*/ 544105 h 913702"/>
              <a:gd name="connsiteX17" fmla="*/ 285366 w 1271232"/>
              <a:gd name="connsiteY17" fmla="*/ 12881 h 913702"/>
              <a:gd name="connsiteX18" fmla="*/ 913559 w 1271232"/>
              <a:gd name="connsiteY18" fmla="*/ 0 h 913702"/>
              <a:gd name="connsiteX19" fmla="*/ 985562 w 1271232"/>
              <a:gd name="connsiteY19" fmla="*/ 11231 h 913702"/>
              <a:gd name="connsiteX20" fmla="*/ 1221085 w 1271232"/>
              <a:gd name="connsiteY20" fmla="*/ 540849 h 913702"/>
              <a:gd name="connsiteX21" fmla="*/ 1060235 w 1271232"/>
              <a:gd name="connsiteY21" fmla="*/ 818659 h 913702"/>
              <a:gd name="connsiteX22" fmla="*/ 818204 w 1271232"/>
              <a:gd name="connsiteY22" fmla="*/ 883640 h 913702"/>
              <a:gd name="connsiteX23" fmla="*/ 798681 w 1271232"/>
              <a:gd name="connsiteY23" fmla="*/ 872267 h 913702"/>
              <a:gd name="connsiteX24" fmla="*/ 733736 w 1271232"/>
              <a:gd name="connsiteY24" fmla="*/ 630182 h 913702"/>
              <a:gd name="connsiteX25" fmla="*/ 818204 w 1271232"/>
              <a:gd name="connsiteY25" fmla="*/ 483985 h 913702"/>
              <a:gd name="connsiteX26" fmla="*/ 798681 w 1271232"/>
              <a:gd name="connsiteY26" fmla="*/ 396258 h 913702"/>
              <a:gd name="connsiteX27" fmla="*/ 926865 w 1271232"/>
              <a:gd name="connsiteY27" fmla="*/ 226512 h 913702"/>
              <a:gd name="connsiteX28" fmla="*/ 930173 w 1271232"/>
              <a:gd name="connsiteY28" fmla="*/ 201858 h 913702"/>
              <a:gd name="connsiteX29" fmla="*/ 934834 w 1271232"/>
              <a:gd name="connsiteY29" fmla="*/ 186841 h 913702"/>
              <a:gd name="connsiteX30" fmla="*/ 941039 w 1271232"/>
              <a:gd name="connsiteY30" fmla="*/ 125290 h 913702"/>
              <a:gd name="connsiteX31" fmla="*/ 917039 w 1271232"/>
              <a:gd name="connsiteY31" fmla="*/ 6411 h 913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71232" h="913702">
                <a:moveTo>
                  <a:pt x="356865" y="1537"/>
                </a:moveTo>
                <a:lnTo>
                  <a:pt x="354220" y="6411"/>
                </a:lnTo>
                <a:cubicBezTo>
                  <a:pt x="338765" y="42950"/>
                  <a:pt x="330219" y="83122"/>
                  <a:pt x="330219" y="125290"/>
                </a:cubicBezTo>
                <a:lnTo>
                  <a:pt x="333050" y="153373"/>
                </a:lnTo>
                <a:lnTo>
                  <a:pt x="332432" y="150961"/>
                </a:lnTo>
                <a:cubicBezTo>
                  <a:pt x="332432" y="152567"/>
                  <a:pt x="332432" y="152567"/>
                  <a:pt x="332432" y="152567"/>
                </a:cubicBezTo>
                <a:lnTo>
                  <a:pt x="334579" y="168535"/>
                </a:lnTo>
                <a:lnTo>
                  <a:pt x="336424" y="186841"/>
                </a:lnTo>
                <a:lnTo>
                  <a:pt x="337511" y="190341"/>
                </a:lnTo>
                <a:lnTo>
                  <a:pt x="342662" y="228651"/>
                </a:lnTo>
                <a:cubicBezTo>
                  <a:pt x="362690" y="301230"/>
                  <a:pt x="410819" y="362150"/>
                  <a:pt x="475402" y="401119"/>
                </a:cubicBezTo>
                <a:cubicBezTo>
                  <a:pt x="452658" y="420609"/>
                  <a:pt x="442930" y="456378"/>
                  <a:pt x="460809" y="485590"/>
                </a:cubicBezTo>
                <a:lnTo>
                  <a:pt x="545277" y="631832"/>
                </a:lnTo>
                <a:cubicBezTo>
                  <a:pt x="593986" y="716303"/>
                  <a:pt x="564800" y="825126"/>
                  <a:pt x="480267" y="873873"/>
                </a:cubicBezTo>
                <a:lnTo>
                  <a:pt x="452658" y="890107"/>
                </a:lnTo>
                <a:cubicBezTo>
                  <a:pt x="368191" y="938854"/>
                  <a:pt x="259336" y="909597"/>
                  <a:pt x="210627" y="825126"/>
                </a:cubicBezTo>
                <a:lnTo>
                  <a:pt x="48199" y="544105"/>
                </a:lnTo>
                <a:cubicBezTo>
                  <a:pt x="-73672" y="332882"/>
                  <a:pt x="46556" y="64840"/>
                  <a:pt x="285366" y="12881"/>
                </a:cubicBezTo>
                <a:close/>
                <a:moveTo>
                  <a:pt x="913559" y="0"/>
                </a:moveTo>
                <a:lnTo>
                  <a:pt x="985562" y="11231"/>
                </a:lnTo>
                <a:cubicBezTo>
                  <a:pt x="1225950" y="61584"/>
                  <a:pt x="1346177" y="329671"/>
                  <a:pt x="1221085" y="540849"/>
                </a:cubicBezTo>
                <a:lnTo>
                  <a:pt x="1060235" y="818659"/>
                </a:lnTo>
                <a:cubicBezTo>
                  <a:pt x="1011526" y="903130"/>
                  <a:pt x="902671" y="932343"/>
                  <a:pt x="818204" y="883640"/>
                </a:cubicBezTo>
                <a:lnTo>
                  <a:pt x="798681" y="872267"/>
                </a:lnTo>
                <a:cubicBezTo>
                  <a:pt x="714213" y="823520"/>
                  <a:pt x="684961" y="714653"/>
                  <a:pt x="733736" y="630182"/>
                </a:cubicBezTo>
                <a:lnTo>
                  <a:pt x="818204" y="483985"/>
                </a:lnTo>
                <a:cubicBezTo>
                  <a:pt x="836083" y="453122"/>
                  <a:pt x="824711" y="415748"/>
                  <a:pt x="798681" y="396258"/>
                </a:cubicBezTo>
                <a:cubicBezTo>
                  <a:pt x="860848" y="357256"/>
                  <a:pt x="907449" y="297256"/>
                  <a:pt x="926865" y="226512"/>
                </a:cubicBezTo>
                <a:lnTo>
                  <a:pt x="930173" y="201858"/>
                </a:lnTo>
                <a:lnTo>
                  <a:pt x="934834" y="186841"/>
                </a:lnTo>
                <a:cubicBezTo>
                  <a:pt x="938903" y="166959"/>
                  <a:pt x="941039" y="146374"/>
                  <a:pt x="941039" y="125290"/>
                </a:cubicBezTo>
                <a:cubicBezTo>
                  <a:pt x="941039" y="83122"/>
                  <a:pt x="932493" y="42950"/>
                  <a:pt x="917039" y="6411"/>
                </a:cubicBezTo>
                <a:close/>
              </a:path>
            </a:pathLst>
          </a:custGeom>
          <a:solidFill>
            <a:srgbClr val="FFC000"/>
          </a:solidFill>
          <a:ln w="12700">
            <a:miter lim="400000"/>
          </a:ln>
        </p:spPr>
        <p:txBody>
          <a:bodyPr wrap="square" lIns="28575" tIns="28575" rIns="28575" bIns="28575" anchor="ctr">
            <a:noAutofit/>
          </a:bodyPr>
          <a:lstStyle/>
          <a:p>
            <a:pPr defTabSz="685800">
              <a:buClrTx/>
              <a:defRPr sz="3000">
                <a:solidFill>
                  <a:srgbClr val="FFFFFF"/>
                </a:solidFill>
                <a:effectLst>
                  <a:outerShdw blurRad="38100" dist="12700" dir="5400000" rotWithShape="0">
                    <a:srgbClr val="000000">
                      <a:alpha val="50000"/>
                    </a:srgbClr>
                  </a:outerShdw>
                </a:effectLst>
              </a:defRPr>
            </a:pPr>
            <a:endParaRPr sz="2250" kern="1200" dirty="0">
              <a:solidFill>
                <a:srgbClr val="FFFFFF"/>
              </a:solidFill>
              <a:effectLst>
                <a:outerShdw blurRad="38100" dist="12700" dir="5400000" rotWithShape="0">
                  <a:srgbClr val="000000">
                    <a:alpha val="50000"/>
                  </a:srgbClr>
                </a:outerShdw>
              </a:effectLst>
              <a:latin typeface="Calibri" panose="020F0502020204030204"/>
              <a:ea typeface="+mn-ea"/>
              <a:cs typeface="+mn-cs"/>
            </a:endParaRPr>
          </a:p>
        </p:txBody>
      </p:sp>
      <p:sp>
        <p:nvSpPr>
          <p:cNvPr id="2" name="Title 1">
            <a:extLst>
              <a:ext uri="{FF2B5EF4-FFF2-40B4-BE49-F238E27FC236}">
                <a16:creationId xmlns:a16="http://schemas.microsoft.com/office/drawing/2014/main" id="{2C2BFAE1-45D3-4B3B-81D2-0BF25FA84FB8}"/>
              </a:ext>
            </a:extLst>
          </p:cNvPr>
          <p:cNvSpPr>
            <a:spLocks noGrp="1"/>
          </p:cNvSpPr>
          <p:nvPr>
            <p:ph type="title" idx="4294967295"/>
          </p:nvPr>
        </p:nvSpPr>
        <p:spPr>
          <a:xfrm>
            <a:off x="0" y="177238"/>
            <a:ext cx="4186989" cy="464207"/>
          </a:xfrm>
        </p:spPr>
        <p:txBody>
          <a:bodyPr/>
          <a:lstStyle/>
          <a:p>
            <a:r>
              <a:rPr lang="en-US" b="0" dirty="0">
                <a:latin typeface="Open sans" panose="020B0606030504020204" pitchFamily="34" charset="0"/>
                <a:ea typeface="Open sans" panose="020B0606030504020204" pitchFamily="34" charset="0"/>
                <a:cs typeface="Open sans" panose="020B0606030504020204" pitchFamily="34" charset="0"/>
              </a:rPr>
              <a:t>Variable Information</a:t>
            </a:r>
          </a:p>
        </p:txBody>
      </p:sp>
      <p:grpSp>
        <p:nvGrpSpPr>
          <p:cNvPr id="43" name="Group 42">
            <a:extLst>
              <a:ext uri="{FF2B5EF4-FFF2-40B4-BE49-F238E27FC236}">
                <a16:creationId xmlns:a16="http://schemas.microsoft.com/office/drawing/2014/main" id="{0D6583B0-5EF3-45A7-AC69-1790ABAE79B1}"/>
              </a:ext>
            </a:extLst>
          </p:cNvPr>
          <p:cNvGrpSpPr/>
          <p:nvPr/>
        </p:nvGrpSpPr>
        <p:grpSpPr>
          <a:xfrm>
            <a:off x="956006" y="475303"/>
            <a:ext cx="1666651" cy="1073764"/>
            <a:chOff x="9777728" y="684595"/>
            <a:chExt cx="2351309" cy="2143094"/>
          </a:xfrm>
        </p:grpSpPr>
        <p:sp>
          <p:nvSpPr>
            <p:cNvPr id="44" name="TextBox 43">
              <a:extLst>
                <a:ext uri="{FF2B5EF4-FFF2-40B4-BE49-F238E27FC236}">
                  <a16:creationId xmlns:a16="http://schemas.microsoft.com/office/drawing/2014/main" id="{EAD6FA1A-9052-4620-8161-63FE93EA61AF}"/>
                </a:ext>
              </a:extLst>
            </p:cNvPr>
            <p:cNvSpPr txBox="1"/>
            <p:nvPr/>
          </p:nvSpPr>
          <p:spPr>
            <a:xfrm>
              <a:off x="9777728" y="684595"/>
              <a:ext cx="2351309" cy="859995"/>
            </a:xfrm>
            <a:prstGeom prst="rect">
              <a:avLst/>
            </a:prstGeom>
            <a:noFill/>
          </p:spPr>
          <p:txBody>
            <a:bodyPr wrap="square" lIns="0" rIns="0" rtlCol="0" anchor="b">
              <a:spAutoFit/>
            </a:bodyPr>
            <a:lstStyle/>
            <a:p>
              <a:pPr algn="r" defTabSz="685800">
                <a:buClrTx/>
              </a:pPr>
              <a:r>
                <a:rPr lang="en-US" sz="1050" b="1" kern="1200" noProof="1">
                  <a:solidFill>
                    <a:srgbClr val="FFCC4C"/>
                  </a:solidFill>
                  <a:latin typeface="Open sans" panose="020B0606030504020204" pitchFamily="34" charset="0"/>
                  <a:ea typeface="Open sans" panose="020B0606030504020204" pitchFamily="34" charset="0"/>
                  <a:cs typeface="Open sans" panose="020B0606030504020204" pitchFamily="34" charset="0"/>
                </a:rPr>
                <a:t>Cp </a:t>
              </a:r>
            </a:p>
            <a:p>
              <a:pPr algn="r" defTabSz="685800">
                <a:buClrTx/>
              </a:pPr>
              <a:r>
                <a:rPr lang="en-US" sz="1050" b="1" kern="1200" noProof="1">
                  <a:solidFill>
                    <a:srgbClr val="FFCC4C"/>
                  </a:solidFill>
                  <a:latin typeface="Open sans" panose="020B0606030504020204" pitchFamily="34" charset="0"/>
                  <a:ea typeface="Open sans" panose="020B0606030504020204" pitchFamily="34" charset="0"/>
                  <a:cs typeface="Open sans" panose="020B0606030504020204" pitchFamily="34" charset="0"/>
                </a:rPr>
                <a:t>Chest pain </a:t>
              </a:r>
            </a:p>
          </p:txBody>
        </p:sp>
        <p:sp>
          <p:nvSpPr>
            <p:cNvPr id="45" name="TextBox 44">
              <a:extLst>
                <a:ext uri="{FF2B5EF4-FFF2-40B4-BE49-F238E27FC236}">
                  <a16:creationId xmlns:a16="http://schemas.microsoft.com/office/drawing/2014/main" id="{A93C0263-673C-4D33-AC29-5535BFF3BA95}"/>
                </a:ext>
              </a:extLst>
            </p:cNvPr>
            <p:cNvSpPr txBox="1"/>
            <p:nvPr/>
          </p:nvSpPr>
          <p:spPr>
            <a:xfrm>
              <a:off x="9951869" y="1537696"/>
              <a:ext cx="2172923" cy="1289993"/>
            </a:xfrm>
            <a:prstGeom prst="rect">
              <a:avLst/>
            </a:prstGeom>
            <a:noFill/>
          </p:spPr>
          <p:txBody>
            <a:bodyPr wrap="square" lIns="0" rIns="0" rtlCol="0" anchor="t">
              <a:spAutoFit/>
            </a:bodyPr>
            <a:lstStyle/>
            <a:p>
              <a:pPr algn="r" defTabSz="685800">
                <a:buClrTx/>
              </a:pPr>
              <a:r>
                <a:rPr lang="en-US" sz="900" b="1" kern="1200" noProof="1">
                  <a:solidFill>
                    <a:prstClr val="white">
                      <a:lumMod val="75000"/>
                    </a:prstClr>
                  </a:solidFill>
                  <a:latin typeface="Calibri" panose="020F0502020204030204"/>
                  <a:ea typeface="+mn-ea"/>
                  <a:cs typeface="+mn-cs"/>
                </a:rPr>
                <a:t>chest pain type where  (1 = typical angina; 2 = atypical angina; 3 = non-anginal pain; 0 = asymptomatic)</a:t>
              </a:r>
            </a:p>
          </p:txBody>
        </p:sp>
      </p:grpSp>
      <p:grpSp>
        <p:nvGrpSpPr>
          <p:cNvPr id="46" name="Group 45">
            <a:extLst>
              <a:ext uri="{FF2B5EF4-FFF2-40B4-BE49-F238E27FC236}">
                <a16:creationId xmlns:a16="http://schemas.microsoft.com/office/drawing/2014/main" id="{B5A9822A-4911-4EAC-B59D-DF06813A604F}"/>
              </a:ext>
            </a:extLst>
          </p:cNvPr>
          <p:cNvGrpSpPr/>
          <p:nvPr/>
        </p:nvGrpSpPr>
        <p:grpSpPr>
          <a:xfrm>
            <a:off x="894223" y="2571750"/>
            <a:ext cx="1782328" cy="1318561"/>
            <a:chOff x="9276707" y="1158950"/>
            <a:chExt cx="2834237" cy="1758081"/>
          </a:xfrm>
        </p:grpSpPr>
        <p:sp>
          <p:nvSpPr>
            <p:cNvPr id="47" name="TextBox 46">
              <a:extLst>
                <a:ext uri="{FF2B5EF4-FFF2-40B4-BE49-F238E27FC236}">
                  <a16:creationId xmlns:a16="http://schemas.microsoft.com/office/drawing/2014/main" id="{084DCF51-E475-4BB9-87E9-3AB17988822E}"/>
                </a:ext>
              </a:extLst>
            </p:cNvPr>
            <p:cNvSpPr txBox="1"/>
            <p:nvPr/>
          </p:nvSpPr>
          <p:spPr>
            <a:xfrm>
              <a:off x="9276707" y="1158950"/>
              <a:ext cx="2834237" cy="769441"/>
            </a:xfrm>
            <a:prstGeom prst="rect">
              <a:avLst/>
            </a:prstGeom>
            <a:noFill/>
          </p:spPr>
          <p:txBody>
            <a:bodyPr wrap="square" lIns="0" rIns="0" rtlCol="0" anchor="b">
              <a:spAutoFit/>
            </a:bodyPr>
            <a:lstStyle/>
            <a:p>
              <a:pPr algn="r" defTabSz="685800">
                <a:buClrTx/>
              </a:pPr>
              <a:r>
                <a:rPr lang="en-US" sz="1050" b="1" kern="1200" noProof="1">
                  <a:solidFill>
                    <a:srgbClr val="7A9CC4"/>
                  </a:solidFill>
                  <a:latin typeface="Open sans" panose="020B0606030504020204" pitchFamily="34" charset="0"/>
                  <a:ea typeface="Open sans" panose="020B0606030504020204" pitchFamily="34" charset="0"/>
                  <a:cs typeface="Open sans" panose="020B0606030504020204" pitchFamily="34" charset="0"/>
                </a:rPr>
                <a:t>Restecg-electrocardiographic results  </a:t>
              </a:r>
            </a:p>
          </p:txBody>
        </p:sp>
        <p:sp>
          <p:nvSpPr>
            <p:cNvPr id="48" name="TextBox 47">
              <a:extLst>
                <a:ext uri="{FF2B5EF4-FFF2-40B4-BE49-F238E27FC236}">
                  <a16:creationId xmlns:a16="http://schemas.microsoft.com/office/drawing/2014/main" id="{E996E721-8149-4908-8B2A-1BF3F3B467E9}"/>
                </a:ext>
              </a:extLst>
            </p:cNvPr>
            <p:cNvSpPr txBox="1"/>
            <p:nvPr/>
          </p:nvSpPr>
          <p:spPr>
            <a:xfrm>
              <a:off x="9512928" y="1870591"/>
              <a:ext cx="2598016" cy="1046440"/>
            </a:xfrm>
            <a:prstGeom prst="rect">
              <a:avLst/>
            </a:prstGeom>
            <a:noFill/>
          </p:spPr>
          <p:txBody>
            <a:bodyPr wrap="square" lIns="0" rIns="0" rtlCol="0" anchor="t">
              <a:spAutoFit/>
            </a:bodyPr>
            <a:lstStyle/>
            <a:p>
              <a:pPr algn="r" defTabSz="685800">
                <a:buClrTx/>
              </a:pPr>
              <a:r>
                <a:rPr lang="en-US" sz="900" b="1" kern="1200" noProof="1">
                  <a:solidFill>
                    <a:prstClr val="white">
                      <a:lumMod val="75000"/>
                    </a:prstClr>
                  </a:solidFill>
                  <a:latin typeface="Calibri" panose="020F0502020204030204" pitchFamily="34" charset="0"/>
                  <a:ea typeface="Open sans" panose="020B0606030504020204" pitchFamily="34" charset="0"/>
                  <a:cs typeface="Calibri" panose="020F0502020204030204" pitchFamily="34" charset="0"/>
                </a:rPr>
                <a:t>resting electrocardiographic results 0 = normal; 1 = hypertrophy; 2 = having ST-T wave abnormality)</a:t>
              </a:r>
            </a:p>
            <a:p>
              <a:pPr defTabSz="685800">
                <a:buClrTx/>
              </a:pPr>
              <a:endParaRPr lang="en-US" sz="900" b="1" kern="1200" noProof="1">
                <a:solidFill>
                  <a:prstClr val="white">
                    <a:lumMod val="75000"/>
                  </a:prstClr>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55" name="Circle">
            <a:extLst>
              <a:ext uri="{FF2B5EF4-FFF2-40B4-BE49-F238E27FC236}">
                <a16:creationId xmlns:a16="http://schemas.microsoft.com/office/drawing/2014/main" id="{0019BF82-8302-4591-95AD-959A5F8EF456}"/>
              </a:ext>
            </a:extLst>
          </p:cNvPr>
          <p:cNvSpPr/>
          <p:nvPr/>
        </p:nvSpPr>
        <p:spPr>
          <a:xfrm>
            <a:off x="48883" y="875825"/>
            <a:ext cx="411241" cy="382307"/>
          </a:xfrm>
          <a:prstGeom prst="ellipse">
            <a:avLst/>
          </a:prstGeom>
          <a:solidFill>
            <a:schemeClr val="tx1">
              <a:lumMod val="85000"/>
              <a:lumOff val="15000"/>
            </a:schemeClr>
          </a:solidFill>
          <a:ln w="12700">
            <a:miter lim="400000"/>
          </a:ln>
        </p:spPr>
        <p:txBody>
          <a:bodyPr lIns="28575" tIns="28575" rIns="28575" bIns="28575" anchor="ctr"/>
          <a:lstStyle/>
          <a:p>
            <a:pPr algn="ctr" defTabSz="685800">
              <a:buClrTx/>
            </a:pPr>
            <a:r>
              <a:rPr lang="en-US" sz="1500" b="1" kern="1200" dirty="0">
                <a:solidFill>
                  <a:srgbClr val="D3D3D3"/>
                </a:solidFill>
                <a:latin typeface="Calibri" panose="020F0502020204030204"/>
                <a:ea typeface="+mn-ea"/>
                <a:cs typeface="+mn-cs"/>
              </a:rPr>
              <a:t>01</a:t>
            </a:r>
            <a:endParaRPr sz="1500" b="1" kern="1200" dirty="0">
              <a:solidFill>
                <a:srgbClr val="D3D3D3"/>
              </a:solidFill>
              <a:latin typeface="Calibri" panose="020F0502020204030204"/>
              <a:ea typeface="+mn-ea"/>
              <a:cs typeface="+mn-cs"/>
            </a:endParaRPr>
          </a:p>
        </p:txBody>
      </p:sp>
      <p:sp>
        <p:nvSpPr>
          <p:cNvPr id="62" name="Freeform: Shape 61">
            <a:extLst>
              <a:ext uri="{FF2B5EF4-FFF2-40B4-BE49-F238E27FC236}">
                <a16:creationId xmlns:a16="http://schemas.microsoft.com/office/drawing/2014/main" id="{892748A5-478F-4FBE-AE53-ACDACB4CAB30}"/>
              </a:ext>
            </a:extLst>
          </p:cNvPr>
          <p:cNvSpPr/>
          <p:nvPr/>
        </p:nvSpPr>
        <p:spPr>
          <a:xfrm rot="16200000">
            <a:off x="94417" y="1804646"/>
            <a:ext cx="731416" cy="501569"/>
          </a:xfrm>
          <a:custGeom>
            <a:avLst/>
            <a:gdLst>
              <a:gd name="connsiteX0" fmla="*/ 356865 w 1271232"/>
              <a:gd name="connsiteY0" fmla="*/ 1537 h 913702"/>
              <a:gd name="connsiteX1" fmla="*/ 354220 w 1271232"/>
              <a:gd name="connsiteY1" fmla="*/ 6411 h 913702"/>
              <a:gd name="connsiteX2" fmla="*/ 330219 w 1271232"/>
              <a:gd name="connsiteY2" fmla="*/ 125290 h 913702"/>
              <a:gd name="connsiteX3" fmla="*/ 333050 w 1271232"/>
              <a:gd name="connsiteY3" fmla="*/ 153373 h 913702"/>
              <a:gd name="connsiteX4" fmla="*/ 332432 w 1271232"/>
              <a:gd name="connsiteY4" fmla="*/ 150961 h 913702"/>
              <a:gd name="connsiteX5" fmla="*/ 332432 w 1271232"/>
              <a:gd name="connsiteY5" fmla="*/ 152567 h 913702"/>
              <a:gd name="connsiteX6" fmla="*/ 334579 w 1271232"/>
              <a:gd name="connsiteY6" fmla="*/ 168535 h 913702"/>
              <a:gd name="connsiteX7" fmla="*/ 336424 w 1271232"/>
              <a:gd name="connsiteY7" fmla="*/ 186841 h 913702"/>
              <a:gd name="connsiteX8" fmla="*/ 337511 w 1271232"/>
              <a:gd name="connsiteY8" fmla="*/ 190341 h 913702"/>
              <a:gd name="connsiteX9" fmla="*/ 342662 w 1271232"/>
              <a:gd name="connsiteY9" fmla="*/ 228651 h 913702"/>
              <a:gd name="connsiteX10" fmla="*/ 475402 w 1271232"/>
              <a:gd name="connsiteY10" fmla="*/ 401119 h 913702"/>
              <a:gd name="connsiteX11" fmla="*/ 460809 w 1271232"/>
              <a:gd name="connsiteY11" fmla="*/ 485590 h 913702"/>
              <a:gd name="connsiteX12" fmla="*/ 545277 w 1271232"/>
              <a:gd name="connsiteY12" fmla="*/ 631832 h 913702"/>
              <a:gd name="connsiteX13" fmla="*/ 480267 w 1271232"/>
              <a:gd name="connsiteY13" fmla="*/ 873873 h 913702"/>
              <a:gd name="connsiteX14" fmla="*/ 452658 w 1271232"/>
              <a:gd name="connsiteY14" fmla="*/ 890107 h 913702"/>
              <a:gd name="connsiteX15" fmla="*/ 210627 w 1271232"/>
              <a:gd name="connsiteY15" fmla="*/ 825126 h 913702"/>
              <a:gd name="connsiteX16" fmla="*/ 48199 w 1271232"/>
              <a:gd name="connsiteY16" fmla="*/ 544105 h 913702"/>
              <a:gd name="connsiteX17" fmla="*/ 285366 w 1271232"/>
              <a:gd name="connsiteY17" fmla="*/ 12881 h 913702"/>
              <a:gd name="connsiteX18" fmla="*/ 913559 w 1271232"/>
              <a:gd name="connsiteY18" fmla="*/ 0 h 913702"/>
              <a:gd name="connsiteX19" fmla="*/ 985562 w 1271232"/>
              <a:gd name="connsiteY19" fmla="*/ 11231 h 913702"/>
              <a:gd name="connsiteX20" fmla="*/ 1221085 w 1271232"/>
              <a:gd name="connsiteY20" fmla="*/ 540849 h 913702"/>
              <a:gd name="connsiteX21" fmla="*/ 1060235 w 1271232"/>
              <a:gd name="connsiteY21" fmla="*/ 818659 h 913702"/>
              <a:gd name="connsiteX22" fmla="*/ 818204 w 1271232"/>
              <a:gd name="connsiteY22" fmla="*/ 883640 h 913702"/>
              <a:gd name="connsiteX23" fmla="*/ 798681 w 1271232"/>
              <a:gd name="connsiteY23" fmla="*/ 872267 h 913702"/>
              <a:gd name="connsiteX24" fmla="*/ 733736 w 1271232"/>
              <a:gd name="connsiteY24" fmla="*/ 630182 h 913702"/>
              <a:gd name="connsiteX25" fmla="*/ 818204 w 1271232"/>
              <a:gd name="connsiteY25" fmla="*/ 483985 h 913702"/>
              <a:gd name="connsiteX26" fmla="*/ 798681 w 1271232"/>
              <a:gd name="connsiteY26" fmla="*/ 396258 h 913702"/>
              <a:gd name="connsiteX27" fmla="*/ 926865 w 1271232"/>
              <a:gd name="connsiteY27" fmla="*/ 226512 h 913702"/>
              <a:gd name="connsiteX28" fmla="*/ 930173 w 1271232"/>
              <a:gd name="connsiteY28" fmla="*/ 201858 h 913702"/>
              <a:gd name="connsiteX29" fmla="*/ 934834 w 1271232"/>
              <a:gd name="connsiteY29" fmla="*/ 186841 h 913702"/>
              <a:gd name="connsiteX30" fmla="*/ 941039 w 1271232"/>
              <a:gd name="connsiteY30" fmla="*/ 125290 h 913702"/>
              <a:gd name="connsiteX31" fmla="*/ 917039 w 1271232"/>
              <a:gd name="connsiteY31" fmla="*/ 6411 h 913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71232" h="913702">
                <a:moveTo>
                  <a:pt x="356865" y="1537"/>
                </a:moveTo>
                <a:lnTo>
                  <a:pt x="354220" y="6411"/>
                </a:lnTo>
                <a:cubicBezTo>
                  <a:pt x="338765" y="42950"/>
                  <a:pt x="330219" y="83122"/>
                  <a:pt x="330219" y="125290"/>
                </a:cubicBezTo>
                <a:lnTo>
                  <a:pt x="333050" y="153373"/>
                </a:lnTo>
                <a:lnTo>
                  <a:pt x="332432" y="150961"/>
                </a:lnTo>
                <a:cubicBezTo>
                  <a:pt x="332432" y="152567"/>
                  <a:pt x="332432" y="152567"/>
                  <a:pt x="332432" y="152567"/>
                </a:cubicBezTo>
                <a:lnTo>
                  <a:pt x="334579" y="168535"/>
                </a:lnTo>
                <a:lnTo>
                  <a:pt x="336424" y="186841"/>
                </a:lnTo>
                <a:lnTo>
                  <a:pt x="337511" y="190341"/>
                </a:lnTo>
                <a:lnTo>
                  <a:pt x="342662" y="228651"/>
                </a:lnTo>
                <a:cubicBezTo>
                  <a:pt x="362690" y="301230"/>
                  <a:pt x="410819" y="362150"/>
                  <a:pt x="475402" y="401119"/>
                </a:cubicBezTo>
                <a:cubicBezTo>
                  <a:pt x="452658" y="420609"/>
                  <a:pt x="442930" y="456378"/>
                  <a:pt x="460809" y="485590"/>
                </a:cubicBezTo>
                <a:lnTo>
                  <a:pt x="545277" y="631832"/>
                </a:lnTo>
                <a:cubicBezTo>
                  <a:pt x="593986" y="716303"/>
                  <a:pt x="564800" y="825126"/>
                  <a:pt x="480267" y="873873"/>
                </a:cubicBezTo>
                <a:lnTo>
                  <a:pt x="452658" y="890107"/>
                </a:lnTo>
                <a:cubicBezTo>
                  <a:pt x="368191" y="938854"/>
                  <a:pt x="259336" y="909597"/>
                  <a:pt x="210627" y="825126"/>
                </a:cubicBezTo>
                <a:lnTo>
                  <a:pt x="48199" y="544105"/>
                </a:lnTo>
                <a:cubicBezTo>
                  <a:pt x="-73672" y="332882"/>
                  <a:pt x="46556" y="64840"/>
                  <a:pt x="285366" y="12881"/>
                </a:cubicBezTo>
                <a:close/>
                <a:moveTo>
                  <a:pt x="913559" y="0"/>
                </a:moveTo>
                <a:lnTo>
                  <a:pt x="985562" y="11231"/>
                </a:lnTo>
                <a:cubicBezTo>
                  <a:pt x="1225950" y="61584"/>
                  <a:pt x="1346177" y="329671"/>
                  <a:pt x="1221085" y="540849"/>
                </a:cubicBezTo>
                <a:lnTo>
                  <a:pt x="1060235" y="818659"/>
                </a:lnTo>
                <a:cubicBezTo>
                  <a:pt x="1011526" y="903130"/>
                  <a:pt x="902671" y="932343"/>
                  <a:pt x="818204" y="883640"/>
                </a:cubicBezTo>
                <a:lnTo>
                  <a:pt x="798681" y="872267"/>
                </a:lnTo>
                <a:cubicBezTo>
                  <a:pt x="714213" y="823520"/>
                  <a:pt x="684961" y="714653"/>
                  <a:pt x="733736" y="630182"/>
                </a:cubicBezTo>
                <a:lnTo>
                  <a:pt x="818204" y="483985"/>
                </a:lnTo>
                <a:cubicBezTo>
                  <a:pt x="836083" y="453122"/>
                  <a:pt x="824711" y="415748"/>
                  <a:pt x="798681" y="396258"/>
                </a:cubicBezTo>
                <a:cubicBezTo>
                  <a:pt x="860848" y="357256"/>
                  <a:pt x="907449" y="297256"/>
                  <a:pt x="926865" y="226512"/>
                </a:cubicBezTo>
                <a:lnTo>
                  <a:pt x="930173" y="201858"/>
                </a:lnTo>
                <a:lnTo>
                  <a:pt x="934834" y="186841"/>
                </a:lnTo>
                <a:cubicBezTo>
                  <a:pt x="938903" y="166959"/>
                  <a:pt x="941039" y="146374"/>
                  <a:pt x="941039" y="125290"/>
                </a:cubicBezTo>
                <a:cubicBezTo>
                  <a:pt x="941039" y="83122"/>
                  <a:pt x="932493" y="42950"/>
                  <a:pt x="917039" y="6411"/>
                </a:cubicBezTo>
                <a:close/>
              </a:path>
            </a:pathLst>
          </a:custGeom>
          <a:solidFill>
            <a:srgbClr val="C13018"/>
          </a:solidFill>
          <a:ln w="12700">
            <a:miter lim="400000"/>
          </a:ln>
        </p:spPr>
        <p:txBody>
          <a:bodyPr wrap="square" lIns="28575" tIns="28575" rIns="28575" bIns="28575" anchor="ctr">
            <a:noAutofit/>
          </a:bodyPr>
          <a:lstStyle/>
          <a:p>
            <a:pPr defTabSz="685800">
              <a:buClrTx/>
              <a:defRPr sz="3000">
                <a:solidFill>
                  <a:srgbClr val="FFFFFF"/>
                </a:solidFill>
                <a:effectLst>
                  <a:outerShdw blurRad="38100" dist="12700" dir="5400000" rotWithShape="0">
                    <a:srgbClr val="000000">
                      <a:alpha val="50000"/>
                    </a:srgbClr>
                  </a:outerShdw>
                </a:effectLst>
              </a:defRPr>
            </a:pPr>
            <a:endParaRPr sz="2250" kern="1200" dirty="0">
              <a:solidFill>
                <a:srgbClr val="FFFFFF"/>
              </a:solidFill>
              <a:effectLst>
                <a:outerShdw blurRad="38100" dist="12700" dir="5400000" rotWithShape="0">
                  <a:srgbClr val="000000">
                    <a:alpha val="50000"/>
                  </a:srgbClr>
                </a:outerShdw>
              </a:effectLst>
              <a:latin typeface="Calibri" panose="020F0502020204030204"/>
              <a:ea typeface="+mn-ea"/>
              <a:cs typeface="+mn-cs"/>
            </a:endParaRPr>
          </a:p>
        </p:txBody>
      </p:sp>
      <p:sp>
        <p:nvSpPr>
          <p:cNvPr id="63" name="Circle">
            <a:extLst>
              <a:ext uri="{FF2B5EF4-FFF2-40B4-BE49-F238E27FC236}">
                <a16:creationId xmlns:a16="http://schemas.microsoft.com/office/drawing/2014/main" id="{A3F48F9C-F3B0-4F94-8AFC-B33120DB33C9}"/>
              </a:ext>
            </a:extLst>
          </p:cNvPr>
          <p:cNvSpPr/>
          <p:nvPr/>
        </p:nvSpPr>
        <p:spPr>
          <a:xfrm>
            <a:off x="36495" y="1864276"/>
            <a:ext cx="411241" cy="382307"/>
          </a:xfrm>
          <a:prstGeom prst="ellipse">
            <a:avLst/>
          </a:prstGeom>
          <a:solidFill>
            <a:schemeClr val="tx1">
              <a:lumMod val="85000"/>
              <a:lumOff val="15000"/>
            </a:schemeClr>
          </a:solidFill>
          <a:ln w="12700">
            <a:miter lim="400000"/>
          </a:ln>
        </p:spPr>
        <p:txBody>
          <a:bodyPr lIns="28575" tIns="28575" rIns="28575" bIns="28575" anchor="ctr"/>
          <a:lstStyle/>
          <a:p>
            <a:pPr algn="ctr" defTabSz="685800">
              <a:buClrTx/>
            </a:pPr>
            <a:r>
              <a:rPr lang="en-US" sz="1500" b="1" kern="1200" dirty="0">
                <a:solidFill>
                  <a:srgbClr val="D3D3D3"/>
                </a:solidFill>
                <a:latin typeface="Calibri" panose="020F0502020204030204"/>
                <a:ea typeface="+mn-ea"/>
                <a:cs typeface="+mn-cs"/>
              </a:rPr>
              <a:t>02</a:t>
            </a:r>
            <a:endParaRPr sz="1500" b="1" kern="1200" dirty="0">
              <a:solidFill>
                <a:srgbClr val="D3D3D3"/>
              </a:solidFill>
              <a:latin typeface="Calibri" panose="020F0502020204030204"/>
              <a:ea typeface="+mn-ea"/>
              <a:cs typeface="+mn-cs"/>
            </a:endParaRPr>
          </a:p>
        </p:txBody>
      </p:sp>
      <p:grpSp>
        <p:nvGrpSpPr>
          <p:cNvPr id="4" name="Group 3">
            <a:extLst>
              <a:ext uri="{FF2B5EF4-FFF2-40B4-BE49-F238E27FC236}">
                <a16:creationId xmlns:a16="http://schemas.microsoft.com/office/drawing/2014/main" id="{5BC6667C-B296-4897-B29D-F9AF139175AF}"/>
              </a:ext>
            </a:extLst>
          </p:cNvPr>
          <p:cNvGrpSpPr/>
          <p:nvPr/>
        </p:nvGrpSpPr>
        <p:grpSpPr>
          <a:xfrm>
            <a:off x="723298" y="1675330"/>
            <a:ext cx="2007147" cy="725377"/>
            <a:chOff x="585328" y="1363717"/>
            <a:chExt cx="2136702" cy="725377"/>
          </a:xfrm>
        </p:grpSpPr>
        <p:sp>
          <p:nvSpPr>
            <p:cNvPr id="41" name="TextBox 40">
              <a:extLst>
                <a:ext uri="{FF2B5EF4-FFF2-40B4-BE49-F238E27FC236}">
                  <a16:creationId xmlns:a16="http://schemas.microsoft.com/office/drawing/2014/main" id="{B53E4973-9995-41B6-9BEB-E1A15EC44B48}"/>
                </a:ext>
              </a:extLst>
            </p:cNvPr>
            <p:cNvSpPr txBox="1"/>
            <p:nvPr/>
          </p:nvSpPr>
          <p:spPr>
            <a:xfrm>
              <a:off x="585328" y="1363717"/>
              <a:ext cx="2012118" cy="430887"/>
            </a:xfrm>
            <a:prstGeom prst="rect">
              <a:avLst/>
            </a:prstGeom>
            <a:noFill/>
          </p:spPr>
          <p:txBody>
            <a:bodyPr wrap="square" lIns="0" rIns="0" rtlCol="0" anchor="b">
              <a:spAutoFit/>
            </a:bodyPr>
            <a:lstStyle/>
            <a:p>
              <a:pPr algn="r" defTabSz="685800">
                <a:buClrTx/>
              </a:pPr>
              <a:r>
                <a:rPr lang="en-US" sz="1050" b="1" kern="1200" noProof="1">
                  <a:solidFill>
                    <a:srgbClr val="C13018"/>
                  </a:solidFill>
                  <a:latin typeface="Open sans" panose="020B0606030504020204" pitchFamily="34" charset="0"/>
                  <a:ea typeface="Open sans" panose="020B0606030504020204" pitchFamily="34" charset="0"/>
                  <a:cs typeface="Open sans" panose="020B0606030504020204" pitchFamily="34" charset="0"/>
                </a:rPr>
                <a:t>Trtbps –</a:t>
              </a:r>
            </a:p>
            <a:p>
              <a:pPr algn="r" defTabSz="685800">
                <a:buClrTx/>
              </a:pPr>
              <a:r>
                <a:rPr lang="en-US" sz="1050" b="1" kern="1200" noProof="1">
                  <a:solidFill>
                    <a:srgbClr val="C13018"/>
                  </a:solidFill>
                  <a:latin typeface="Open sans" panose="020B0606030504020204" pitchFamily="34" charset="0"/>
                  <a:ea typeface="Open sans" panose="020B0606030504020204" pitchFamily="34" charset="0"/>
                  <a:cs typeface="Open sans" panose="020B0606030504020204" pitchFamily="34" charset="0"/>
                </a:rPr>
                <a:t>Resting blood pressure</a:t>
              </a:r>
            </a:p>
          </p:txBody>
        </p:sp>
        <p:sp>
          <p:nvSpPr>
            <p:cNvPr id="64" name="TextBox 63">
              <a:extLst>
                <a:ext uri="{FF2B5EF4-FFF2-40B4-BE49-F238E27FC236}">
                  <a16:creationId xmlns:a16="http://schemas.microsoft.com/office/drawing/2014/main" id="{1BE19EF5-9396-4801-800B-2FEF8C2018E4}"/>
                </a:ext>
              </a:extLst>
            </p:cNvPr>
            <p:cNvSpPr txBox="1"/>
            <p:nvPr/>
          </p:nvSpPr>
          <p:spPr>
            <a:xfrm>
              <a:off x="700075" y="1719762"/>
              <a:ext cx="2021955" cy="369332"/>
            </a:xfrm>
            <a:prstGeom prst="rect">
              <a:avLst/>
            </a:prstGeom>
            <a:noFill/>
          </p:spPr>
          <p:txBody>
            <a:bodyPr wrap="square">
              <a:spAutoFit/>
            </a:bodyPr>
            <a:lstStyle/>
            <a:p>
              <a:pPr algn="r"/>
              <a:r>
                <a:rPr lang="en-US" sz="900" b="1" kern="1200" dirty="0">
                  <a:solidFill>
                    <a:prstClr val="white">
                      <a:lumMod val="75000"/>
                    </a:prstClr>
                  </a:solidFill>
                  <a:latin typeface="Calibri" panose="020F0502020204030204"/>
                  <a:ea typeface="+mn-ea"/>
                  <a:cs typeface="+mn-cs"/>
                </a:rPr>
                <a:t>resting blood pressure (in mm Hg on admission to the hospital)</a:t>
              </a:r>
            </a:p>
          </p:txBody>
        </p:sp>
      </p:grpSp>
      <p:sp>
        <p:nvSpPr>
          <p:cNvPr id="65" name="Freeform: Shape 64">
            <a:extLst>
              <a:ext uri="{FF2B5EF4-FFF2-40B4-BE49-F238E27FC236}">
                <a16:creationId xmlns:a16="http://schemas.microsoft.com/office/drawing/2014/main" id="{E4AF132A-A6F6-4240-9F76-F78D7820EFBB}"/>
              </a:ext>
            </a:extLst>
          </p:cNvPr>
          <p:cNvSpPr/>
          <p:nvPr/>
        </p:nvSpPr>
        <p:spPr>
          <a:xfrm rot="16200000">
            <a:off x="106806" y="2837286"/>
            <a:ext cx="731416" cy="501569"/>
          </a:xfrm>
          <a:custGeom>
            <a:avLst/>
            <a:gdLst>
              <a:gd name="connsiteX0" fmla="*/ 356865 w 1271232"/>
              <a:gd name="connsiteY0" fmla="*/ 1537 h 913702"/>
              <a:gd name="connsiteX1" fmla="*/ 354220 w 1271232"/>
              <a:gd name="connsiteY1" fmla="*/ 6411 h 913702"/>
              <a:gd name="connsiteX2" fmla="*/ 330219 w 1271232"/>
              <a:gd name="connsiteY2" fmla="*/ 125290 h 913702"/>
              <a:gd name="connsiteX3" fmla="*/ 333050 w 1271232"/>
              <a:gd name="connsiteY3" fmla="*/ 153373 h 913702"/>
              <a:gd name="connsiteX4" fmla="*/ 332432 w 1271232"/>
              <a:gd name="connsiteY4" fmla="*/ 150961 h 913702"/>
              <a:gd name="connsiteX5" fmla="*/ 332432 w 1271232"/>
              <a:gd name="connsiteY5" fmla="*/ 152567 h 913702"/>
              <a:gd name="connsiteX6" fmla="*/ 334579 w 1271232"/>
              <a:gd name="connsiteY6" fmla="*/ 168535 h 913702"/>
              <a:gd name="connsiteX7" fmla="*/ 336424 w 1271232"/>
              <a:gd name="connsiteY7" fmla="*/ 186841 h 913702"/>
              <a:gd name="connsiteX8" fmla="*/ 337511 w 1271232"/>
              <a:gd name="connsiteY8" fmla="*/ 190341 h 913702"/>
              <a:gd name="connsiteX9" fmla="*/ 342662 w 1271232"/>
              <a:gd name="connsiteY9" fmla="*/ 228651 h 913702"/>
              <a:gd name="connsiteX10" fmla="*/ 475402 w 1271232"/>
              <a:gd name="connsiteY10" fmla="*/ 401119 h 913702"/>
              <a:gd name="connsiteX11" fmla="*/ 460809 w 1271232"/>
              <a:gd name="connsiteY11" fmla="*/ 485590 h 913702"/>
              <a:gd name="connsiteX12" fmla="*/ 545277 w 1271232"/>
              <a:gd name="connsiteY12" fmla="*/ 631832 h 913702"/>
              <a:gd name="connsiteX13" fmla="*/ 480267 w 1271232"/>
              <a:gd name="connsiteY13" fmla="*/ 873873 h 913702"/>
              <a:gd name="connsiteX14" fmla="*/ 452658 w 1271232"/>
              <a:gd name="connsiteY14" fmla="*/ 890107 h 913702"/>
              <a:gd name="connsiteX15" fmla="*/ 210627 w 1271232"/>
              <a:gd name="connsiteY15" fmla="*/ 825126 h 913702"/>
              <a:gd name="connsiteX16" fmla="*/ 48199 w 1271232"/>
              <a:gd name="connsiteY16" fmla="*/ 544105 h 913702"/>
              <a:gd name="connsiteX17" fmla="*/ 285366 w 1271232"/>
              <a:gd name="connsiteY17" fmla="*/ 12881 h 913702"/>
              <a:gd name="connsiteX18" fmla="*/ 913559 w 1271232"/>
              <a:gd name="connsiteY18" fmla="*/ 0 h 913702"/>
              <a:gd name="connsiteX19" fmla="*/ 985562 w 1271232"/>
              <a:gd name="connsiteY19" fmla="*/ 11231 h 913702"/>
              <a:gd name="connsiteX20" fmla="*/ 1221085 w 1271232"/>
              <a:gd name="connsiteY20" fmla="*/ 540849 h 913702"/>
              <a:gd name="connsiteX21" fmla="*/ 1060235 w 1271232"/>
              <a:gd name="connsiteY21" fmla="*/ 818659 h 913702"/>
              <a:gd name="connsiteX22" fmla="*/ 818204 w 1271232"/>
              <a:gd name="connsiteY22" fmla="*/ 883640 h 913702"/>
              <a:gd name="connsiteX23" fmla="*/ 798681 w 1271232"/>
              <a:gd name="connsiteY23" fmla="*/ 872267 h 913702"/>
              <a:gd name="connsiteX24" fmla="*/ 733736 w 1271232"/>
              <a:gd name="connsiteY24" fmla="*/ 630182 h 913702"/>
              <a:gd name="connsiteX25" fmla="*/ 818204 w 1271232"/>
              <a:gd name="connsiteY25" fmla="*/ 483985 h 913702"/>
              <a:gd name="connsiteX26" fmla="*/ 798681 w 1271232"/>
              <a:gd name="connsiteY26" fmla="*/ 396258 h 913702"/>
              <a:gd name="connsiteX27" fmla="*/ 926865 w 1271232"/>
              <a:gd name="connsiteY27" fmla="*/ 226512 h 913702"/>
              <a:gd name="connsiteX28" fmla="*/ 930173 w 1271232"/>
              <a:gd name="connsiteY28" fmla="*/ 201858 h 913702"/>
              <a:gd name="connsiteX29" fmla="*/ 934834 w 1271232"/>
              <a:gd name="connsiteY29" fmla="*/ 186841 h 913702"/>
              <a:gd name="connsiteX30" fmla="*/ 941039 w 1271232"/>
              <a:gd name="connsiteY30" fmla="*/ 125290 h 913702"/>
              <a:gd name="connsiteX31" fmla="*/ 917039 w 1271232"/>
              <a:gd name="connsiteY31" fmla="*/ 6411 h 913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71232" h="913702">
                <a:moveTo>
                  <a:pt x="356865" y="1537"/>
                </a:moveTo>
                <a:lnTo>
                  <a:pt x="354220" y="6411"/>
                </a:lnTo>
                <a:cubicBezTo>
                  <a:pt x="338765" y="42950"/>
                  <a:pt x="330219" y="83122"/>
                  <a:pt x="330219" y="125290"/>
                </a:cubicBezTo>
                <a:lnTo>
                  <a:pt x="333050" y="153373"/>
                </a:lnTo>
                <a:lnTo>
                  <a:pt x="332432" y="150961"/>
                </a:lnTo>
                <a:cubicBezTo>
                  <a:pt x="332432" y="152567"/>
                  <a:pt x="332432" y="152567"/>
                  <a:pt x="332432" y="152567"/>
                </a:cubicBezTo>
                <a:lnTo>
                  <a:pt x="334579" y="168535"/>
                </a:lnTo>
                <a:lnTo>
                  <a:pt x="336424" y="186841"/>
                </a:lnTo>
                <a:lnTo>
                  <a:pt x="337511" y="190341"/>
                </a:lnTo>
                <a:lnTo>
                  <a:pt x="342662" y="228651"/>
                </a:lnTo>
                <a:cubicBezTo>
                  <a:pt x="362690" y="301230"/>
                  <a:pt x="410819" y="362150"/>
                  <a:pt x="475402" y="401119"/>
                </a:cubicBezTo>
                <a:cubicBezTo>
                  <a:pt x="452658" y="420609"/>
                  <a:pt x="442930" y="456378"/>
                  <a:pt x="460809" y="485590"/>
                </a:cubicBezTo>
                <a:lnTo>
                  <a:pt x="545277" y="631832"/>
                </a:lnTo>
                <a:cubicBezTo>
                  <a:pt x="593986" y="716303"/>
                  <a:pt x="564800" y="825126"/>
                  <a:pt x="480267" y="873873"/>
                </a:cubicBezTo>
                <a:lnTo>
                  <a:pt x="452658" y="890107"/>
                </a:lnTo>
                <a:cubicBezTo>
                  <a:pt x="368191" y="938854"/>
                  <a:pt x="259336" y="909597"/>
                  <a:pt x="210627" y="825126"/>
                </a:cubicBezTo>
                <a:lnTo>
                  <a:pt x="48199" y="544105"/>
                </a:lnTo>
                <a:cubicBezTo>
                  <a:pt x="-73672" y="332882"/>
                  <a:pt x="46556" y="64840"/>
                  <a:pt x="285366" y="12881"/>
                </a:cubicBezTo>
                <a:close/>
                <a:moveTo>
                  <a:pt x="913559" y="0"/>
                </a:moveTo>
                <a:lnTo>
                  <a:pt x="985562" y="11231"/>
                </a:lnTo>
                <a:cubicBezTo>
                  <a:pt x="1225950" y="61584"/>
                  <a:pt x="1346177" y="329671"/>
                  <a:pt x="1221085" y="540849"/>
                </a:cubicBezTo>
                <a:lnTo>
                  <a:pt x="1060235" y="818659"/>
                </a:lnTo>
                <a:cubicBezTo>
                  <a:pt x="1011526" y="903130"/>
                  <a:pt x="902671" y="932343"/>
                  <a:pt x="818204" y="883640"/>
                </a:cubicBezTo>
                <a:lnTo>
                  <a:pt x="798681" y="872267"/>
                </a:lnTo>
                <a:cubicBezTo>
                  <a:pt x="714213" y="823520"/>
                  <a:pt x="684961" y="714653"/>
                  <a:pt x="733736" y="630182"/>
                </a:cubicBezTo>
                <a:lnTo>
                  <a:pt x="818204" y="483985"/>
                </a:lnTo>
                <a:cubicBezTo>
                  <a:pt x="836083" y="453122"/>
                  <a:pt x="824711" y="415748"/>
                  <a:pt x="798681" y="396258"/>
                </a:cubicBezTo>
                <a:cubicBezTo>
                  <a:pt x="860848" y="357256"/>
                  <a:pt x="907449" y="297256"/>
                  <a:pt x="926865" y="226512"/>
                </a:cubicBezTo>
                <a:lnTo>
                  <a:pt x="930173" y="201858"/>
                </a:lnTo>
                <a:lnTo>
                  <a:pt x="934834" y="186841"/>
                </a:lnTo>
                <a:cubicBezTo>
                  <a:pt x="938903" y="166959"/>
                  <a:pt x="941039" y="146374"/>
                  <a:pt x="941039" y="125290"/>
                </a:cubicBezTo>
                <a:cubicBezTo>
                  <a:pt x="941039" y="83122"/>
                  <a:pt x="932493" y="42950"/>
                  <a:pt x="917039" y="6411"/>
                </a:cubicBezTo>
                <a:close/>
              </a:path>
            </a:pathLst>
          </a:custGeom>
          <a:solidFill>
            <a:srgbClr val="7A9CC4"/>
          </a:solidFill>
          <a:ln w="12700">
            <a:miter lim="400000"/>
          </a:ln>
        </p:spPr>
        <p:txBody>
          <a:bodyPr wrap="square" lIns="28575" tIns="28575" rIns="28575" bIns="28575" anchor="ctr">
            <a:noAutofit/>
          </a:bodyPr>
          <a:lstStyle/>
          <a:p>
            <a:pPr defTabSz="685800">
              <a:buClrTx/>
              <a:defRPr sz="3000">
                <a:solidFill>
                  <a:srgbClr val="FFFFFF"/>
                </a:solidFill>
                <a:effectLst>
                  <a:outerShdw blurRad="38100" dist="12700" dir="5400000" rotWithShape="0">
                    <a:srgbClr val="000000">
                      <a:alpha val="50000"/>
                    </a:srgbClr>
                  </a:outerShdw>
                </a:effectLst>
              </a:defRPr>
            </a:pPr>
            <a:endParaRPr sz="2250" kern="1200" dirty="0">
              <a:solidFill>
                <a:srgbClr val="FFFFFF"/>
              </a:solidFill>
              <a:effectLst>
                <a:outerShdw blurRad="38100" dist="12700" dir="5400000" rotWithShape="0">
                  <a:srgbClr val="000000">
                    <a:alpha val="50000"/>
                  </a:srgbClr>
                </a:outerShdw>
              </a:effectLst>
              <a:latin typeface="Calibri" panose="020F0502020204030204"/>
              <a:ea typeface="+mn-ea"/>
              <a:cs typeface="+mn-cs"/>
            </a:endParaRPr>
          </a:p>
        </p:txBody>
      </p:sp>
      <p:sp>
        <p:nvSpPr>
          <p:cNvPr id="66" name="Circle">
            <a:extLst>
              <a:ext uri="{FF2B5EF4-FFF2-40B4-BE49-F238E27FC236}">
                <a16:creationId xmlns:a16="http://schemas.microsoft.com/office/drawing/2014/main" id="{04AEF839-E86D-47E2-A333-16C365DFC031}"/>
              </a:ext>
            </a:extLst>
          </p:cNvPr>
          <p:cNvSpPr/>
          <p:nvPr/>
        </p:nvSpPr>
        <p:spPr>
          <a:xfrm>
            <a:off x="48884" y="2896916"/>
            <a:ext cx="411241" cy="382307"/>
          </a:xfrm>
          <a:prstGeom prst="ellipse">
            <a:avLst/>
          </a:prstGeom>
          <a:solidFill>
            <a:schemeClr val="tx1">
              <a:lumMod val="85000"/>
              <a:lumOff val="15000"/>
            </a:schemeClr>
          </a:solidFill>
          <a:ln w="12700">
            <a:miter lim="400000"/>
          </a:ln>
        </p:spPr>
        <p:txBody>
          <a:bodyPr lIns="28575" tIns="28575" rIns="28575" bIns="28575" anchor="ctr"/>
          <a:lstStyle/>
          <a:p>
            <a:pPr algn="ctr" defTabSz="685800">
              <a:buClrTx/>
            </a:pPr>
            <a:r>
              <a:rPr lang="en-US" sz="1500" b="1" kern="1200" dirty="0">
                <a:solidFill>
                  <a:srgbClr val="D3D3D3"/>
                </a:solidFill>
                <a:latin typeface="Calibri" panose="020F0502020204030204"/>
                <a:ea typeface="+mn-ea"/>
                <a:cs typeface="+mn-cs"/>
              </a:rPr>
              <a:t>03</a:t>
            </a:r>
            <a:endParaRPr sz="1500" b="1" kern="1200" dirty="0">
              <a:solidFill>
                <a:srgbClr val="D3D3D3"/>
              </a:solidFill>
              <a:latin typeface="Calibri" panose="020F0502020204030204"/>
              <a:ea typeface="+mn-ea"/>
              <a:cs typeface="+mn-cs"/>
            </a:endParaRPr>
          </a:p>
        </p:txBody>
      </p:sp>
      <p:sp>
        <p:nvSpPr>
          <p:cNvPr id="67" name="Freeform: Shape 66">
            <a:extLst>
              <a:ext uri="{FF2B5EF4-FFF2-40B4-BE49-F238E27FC236}">
                <a16:creationId xmlns:a16="http://schemas.microsoft.com/office/drawing/2014/main" id="{2E9BE731-89A1-4B68-96DA-362B39B9F139}"/>
              </a:ext>
            </a:extLst>
          </p:cNvPr>
          <p:cNvSpPr/>
          <p:nvPr/>
        </p:nvSpPr>
        <p:spPr>
          <a:xfrm rot="16200000">
            <a:off x="106805" y="4057184"/>
            <a:ext cx="731416" cy="501569"/>
          </a:xfrm>
          <a:custGeom>
            <a:avLst/>
            <a:gdLst>
              <a:gd name="connsiteX0" fmla="*/ 356865 w 1271232"/>
              <a:gd name="connsiteY0" fmla="*/ 1537 h 913702"/>
              <a:gd name="connsiteX1" fmla="*/ 354220 w 1271232"/>
              <a:gd name="connsiteY1" fmla="*/ 6411 h 913702"/>
              <a:gd name="connsiteX2" fmla="*/ 330219 w 1271232"/>
              <a:gd name="connsiteY2" fmla="*/ 125290 h 913702"/>
              <a:gd name="connsiteX3" fmla="*/ 333050 w 1271232"/>
              <a:gd name="connsiteY3" fmla="*/ 153373 h 913702"/>
              <a:gd name="connsiteX4" fmla="*/ 332432 w 1271232"/>
              <a:gd name="connsiteY4" fmla="*/ 150961 h 913702"/>
              <a:gd name="connsiteX5" fmla="*/ 332432 w 1271232"/>
              <a:gd name="connsiteY5" fmla="*/ 152567 h 913702"/>
              <a:gd name="connsiteX6" fmla="*/ 334579 w 1271232"/>
              <a:gd name="connsiteY6" fmla="*/ 168535 h 913702"/>
              <a:gd name="connsiteX7" fmla="*/ 336424 w 1271232"/>
              <a:gd name="connsiteY7" fmla="*/ 186841 h 913702"/>
              <a:gd name="connsiteX8" fmla="*/ 337511 w 1271232"/>
              <a:gd name="connsiteY8" fmla="*/ 190341 h 913702"/>
              <a:gd name="connsiteX9" fmla="*/ 342662 w 1271232"/>
              <a:gd name="connsiteY9" fmla="*/ 228651 h 913702"/>
              <a:gd name="connsiteX10" fmla="*/ 475402 w 1271232"/>
              <a:gd name="connsiteY10" fmla="*/ 401119 h 913702"/>
              <a:gd name="connsiteX11" fmla="*/ 460809 w 1271232"/>
              <a:gd name="connsiteY11" fmla="*/ 485590 h 913702"/>
              <a:gd name="connsiteX12" fmla="*/ 545277 w 1271232"/>
              <a:gd name="connsiteY12" fmla="*/ 631832 h 913702"/>
              <a:gd name="connsiteX13" fmla="*/ 480267 w 1271232"/>
              <a:gd name="connsiteY13" fmla="*/ 873873 h 913702"/>
              <a:gd name="connsiteX14" fmla="*/ 452658 w 1271232"/>
              <a:gd name="connsiteY14" fmla="*/ 890107 h 913702"/>
              <a:gd name="connsiteX15" fmla="*/ 210627 w 1271232"/>
              <a:gd name="connsiteY15" fmla="*/ 825126 h 913702"/>
              <a:gd name="connsiteX16" fmla="*/ 48199 w 1271232"/>
              <a:gd name="connsiteY16" fmla="*/ 544105 h 913702"/>
              <a:gd name="connsiteX17" fmla="*/ 285366 w 1271232"/>
              <a:gd name="connsiteY17" fmla="*/ 12881 h 913702"/>
              <a:gd name="connsiteX18" fmla="*/ 913559 w 1271232"/>
              <a:gd name="connsiteY18" fmla="*/ 0 h 913702"/>
              <a:gd name="connsiteX19" fmla="*/ 985562 w 1271232"/>
              <a:gd name="connsiteY19" fmla="*/ 11231 h 913702"/>
              <a:gd name="connsiteX20" fmla="*/ 1221085 w 1271232"/>
              <a:gd name="connsiteY20" fmla="*/ 540849 h 913702"/>
              <a:gd name="connsiteX21" fmla="*/ 1060235 w 1271232"/>
              <a:gd name="connsiteY21" fmla="*/ 818659 h 913702"/>
              <a:gd name="connsiteX22" fmla="*/ 818204 w 1271232"/>
              <a:gd name="connsiteY22" fmla="*/ 883640 h 913702"/>
              <a:gd name="connsiteX23" fmla="*/ 798681 w 1271232"/>
              <a:gd name="connsiteY23" fmla="*/ 872267 h 913702"/>
              <a:gd name="connsiteX24" fmla="*/ 733736 w 1271232"/>
              <a:gd name="connsiteY24" fmla="*/ 630182 h 913702"/>
              <a:gd name="connsiteX25" fmla="*/ 818204 w 1271232"/>
              <a:gd name="connsiteY25" fmla="*/ 483985 h 913702"/>
              <a:gd name="connsiteX26" fmla="*/ 798681 w 1271232"/>
              <a:gd name="connsiteY26" fmla="*/ 396258 h 913702"/>
              <a:gd name="connsiteX27" fmla="*/ 926865 w 1271232"/>
              <a:gd name="connsiteY27" fmla="*/ 226512 h 913702"/>
              <a:gd name="connsiteX28" fmla="*/ 930173 w 1271232"/>
              <a:gd name="connsiteY28" fmla="*/ 201858 h 913702"/>
              <a:gd name="connsiteX29" fmla="*/ 934834 w 1271232"/>
              <a:gd name="connsiteY29" fmla="*/ 186841 h 913702"/>
              <a:gd name="connsiteX30" fmla="*/ 941039 w 1271232"/>
              <a:gd name="connsiteY30" fmla="*/ 125290 h 913702"/>
              <a:gd name="connsiteX31" fmla="*/ 917039 w 1271232"/>
              <a:gd name="connsiteY31" fmla="*/ 6411 h 913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71232" h="913702">
                <a:moveTo>
                  <a:pt x="356865" y="1537"/>
                </a:moveTo>
                <a:lnTo>
                  <a:pt x="354220" y="6411"/>
                </a:lnTo>
                <a:cubicBezTo>
                  <a:pt x="338765" y="42950"/>
                  <a:pt x="330219" y="83122"/>
                  <a:pt x="330219" y="125290"/>
                </a:cubicBezTo>
                <a:lnTo>
                  <a:pt x="333050" y="153373"/>
                </a:lnTo>
                <a:lnTo>
                  <a:pt x="332432" y="150961"/>
                </a:lnTo>
                <a:cubicBezTo>
                  <a:pt x="332432" y="152567"/>
                  <a:pt x="332432" y="152567"/>
                  <a:pt x="332432" y="152567"/>
                </a:cubicBezTo>
                <a:lnTo>
                  <a:pt x="334579" y="168535"/>
                </a:lnTo>
                <a:lnTo>
                  <a:pt x="336424" y="186841"/>
                </a:lnTo>
                <a:lnTo>
                  <a:pt x="337511" y="190341"/>
                </a:lnTo>
                <a:lnTo>
                  <a:pt x="342662" y="228651"/>
                </a:lnTo>
                <a:cubicBezTo>
                  <a:pt x="362690" y="301230"/>
                  <a:pt x="410819" y="362150"/>
                  <a:pt x="475402" y="401119"/>
                </a:cubicBezTo>
                <a:cubicBezTo>
                  <a:pt x="452658" y="420609"/>
                  <a:pt x="442930" y="456378"/>
                  <a:pt x="460809" y="485590"/>
                </a:cubicBezTo>
                <a:lnTo>
                  <a:pt x="545277" y="631832"/>
                </a:lnTo>
                <a:cubicBezTo>
                  <a:pt x="593986" y="716303"/>
                  <a:pt x="564800" y="825126"/>
                  <a:pt x="480267" y="873873"/>
                </a:cubicBezTo>
                <a:lnTo>
                  <a:pt x="452658" y="890107"/>
                </a:lnTo>
                <a:cubicBezTo>
                  <a:pt x="368191" y="938854"/>
                  <a:pt x="259336" y="909597"/>
                  <a:pt x="210627" y="825126"/>
                </a:cubicBezTo>
                <a:lnTo>
                  <a:pt x="48199" y="544105"/>
                </a:lnTo>
                <a:cubicBezTo>
                  <a:pt x="-73672" y="332882"/>
                  <a:pt x="46556" y="64840"/>
                  <a:pt x="285366" y="12881"/>
                </a:cubicBezTo>
                <a:close/>
                <a:moveTo>
                  <a:pt x="913559" y="0"/>
                </a:moveTo>
                <a:lnTo>
                  <a:pt x="985562" y="11231"/>
                </a:lnTo>
                <a:cubicBezTo>
                  <a:pt x="1225950" y="61584"/>
                  <a:pt x="1346177" y="329671"/>
                  <a:pt x="1221085" y="540849"/>
                </a:cubicBezTo>
                <a:lnTo>
                  <a:pt x="1060235" y="818659"/>
                </a:lnTo>
                <a:cubicBezTo>
                  <a:pt x="1011526" y="903130"/>
                  <a:pt x="902671" y="932343"/>
                  <a:pt x="818204" y="883640"/>
                </a:cubicBezTo>
                <a:lnTo>
                  <a:pt x="798681" y="872267"/>
                </a:lnTo>
                <a:cubicBezTo>
                  <a:pt x="714213" y="823520"/>
                  <a:pt x="684961" y="714653"/>
                  <a:pt x="733736" y="630182"/>
                </a:cubicBezTo>
                <a:lnTo>
                  <a:pt x="818204" y="483985"/>
                </a:lnTo>
                <a:cubicBezTo>
                  <a:pt x="836083" y="453122"/>
                  <a:pt x="824711" y="415748"/>
                  <a:pt x="798681" y="396258"/>
                </a:cubicBezTo>
                <a:cubicBezTo>
                  <a:pt x="860848" y="357256"/>
                  <a:pt x="907449" y="297256"/>
                  <a:pt x="926865" y="226512"/>
                </a:cubicBezTo>
                <a:lnTo>
                  <a:pt x="930173" y="201858"/>
                </a:lnTo>
                <a:lnTo>
                  <a:pt x="934834" y="186841"/>
                </a:lnTo>
                <a:cubicBezTo>
                  <a:pt x="938903" y="166959"/>
                  <a:pt x="941039" y="146374"/>
                  <a:pt x="941039" y="125290"/>
                </a:cubicBezTo>
                <a:cubicBezTo>
                  <a:pt x="941039" y="83122"/>
                  <a:pt x="932493" y="42950"/>
                  <a:pt x="917039" y="6411"/>
                </a:cubicBezTo>
                <a:close/>
              </a:path>
            </a:pathLst>
          </a:custGeom>
          <a:solidFill>
            <a:schemeClr val="bg1">
              <a:lumMod val="85000"/>
            </a:schemeClr>
          </a:solidFill>
          <a:ln w="12700">
            <a:miter lim="400000"/>
          </a:ln>
        </p:spPr>
        <p:txBody>
          <a:bodyPr wrap="square" lIns="28575" tIns="28575" rIns="28575" bIns="28575" anchor="ctr">
            <a:noAutofit/>
          </a:bodyPr>
          <a:lstStyle/>
          <a:p>
            <a:pPr defTabSz="685800">
              <a:buClrTx/>
              <a:defRPr sz="3000">
                <a:solidFill>
                  <a:srgbClr val="FFFFFF"/>
                </a:solidFill>
                <a:effectLst>
                  <a:outerShdw blurRad="38100" dist="12700" dir="5400000" rotWithShape="0">
                    <a:srgbClr val="000000">
                      <a:alpha val="50000"/>
                    </a:srgbClr>
                  </a:outerShdw>
                </a:effectLst>
              </a:defRPr>
            </a:pPr>
            <a:endParaRPr sz="2250" kern="1200" dirty="0">
              <a:solidFill>
                <a:srgbClr val="FFFFFF"/>
              </a:solidFill>
              <a:effectLst>
                <a:outerShdw blurRad="38100" dist="12700" dir="5400000" rotWithShape="0">
                  <a:srgbClr val="000000">
                    <a:alpha val="50000"/>
                  </a:srgbClr>
                </a:outerShdw>
              </a:effectLst>
              <a:latin typeface="Calibri" panose="020F0502020204030204"/>
              <a:ea typeface="+mn-ea"/>
              <a:cs typeface="+mn-cs"/>
            </a:endParaRPr>
          </a:p>
        </p:txBody>
      </p:sp>
      <p:sp>
        <p:nvSpPr>
          <p:cNvPr id="68" name="Circle">
            <a:extLst>
              <a:ext uri="{FF2B5EF4-FFF2-40B4-BE49-F238E27FC236}">
                <a16:creationId xmlns:a16="http://schemas.microsoft.com/office/drawing/2014/main" id="{19380AB2-2EF8-4965-BAA3-E66278C74141}"/>
              </a:ext>
            </a:extLst>
          </p:cNvPr>
          <p:cNvSpPr/>
          <p:nvPr/>
        </p:nvSpPr>
        <p:spPr>
          <a:xfrm>
            <a:off x="48883" y="4116814"/>
            <a:ext cx="411241" cy="382307"/>
          </a:xfrm>
          <a:prstGeom prst="ellipse">
            <a:avLst/>
          </a:prstGeom>
          <a:solidFill>
            <a:schemeClr val="tx1">
              <a:lumMod val="85000"/>
              <a:lumOff val="15000"/>
            </a:schemeClr>
          </a:solidFill>
          <a:ln w="12700">
            <a:miter lim="400000"/>
          </a:ln>
        </p:spPr>
        <p:txBody>
          <a:bodyPr lIns="28575" tIns="28575" rIns="28575" bIns="28575" anchor="ctr"/>
          <a:lstStyle/>
          <a:p>
            <a:pPr algn="ctr" defTabSz="685800">
              <a:buClrTx/>
            </a:pPr>
            <a:r>
              <a:rPr lang="en-US" sz="1500" b="1" kern="1200" dirty="0">
                <a:solidFill>
                  <a:srgbClr val="D3D3D3"/>
                </a:solidFill>
                <a:latin typeface="Calibri" panose="020F0502020204030204"/>
                <a:ea typeface="+mn-ea"/>
                <a:cs typeface="+mn-cs"/>
              </a:rPr>
              <a:t>04</a:t>
            </a:r>
            <a:endParaRPr sz="1500" b="1" kern="1200" dirty="0">
              <a:solidFill>
                <a:srgbClr val="D3D3D3"/>
              </a:solidFill>
              <a:latin typeface="Calibri" panose="020F0502020204030204"/>
              <a:ea typeface="+mn-ea"/>
              <a:cs typeface="+mn-cs"/>
            </a:endParaRPr>
          </a:p>
        </p:txBody>
      </p:sp>
      <p:grpSp>
        <p:nvGrpSpPr>
          <p:cNvPr id="69" name="Group 68">
            <a:extLst>
              <a:ext uri="{FF2B5EF4-FFF2-40B4-BE49-F238E27FC236}">
                <a16:creationId xmlns:a16="http://schemas.microsoft.com/office/drawing/2014/main" id="{3B911920-59CD-44FF-B479-5B891EE2B483}"/>
              </a:ext>
            </a:extLst>
          </p:cNvPr>
          <p:cNvGrpSpPr/>
          <p:nvPr/>
        </p:nvGrpSpPr>
        <p:grpSpPr>
          <a:xfrm>
            <a:off x="871847" y="3782338"/>
            <a:ext cx="1782328" cy="1318561"/>
            <a:chOff x="9276707" y="1158950"/>
            <a:chExt cx="2834237" cy="1758081"/>
          </a:xfrm>
        </p:grpSpPr>
        <p:sp>
          <p:nvSpPr>
            <p:cNvPr id="70" name="TextBox 69">
              <a:extLst>
                <a:ext uri="{FF2B5EF4-FFF2-40B4-BE49-F238E27FC236}">
                  <a16:creationId xmlns:a16="http://schemas.microsoft.com/office/drawing/2014/main" id="{C09BEA82-A44D-4113-9977-8ED5E2296BAE}"/>
                </a:ext>
              </a:extLst>
            </p:cNvPr>
            <p:cNvSpPr txBox="1"/>
            <p:nvPr/>
          </p:nvSpPr>
          <p:spPr>
            <a:xfrm>
              <a:off x="9276707" y="1158950"/>
              <a:ext cx="2834237" cy="769441"/>
            </a:xfrm>
            <a:prstGeom prst="rect">
              <a:avLst/>
            </a:prstGeom>
            <a:noFill/>
          </p:spPr>
          <p:txBody>
            <a:bodyPr wrap="square" lIns="0" rIns="0" rtlCol="0" anchor="b">
              <a:spAutoFit/>
            </a:bodyPr>
            <a:lstStyle/>
            <a:p>
              <a:pPr algn="r" defTabSz="685800">
                <a:buClrTx/>
              </a:pPr>
              <a:r>
                <a:rPr lang="en-US" sz="1050" b="1" kern="1200" noProof="1">
                  <a:solidFill>
                    <a:srgbClr val="7A9CC4"/>
                  </a:solidFill>
                  <a:latin typeface="Open sans" panose="020B0606030504020204" pitchFamily="34" charset="0"/>
                  <a:ea typeface="Open sans" panose="020B0606030504020204" pitchFamily="34" charset="0"/>
                  <a:cs typeface="Open sans" panose="020B0606030504020204" pitchFamily="34" charset="0"/>
                </a:rPr>
                <a:t>Restecg-electrocardiographic results  </a:t>
              </a:r>
            </a:p>
          </p:txBody>
        </p:sp>
        <p:sp>
          <p:nvSpPr>
            <p:cNvPr id="71" name="TextBox 70">
              <a:extLst>
                <a:ext uri="{FF2B5EF4-FFF2-40B4-BE49-F238E27FC236}">
                  <a16:creationId xmlns:a16="http://schemas.microsoft.com/office/drawing/2014/main" id="{DF929B59-1DBF-4396-A6E2-9654CFA043F0}"/>
                </a:ext>
              </a:extLst>
            </p:cNvPr>
            <p:cNvSpPr txBox="1"/>
            <p:nvPr/>
          </p:nvSpPr>
          <p:spPr>
            <a:xfrm>
              <a:off x="9512928" y="1870591"/>
              <a:ext cx="2598016" cy="1046440"/>
            </a:xfrm>
            <a:prstGeom prst="rect">
              <a:avLst/>
            </a:prstGeom>
            <a:noFill/>
          </p:spPr>
          <p:txBody>
            <a:bodyPr wrap="square" lIns="0" rIns="0" rtlCol="0" anchor="t">
              <a:spAutoFit/>
            </a:bodyPr>
            <a:lstStyle/>
            <a:p>
              <a:pPr algn="r" defTabSz="685800">
                <a:buClrTx/>
              </a:pPr>
              <a:r>
                <a:rPr lang="en-US" sz="900" b="1" kern="1200" noProof="1">
                  <a:solidFill>
                    <a:prstClr val="white">
                      <a:lumMod val="75000"/>
                    </a:prstClr>
                  </a:solidFill>
                  <a:latin typeface="Calibri" panose="020F0502020204030204" pitchFamily="34" charset="0"/>
                  <a:ea typeface="Open sans" panose="020B0606030504020204" pitchFamily="34" charset="0"/>
                  <a:cs typeface="Calibri" panose="020F0502020204030204" pitchFamily="34" charset="0"/>
                </a:rPr>
                <a:t>resting electrocardiographic results 0 = normal; 1 = hypertrophy; 2 = having ST-T wave abnormality)</a:t>
              </a:r>
            </a:p>
            <a:p>
              <a:pPr defTabSz="685800">
                <a:buClrTx/>
              </a:pPr>
              <a:endParaRPr lang="en-US" sz="900" b="1" kern="1200" noProof="1">
                <a:solidFill>
                  <a:prstClr val="white">
                    <a:lumMod val="75000"/>
                  </a:prstClr>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72" name="Freeform: Shape 71">
            <a:extLst>
              <a:ext uri="{FF2B5EF4-FFF2-40B4-BE49-F238E27FC236}">
                <a16:creationId xmlns:a16="http://schemas.microsoft.com/office/drawing/2014/main" id="{BC2E2F3F-85F8-4961-81EC-1A04FF23C59C}"/>
              </a:ext>
            </a:extLst>
          </p:cNvPr>
          <p:cNvSpPr/>
          <p:nvPr/>
        </p:nvSpPr>
        <p:spPr>
          <a:xfrm rot="16200000">
            <a:off x="3088395" y="858796"/>
            <a:ext cx="731416" cy="501569"/>
          </a:xfrm>
          <a:custGeom>
            <a:avLst/>
            <a:gdLst>
              <a:gd name="connsiteX0" fmla="*/ 356865 w 1271232"/>
              <a:gd name="connsiteY0" fmla="*/ 1537 h 913702"/>
              <a:gd name="connsiteX1" fmla="*/ 354220 w 1271232"/>
              <a:gd name="connsiteY1" fmla="*/ 6411 h 913702"/>
              <a:gd name="connsiteX2" fmla="*/ 330219 w 1271232"/>
              <a:gd name="connsiteY2" fmla="*/ 125290 h 913702"/>
              <a:gd name="connsiteX3" fmla="*/ 333050 w 1271232"/>
              <a:gd name="connsiteY3" fmla="*/ 153373 h 913702"/>
              <a:gd name="connsiteX4" fmla="*/ 332432 w 1271232"/>
              <a:gd name="connsiteY4" fmla="*/ 150961 h 913702"/>
              <a:gd name="connsiteX5" fmla="*/ 332432 w 1271232"/>
              <a:gd name="connsiteY5" fmla="*/ 152567 h 913702"/>
              <a:gd name="connsiteX6" fmla="*/ 334579 w 1271232"/>
              <a:gd name="connsiteY6" fmla="*/ 168535 h 913702"/>
              <a:gd name="connsiteX7" fmla="*/ 336424 w 1271232"/>
              <a:gd name="connsiteY7" fmla="*/ 186841 h 913702"/>
              <a:gd name="connsiteX8" fmla="*/ 337511 w 1271232"/>
              <a:gd name="connsiteY8" fmla="*/ 190341 h 913702"/>
              <a:gd name="connsiteX9" fmla="*/ 342662 w 1271232"/>
              <a:gd name="connsiteY9" fmla="*/ 228651 h 913702"/>
              <a:gd name="connsiteX10" fmla="*/ 475402 w 1271232"/>
              <a:gd name="connsiteY10" fmla="*/ 401119 h 913702"/>
              <a:gd name="connsiteX11" fmla="*/ 460809 w 1271232"/>
              <a:gd name="connsiteY11" fmla="*/ 485590 h 913702"/>
              <a:gd name="connsiteX12" fmla="*/ 545277 w 1271232"/>
              <a:gd name="connsiteY12" fmla="*/ 631832 h 913702"/>
              <a:gd name="connsiteX13" fmla="*/ 480267 w 1271232"/>
              <a:gd name="connsiteY13" fmla="*/ 873873 h 913702"/>
              <a:gd name="connsiteX14" fmla="*/ 452658 w 1271232"/>
              <a:gd name="connsiteY14" fmla="*/ 890107 h 913702"/>
              <a:gd name="connsiteX15" fmla="*/ 210627 w 1271232"/>
              <a:gd name="connsiteY15" fmla="*/ 825126 h 913702"/>
              <a:gd name="connsiteX16" fmla="*/ 48199 w 1271232"/>
              <a:gd name="connsiteY16" fmla="*/ 544105 h 913702"/>
              <a:gd name="connsiteX17" fmla="*/ 285366 w 1271232"/>
              <a:gd name="connsiteY17" fmla="*/ 12881 h 913702"/>
              <a:gd name="connsiteX18" fmla="*/ 913559 w 1271232"/>
              <a:gd name="connsiteY18" fmla="*/ 0 h 913702"/>
              <a:gd name="connsiteX19" fmla="*/ 985562 w 1271232"/>
              <a:gd name="connsiteY19" fmla="*/ 11231 h 913702"/>
              <a:gd name="connsiteX20" fmla="*/ 1221085 w 1271232"/>
              <a:gd name="connsiteY20" fmla="*/ 540849 h 913702"/>
              <a:gd name="connsiteX21" fmla="*/ 1060235 w 1271232"/>
              <a:gd name="connsiteY21" fmla="*/ 818659 h 913702"/>
              <a:gd name="connsiteX22" fmla="*/ 818204 w 1271232"/>
              <a:gd name="connsiteY22" fmla="*/ 883640 h 913702"/>
              <a:gd name="connsiteX23" fmla="*/ 798681 w 1271232"/>
              <a:gd name="connsiteY23" fmla="*/ 872267 h 913702"/>
              <a:gd name="connsiteX24" fmla="*/ 733736 w 1271232"/>
              <a:gd name="connsiteY24" fmla="*/ 630182 h 913702"/>
              <a:gd name="connsiteX25" fmla="*/ 818204 w 1271232"/>
              <a:gd name="connsiteY25" fmla="*/ 483985 h 913702"/>
              <a:gd name="connsiteX26" fmla="*/ 798681 w 1271232"/>
              <a:gd name="connsiteY26" fmla="*/ 396258 h 913702"/>
              <a:gd name="connsiteX27" fmla="*/ 926865 w 1271232"/>
              <a:gd name="connsiteY27" fmla="*/ 226512 h 913702"/>
              <a:gd name="connsiteX28" fmla="*/ 930173 w 1271232"/>
              <a:gd name="connsiteY28" fmla="*/ 201858 h 913702"/>
              <a:gd name="connsiteX29" fmla="*/ 934834 w 1271232"/>
              <a:gd name="connsiteY29" fmla="*/ 186841 h 913702"/>
              <a:gd name="connsiteX30" fmla="*/ 941039 w 1271232"/>
              <a:gd name="connsiteY30" fmla="*/ 125290 h 913702"/>
              <a:gd name="connsiteX31" fmla="*/ 917039 w 1271232"/>
              <a:gd name="connsiteY31" fmla="*/ 6411 h 913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71232" h="913702">
                <a:moveTo>
                  <a:pt x="356865" y="1537"/>
                </a:moveTo>
                <a:lnTo>
                  <a:pt x="354220" y="6411"/>
                </a:lnTo>
                <a:cubicBezTo>
                  <a:pt x="338765" y="42950"/>
                  <a:pt x="330219" y="83122"/>
                  <a:pt x="330219" y="125290"/>
                </a:cubicBezTo>
                <a:lnTo>
                  <a:pt x="333050" y="153373"/>
                </a:lnTo>
                <a:lnTo>
                  <a:pt x="332432" y="150961"/>
                </a:lnTo>
                <a:cubicBezTo>
                  <a:pt x="332432" y="152567"/>
                  <a:pt x="332432" y="152567"/>
                  <a:pt x="332432" y="152567"/>
                </a:cubicBezTo>
                <a:lnTo>
                  <a:pt x="334579" y="168535"/>
                </a:lnTo>
                <a:lnTo>
                  <a:pt x="336424" y="186841"/>
                </a:lnTo>
                <a:lnTo>
                  <a:pt x="337511" y="190341"/>
                </a:lnTo>
                <a:lnTo>
                  <a:pt x="342662" y="228651"/>
                </a:lnTo>
                <a:cubicBezTo>
                  <a:pt x="362690" y="301230"/>
                  <a:pt x="410819" y="362150"/>
                  <a:pt x="475402" y="401119"/>
                </a:cubicBezTo>
                <a:cubicBezTo>
                  <a:pt x="452658" y="420609"/>
                  <a:pt x="442930" y="456378"/>
                  <a:pt x="460809" y="485590"/>
                </a:cubicBezTo>
                <a:lnTo>
                  <a:pt x="545277" y="631832"/>
                </a:lnTo>
                <a:cubicBezTo>
                  <a:pt x="593986" y="716303"/>
                  <a:pt x="564800" y="825126"/>
                  <a:pt x="480267" y="873873"/>
                </a:cubicBezTo>
                <a:lnTo>
                  <a:pt x="452658" y="890107"/>
                </a:lnTo>
                <a:cubicBezTo>
                  <a:pt x="368191" y="938854"/>
                  <a:pt x="259336" y="909597"/>
                  <a:pt x="210627" y="825126"/>
                </a:cubicBezTo>
                <a:lnTo>
                  <a:pt x="48199" y="544105"/>
                </a:lnTo>
                <a:cubicBezTo>
                  <a:pt x="-73672" y="332882"/>
                  <a:pt x="46556" y="64840"/>
                  <a:pt x="285366" y="12881"/>
                </a:cubicBezTo>
                <a:close/>
                <a:moveTo>
                  <a:pt x="913559" y="0"/>
                </a:moveTo>
                <a:lnTo>
                  <a:pt x="985562" y="11231"/>
                </a:lnTo>
                <a:cubicBezTo>
                  <a:pt x="1225950" y="61584"/>
                  <a:pt x="1346177" y="329671"/>
                  <a:pt x="1221085" y="540849"/>
                </a:cubicBezTo>
                <a:lnTo>
                  <a:pt x="1060235" y="818659"/>
                </a:lnTo>
                <a:cubicBezTo>
                  <a:pt x="1011526" y="903130"/>
                  <a:pt x="902671" y="932343"/>
                  <a:pt x="818204" y="883640"/>
                </a:cubicBezTo>
                <a:lnTo>
                  <a:pt x="798681" y="872267"/>
                </a:lnTo>
                <a:cubicBezTo>
                  <a:pt x="714213" y="823520"/>
                  <a:pt x="684961" y="714653"/>
                  <a:pt x="733736" y="630182"/>
                </a:cubicBezTo>
                <a:lnTo>
                  <a:pt x="818204" y="483985"/>
                </a:lnTo>
                <a:cubicBezTo>
                  <a:pt x="836083" y="453122"/>
                  <a:pt x="824711" y="415748"/>
                  <a:pt x="798681" y="396258"/>
                </a:cubicBezTo>
                <a:cubicBezTo>
                  <a:pt x="860848" y="357256"/>
                  <a:pt x="907449" y="297256"/>
                  <a:pt x="926865" y="226512"/>
                </a:cubicBezTo>
                <a:lnTo>
                  <a:pt x="930173" y="201858"/>
                </a:lnTo>
                <a:lnTo>
                  <a:pt x="934834" y="186841"/>
                </a:lnTo>
                <a:cubicBezTo>
                  <a:pt x="938903" y="166959"/>
                  <a:pt x="941039" y="146374"/>
                  <a:pt x="941039" y="125290"/>
                </a:cubicBezTo>
                <a:cubicBezTo>
                  <a:pt x="941039" y="83122"/>
                  <a:pt x="932493" y="42950"/>
                  <a:pt x="917039" y="6411"/>
                </a:cubicBezTo>
                <a:close/>
              </a:path>
            </a:pathLst>
          </a:custGeom>
          <a:solidFill>
            <a:srgbClr val="FFC000"/>
          </a:solidFill>
          <a:ln w="12700">
            <a:miter lim="400000"/>
          </a:ln>
        </p:spPr>
        <p:txBody>
          <a:bodyPr wrap="square" lIns="28575" tIns="28575" rIns="28575" bIns="28575" anchor="ctr">
            <a:noAutofit/>
          </a:bodyPr>
          <a:lstStyle/>
          <a:p>
            <a:pPr defTabSz="685800">
              <a:buClrTx/>
              <a:defRPr sz="3000">
                <a:solidFill>
                  <a:srgbClr val="FFFFFF"/>
                </a:solidFill>
                <a:effectLst>
                  <a:outerShdw blurRad="38100" dist="12700" dir="5400000" rotWithShape="0">
                    <a:srgbClr val="000000">
                      <a:alpha val="50000"/>
                    </a:srgbClr>
                  </a:outerShdw>
                </a:effectLst>
              </a:defRPr>
            </a:pPr>
            <a:endParaRPr sz="2250" kern="1200" dirty="0">
              <a:solidFill>
                <a:srgbClr val="FFFFFF"/>
              </a:solidFill>
              <a:effectLst>
                <a:outerShdw blurRad="38100" dist="12700" dir="5400000" rotWithShape="0">
                  <a:srgbClr val="000000">
                    <a:alpha val="50000"/>
                  </a:srgbClr>
                </a:outerShdw>
              </a:effectLst>
              <a:latin typeface="Calibri" panose="020F0502020204030204"/>
              <a:ea typeface="+mn-ea"/>
              <a:cs typeface="+mn-cs"/>
            </a:endParaRPr>
          </a:p>
        </p:txBody>
      </p:sp>
      <p:grpSp>
        <p:nvGrpSpPr>
          <p:cNvPr id="73" name="Group 72">
            <a:extLst>
              <a:ext uri="{FF2B5EF4-FFF2-40B4-BE49-F238E27FC236}">
                <a16:creationId xmlns:a16="http://schemas.microsoft.com/office/drawing/2014/main" id="{5948692B-A5BF-4355-BAFE-E374F0635170}"/>
              </a:ext>
            </a:extLst>
          </p:cNvPr>
          <p:cNvGrpSpPr/>
          <p:nvPr/>
        </p:nvGrpSpPr>
        <p:grpSpPr>
          <a:xfrm>
            <a:off x="3937596" y="517904"/>
            <a:ext cx="1666651" cy="1073764"/>
            <a:chOff x="9777728" y="684595"/>
            <a:chExt cx="2351309" cy="2143094"/>
          </a:xfrm>
        </p:grpSpPr>
        <p:sp>
          <p:nvSpPr>
            <p:cNvPr id="74" name="TextBox 73">
              <a:extLst>
                <a:ext uri="{FF2B5EF4-FFF2-40B4-BE49-F238E27FC236}">
                  <a16:creationId xmlns:a16="http://schemas.microsoft.com/office/drawing/2014/main" id="{AE09E439-CEE2-4EC9-9D98-1BA6D4A5B63A}"/>
                </a:ext>
              </a:extLst>
            </p:cNvPr>
            <p:cNvSpPr txBox="1"/>
            <p:nvPr/>
          </p:nvSpPr>
          <p:spPr>
            <a:xfrm>
              <a:off x="9777728" y="684595"/>
              <a:ext cx="2351309" cy="859995"/>
            </a:xfrm>
            <a:prstGeom prst="rect">
              <a:avLst/>
            </a:prstGeom>
            <a:noFill/>
          </p:spPr>
          <p:txBody>
            <a:bodyPr wrap="square" lIns="0" rIns="0" rtlCol="0" anchor="b">
              <a:spAutoFit/>
            </a:bodyPr>
            <a:lstStyle/>
            <a:p>
              <a:pPr algn="r" defTabSz="685800">
                <a:buClrTx/>
              </a:pPr>
              <a:r>
                <a:rPr lang="en-US" sz="1050" b="1" kern="1200" noProof="1">
                  <a:solidFill>
                    <a:srgbClr val="FFCC4C"/>
                  </a:solidFill>
                  <a:latin typeface="Open sans" panose="020B0606030504020204" pitchFamily="34" charset="0"/>
                  <a:ea typeface="Open sans" panose="020B0606030504020204" pitchFamily="34" charset="0"/>
                  <a:cs typeface="Open sans" panose="020B0606030504020204" pitchFamily="34" charset="0"/>
                </a:rPr>
                <a:t>Cp </a:t>
              </a:r>
            </a:p>
            <a:p>
              <a:pPr algn="r" defTabSz="685800">
                <a:buClrTx/>
              </a:pPr>
              <a:r>
                <a:rPr lang="en-US" sz="1050" b="1" kern="1200" noProof="1">
                  <a:solidFill>
                    <a:srgbClr val="FFCC4C"/>
                  </a:solidFill>
                  <a:latin typeface="Open sans" panose="020B0606030504020204" pitchFamily="34" charset="0"/>
                  <a:ea typeface="Open sans" panose="020B0606030504020204" pitchFamily="34" charset="0"/>
                  <a:cs typeface="Open sans" panose="020B0606030504020204" pitchFamily="34" charset="0"/>
                </a:rPr>
                <a:t>Chest pain </a:t>
              </a:r>
            </a:p>
          </p:txBody>
        </p:sp>
        <p:sp>
          <p:nvSpPr>
            <p:cNvPr id="75" name="TextBox 74">
              <a:extLst>
                <a:ext uri="{FF2B5EF4-FFF2-40B4-BE49-F238E27FC236}">
                  <a16:creationId xmlns:a16="http://schemas.microsoft.com/office/drawing/2014/main" id="{231527B2-EAD5-4FCF-8CB2-DB8125DC9DAB}"/>
                </a:ext>
              </a:extLst>
            </p:cNvPr>
            <p:cNvSpPr txBox="1"/>
            <p:nvPr/>
          </p:nvSpPr>
          <p:spPr>
            <a:xfrm>
              <a:off x="9951869" y="1537696"/>
              <a:ext cx="2172923" cy="1289993"/>
            </a:xfrm>
            <a:prstGeom prst="rect">
              <a:avLst/>
            </a:prstGeom>
            <a:noFill/>
          </p:spPr>
          <p:txBody>
            <a:bodyPr wrap="square" lIns="0" rIns="0" rtlCol="0" anchor="t">
              <a:spAutoFit/>
            </a:bodyPr>
            <a:lstStyle/>
            <a:p>
              <a:pPr algn="r" defTabSz="685800">
                <a:buClrTx/>
              </a:pPr>
              <a:r>
                <a:rPr lang="en-US" sz="900" b="1" kern="1200" noProof="1">
                  <a:solidFill>
                    <a:prstClr val="white">
                      <a:lumMod val="75000"/>
                    </a:prstClr>
                  </a:solidFill>
                  <a:latin typeface="Calibri" panose="020F0502020204030204"/>
                  <a:ea typeface="+mn-ea"/>
                  <a:cs typeface="+mn-cs"/>
                </a:rPr>
                <a:t>chest pain type where  (1 = typical angina; 2 = atypical angina; 3 = non-anginal pain; 0 = asymptomatic)</a:t>
              </a:r>
            </a:p>
          </p:txBody>
        </p:sp>
      </p:grpSp>
      <p:grpSp>
        <p:nvGrpSpPr>
          <p:cNvPr id="76" name="Group 75">
            <a:extLst>
              <a:ext uri="{FF2B5EF4-FFF2-40B4-BE49-F238E27FC236}">
                <a16:creationId xmlns:a16="http://schemas.microsoft.com/office/drawing/2014/main" id="{B720095E-4832-4652-AB58-AAE228364B45}"/>
              </a:ext>
            </a:extLst>
          </p:cNvPr>
          <p:cNvGrpSpPr/>
          <p:nvPr/>
        </p:nvGrpSpPr>
        <p:grpSpPr>
          <a:xfrm>
            <a:off x="3875813" y="2614351"/>
            <a:ext cx="1782328" cy="1318561"/>
            <a:chOff x="9276707" y="1158950"/>
            <a:chExt cx="2834237" cy="1758081"/>
          </a:xfrm>
        </p:grpSpPr>
        <p:sp>
          <p:nvSpPr>
            <p:cNvPr id="77" name="TextBox 76">
              <a:extLst>
                <a:ext uri="{FF2B5EF4-FFF2-40B4-BE49-F238E27FC236}">
                  <a16:creationId xmlns:a16="http://schemas.microsoft.com/office/drawing/2014/main" id="{307504AF-BB97-4C01-AADA-1A13F66AB877}"/>
                </a:ext>
              </a:extLst>
            </p:cNvPr>
            <p:cNvSpPr txBox="1"/>
            <p:nvPr/>
          </p:nvSpPr>
          <p:spPr>
            <a:xfrm>
              <a:off x="9276707" y="1158950"/>
              <a:ext cx="2834237" cy="769441"/>
            </a:xfrm>
            <a:prstGeom prst="rect">
              <a:avLst/>
            </a:prstGeom>
            <a:noFill/>
          </p:spPr>
          <p:txBody>
            <a:bodyPr wrap="square" lIns="0" rIns="0" rtlCol="0" anchor="b">
              <a:spAutoFit/>
            </a:bodyPr>
            <a:lstStyle/>
            <a:p>
              <a:pPr algn="r" defTabSz="685800">
                <a:buClrTx/>
              </a:pPr>
              <a:r>
                <a:rPr lang="en-US" sz="1050" b="1" kern="1200" noProof="1">
                  <a:solidFill>
                    <a:srgbClr val="7A9CC4"/>
                  </a:solidFill>
                  <a:latin typeface="Open sans" panose="020B0606030504020204" pitchFamily="34" charset="0"/>
                  <a:ea typeface="Open sans" panose="020B0606030504020204" pitchFamily="34" charset="0"/>
                  <a:cs typeface="Open sans" panose="020B0606030504020204" pitchFamily="34" charset="0"/>
                </a:rPr>
                <a:t>Restecg-electrocardiographic results  </a:t>
              </a:r>
            </a:p>
          </p:txBody>
        </p:sp>
        <p:sp>
          <p:nvSpPr>
            <p:cNvPr id="78" name="TextBox 77">
              <a:extLst>
                <a:ext uri="{FF2B5EF4-FFF2-40B4-BE49-F238E27FC236}">
                  <a16:creationId xmlns:a16="http://schemas.microsoft.com/office/drawing/2014/main" id="{5FF14892-96DC-45ED-B5BB-273B3CA865F4}"/>
                </a:ext>
              </a:extLst>
            </p:cNvPr>
            <p:cNvSpPr txBox="1"/>
            <p:nvPr/>
          </p:nvSpPr>
          <p:spPr>
            <a:xfrm>
              <a:off x="9512928" y="1870591"/>
              <a:ext cx="2598016" cy="1046440"/>
            </a:xfrm>
            <a:prstGeom prst="rect">
              <a:avLst/>
            </a:prstGeom>
            <a:noFill/>
          </p:spPr>
          <p:txBody>
            <a:bodyPr wrap="square" lIns="0" rIns="0" rtlCol="0" anchor="t">
              <a:spAutoFit/>
            </a:bodyPr>
            <a:lstStyle/>
            <a:p>
              <a:pPr algn="r" defTabSz="685800">
                <a:buClrTx/>
              </a:pPr>
              <a:r>
                <a:rPr lang="en-US" sz="900" b="1" kern="1200" noProof="1">
                  <a:solidFill>
                    <a:prstClr val="white">
                      <a:lumMod val="75000"/>
                    </a:prstClr>
                  </a:solidFill>
                  <a:latin typeface="Calibri" panose="020F0502020204030204" pitchFamily="34" charset="0"/>
                  <a:ea typeface="Open sans" panose="020B0606030504020204" pitchFamily="34" charset="0"/>
                  <a:cs typeface="Calibri" panose="020F0502020204030204" pitchFamily="34" charset="0"/>
                </a:rPr>
                <a:t>resting electrocardiographic results 0 = normal; 1 = hypertrophy; 2 = having ST-T wave abnormality)</a:t>
              </a:r>
            </a:p>
            <a:p>
              <a:pPr defTabSz="685800">
                <a:buClrTx/>
              </a:pPr>
              <a:endParaRPr lang="en-US" sz="900" b="1" kern="1200" noProof="1">
                <a:solidFill>
                  <a:prstClr val="white">
                    <a:lumMod val="75000"/>
                  </a:prstClr>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79" name="Circle">
            <a:extLst>
              <a:ext uri="{FF2B5EF4-FFF2-40B4-BE49-F238E27FC236}">
                <a16:creationId xmlns:a16="http://schemas.microsoft.com/office/drawing/2014/main" id="{69378652-AA89-41BC-B3F2-6E8523D6F94D}"/>
              </a:ext>
            </a:extLst>
          </p:cNvPr>
          <p:cNvSpPr/>
          <p:nvPr/>
        </p:nvSpPr>
        <p:spPr>
          <a:xfrm>
            <a:off x="3030473" y="918426"/>
            <a:ext cx="411241" cy="382307"/>
          </a:xfrm>
          <a:prstGeom prst="ellipse">
            <a:avLst/>
          </a:prstGeom>
          <a:solidFill>
            <a:schemeClr val="tx1">
              <a:lumMod val="85000"/>
              <a:lumOff val="15000"/>
            </a:schemeClr>
          </a:solidFill>
          <a:ln w="12700">
            <a:miter lim="400000"/>
          </a:ln>
        </p:spPr>
        <p:txBody>
          <a:bodyPr lIns="28575" tIns="28575" rIns="28575" bIns="28575" anchor="ctr"/>
          <a:lstStyle/>
          <a:p>
            <a:pPr algn="ctr" defTabSz="685800">
              <a:buClrTx/>
            </a:pPr>
            <a:r>
              <a:rPr lang="en-US" sz="1500" b="1" kern="1200" dirty="0">
                <a:solidFill>
                  <a:srgbClr val="D3D3D3"/>
                </a:solidFill>
                <a:latin typeface="Calibri" panose="020F0502020204030204"/>
                <a:ea typeface="+mn-ea"/>
                <a:cs typeface="+mn-cs"/>
              </a:rPr>
              <a:t>05</a:t>
            </a:r>
            <a:endParaRPr sz="1500" b="1" kern="1200" dirty="0">
              <a:solidFill>
                <a:srgbClr val="D3D3D3"/>
              </a:solidFill>
              <a:latin typeface="Calibri" panose="020F0502020204030204"/>
              <a:ea typeface="+mn-ea"/>
              <a:cs typeface="+mn-cs"/>
            </a:endParaRPr>
          </a:p>
        </p:txBody>
      </p:sp>
      <p:sp>
        <p:nvSpPr>
          <p:cNvPr id="80" name="Freeform: Shape 79">
            <a:extLst>
              <a:ext uri="{FF2B5EF4-FFF2-40B4-BE49-F238E27FC236}">
                <a16:creationId xmlns:a16="http://schemas.microsoft.com/office/drawing/2014/main" id="{7BBA0371-BA5E-46D0-8EB9-E486DD54209B}"/>
              </a:ext>
            </a:extLst>
          </p:cNvPr>
          <p:cNvSpPr/>
          <p:nvPr/>
        </p:nvSpPr>
        <p:spPr>
          <a:xfrm rot="16200000">
            <a:off x="3076007" y="1847247"/>
            <a:ext cx="731416" cy="501569"/>
          </a:xfrm>
          <a:custGeom>
            <a:avLst/>
            <a:gdLst>
              <a:gd name="connsiteX0" fmla="*/ 356865 w 1271232"/>
              <a:gd name="connsiteY0" fmla="*/ 1537 h 913702"/>
              <a:gd name="connsiteX1" fmla="*/ 354220 w 1271232"/>
              <a:gd name="connsiteY1" fmla="*/ 6411 h 913702"/>
              <a:gd name="connsiteX2" fmla="*/ 330219 w 1271232"/>
              <a:gd name="connsiteY2" fmla="*/ 125290 h 913702"/>
              <a:gd name="connsiteX3" fmla="*/ 333050 w 1271232"/>
              <a:gd name="connsiteY3" fmla="*/ 153373 h 913702"/>
              <a:gd name="connsiteX4" fmla="*/ 332432 w 1271232"/>
              <a:gd name="connsiteY4" fmla="*/ 150961 h 913702"/>
              <a:gd name="connsiteX5" fmla="*/ 332432 w 1271232"/>
              <a:gd name="connsiteY5" fmla="*/ 152567 h 913702"/>
              <a:gd name="connsiteX6" fmla="*/ 334579 w 1271232"/>
              <a:gd name="connsiteY6" fmla="*/ 168535 h 913702"/>
              <a:gd name="connsiteX7" fmla="*/ 336424 w 1271232"/>
              <a:gd name="connsiteY7" fmla="*/ 186841 h 913702"/>
              <a:gd name="connsiteX8" fmla="*/ 337511 w 1271232"/>
              <a:gd name="connsiteY8" fmla="*/ 190341 h 913702"/>
              <a:gd name="connsiteX9" fmla="*/ 342662 w 1271232"/>
              <a:gd name="connsiteY9" fmla="*/ 228651 h 913702"/>
              <a:gd name="connsiteX10" fmla="*/ 475402 w 1271232"/>
              <a:gd name="connsiteY10" fmla="*/ 401119 h 913702"/>
              <a:gd name="connsiteX11" fmla="*/ 460809 w 1271232"/>
              <a:gd name="connsiteY11" fmla="*/ 485590 h 913702"/>
              <a:gd name="connsiteX12" fmla="*/ 545277 w 1271232"/>
              <a:gd name="connsiteY12" fmla="*/ 631832 h 913702"/>
              <a:gd name="connsiteX13" fmla="*/ 480267 w 1271232"/>
              <a:gd name="connsiteY13" fmla="*/ 873873 h 913702"/>
              <a:gd name="connsiteX14" fmla="*/ 452658 w 1271232"/>
              <a:gd name="connsiteY14" fmla="*/ 890107 h 913702"/>
              <a:gd name="connsiteX15" fmla="*/ 210627 w 1271232"/>
              <a:gd name="connsiteY15" fmla="*/ 825126 h 913702"/>
              <a:gd name="connsiteX16" fmla="*/ 48199 w 1271232"/>
              <a:gd name="connsiteY16" fmla="*/ 544105 h 913702"/>
              <a:gd name="connsiteX17" fmla="*/ 285366 w 1271232"/>
              <a:gd name="connsiteY17" fmla="*/ 12881 h 913702"/>
              <a:gd name="connsiteX18" fmla="*/ 913559 w 1271232"/>
              <a:gd name="connsiteY18" fmla="*/ 0 h 913702"/>
              <a:gd name="connsiteX19" fmla="*/ 985562 w 1271232"/>
              <a:gd name="connsiteY19" fmla="*/ 11231 h 913702"/>
              <a:gd name="connsiteX20" fmla="*/ 1221085 w 1271232"/>
              <a:gd name="connsiteY20" fmla="*/ 540849 h 913702"/>
              <a:gd name="connsiteX21" fmla="*/ 1060235 w 1271232"/>
              <a:gd name="connsiteY21" fmla="*/ 818659 h 913702"/>
              <a:gd name="connsiteX22" fmla="*/ 818204 w 1271232"/>
              <a:gd name="connsiteY22" fmla="*/ 883640 h 913702"/>
              <a:gd name="connsiteX23" fmla="*/ 798681 w 1271232"/>
              <a:gd name="connsiteY23" fmla="*/ 872267 h 913702"/>
              <a:gd name="connsiteX24" fmla="*/ 733736 w 1271232"/>
              <a:gd name="connsiteY24" fmla="*/ 630182 h 913702"/>
              <a:gd name="connsiteX25" fmla="*/ 818204 w 1271232"/>
              <a:gd name="connsiteY25" fmla="*/ 483985 h 913702"/>
              <a:gd name="connsiteX26" fmla="*/ 798681 w 1271232"/>
              <a:gd name="connsiteY26" fmla="*/ 396258 h 913702"/>
              <a:gd name="connsiteX27" fmla="*/ 926865 w 1271232"/>
              <a:gd name="connsiteY27" fmla="*/ 226512 h 913702"/>
              <a:gd name="connsiteX28" fmla="*/ 930173 w 1271232"/>
              <a:gd name="connsiteY28" fmla="*/ 201858 h 913702"/>
              <a:gd name="connsiteX29" fmla="*/ 934834 w 1271232"/>
              <a:gd name="connsiteY29" fmla="*/ 186841 h 913702"/>
              <a:gd name="connsiteX30" fmla="*/ 941039 w 1271232"/>
              <a:gd name="connsiteY30" fmla="*/ 125290 h 913702"/>
              <a:gd name="connsiteX31" fmla="*/ 917039 w 1271232"/>
              <a:gd name="connsiteY31" fmla="*/ 6411 h 913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71232" h="913702">
                <a:moveTo>
                  <a:pt x="356865" y="1537"/>
                </a:moveTo>
                <a:lnTo>
                  <a:pt x="354220" y="6411"/>
                </a:lnTo>
                <a:cubicBezTo>
                  <a:pt x="338765" y="42950"/>
                  <a:pt x="330219" y="83122"/>
                  <a:pt x="330219" y="125290"/>
                </a:cubicBezTo>
                <a:lnTo>
                  <a:pt x="333050" y="153373"/>
                </a:lnTo>
                <a:lnTo>
                  <a:pt x="332432" y="150961"/>
                </a:lnTo>
                <a:cubicBezTo>
                  <a:pt x="332432" y="152567"/>
                  <a:pt x="332432" y="152567"/>
                  <a:pt x="332432" y="152567"/>
                </a:cubicBezTo>
                <a:lnTo>
                  <a:pt x="334579" y="168535"/>
                </a:lnTo>
                <a:lnTo>
                  <a:pt x="336424" y="186841"/>
                </a:lnTo>
                <a:lnTo>
                  <a:pt x="337511" y="190341"/>
                </a:lnTo>
                <a:lnTo>
                  <a:pt x="342662" y="228651"/>
                </a:lnTo>
                <a:cubicBezTo>
                  <a:pt x="362690" y="301230"/>
                  <a:pt x="410819" y="362150"/>
                  <a:pt x="475402" y="401119"/>
                </a:cubicBezTo>
                <a:cubicBezTo>
                  <a:pt x="452658" y="420609"/>
                  <a:pt x="442930" y="456378"/>
                  <a:pt x="460809" y="485590"/>
                </a:cubicBezTo>
                <a:lnTo>
                  <a:pt x="545277" y="631832"/>
                </a:lnTo>
                <a:cubicBezTo>
                  <a:pt x="593986" y="716303"/>
                  <a:pt x="564800" y="825126"/>
                  <a:pt x="480267" y="873873"/>
                </a:cubicBezTo>
                <a:lnTo>
                  <a:pt x="452658" y="890107"/>
                </a:lnTo>
                <a:cubicBezTo>
                  <a:pt x="368191" y="938854"/>
                  <a:pt x="259336" y="909597"/>
                  <a:pt x="210627" y="825126"/>
                </a:cubicBezTo>
                <a:lnTo>
                  <a:pt x="48199" y="544105"/>
                </a:lnTo>
                <a:cubicBezTo>
                  <a:pt x="-73672" y="332882"/>
                  <a:pt x="46556" y="64840"/>
                  <a:pt x="285366" y="12881"/>
                </a:cubicBezTo>
                <a:close/>
                <a:moveTo>
                  <a:pt x="913559" y="0"/>
                </a:moveTo>
                <a:lnTo>
                  <a:pt x="985562" y="11231"/>
                </a:lnTo>
                <a:cubicBezTo>
                  <a:pt x="1225950" y="61584"/>
                  <a:pt x="1346177" y="329671"/>
                  <a:pt x="1221085" y="540849"/>
                </a:cubicBezTo>
                <a:lnTo>
                  <a:pt x="1060235" y="818659"/>
                </a:lnTo>
                <a:cubicBezTo>
                  <a:pt x="1011526" y="903130"/>
                  <a:pt x="902671" y="932343"/>
                  <a:pt x="818204" y="883640"/>
                </a:cubicBezTo>
                <a:lnTo>
                  <a:pt x="798681" y="872267"/>
                </a:lnTo>
                <a:cubicBezTo>
                  <a:pt x="714213" y="823520"/>
                  <a:pt x="684961" y="714653"/>
                  <a:pt x="733736" y="630182"/>
                </a:cubicBezTo>
                <a:lnTo>
                  <a:pt x="818204" y="483985"/>
                </a:lnTo>
                <a:cubicBezTo>
                  <a:pt x="836083" y="453122"/>
                  <a:pt x="824711" y="415748"/>
                  <a:pt x="798681" y="396258"/>
                </a:cubicBezTo>
                <a:cubicBezTo>
                  <a:pt x="860848" y="357256"/>
                  <a:pt x="907449" y="297256"/>
                  <a:pt x="926865" y="226512"/>
                </a:cubicBezTo>
                <a:lnTo>
                  <a:pt x="930173" y="201858"/>
                </a:lnTo>
                <a:lnTo>
                  <a:pt x="934834" y="186841"/>
                </a:lnTo>
                <a:cubicBezTo>
                  <a:pt x="938903" y="166959"/>
                  <a:pt x="941039" y="146374"/>
                  <a:pt x="941039" y="125290"/>
                </a:cubicBezTo>
                <a:cubicBezTo>
                  <a:pt x="941039" y="83122"/>
                  <a:pt x="932493" y="42950"/>
                  <a:pt x="917039" y="6411"/>
                </a:cubicBezTo>
                <a:close/>
              </a:path>
            </a:pathLst>
          </a:custGeom>
          <a:solidFill>
            <a:srgbClr val="C13018"/>
          </a:solidFill>
          <a:ln w="12700">
            <a:miter lim="400000"/>
          </a:ln>
        </p:spPr>
        <p:txBody>
          <a:bodyPr wrap="square" lIns="28575" tIns="28575" rIns="28575" bIns="28575" anchor="ctr">
            <a:noAutofit/>
          </a:bodyPr>
          <a:lstStyle/>
          <a:p>
            <a:pPr defTabSz="685800">
              <a:buClrTx/>
              <a:defRPr sz="3000">
                <a:solidFill>
                  <a:srgbClr val="FFFFFF"/>
                </a:solidFill>
                <a:effectLst>
                  <a:outerShdw blurRad="38100" dist="12700" dir="5400000" rotWithShape="0">
                    <a:srgbClr val="000000">
                      <a:alpha val="50000"/>
                    </a:srgbClr>
                  </a:outerShdw>
                </a:effectLst>
              </a:defRPr>
            </a:pPr>
            <a:endParaRPr sz="2250" kern="1200" dirty="0">
              <a:solidFill>
                <a:srgbClr val="FFFFFF"/>
              </a:solidFill>
              <a:effectLst>
                <a:outerShdw blurRad="38100" dist="12700" dir="5400000" rotWithShape="0">
                  <a:srgbClr val="000000">
                    <a:alpha val="50000"/>
                  </a:srgbClr>
                </a:outerShdw>
              </a:effectLst>
              <a:latin typeface="Calibri" panose="020F0502020204030204"/>
              <a:ea typeface="+mn-ea"/>
              <a:cs typeface="+mn-cs"/>
            </a:endParaRPr>
          </a:p>
        </p:txBody>
      </p:sp>
      <p:sp>
        <p:nvSpPr>
          <p:cNvPr id="81" name="Circle">
            <a:extLst>
              <a:ext uri="{FF2B5EF4-FFF2-40B4-BE49-F238E27FC236}">
                <a16:creationId xmlns:a16="http://schemas.microsoft.com/office/drawing/2014/main" id="{54114625-AA48-422D-AB0B-01732B93112B}"/>
              </a:ext>
            </a:extLst>
          </p:cNvPr>
          <p:cNvSpPr/>
          <p:nvPr/>
        </p:nvSpPr>
        <p:spPr>
          <a:xfrm>
            <a:off x="3018085" y="1906877"/>
            <a:ext cx="411241" cy="382307"/>
          </a:xfrm>
          <a:prstGeom prst="ellipse">
            <a:avLst/>
          </a:prstGeom>
          <a:solidFill>
            <a:schemeClr val="tx1">
              <a:lumMod val="85000"/>
              <a:lumOff val="15000"/>
            </a:schemeClr>
          </a:solidFill>
          <a:ln w="12700">
            <a:miter lim="400000"/>
          </a:ln>
        </p:spPr>
        <p:txBody>
          <a:bodyPr lIns="28575" tIns="28575" rIns="28575" bIns="28575" anchor="ctr"/>
          <a:lstStyle/>
          <a:p>
            <a:pPr algn="ctr" defTabSz="685800">
              <a:buClrTx/>
            </a:pPr>
            <a:r>
              <a:rPr lang="en-US" sz="1500" b="1" kern="1200" dirty="0">
                <a:solidFill>
                  <a:srgbClr val="D3D3D3"/>
                </a:solidFill>
                <a:latin typeface="Calibri" panose="020F0502020204030204"/>
                <a:ea typeface="+mn-ea"/>
                <a:cs typeface="+mn-cs"/>
              </a:rPr>
              <a:t>06</a:t>
            </a:r>
            <a:endParaRPr sz="1500" b="1" kern="1200" dirty="0">
              <a:solidFill>
                <a:srgbClr val="D3D3D3"/>
              </a:solidFill>
              <a:latin typeface="Calibri" panose="020F0502020204030204"/>
              <a:ea typeface="+mn-ea"/>
              <a:cs typeface="+mn-cs"/>
            </a:endParaRPr>
          </a:p>
        </p:txBody>
      </p:sp>
      <p:grpSp>
        <p:nvGrpSpPr>
          <p:cNvPr id="82" name="Group 81">
            <a:extLst>
              <a:ext uri="{FF2B5EF4-FFF2-40B4-BE49-F238E27FC236}">
                <a16:creationId xmlns:a16="http://schemas.microsoft.com/office/drawing/2014/main" id="{60DFD7B2-09C5-483B-853A-85FD0A2F3071}"/>
              </a:ext>
            </a:extLst>
          </p:cNvPr>
          <p:cNvGrpSpPr/>
          <p:nvPr/>
        </p:nvGrpSpPr>
        <p:grpSpPr>
          <a:xfrm>
            <a:off x="3704888" y="1717931"/>
            <a:ext cx="2007147" cy="725377"/>
            <a:chOff x="585328" y="1363717"/>
            <a:chExt cx="2136702" cy="725377"/>
          </a:xfrm>
        </p:grpSpPr>
        <p:sp>
          <p:nvSpPr>
            <p:cNvPr id="83" name="TextBox 82">
              <a:extLst>
                <a:ext uri="{FF2B5EF4-FFF2-40B4-BE49-F238E27FC236}">
                  <a16:creationId xmlns:a16="http://schemas.microsoft.com/office/drawing/2014/main" id="{CF3378FF-0FAF-4A4C-98B4-3F41FBF5A496}"/>
                </a:ext>
              </a:extLst>
            </p:cNvPr>
            <p:cNvSpPr txBox="1"/>
            <p:nvPr/>
          </p:nvSpPr>
          <p:spPr>
            <a:xfrm>
              <a:off x="585328" y="1363717"/>
              <a:ext cx="2012118" cy="430887"/>
            </a:xfrm>
            <a:prstGeom prst="rect">
              <a:avLst/>
            </a:prstGeom>
            <a:noFill/>
          </p:spPr>
          <p:txBody>
            <a:bodyPr wrap="square" lIns="0" rIns="0" rtlCol="0" anchor="b">
              <a:spAutoFit/>
            </a:bodyPr>
            <a:lstStyle/>
            <a:p>
              <a:pPr algn="r" defTabSz="685800">
                <a:buClrTx/>
              </a:pPr>
              <a:r>
                <a:rPr lang="en-US" sz="1050" b="1" kern="1200" noProof="1">
                  <a:solidFill>
                    <a:srgbClr val="C13018"/>
                  </a:solidFill>
                  <a:latin typeface="Open sans" panose="020B0606030504020204" pitchFamily="34" charset="0"/>
                  <a:ea typeface="Open sans" panose="020B0606030504020204" pitchFamily="34" charset="0"/>
                  <a:cs typeface="Open sans" panose="020B0606030504020204" pitchFamily="34" charset="0"/>
                </a:rPr>
                <a:t>Trtbps –</a:t>
              </a:r>
            </a:p>
            <a:p>
              <a:pPr algn="r" defTabSz="685800">
                <a:buClrTx/>
              </a:pPr>
              <a:r>
                <a:rPr lang="en-US" sz="1050" b="1" kern="1200" noProof="1">
                  <a:solidFill>
                    <a:srgbClr val="C13018"/>
                  </a:solidFill>
                  <a:latin typeface="Open sans" panose="020B0606030504020204" pitchFamily="34" charset="0"/>
                  <a:ea typeface="Open sans" panose="020B0606030504020204" pitchFamily="34" charset="0"/>
                  <a:cs typeface="Open sans" panose="020B0606030504020204" pitchFamily="34" charset="0"/>
                </a:rPr>
                <a:t>Resting blood pressure</a:t>
              </a:r>
            </a:p>
          </p:txBody>
        </p:sp>
        <p:sp>
          <p:nvSpPr>
            <p:cNvPr id="84" name="TextBox 83">
              <a:extLst>
                <a:ext uri="{FF2B5EF4-FFF2-40B4-BE49-F238E27FC236}">
                  <a16:creationId xmlns:a16="http://schemas.microsoft.com/office/drawing/2014/main" id="{45573C8A-6A2F-4D5D-8600-05E7C26C9A6D}"/>
                </a:ext>
              </a:extLst>
            </p:cNvPr>
            <p:cNvSpPr txBox="1"/>
            <p:nvPr/>
          </p:nvSpPr>
          <p:spPr>
            <a:xfrm>
              <a:off x="700075" y="1719762"/>
              <a:ext cx="2021955" cy="369332"/>
            </a:xfrm>
            <a:prstGeom prst="rect">
              <a:avLst/>
            </a:prstGeom>
            <a:noFill/>
          </p:spPr>
          <p:txBody>
            <a:bodyPr wrap="square">
              <a:spAutoFit/>
            </a:bodyPr>
            <a:lstStyle/>
            <a:p>
              <a:pPr algn="r"/>
              <a:r>
                <a:rPr lang="en-US" sz="900" b="1" kern="1200" dirty="0">
                  <a:solidFill>
                    <a:prstClr val="white">
                      <a:lumMod val="75000"/>
                    </a:prstClr>
                  </a:solidFill>
                  <a:latin typeface="Calibri" panose="020F0502020204030204"/>
                  <a:ea typeface="+mn-ea"/>
                  <a:cs typeface="+mn-cs"/>
                </a:rPr>
                <a:t>resting blood pressure (in mm Hg on admission to the hospital)</a:t>
              </a:r>
            </a:p>
          </p:txBody>
        </p:sp>
      </p:grpSp>
      <p:sp>
        <p:nvSpPr>
          <p:cNvPr id="85" name="Freeform: Shape 84">
            <a:extLst>
              <a:ext uri="{FF2B5EF4-FFF2-40B4-BE49-F238E27FC236}">
                <a16:creationId xmlns:a16="http://schemas.microsoft.com/office/drawing/2014/main" id="{59FAF536-40E8-4DF1-9879-E2EACA2C169A}"/>
              </a:ext>
            </a:extLst>
          </p:cNvPr>
          <p:cNvSpPr/>
          <p:nvPr/>
        </p:nvSpPr>
        <p:spPr>
          <a:xfrm rot="16200000">
            <a:off x="3088396" y="2879887"/>
            <a:ext cx="731416" cy="501569"/>
          </a:xfrm>
          <a:custGeom>
            <a:avLst/>
            <a:gdLst>
              <a:gd name="connsiteX0" fmla="*/ 356865 w 1271232"/>
              <a:gd name="connsiteY0" fmla="*/ 1537 h 913702"/>
              <a:gd name="connsiteX1" fmla="*/ 354220 w 1271232"/>
              <a:gd name="connsiteY1" fmla="*/ 6411 h 913702"/>
              <a:gd name="connsiteX2" fmla="*/ 330219 w 1271232"/>
              <a:gd name="connsiteY2" fmla="*/ 125290 h 913702"/>
              <a:gd name="connsiteX3" fmla="*/ 333050 w 1271232"/>
              <a:gd name="connsiteY3" fmla="*/ 153373 h 913702"/>
              <a:gd name="connsiteX4" fmla="*/ 332432 w 1271232"/>
              <a:gd name="connsiteY4" fmla="*/ 150961 h 913702"/>
              <a:gd name="connsiteX5" fmla="*/ 332432 w 1271232"/>
              <a:gd name="connsiteY5" fmla="*/ 152567 h 913702"/>
              <a:gd name="connsiteX6" fmla="*/ 334579 w 1271232"/>
              <a:gd name="connsiteY6" fmla="*/ 168535 h 913702"/>
              <a:gd name="connsiteX7" fmla="*/ 336424 w 1271232"/>
              <a:gd name="connsiteY7" fmla="*/ 186841 h 913702"/>
              <a:gd name="connsiteX8" fmla="*/ 337511 w 1271232"/>
              <a:gd name="connsiteY8" fmla="*/ 190341 h 913702"/>
              <a:gd name="connsiteX9" fmla="*/ 342662 w 1271232"/>
              <a:gd name="connsiteY9" fmla="*/ 228651 h 913702"/>
              <a:gd name="connsiteX10" fmla="*/ 475402 w 1271232"/>
              <a:gd name="connsiteY10" fmla="*/ 401119 h 913702"/>
              <a:gd name="connsiteX11" fmla="*/ 460809 w 1271232"/>
              <a:gd name="connsiteY11" fmla="*/ 485590 h 913702"/>
              <a:gd name="connsiteX12" fmla="*/ 545277 w 1271232"/>
              <a:gd name="connsiteY12" fmla="*/ 631832 h 913702"/>
              <a:gd name="connsiteX13" fmla="*/ 480267 w 1271232"/>
              <a:gd name="connsiteY13" fmla="*/ 873873 h 913702"/>
              <a:gd name="connsiteX14" fmla="*/ 452658 w 1271232"/>
              <a:gd name="connsiteY14" fmla="*/ 890107 h 913702"/>
              <a:gd name="connsiteX15" fmla="*/ 210627 w 1271232"/>
              <a:gd name="connsiteY15" fmla="*/ 825126 h 913702"/>
              <a:gd name="connsiteX16" fmla="*/ 48199 w 1271232"/>
              <a:gd name="connsiteY16" fmla="*/ 544105 h 913702"/>
              <a:gd name="connsiteX17" fmla="*/ 285366 w 1271232"/>
              <a:gd name="connsiteY17" fmla="*/ 12881 h 913702"/>
              <a:gd name="connsiteX18" fmla="*/ 913559 w 1271232"/>
              <a:gd name="connsiteY18" fmla="*/ 0 h 913702"/>
              <a:gd name="connsiteX19" fmla="*/ 985562 w 1271232"/>
              <a:gd name="connsiteY19" fmla="*/ 11231 h 913702"/>
              <a:gd name="connsiteX20" fmla="*/ 1221085 w 1271232"/>
              <a:gd name="connsiteY20" fmla="*/ 540849 h 913702"/>
              <a:gd name="connsiteX21" fmla="*/ 1060235 w 1271232"/>
              <a:gd name="connsiteY21" fmla="*/ 818659 h 913702"/>
              <a:gd name="connsiteX22" fmla="*/ 818204 w 1271232"/>
              <a:gd name="connsiteY22" fmla="*/ 883640 h 913702"/>
              <a:gd name="connsiteX23" fmla="*/ 798681 w 1271232"/>
              <a:gd name="connsiteY23" fmla="*/ 872267 h 913702"/>
              <a:gd name="connsiteX24" fmla="*/ 733736 w 1271232"/>
              <a:gd name="connsiteY24" fmla="*/ 630182 h 913702"/>
              <a:gd name="connsiteX25" fmla="*/ 818204 w 1271232"/>
              <a:gd name="connsiteY25" fmla="*/ 483985 h 913702"/>
              <a:gd name="connsiteX26" fmla="*/ 798681 w 1271232"/>
              <a:gd name="connsiteY26" fmla="*/ 396258 h 913702"/>
              <a:gd name="connsiteX27" fmla="*/ 926865 w 1271232"/>
              <a:gd name="connsiteY27" fmla="*/ 226512 h 913702"/>
              <a:gd name="connsiteX28" fmla="*/ 930173 w 1271232"/>
              <a:gd name="connsiteY28" fmla="*/ 201858 h 913702"/>
              <a:gd name="connsiteX29" fmla="*/ 934834 w 1271232"/>
              <a:gd name="connsiteY29" fmla="*/ 186841 h 913702"/>
              <a:gd name="connsiteX30" fmla="*/ 941039 w 1271232"/>
              <a:gd name="connsiteY30" fmla="*/ 125290 h 913702"/>
              <a:gd name="connsiteX31" fmla="*/ 917039 w 1271232"/>
              <a:gd name="connsiteY31" fmla="*/ 6411 h 913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71232" h="913702">
                <a:moveTo>
                  <a:pt x="356865" y="1537"/>
                </a:moveTo>
                <a:lnTo>
                  <a:pt x="354220" y="6411"/>
                </a:lnTo>
                <a:cubicBezTo>
                  <a:pt x="338765" y="42950"/>
                  <a:pt x="330219" y="83122"/>
                  <a:pt x="330219" y="125290"/>
                </a:cubicBezTo>
                <a:lnTo>
                  <a:pt x="333050" y="153373"/>
                </a:lnTo>
                <a:lnTo>
                  <a:pt x="332432" y="150961"/>
                </a:lnTo>
                <a:cubicBezTo>
                  <a:pt x="332432" y="152567"/>
                  <a:pt x="332432" y="152567"/>
                  <a:pt x="332432" y="152567"/>
                </a:cubicBezTo>
                <a:lnTo>
                  <a:pt x="334579" y="168535"/>
                </a:lnTo>
                <a:lnTo>
                  <a:pt x="336424" y="186841"/>
                </a:lnTo>
                <a:lnTo>
                  <a:pt x="337511" y="190341"/>
                </a:lnTo>
                <a:lnTo>
                  <a:pt x="342662" y="228651"/>
                </a:lnTo>
                <a:cubicBezTo>
                  <a:pt x="362690" y="301230"/>
                  <a:pt x="410819" y="362150"/>
                  <a:pt x="475402" y="401119"/>
                </a:cubicBezTo>
                <a:cubicBezTo>
                  <a:pt x="452658" y="420609"/>
                  <a:pt x="442930" y="456378"/>
                  <a:pt x="460809" y="485590"/>
                </a:cubicBezTo>
                <a:lnTo>
                  <a:pt x="545277" y="631832"/>
                </a:lnTo>
                <a:cubicBezTo>
                  <a:pt x="593986" y="716303"/>
                  <a:pt x="564800" y="825126"/>
                  <a:pt x="480267" y="873873"/>
                </a:cubicBezTo>
                <a:lnTo>
                  <a:pt x="452658" y="890107"/>
                </a:lnTo>
                <a:cubicBezTo>
                  <a:pt x="368191" y="938854"/>
                  <a:pt x="259336" y="909597"/>
                  <a:pt x="210627" y="825126"/>
                </a:cubicBezTo>
                <a:lnTo>
                  <a:pt x="48199" y="544105"/>
                </a:lnTo>
                <a:cubicBezTo>
                  <a:pt x="-73672" y="332882"/>
                  <a:pt x="46556" y="64840"/>
                  <a:pt x="285366" y="12881"/>
                </a:cubicBezTo>
                <a:close/>
                <a:moveTo>
                  <a:pt x="913559" y="0"/>
                </a:moveTo>
                <a:lnTo>
                  <a:pt x="985562" y="11231"/>
                </a:lnTo>
                <a:cubicBezTo>
                  <a:pt x="1225950" y="61584"/>
                  <a:pt x="1346177" y="329671"/>
                  <a:pt x="1221085" y="540849"/>
                </a:cubicBezTo>
                <a:lnTo>
                  <a:pt x="1060235" y="818659"/>
                </a:lnTo>
                <a:cubicBezTo>
                  <a:pt x="1011526" y="903130"/>
                  <a:pt x="902671" y="932343"/>
                  <a:pt x="818204" y="883640"/>
                </a:cubicBezTo>
                <a:lnTo>
                  <a:pt x="798681" y="872267"/>
                </a:lnTo>
                <a:cubicBezTo>
                  <a:pt x="714213" y="823520"/>
                  <a:pt x="684961" y="714653"/>
                  <a:pt x="733736" y="630182"/>
                </a:cubicBezTo>
                <a:lnTo>
                  <a:pt x="818204" y="483985"/>
                </a:lnTo>
                <a:cubicBezTo>
                  <a:pt x="836083" y="453122"/>
                  <a:pt x="824711" y="415748"/>
                  <a:pt x="798681" y="396258"/>
                </a:cubicBezTo>
                <a:cubicBezTo>
                  <a:pt x="860848" y="357256"/>
                  <a:pt x="907449" y="297256"/>
                  <a:pt x="926865" y="226512"/>
                </a:cubicBezTo>
                <a:lnTo>
                  <a:pt x="930173" y="201858"/>
                </a:lnTo>
                <a:lnTo>
                  <a:pt x="934834" y="186841"/>
                </a:lnTo>
                <a:cubicBezTo>
                  <a:pt x="938903" y="166959"/>
                  <a:pt x="941039" y="146374"/>
                  <a:pt x="941039" y="125290"/>
                </a:cubicBezTo>
                <a:cubicBezTo>
                  <a:pt x="941039" y="83122"/>
                  <a:pt x="932493" y="42950"/>
                  <a:pt x="917039" y="6411"/>
                </a:cubicBezTo>
                <a:close/>
              </a:path>
            </a:pathLst>
          </a:custGeom>
          <a:solidFill>
            <a:srgbClr val="7A9CC4"/>
          </a:solidFill>
          <a:ln w="12700">
            <a:miter lim="400000"/>
          </a:ln>
        </p:spPr>
        <p:txBody>
          <a:bodyPr wrap="square" lIns="28575" tIns="28575" rIns="28575" bIns="28575" anchor="ctr">
            <a:noAutofit/>
          </a:bodyPr>
          <a:lstStyle/>
          <a:p>
            <a:pPr defTabSz="685800">
              <a:buClrTx/>
              <a:defRPr sz="3000">
                <a:solidFill>
                  <a:srgbClr val="FFFFFF"/>
                </a:solidFill>
                <a:effectLst>
                  <a:outerShdw blurRad="38100" dist="12700" dir="5400000" rotWithShape="0">
                    <a:srgbClr val="000000">
                      <a:alpha val="50000"/>
                    </a:srgbClr>
                  </a:outerShdw>
                </a:effectLst>
              </a:defRPr>
            </a:pPr>
            <a:endParaRPr sz="2250" kern="1200" dirty="0">
              <a:solidFill>
                <a:srgbClr val="FFFFFF"/>
              </a:solidFill>
              <a:effectLst>
                <a:outerShdw blurRad="38100" dist="12700" dir="5400000" rotWithShape="0">
                  <a:srgbClr val="000000">
                    <a:alpha val="50000"/>
                  </a:srgbClr>
                </a:outerShdw>
              </a:effectLst>
              <a:latin typeface="Calibri" panose="020F0502020204030204"/>
              <a:ea typeface="+mn-ea"/>
              <a:cs typeface="+mn-cs"/>
            </a:endParaRPr>
          </a:p>
        </p:txBody>
      </p:sp>
      <p:sp>
        <p:nvSpPr>
          <p:cNvPr id="86" name="Circle">
            <a:extLst>
              <a:ext uri="{FF2B5EF4-FFF2-40B4-BE49-F238E27FC236}">
                <a16:creationId xmlns:a16="http://schemas.microsoft.com/office/drawing/2014/main" id="{0AEB39DE-5E09-4AA7-9814-9543D1548755}"/>
              </a:ext>
            </a:extLst>
          </p:cNvPr>
          <p:cNvSpPr/>
          <p:nvPr/>
        </p:nvSpPr>
        <p:spPr>
          <a:xfrm>
            <a:off x="3030474" y="2939517"/>
            <a:ext cx="411241" cy="382307"/>
          </a:xfrm>
          <a:prstGeom prst="ellipse">
            <a:avLst/>
          </a:prstGeom>
          <a:solidFill>
            <a:schemeClr val="tx1">
              <a:lumMod val="85000"/>
              <a:lumOff val="15000"/>
            </a:schemeClr>
          </a:solidFill>
          <a:ln w="12700">
            <a:miter lim="400000"/>
          </a:ln>
        </p:spPr>
        <p:txBody>
          <a:bodyPr lIns="28575" tIns="28575" rIns="28575" bIns="28575" anchor="ctr"/>
          <a:lstStyle/>
          <a:p>
            <a:pPr algn="ctr" defTabSz="685800">
              <a:buClrTx/>
            </a:pPr>
            <a:r>
              <a:rPr lang="en-US" sz="1500" b="1" kern="1200" dirty="0">
                <a:solidFill>
                  <a:srgbClr val="D3D3D3"/>
                </a:solidFill>
                <a:latin typeface="Calibri" panose="020F0502020204030204"/>
                <a:ea typeface="+mn-ea"/>
                <a:cs typeface="+mn-cs"/>
              </a:rPr>
              <a:t>07</a:t>
            </a:r>
            <a:endParaRPr sz="1500" b="1" kern="1200" dirty="0">
              <a:solidFill>
                <a:srgbClr val="D3D3D3"/>
              </a:solidFill>
              <a:latin typeface="Calibri" panose="020F0502020204030204"/>
              <a:ea typeface="+mn-ea"/>
              <a:cs typeface="+mn-cs"/>
            </a:endParaRPr>
          </a:p>
        </p:txBody>
      </p:sp>
      <p:sp>
        <p:nvSpPr>
          <p:cNvPr id="87" name="Freeform: Shape 86">
            <a:extLst>
              <a:ext uri="{FF2B5EF4-FFF2-40B4-BE49-F238E27FC236}">
                <a16:creationId xmlns:a16="http://schemas.microsoft.com/office/drawing/2014/main" id="{AF11592C-549D-4C51-9553-2E3CF527AE58}"/>
              </a:ext>
            </a:extLst>
          </p:cNvPr>
          <p:cNvSpPr/>
          <p:nvPr/>
        </p:nvSpPr>
        <p:spPr>
          <a:xfrm rot="16200000">
            <a:off x="3088395" y="4099785"/>
            <a:ext cx="731416" cy="501569"/>
          </a:xfrm>
          <a:custGeom>
            <a:avLst/>
            <a:gdLst>
              <a:gd name="connsiteX0" fmla="*/ 356865 w 1271232"/>
              <a:gd name="connsiteY0" fmla="*/ 1537 h 913702"/>
              <a:gd name="connsiteX1" fmla="*/ 354220 w 1271232"/>
              <a:gd name="connsiteY1" fmla="*/ 6411 h 913702"/>
              <a:gd name="connsiteX2" fmla="*/ 330219 w 1271232"/>
              <a:gd name="connsiteY2" fmla="*/ 125290 h 913702"/>
              <a:gd name="connsiteX3" fmla="*/ 333050 w 1271232"/>
              <a:gd name="connsiteY3" fmla="*/ 153373 h 913702"/>
              <a:gd name="connsiteX4" fmla="*/ 332432 w 1271232"/>
              <a:gd name="connsiteY4" fmla="*/ 150961 h 913702"/>
              <a:gd name="connsiteX5" fmla="*/ 332432 w 1271232"/>
              <a:gd name="connsiteY5" fmla="*/ 152567 h 913702"/>
              <a:gd name="connsiteX6" fmla="*/ 334579 w 1271232"/>
              <a:gd name="connsiteY6" fmla="*/ 168535 h 913702"/>
              <a:gd name="connsiteX7" fmla="*/ 336424 w 1271232"/>
              <a:gd name="connsiteY7" fmla="*/ 186841 h 913702"/>
              <a:gd name="connsiteX8" fmla="*/ 337511 w 1271232"/>
              <a:gd name="connsiteY8" fmla="*/ 190341 h 913702"/>
              <a:gd name="connsiteX9" fmla="*/ 342662 w 1271232"/>
              <a:gd name="connsiteY9" fmla="*/ 228651 h 913702"/>
              <a:gd name="connsiteX10" fmla="*/ 475402 w 1271232"/>
              <a:gd name="connsiteY10" fmla="*/ 401119 h 913702"/>
              <a:gd name="connsiteX11" fmla="*/ 460809 w 1271232"/>
              <a:gd name="connsiteY11" fmla="*/ 485590 h 913702"/>
              <a:gd name="connsiteX12" fmla="*/ 545277 w 1271232"/>
              <a:gd name="connsiteY12" fmla="*/ 631832 h 913702"/>
              <a:gd name="connsiteX13" fmla="*/ 480267 w 1271232"/>
              <a:gd name="connsiteY13" fmla="*/ 873873 h 913702"/>
              <a:gd name="connsiteX14" fmla="*/ 452658 w 1271232"/>
              <a:gd name="connsiteY14" fmla="*/ 890107 h 913702"/>
              <a:gd name="connsiteX15" fmla="*/ 210627 w 1271232"/>
              <a:gd name="connsiteY15" fmla="*/ 825126 h 913702"/>
              <a:gd name="connsiteX16" fmla="*/ 48199 w 1271232"/>
              <a:gd name="connsiteY16" fmla="*/ 544105 h 913702"/>
              <a:gd name="connsiteX17" fmla="*/ 285366 w 1271232"/>
              <a:gd name="connsiteY17" fmla="*/ 12881 h 913702"/>
              <a:gd name="connsiteX18" fmla="*/ 913559 w 1271232"/>
              <a:gd name="connsiteY18" fmla="*/ 0 h 913702"/>
              <a:gd name="connsiteX19" fmla="*/ 985562 w 1271232"/>
              <a:gd name="connsiteY19" fmla="*/ 11231 h 913702"/>
              <a:gd name="connsiteX20" fmla="*/ 1221085 w 1271232"/>
              <a:gd name="connsiteY20" fmla="*/ 540849 h 913702"/>
              <a:gd name="connsiteX21" fmla="*/ 1060235 w 1271232"/>
              <a:gd name="connsiteY21" fmla="*/ 818659 h 913702"/>
              <a:gd name="connsiteX22" fmla="*/ 818204 w 1271232"/>
              <a:gd name="connsiteY22" fmla="*/ 883640 h 913702"/>
              <a:gd name="connsiteX23" fmla="*/ 798681 w 1271232"/>
              <a:gd name="connsiteY23" fmla="*/ 872267 h 913702"/>
              <a:gd name="connsiteX24" fmla="*/ 733736 w 1271232"/>
              <a:gd name="connsiteY24" fmla="*/ 630182 h 913702"/>
              <a:gd name="connsiteX25" fmla="*/ 818204 w 1271232"/>
              <a:gd name="connsiteY25" fmla="*/ 483985 h 913702"/>
              <a:gd name="connsiteX26" fmla="*/ 798681 w 1271232"/>
              <a:gd name="connsiteY26" fmla="*/ 396258 h 913702"/>
              <a:gd name="connsiteX27" fmla="*/ 926865 w 1271232"/>
              <a:gd name="connsiteY27" fmla="*/ 226512 h 913702"/>
              <a:gd name="connsiteX28" fmla="*/ 930173 w 1271232"/>
              <a:gd name="connsiteY28" fmla="*/ 201858 h 913702"/>
              <a:gd name="connsiteX29" fmla="*/ 934834 w 1271232"/>
              <a:gd name="connsiteY29" fmla="*/ 186841 h 913702"/>
              <a:gd name="connsiteX30" fmla="*/ 941039 w 1271232"/>
              <a:gd name="connsiteY30" fmla="*/ 125290 h 913702"/>
              <a:gd name="connsiteX31" fmla="*/ 917039 w 1271232"/>
              <a:gd name="connsiteY31" fmla="*/ 6411 h 913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71232" h="913702">
                <a:moveTo>
                  <a:pt x="356865" y="1537"/>
                </a:moveTo>
                <a:lnTo>
                  <a:pt x="354220" y="6411"/>
                </a:lnTo>
                <a:cubicBezTo>
                  <a:pt x="338765" y="42950"/>
                  <a:pt x="330219" y="83122"/>
                  <a:pt x="330219" y="125290"/>
                </a:cubicBezTo>
                <a:lnTo>
                  <a:pt x="333050" y="153373"/>
                </a:lnTo>
                <a:lnTo>
                  <a:pt x="332432" y="150961"/>
                </a:lnTo>
                <a:cubicBezTo>
                  <a:pt x="332432" y="152567"/>
                  <a:pt x="332432" y="152567"/>
                  <a:pt x="332432" y="152567"/>
                </a:cubicBezTo>
                <a:lnTo>
                  <a:pt x="334579" y="168535"/>
                </a:lnTo>
                <a:lnTo>
                  <a:pt x="336424" y="186841"/>
                </a:lnTo>
                <a:lnTo>
                  <a:pt x="337511" y="190341"/>
                </a:lnTo>
                <a:lnTo>
                  <a:pt x="342662" y="228651"/>
                </a:lnTo>
                <a:cubicBezTo>
                  <a:pt x="362690" y="301230"/>
                  <a:pt x="410819" y="362150"/>
                  <a:pt x="475402" y="401119"/>
                </a:cubicBezTo>
                <a:cubicBezTo>
                  <a:pt x="452658" y="420609"/>
                  <a:pt x="442930" y="456378"/>
                  <a:pt x="460809" y="485590"/>
                </a:cubicBezTo>
                <a:lnTo>
                  <a:pt x="545277" y="631832"/>
                </a:lnTo>
                <a:cubicBezTo>
                  <a:pt x="593986" y="716303"/>
                  <a:pt x="564800" y="825126"/>
                  <a:pt x="480267" y="873873"/>
                </a:cubicBezTo>
                <a:lnTo>
                  <a:pt x="452658" y="890107"/>
                </a:lnTo>
                <a:cubicBezTo>
                  <a:pt x="368191" y="938854"/>
                  <a:pt x="259336" y="909597"/>
                  <a:pt x="210627" y="825126"/>
                </a:cubicBezTo>
                <a:lnTo>
                  <a:pt x="48199" y="544105"/>
                </a:lnTo>
                <a:cubicBezTo>
                  <a:pt x="-73672" y="332882"/>
                  <a:pt x="46556" y="64840"/>
                  <a:pt x="285366" y="12881"/>
                </a:cubicBezTo>
                <a:close/>
                <a:moveTo>
                  <a:pt x="913559" y="0"/>
                </a:moveTo>
                <a:lnTo>
                  <a:pt x="985562" y="11231"/>
                </a:lnTo>
                <a:cubicBezTo>
                  <a:pt x="1225950" y="61584"/>
                  <a:pt x="1346177" y="329671"/>
                  <a:pt x="1221085" y="540849"/>
                </a:cubicBezTo>
                <a:lnTo>
                  <a:pt x="1060235" y="818659"/>
                </a:lnTo>
                <a:cubicBezTo>
                  <a:pt x="1011526" y="903130"/>
                  <a:pt x="902671" y="932343"/>
                  <a:pt x="818204" y="883640"/>
                </a:cubicBezTo>
                <a:lnTo>
                  <a:pt x="798681" y="872267"/>
                </a:lnTo>
                <a:cubicBezTo>
                  <a:pt x="714213" y="823520"/>
                  <a:pt x="684961" y="714653"/>
                  <a:pt x="733736" y="630182"/>
                </a:cubicBezTo>
                <a:lnTo>
                  <a:pt x="818204" y="483985"/>
                </a:lnTo>
                <a:cubicBezTo>
                  <a:pt x="836083" y="453122"/>
                  <a:pt x="824711" y="415748"/>
                  <a:pt x="798681" y="396258"/>
                </a:cubicBezTo>
                <a:cubicBezTo>
                  <a:pt x="860848" y="357256"/>
                  <a:pt x="907449" y="297256"/>
                  <a:pt x="926865" y="226512"/>
                </a:cubicBezTo>
                <a:lnTo>
                  <a:pt x="930173" y="201858"/>
                </a:lnTo>
                <a:lnTo>
                  <a:pt x="934834" y="186841"/>
                </a:lnTo>
                <a:cubicBezTo>
                  <a:pt x="938903" y="166959"/>
                  <a:pt x="941039" y="146374"/>
                  <a:pt x="941039" y="125290"/>
                </a:cubicBezTo>
                <a:cubicBezTo>
                  <a:pt x="941039" y="83122"/>
                  <a:pt x="932493" y="42950"/>
                  <a:pt x="917039" y="6411"/>
                </a:cubicBezTo>
                <a:close/>
              </a:path>
            </a:pathLst>
          </a:custGeom>
          <a:solidFill>
            <a:schemeClr val="bg1">
              <a:lumMod val="85000"/>
            </a:schemeClr>
          </a:solidFill>
          <a:ln w="12700">
            <a:miter lim="400000"/>
          </a:ln>
        </p:spPr>
        <p:txBody>
          <a:bodyPr wrap="square" lIns="28575" tIns="28575" rIns="28575" bIns="28575" anchor="ctr">
            <a:noAutofit/>
          </a:bodyPr>
          <a:lstStyle/>
          <a:p>
            <a:pPr defTabSz="685800">
              <a:buClrTx/>
              <a:defRPr sz="3000">
                <a:solidFill>
                  <a:srgbClr val="FFFFFF"/>
                </a:solidFill>
                <a:effectLst>
                  <a:outerShdw blurRad="38100" dist="12700" dir="5400000" rotWithShape="0">
                    <a:srgbClr val="000000">
                      <a:alpha val="50000"/>
                    </a:srgbClr>
                  </a:outerShdw>
                </a:effectLst>
              </a:defRPr>
            </a:pPr>
            <a:endParaRPr sz="2250" kern="1200" dirty="0">
              <a:solidFill>
                <a:srgbClr val="FFFFFF"/>
              </a:solidFill>
              <a:effectLst>
                <a:outerShdw blurRad="38100" dist="12700" dir="5400000" rotWithShape="0">
                  <a:srgbClr val="000000">
                    <a:alpha val="50000"/>
                  </a:srgbClr>
                </a:outerShdw>
              </a:effectLst>
              <a:latin typeface="Calibri" panose="020F0502020204030204"/>
              <a:ea typeface="+mn-ea"/>
              <a:cs typeface="+mn-cs"/>
            </a:endParaRPr>
          </a:p>
        </p:txBody>
      </p:sp>
      <p:sp>
        <p:nvSpPr>
          <p:cNvPr id="88" name="Circle">
            <a:extLst>
              <a:ext uri="{FF2B5EF4-FFF2-40B4-BE49-F238E27FC236}">
                <a16:creationId xmlns:a16="http://schemas.microsoft.com/office/drawing/2014/main" id="{574DC726-731A-4AFF-8C2A-9196BDC79AF9}"/>
              </a:ext>
            </a:extLst>
          </p:cNvPr>
          <p:cNvSpPr/>
          <p:nvPr/>
        </p:nvSpPr>
        <p:spPr>
          <a:xfrm>
            <a:off x="3030473" y="4159415"/>
            <a:ext cx="411241" cy="382307"/>
          </a:xfrm>
          <a:prstGeom prst="ellipse">
            <a:avLst/>
          </a:prstGeom>
          <a:solidFill>
            <a:schemeClr val="tx1">
              <a:lumMod val="85000"/>
              <a:lumOff val="15000"/>
            </a:schemeClr>
          </a:solidFill>
          <a:ln w="12700">
            <a:miter lim="400000"/>
          </a:ln>
        </p:spPr>
        <p:txBody>
          <a:bodyPr lIns="28575" tIns="28575" rIns="28575" bIns="28575" anchor="ctr"/>
          <a:lstStyle/>
          <a:p>
            <a:pPr algn="ctr" defTabSz="685800">
              <a:buClrTx/>
            </a:pPr>
            <a:r>
              <a:rPr lang="en-US" sz="1500" b="1" kern="1200" dirty="0">
                <a:solidFill>
                  <a:srgbClr val="D3D3D3"/>
                </a:solidFill>
                <a:latin typeface="Calibri" panose="020F0502020204030204"/>
                <a:ea typeface="+mn-ea"/>
                <a:cs typeface="+mn-cs"/>
              </a:rPr>
              <a:t>08</a:t>
            </a:r>
            <a:endParaRPr sz="1500" b="1" kern="1200" dirty="0">
              <a:solidFill>
                <a:srgbClr val="D3D3D3"/>
              </a:solidFill>
              <a:latin typeface="Calibri" panose="020F0502020204030204"/>
              <a:ea typeface="+mn-ea"/>
              <a:cs typeface="+mn-cs"/>
            </a:endParaRPr>
          </a:p>
        </p:txBody>
      </p:sp>
      <p:grpSp>
        <p:nvGrpSpPr>
          <p:cNvPr id="89" name="Group 88">
            <a:extLst>
              <a:ext uri="{FF2B5EF4-FFF2-40B4-BE49-F238E27FC236}">
                <a16:creationId xmlns:a16="http://schemas.microsoft.com/office/drawing/2014/main" id="{5269D515-1CA7-4A85-9C72-3FCB12529C07}"/>
              </a:ext>
            </a:extLst>
          </p:cNvPr>
          <p:cNvGrpSpPr/>
          <p:nvPr/>
        </p:nvGrpSpPr>
        <p:grpSpPr>
          <a:xfrm>
            <a:off x="3853437" y="3824939"/>
            <a:ext cx="1782328" cy="1318561"/>
            <a:chOff x="9276707" y="1158950"/>
            <a:chExt cx="2834237" cy="1758081"/>
          </a:xfrm>
        </p:grpSpPr>
        <p:sp>
          <p:nvSpPr>
            <p:cNvPr id="90" name="TextBox 89">
              <a:extLst>
                <a:ext uri="{FF2B5EF4-FFF2-40B4-BE49-F238E27FC236}">
                  <a16:creationId xmlns:a16="http://schemas.microsoft.com/office/drawing/2014/main" id="{F1ABF0CC-D413-4C48-BDF2-748FE04F9B6B}"/>
                </a:ext>
              </a:extLst>
            </p:cNvPr>
            <p:cNvSpPr txBox="1"/>
            <p:nvPr/>
          </p:nvSpPr>
          <p:spPr>
            <a:xfrm>
              <a:off x="9276707" y="1158950"/>
              <a:ext cx="2834237" cy="769441"/>
            </a:xfrm>
            <a:prstGeom prst="rect">
              <a:avLst/>
            </a:prstGeom>
            <a:noFill/>
          </p:spPr>
          <p:txBody>
            <a:bodyPr wrap="square" lIns="0" rIns="0" rtlCol="0" anchor="b">
              <a:spAutoFit/>
            </a:bodyPr>
            <a:lstStyle/>
            <a:p>
              <a:pPr algn="r" defTabSz="685800">
                <a:buClrTx/>
              </a:pPr>
              <a:r>
                <a:rPr lang="en-US" sz="1050" b="1" kern="1200" noProof="1">
                  <a:solidFill>
                    <a:srgbClr val="7A9CC4"/>
                  </a:solidFill>
                  <a:latin typeface="Open sans" panose="020B0606030504020204" pitchFamily="34" charset="0"/>
                  <a:ea typeface="Open sans" panose="020B0606030504020204" pitchFamily="34" charset="0"/>
                  <a:cs typeface="Open sans" panose="020B0606030504020204" pitchFamily="34" charset="0"/>
                </a:rPr>
                <a:t>Restecg-electrocardiographic results  </a:t>
              </a:r>
            </a:p>
          </p:txBody>
        </p:sp>
        <p:sp>
          <p:nvSpPr>
            <p:cNvPr id="91" name="TextBox 90">
              <a:extLst>
                <a:ext uri="{FF2B5EF4-FFF2-40B4-BE49-F238E27FC236}">
                  <a16:creationId xmlns:a16="http://schemas.microsoft.com/office/drawing/2014/main" id="{510A8EC3-135F-44DF-9B1E-5355DC3ADBA1}"/>
                </a:ext>
              </a:extLst>
            </p:cNvPr>
            <p:cNvSpPr txBox="1"/>
            <p:nvPr/>
          </p:nvSpPr>
          <p:spPr>
            <a:xfrm>
              <a:off x="9512928" y="1870591"/>
              <a:ext cx="2598016" cy="1046440"/>
            </a:xfrm>
            <a:prstGeom prst="rect">
              <a:avLst/>
            </a:prstGeom>
            <a:noFill/>
          </p:spPr>
          <p:txBody>
            <a:bodyPr wrap="square" lIns="0" rIns="0" rtlCol="0" anchor="t">
              <a:spAutoFit/>
            </a:bodyPr>
            <a:lstStyle/>
            <a:p>
              <a:pPr algn="r" defTabSz="685800">
                <a:buClrTx/>
              </a:pPr>
              <a:r>
                <a:rPr lang="en-US" sz="900" b="1" kern="1200" noProof="1">
                  <a:solidFill>
                    <a:prstClr val="white">
                      <a:lumMod val="75000"/>
                    </a:prstClr>
                  </a:solidFill>
                  <a:latin typeface="Calibri" panose="020F0502020204030204" pitchFamily="34" charset="0"/>
                  <a:ea typeface="Open sans" panose="020B0606030504020204" pitchFamily="34" charset="0"/>
                  <a:cs typeface="Calibri" panose="020F0502020204030204" pitchFamily="34" charset="0"/>
                </a:rPr>
                <a:t>resting electrocardiographic results 0 = normal; 1 = hypertrophy; 2 = having ST-T wave abnormality)</a:t>
              </a:r>
            </a:p>
            <a:p>
              <a:pPr defTabSz="685800">
                <a:buClrTx/>
              </a:pPr>
              <a:endParaRPr lang="en-US" sz="900" b="1" kern="1200" noProof="1">
                <a:solidFill>
                  <a:prstClr val="white">
                    <a:lumMod val="75000"/>
                  </a:prstClr>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92" name="Freeform: Shape 91">
            <a:extLst>
              <a:ext uri="{FF2B5EF4-FFF2-40B4-BE49-F238E27FC236}">
                <a16:creationId xmlns:a16="http://schemas.microsoft.com/office/drawing/2014/main" id="{C55FAA53-AE86-4D0A-AFDB-B0517F712E40}"/>
              </a:ext>
            </a:extLst>
          </p:cNvPr>
          <p:cNvSpPr/>
          <p:nvPr/>
        </p:nvSpPr>
        <p:spPr>
          <a:xfrm rot="16200000">
            <a:off x="6428559" y="816196"/>
            <a:ext cx="731416" cy="501569"/>
          </a:xfrm>
          <a:custGeom>
            <a:avLst/>
            <a:gdLst>
              <a:gd name="connsiteX0" fmla="*/ 356865 w 1271232"/>
              <a:gd name="connsiteY0" fmla="*/ 1537 h 913702"/>
              <a:gd name="connsiteX1" fmla="*/ 354220 w 1271232"/>
              <a:gd name="connsiteY1" fmla="*/ 6411 h 913702"/>
              <a:gd name="connsiteX2" fmla="*/ 330219 w 1271232"/>
              <a:gd name="connsiteY2" fmla="*/ 125290 h 913702"/>
              <a:gd name="connsiteX3" fmla="*/ 333050 w 1271232"/>
              <a:gd name="connsiteY3" fmla="*/ 153373 h 913702"/>
              <a:gd name="connsiteX4" fmla="*/ 332432 w 1271232"/>
              <a:gd name="connsiteY4" fmla="*/ 150961 h 913702"/>
              <a:gd name="connsiteX5" fmla="*/ 332432 w 1271232"/>
              <a:gd name="connsiteY5" fmla="*/ 152567 h 913702"/>
              <a:gd name="connsiteX6" fmla="*/ 334579 w 1271232"/>
              <a:gd name="connsiteY6" fmla="*/ 168535 h 913702"/>
              <a:gd name="connsiteX7" fmla="*/ 336424 w 1271232"/>
              <a:gd name="connsiteY7" fmla="*/ 186841 h 913702"/>
              <a:gd name="connsiteX8" fmla="*/ 337511 w 1271232"/>
              <a:gd name="connsiteY8" fmla="*/ 190341 h 913702"/>
              <a:gd name="connsiteX9" fmla="*/ 342662 w 1271232"/>
              <a:gd name="connsiteY9" fmla="*/ 228651 h 913702"/>
              <a:gd name="connsiteX10" fmla="*/ 475402 w 1271232"/>
              <a:gd name="connsiteY10" fmla="*/ 401119 h 913702"/>
              <a:gd name="connsiteX11" fmla="*/ 460809 w 1271232"/>
              <a:gd name="connsiteY11" fmla="*/ 485590 h 913702"/>
              <a:gd name="connsiteX12" fmla="*/ 545277 w 1271232"/>
              <a:gd name="connsiteY12" fmla="*/ 631832 h 913702"/>
              <a:gd name="connsiteX13" fmla="*/ 480267 w 1271232"/>
              <a:gd name="connsiteY13" fmla="*/ 873873 h 913702"/>
              <a:gd name="connsiteX14" fmla="*/ 452658 w 1271232"/>
              <a:gd name="connsiteY14" fmla="*/ 890107 h 913702"/>
              <a:gd name="connsiteX15" fmla="*/ 210627 w 1271232"/>
              <a:gd name="connsiteY15" fmla="*/ 825126 h 913702"/>
              <a:gd name="connsiteX16" fmla="*/ 48199 w 1271232"/>
              <a:gd name="connsiteY16" fmla="*/ 544105 h 913702"/>
              <a:gd name="connsiteX17" fmla="*/ 285366 w 1271232"/>
              <a:gd name="connsiteY17" fmla="*/ 12881 h 913702"/>
              <a:gd name="connsiteX18" fmla="*/ 913559 w 1271232"/>
              <a:gd name="connsiteY18" fmla="*/ 0 h 913702"/>
              <a:gd name="connsiteX19" fmla="*/ 985562 w 1271232"/>
              <a:gd name="connsiteY19" fmla="*/ 11231 h 913702"/>
              <a:gd name="connsiteX20" fmla="*/ 1221085 w 1271232"/>
              <a:gd name="connsiteY20" fmla="*/ 540849 h 913702"/>
              <a:gd name="connsiteX21" fmla="*/ 1060235 w 1271232"/>
              <a:gd name="connsiteY21" fmla="*/ 818659 h 913702"/>
              <a:gd name="connsiteX22" fmla="*/ 818204 w 1271232"/>
              <a:gd name="connsiteY22" fmla="*/ 883640 h 913702"/>
              <a:gd name="connsiteX23" fmla="*/ 798681 w 1271232"/>
              <a:gd name="connsiteY23" fmla="*/ 872267 h 913702"/>
              <a:gd name="connsiteX24" fmla="*/ 733736 w 1271232"/>
              <a:gd name="connsiteY24" fmla="*/ 630182 h 913702"/>
              <a:gd name="connsiteX25" fmla="*/ 818204 w 1271232"/>
              <a:gd name="connsiteY25" fmla="*/ 483985 h 913702"/>
              <a:gd name="connsiteX26" fmla="*/ 798681 w 1271232"/>
              <a:gd name="connsiteY26" fmla="*/ 396258 h 913702"/>
              <a:gd name="connsiteX27" fmla="*/ 926865 w 1271232"/>
              <a:gd name="connsiteY27" fmla="*/ 226512 h 913702"/>
              <a:gd name="connsiteX28" fmla="*/ 930173 w 1271232"/>
              <a:gd name="connsiteY28" fmla="*/ 201858 h 913702"/>
              <a:gd name="connsiteX29" fmla="*/ 934834 w 1271232"/>
              <a:gd name="connsiteY29" fmla="*/ 186841 h 913702"/>
              <a:gd name="connsiteX30" fmla="*/ 941039 w 1271232"/>
              <a:gd name="connsiteY30" fmla="*/ 125290 h 913702"/>
              <a:gd name="connsiteX31" fmla="*/ 917039 w 1271232"/>
              <a:gd name="connsiteY31" fmla="*/ 6411 h 913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71232" h="913702">
                <a:moveTo>
                  <a:pt x="356865" y="1537"/>
                </a:moveTo>
                <a:lnTo>
                  <a:pt x="354220" y="6411"/>
                </a:lnTo>
                <a:cubicBezTo>
                  <a:pt x="338765" y="42950"/>
                  <a:pt x="330219" y="83122"/>
                  <a:pt x="330219" y="125290"/>
                </a:cubicBezTo>
                <a:lnTo>
                  <a:pt x="333050" y="153373"/>
                </a:lnTo>
                <a:lnTo>
                  <a:pt x="332432" y="150961"/>
                </a:lnTo>
                <a:cubicBezTo>
                  <a:pt x="332432" y="152567"/>
                  <a:pt x="332432" y="152567"/>
                  <a:pt x="332432" y="152567"/>
                </a:cubicBezTo>
                <a:lnTo>
                  <a:pt x="334579" y="168535"/>
                </a:lnTo>
                <a:lnTo>
                  <a:pt x="336424" y="186841"/>
                </a:lnTo>
                <a:lnTo>
                  <a:pt x="337511" y="190341"/>
                </a:lnTo>
                <a:lnTo>
                  <a:pt x="342662" y="228651"/>
                </a:lnTo>
                <a:cubicBezTo>
                  <a:pt x="362690" y="301230"/>
                  <a:pt x="410819" y="362150"/>
                  <a:pt x="475402" y="401119"/>
                </a:cubicBezTo>
                <a:cubicBezTo>
                  <a:pt x="452658" y="420609"/>
                  <a:pt x="442930" y="456378"/>
                  <a:pt x="460809" y="485590"/>
                </a:cubicBezTo>
                <a:lnTo>
                  <a:pt x="545277" y="631832"/>
                </a:lnTo>
                <a:cubicBezTo>
                  <a:pt x="593986" y="716303"/>
                  <a:pt x="564800" y="825126"/>
                  <a:pt x="480267" y="873873"/>
                </a:cubicBezTo>
                <a:lnTo>
                  <a:pt x="452658" y="890107"/>
                </a:lnTo>
                <a:cubicBezTo>
                  <a:pt x="368191" y="938854"/>
                  <a:pt x="259336" y="909597"/>
                  <a:pt x="210627" y="825126"/>
                </a:cubicBezTo>
                <a:lnTo>
                  <a:pt x="48199" y="544105"/>
                </a:lnTo>
                <a:cubicBezTo>
                  <a:pt x="-73672" y="332882"/>
                  <a:pt x="46556" y="64840"/>
                  <a:pt x="285366" y="12881"/>
                </a:cubicBezTo>
                <a:close/>
                <a:moveTo>
                  <a:pt x="913559" y="0"/>
                </a:moveTo>
                <a:lnTo>
                  <a:pt x="985562" y="11231"/>
                </a:lnTo>
                <a:cubicBezTo>
                  <a:pt x="1225950" y="61584"/>
                  <a:pt x="1346177" y="329671"/>
                  <a:pt x="1221085" y="540849"/>
                </a:cubicBezTo>
                <a:lnTo>
                  <a:pt x="1060235" y="818659"/>
                </a:lnTo>
                <a:cubicBezTo>
                  <a:pt x="1011526" y="903130"/>
                  <a:pt x="902671" y="932343"/>
                  <a:pt x="818204" y="883640"/>
                </a:cubicBezTo>
                <a:lnTo>
                  <a:pt x="798681" y="872267"/>
                </a:lnTo>
                <a:cubicBezTo>
                  <a:pt x="714213" y="823520"/>
                  <a:pt x="684961" y="714653"/>
                  <a:pt x="733736" y="630182"/>
                </a:cubicBezTo>
                <a:lnTo>
                  <a:pt x="818204" y="483985"/>
                </a:lnTo>
                <a:cubicBezTo>
                  <a:pt x="836083" y="453122"/>
                  <a:pt x="824711" y="415748"/>
                  <a:pt x="798681" y="396258"/>
                </a:cubicBezTo>
                <a:cubicBezTo>
                  <a:pt x="860848" y="357256"/>
                  <a:pt x="907449" y="297256"/>
                  <a:pt x="926865" y="226512"/>
                </a:cubicBezTo>
                <a:lnTo>
                  <a:pt x="930173" y="201858"/>
                </a:lnTo>
                <a:lnTo>
                  <a:pt x="934834" y="186841"/>
                </a:lnTo>
                <a:cubicBezTo>
                  <a:pt x="938903" y="166959"/>
                  <a:pt x="941039" y="146374"/>
                  <a:pt x="941039" y="125290"/>
                </a:cubicBezTo>
                <a:cubicBezTo>
                  <a:pt x="941039" y="83122"/>
                  <a:pt x="932493" y="42950"/>
                  <a:pt x="917039" y="6411"/>
                </a:cubicBezTo>
                <a:close/>
              </a:path>
            </a:pathLst>
          </a:custGeom>
          <a:solidFill>
            <a:srgbClr val="FFC000"/>
          </a:solidFill>
          <a:ln w="12700">
            <a:miter lim="400000"/>
          </a:ln>
        </p:spPr>
        <p:txBody>
          <a:bodyPr wrap="square" lIns="28575" tIns="28575" rIns="28575" bIns="28575" anchor="ctr">
            <a:noAutofit/>
          </a:bodyPr>
          <a:lstStyle/>
          <a:p>
            <a:pPr defTabSz="685800">
              <a:buClrTx/>
              <a:defRPr sz="3000">
                <a:solidFill>
                  <a:srgbClr val="FFFFFF"/>
                </a:solidFill>
                <a:effectLst>
                  <a:outerShdw blurRad="38100" dist="12700" dir="5400000" rotWithShape="0">
                    <a:srgbClr val="000000">
                      <a:alpha val="50000"/>
                    </a:srgbClr>
                  </a:outerShdw>
                </a:effectLst>
              </a:defRPr>
            </a:pPr>
            <a:endParaRPr sz="2250" kern="1200" dirty="0">
              <a:solidFill>
                <a:srgbClr val="FFFFFF"/>
              </a:solidFill>
              <a:effectLst>
                <a:outerShdw blurRad="38100" dist="12700" dir="5400000" rotWithShape="0">
                  <a:srgbClr val="000000">
                    <a:alpha val="50000"/>
                  </a:srgbClr>
                </a:outerShdw>
              </a:effectLst>
              <a:latin typeface="Calibri" panose="020F0502020204030204"/>
              <a:ea typeface="+mn-ea"/>
              <a:cs typeface="+mn-cs"/>
            </a:endParaRPr>
          </a:p>
        </p:txBody>
      </p:sp>
      <p:grpSp>
        <p:nvGrpSpPr>
          <p:cNvPr id="93" name="Group 92">
            <a:extLst>
              <a:ext uri="{FF2B5EF4-FFF2-40B4-BE49-F238E27FC236}">
                <a16:creationId xmlns:a16="http://schemas.microsoft.com/office/drawing/2014/main" id="{EEC63067-F58B-40C4-BE7E-4E8488FD5AF3}"/>
              </a:ext>
            </a:extLst>
          </p:cNvPr>
          <p:cNvGrpSpPr/>
          <p:nvPr/>
        </p:nvGrpSpPr>
        <p:grpSpPr>
          <a:xfrm>
            <a:off x="7277760" y="475304"/>
            <a:ext cx="1666651" cy="1073764"/>
            <a:chOff x="9777728" y="684595"/>
            <a:chExt cx="2351309" cy="2143094"/>
          </a:xfrm>
        </p:grpSpPr>
        <p:sp>
          <p:nvSpPr>
            <p:cNvPr id="94" name="TextBox 93">
              <a:extLst>
                <a:ext uri="{FF2B5EF4-FFF2-40B4-BE49-F238E27FC236}">
                  <a16:creationId xmlns:a16="http://schemas.microsoft.com/office/drawing/2014/main" id="{85EDAF93-2A1B-47AB-99C5-431A8EF06EE9}"/>
                </a:ext>
              </a:extLst>
            </p:cNvPr>
            <p:cNvSpPr txBox="1"/>
            <p:nvPr/>
          </p:nvSpPr>
          <p:spPr>
            <a:xfrm>
              <a:off x="9777728" y="684595"/>
              <a:ext cx="2351309" cy="859995"/>
            </a:xfrm>
            <a:prstGeom prst="rect">
              <a:avLst/>
            </a:prstGeom>
            <a:noFill/>
          </p:spPr>
          <p:txBody>
            <a:bodyPr wrap="square" lIns="0" rIns="0" rtlCol="0" anchor="b">
              <a:spAutoFit/>
            </a:bodyPr>
            <a:lstStyle/>
            <a:p>
              <a:pPr algn="r" defTabSz="685800">
                <a:buClrTx/>
              </a:pPr>
              <a:r>
                <a:rPr lang="en-US" sz="1050" b="1" kern="1200" noProof="1">
                  <a:solidFill>
                    <a:srgbClr val="FFCC4C"/>
                  </a:solidFill>
                  <a:latin typeface="Open sans" panose="020B0606030504020204" pitchFamily="34" charset="0"/>
                  <a:ea typeface="Open sans" panose="020B0606030504020204" pitchFamily="34" charset="0"/>
                  <a:cs typeface="Open sans" panose="020B0606030504020204" pitchFamily="34" charset="0"/>
                </a:rPr>
                <a:t>Cp </a:t>
              </a:r>
            </a:p>
            <a:p>
              <a:pPr algn="r" defTabSz="685800">
                <a:buClrTx/>
              </a:pPr>
              <a:r>
                <a:rPr lang="en-US" sz="1050" b="1" kern="1200" noProof="1">
                  <a:solidFill>
                    <a:srgbClr val="FFCC4C"/>
                  </a:solidFill>
                  <a:latin typeface="Open sans" panose="020B0606030504020204" pitchFamily="34" charset="0"/>
                  <a:ea typeface="Open sans" panose="020B0606030504020204" pitchFamily="34" charset="0"/>
                  <a:cs typeface="Open sans" panose="020B0606030504020204" pitchFamily="34" charset="0"/>
                </a:rPr>
                <a:t>Chest pain </a:t>
              </a:r>
            </a:p>
          </p:txBody>
        </p:sp>
        <p:sp>
          <p:nvSpPr>
            <p:cNvPr id="95" name="TextBox 94">
              <a:extLst>
                <a:ext uri="{FF2B5EF4-FFF2-40B4-BE49-F238E27FC236}">
                  <a16:creationId xmlns:a16="http://schemas.microsoft.com/office/drawing/2014/main" id="{29A8B7AB-4A8C-4BCA-9CF6-AFE7E2965E72}"/>
                </a:ext>
              </a:extLst>
            </p:cNvPr>
            <p:cNvSpPr txBox="1"/>
            <p:nvPr/>
          </p:nvSpPr>
          <p:spPr>
            <a:xfrm>
              <a:off x="9951869" y="1537696"/>
              <a:ext cx="2172923" cy="1289993"/>
            </a:xfrm>
            <a:prstGeom prst="rect">
              <a:avLst/>
            </a:prstGeom>
            <a:noFill/>
          </p:spPr>
          <p:txBody>
            <a:bodyPr wrap="square" lIns="0" rIns="0" rtlCol="0" anchor="t">
              <a:spAutoFit/>
            </a:bodyPr>
            <a:lstStyle/>
            <a:p>
              <a:pPr algn="r" defTabSz="685800">
                <a:buClrTx/>
              </a:pPr>
              <a:r>
                <a:rPr lang="en-US" sz="900" b="1" kern="1200" noProof="1">
                  <a:solidFill>
                    <a:prstClr val="white">
                      <a:lumMod val="75000"/>
                    </a:prstClr>
                  </a:solidFill>
                  <a:latin typeface="Calibri" panose="020F0502020204030204"/>
                  <a:ea typeface="+mn-ea"/>
                  <a:cs typeface="+mn-cs"/>
                </a:rPr>
                <a:t>chest pain type where  (1 = typical angina; 2 = atypical angina; 3 = non-anginal pain; 0 = asymptomatic)</a:t>
              </a:r>
            </a:p>
          </p:txBody>
        </p:sp>
      </p:grpSp>
      <p:grpSp>
        <p:nvGrpSpPr>
          <p:cNvPr id="96" name="Group 95">
            <a:extLst>
              <a:ext uri="{FF2B5EF4-FFF2-40B4-BE49-F238E27FC236}">
                <a16:creationId xmlns:a16="http://schemas.microsoft.com/office/drawing/2014/main" id="{83E7F3E8-E175-42CF-B4BD-EE83F9804161}"/>
              </a:ext>
            </a:extLst>
          </p:cNvPr>
          <p:cNvGrpSpPr/>
          <p:nvPr/>
        </p:nvGrpSpPr>
        <p:grpSpPr>
          <a:xfrm>
            <a:off x="7215977" y="2571751"/>
            <a:ext cx="1782328" cy="1318561"/>
            <a:chOff x="9276707" y="1158950"/>
            <a:chExt cx="2834237" cy="1758081"/>
          </a:xfrm>
        </p:grpSpPr>
        <p:sp>
          <p:nvSpPr>
            <p:cNvPr id="97" name="TextBox 96">
              <a:extLst>
                <a:ext uri="{FF2B5EF4-FFF2-40B4-BE49-F238E27FC236}">
                  <a16:creationId xmlns:a16="http://schemas.microsoft.com/office/drawing/2014/main" id="{11E27DA9-638E-4466-B249-55CF1B331951}"/>
                </a:ext>
              </a:extLst>
            </p:cNvPr>
            <p:cNvSpPr txBox="1"/>
            <p:nvPr/>
          </p:nvSpPr>
          <p:spPr>
            <a:xfrm>
              <a:off x="9276707" y="1158950"/>
              <a:ext cx="2834237" cy="769441"/>
            </a:xfrm>
            <a:prstGeom prst="rect">
              <a:avLst/>
            </a:prstGeom>
            <a:noFill/>
          </p:spPr>
          <p:txBody>
            <a:bodyPr wrap="square" lIns="0" rIns="0" rtlCol="0" anchor="b">
              <a:spAutoFit/>
            </a:bodyPr>
            <a:lstStyle/>
            <a:p>
              <a:pPr algn="r" defTabSz="685800">
                <a:buClrTx/>
              </a:pPr>
              <a:r>
                <a:rPr lang="en-US" sz="1050" b="1" kern="1200" noProof="1">
                  <a:solidFill>
                    <a:srgbClr val="7A9CC4"/>
                  </a:solidFill>
                  <a:latin typeface="Open sans" panose="020B0606030504020204" pitchFamily="34" charset="0"/>
                  <a:ea typeface="Open sans" panose="020B0606030504020204" pitchFamily="34" charset="0"/>
                  <a:cs typeface="Open sans" panose="020B0606030504020204" pitchFamily="34" charset="0"/>
                </a:rPr>
                <a:t>Restecg-electrocardiographic results  </a:t>
              </a:r>
            </a:p>
          </p:txBody>
        </p:sp>
        <p:sp>
          <p:nvSpPr>
            <p:cNvPr id="98" name="TextBox 97">
              <a:extLst>
                <a:ext uri="{FF2B5EF4-FFF2-40B4-BE49-F238E27FC236}">
                  <a16:creationId xmlns:a16="http://schemas.microsoft.com/office/drawing/2014/main" id="{7095C37A-198A-4AB8-8F21-246FB495395B}"/>
                </a:ext>
              </a:extLst>
            </p:cNvPr>
            <p:cNvSpPr txBox="1"/>
            <p:nvPr/>
          </p:nvSpPr>
          <p:spPr>
            <a:xfrm>
              <a:off x="9512928" y="1870591"/>
              <a:ext cx="2598016" cy="1046440"/>
            </a:xfrm>
            <a:prstGeom prst="rect">
              <a:avLst/>
            </a:prstGeom>
            <a:noFill/>
          </p:spPr>
          <p:txBody>
            <a:bodyPr wrap="square" lIns="0" rIns="0" rtlCol="0" anchor="t">
              <a:spAutoFit/>
            </a:bodyPr>
            <a:lstStyle/>
            <a:p>
              <a:pPr algn="r" defTabSz="685800">
                <a:buClrTx/>
              </a:pPr>
              <a:r>
                <a:rPr lang="en-US" sz="900" b="1" kern="1200" noProof="1">
                  <a:solidFill>
                    <a:prstClr val="white">
                      <a:lumMod val="75000"/>
                    </a:prstClr>
                  </a:solidFill>
                  <a:latin typeface="Calibri" panose="020F0502020204030204" pitchFamily="34" charset="0"/>
                  <a:ea typeface="Open sans" panose="020B0606030504020204" pitchFamily="34" charset="0"/>
                  <a:cs typeface="Calibri" panose="020F0502020204030204" pitchFamily="34" charset="0"/>
                </a:rPr>
                <a:t>resting electrocardiographic results 0 = normal; 1 = hypertrophy; 2 = having ST-T wave abnormality)</a:t>
              </a:r>
            </a:p>
            <a:p>
              <a:pPr defTabSz="685800">
                <a:buClrTx/>
              </a:pPr>
              <a:endParaRPr lang="en-US" sz="900" b="1" kern="1200" noProof="1">
                <a:solidFill>
                  <a:prstClr val="white">
                    <a:lumMod val="75000"/>
                  </a:prstClr>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99" name="Circle">
            <a:extLst>
              <a:ext uri="{FF2B5EF4-FFF2-40B4-BE49-F238E27FC236}">
                <a16:creationId xmlns:a16="http://schemas.microsoft.com/office/drawing/2014/main" id="{687D9CE6-036F-42A0-933B-D0F9D303410C}"/>
              </a:ext>
            </a:extLst>
          </p:cNvPr>
          <p:cNvSpPr/>
          <p:nvPr/>
        </p:nvSpPr>
        <p:spPr>
          <a:xfrm>
            <a:off x="6370637" y="875826"/>
            <a:ext cx="411241" cy="382307"/>
          </a:xfrm>
          <a:prstGeom prst="ellipse">
            <a:avLst/>
          </a:prstGeom>
          <a:solidFill>
            <a:schemeClr val="tx1">
              <a:lumMod val="85000"/>
              <a:lumOff val="15000"/>
            </a:schemeClr>
          </a:solidFill>
          <a:ln w="12700">
            <a:miter lim="400000"/>
          </a:ln>
        </p:spPr>
        <p:txBody>
          <a:bodyPr lIns="28575" tIns="28575" rIns="28575" bIns="28575" anchor="ctr"/>
          <a:lstStyle/>
          <a:p>
            <a:pPr algn="ctr" defTabSz="685800">
              <a:buClrTx/>
            </a:pPr>
            <a:r>
              <a:rPr lang="en-US" sz="1500" b="1" kern="1200" dirty="0">
                <a:solidFill>
                  <a:srgbClr val="D3D3D3"/>
                </a:solidFill>
                <a:latin typeface="Calibri" panose="020F0502020204030204"/>
                <a:ea typeface="+mn-ea"/>
                <a:cs typeface="+mn-cs"/>
              </a:rPr>
              <a:t>09</a:t>
            </a:r>
            <a:endParaRPr sz="1500" b="1" kern="1200" dirty="0">
              <a:solidFill>
                <a:srgbClr val="D3D3D3"/>
              </a:solidFill>
              <a:latin typeface="Calibri" panose="020F0502020204030204"/>
              <a:ea typeface="+mn-ea"/>
              <a:cs typeface="+mn-cs"/>
            </a:endParaRPr>
          </a:p>
        </p:txBody>
      </p:sp>
      <p:sp>
        <p:nvSpPr>
          <p:cNvPr id="100" name="Freeform: Shape 99">
            <a:extLst>
              <a:ext uri="{FF2B5EF4-FFF2-40B4-BE49-F238E27FC236}">
                <a16:creationId xmlns:a16="http://schemas.microsoft.com/office/drawing/2014/main" id="{71A85D0B-6017-4A88-8065-11882BF5C3F0}"/>
              </a:ext>
            </a:extLst>
          </p:cNvPr>
          <p:cNvSpPr/>
          <p:nvPr/>
        </p:nvSpPr>
        <p:spPr>
          <a:xfrm rot="16200000">
            <a:off x="6416171" y="1804647"/>
            <a:ext cx="731416" cy="501569"/>
          </a:xfrm>
          <a:custGeom>
            <a:avLst/>
            <a:gdLst>
              <a:gd name="connsiteX0" fmla="*/ 356865 w 1271232"/>
              <a:gd name="connsiteY0" fmla="*/ 1537 h 913702"/>
              <a:gd name="connsiteX1" fmla="*/ 354220 w 1271232"/>
              <a:gd name="connsiteY1" fmla="*/ 6411 h 913702"/>
              <a:gd name="connsiteX2" fmla="*/ 330219 w 1271232"/>
              <a:gd name="connsiteY2" fmla="*/ 125290 h 913702"/>
              <a:gd name="connsiteX3" fmla="*/ 333050 w 1271232"/>
              <a:gd name="connsiteY3" fmla="*/ 153373 h 913702"/>
              <a:gd name="connsiteX4" fmla="*/ 332432 w 1271232"/>
              <a:gd name="connsiteY4" fmla="*/ 150961 h 913702"/>
              <a:gd name="connsiteX5" fmla="*/ 332432 w 1271232"/>
              <a:gd name="connsiteY5" fmla="*/ 152567 h 913702"/>
              <a:gd name="connsiteX6" fmla="*/ 334579 w 1271232"/>
              <a:gd name="connsiteY6" fmla="*/ 168535 h 913702"/>
              <a:gd name="connsiteX7" fmla="*/ 336424 w 1271232"/>
              <a:gd name="connsiteY7" fmla="*/ 186841 h 913702"/>
              <a:gd name="connsiteX8" fmla="*/ 337511 w 1271232"/>
              <a:gd name="connsiteY8" fmla="*/ 190341 h 913702"/>
              <a:gd name="connsiteX9" fmla="*/ 342662 w 1271232"/>
              <a:gd name="connsiteY9" fmla="*/ 228651 h 913702"/>
              <a:gd name="connsiteX10" fmla="*/ 475402 w 1271232"/>
              <a:gd name="connsiteY10" fmla="*/ 401119 h 913702"/>
              <a:gd name="connsiteX11" fmla="*/ 460809 w 1271232"/>
              <a:gd name="connsiteY11" fmla="*/ 485590 h 913702"/>
              <a:gd name="connsiteX12" fmla="*/ 545277 w 1271232"/>
              <a:gd name="connsiteY12" fmla="*/ 631832 h 913702"/>
              <a:gd name="connsiteX13" fmla="*/ 480267 w 1271232"/>
              <a:gd name="connsiteY13" fmla="*/ 873873 h 913702"/>
              <a:gd name="connsiteX14" fmla="*/ 452658 w 1271232"/>
              <a:gd name="connsiteY14" fmla="*/ 890107 h 913702"/>
              <a:gd name="connsiteX15" fmla="*/ 210627 w 1271232"/>
              <a:gd name="connsiteY15" fmla="*/ 825126 h 913702"/>
              <a:gd name="connsiteX16" fmla="*/ 48199 w 1271232"/>
              <a:gd name="connsiteY16" fmla="*/ 544105 h 913702"/>
              <a:gd name="connsiteX17" fmla="*/ 285366 w 1271232"/>
              <a:gd name="connsiteY17" fmla="*/ 12881 h 913702"/>
              <a:gd name="connsiteX18" fmla="*/ 913559 w 1271232"/>
              <a:gd name="connsiteY18" fmla="*/ 0 h 913702"/>
              <a:gd name="connsiteX19" fmla="*/ 985562 w 1271232"/>
              <a:gd name="connsiteY19" fmla="*/ 11231 h 913702"/>
              <a:gd name="connsiteX20" fmla="*/ 1221085 w 1271232"/>
              <a:gd name="connsiteY20" fmla="*/ 540849 h 913702"/>
              <a:gd name="connsiteX21" fmla="*/ 1060235 w 1271232"/>
              <a:gd name="connsiteY21" fmla="*/ 818659 h 913702"/>
              <a:gd name="connsiteX22" fmla="*/ 818204 w 1271232"/>
              <a:gd name="connsiteY22" fmla="*/ 883640 h 913702"/>
              <a:gd name="connsiteX23" fmla="*/ 798681 w 1271232"/>
              <a:gd name="connsiteY23" fmla="*/ 872267 h 913702"/>
              <a:gd name="connsiteX24" fmla="*/ 733736 w 1271232"/>
              <a:gd name="connsiteY24" fmla="*/ 630182 h 913702"/>
              <a:gd name="connsiteX25" fmla="*/ 818204 w 1271232"/>
              <a:gd name="connsiteY25" fmla="*/ 483985 h 913702"/>
              <a:gd name="connsiteX26" fmla="*/ 798681 w 1271232"/>
              <a:gd name="connsiteY26" fmla="*/ 396258 h 913702"/>
              <a:gd name="connsiteX27" fmla="*/ 926865 w 1271232"/>
              <a:gd name="connsiteY27" fmla="*/ 226512 h 913702"/>
              <a:gd name="connsiteX28" fmla="*/ 930173 w 1271232"/>
              <a:gd name="connsiteY28" fmla="*/ 201858 h 913702"/>
              <a:gd name="connsiteX29" fmla="*/ 934834 w 1271232"/>
              <a:gd name="connsiteY29" fmla="*/ 186841 h 913702"/>
              <a:gd name="connsiteX30" fmla="*/ 941039 w 1271232"/>
              <a:gd name="connsiteY30" fmla="*/ 125290 h 913702"/>
              <a:gd name="connsiteX31" fmla="*/ 917039 w 1271232"/>
              <a:gd name="connsiteY31" fmla="*/ 6411 h 913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71232" h="913702">
                <a:moveTo>
                  <a:pt x="356865" y="1537"/>
                </a:moveTo>
                <a:lnTo>
                  <a:pt x="354220" y="6411"/>
                </a:lnTo>
                <a:cubicBezTo>
                  <a:pt x="338765" y="42950"/>
                  <a:pt x="330219" y="83122"/>
                  <a:pt x="330219" y="125290"/>
                </a:cubicBezTo>
                <a:lnTo>
                  <a:pt x="333050" y="153373"/>
                </a:lnTo>
                <a:lnTo>
                  <a:pt x="332432" y="150961"/>
                </a:lnTo>
                <a:cubicBezTo>
                  <a:pt x="332432" y="152567"/>
                  <a:pt x="332432" y="152567"/>
                  <a:pt x="332432" y="152567"/>
                </a:cubicBezTo>
                <a:lnTo>
                  <a:pt x="334579" y="168535"/>
                </a:lnTo>
                <a:lnTo>
                  <a:pt x="336424" y="186841"/>
                </a:lnTo>
                <a:lnTo>
                  <a:pt x="337511" y="190341"/>
                </a:lnTo>
                <a:lnTo>
                  <a:pt x="342662" y="228651"/>
                </a:lnTo>
                <a:cubicBezTo>
                  <a:pt x="362690" y="301230"/>
                  <a:pt x="410819" y="362150"/>
                  <a:pt x="475402" y="401119"/>
                </a:cubicBezTo>
                <a:cubicBezTo>
                  <a:pt x="452658" y="420609"/>
                  <a:pt x="442930" y="456378"/>
                  <a:pt x="460809" y="485590"/>
                </a:cubicBezTo>
                <a:lnTo>
                  <a:pt x="545277" y="631832"/>
                </a:lnTo>
                <a:cubicBezTo>
                  <a:pt x="593986" y="716303"/>
                  <a:pt x="564800" y="825126"/>
                  <a:pt x="480267" y="873873"/>
                </a:cubicBezTo>
                <a:lnTo>
                  <a:pt x="452658" y="890107"/>
                </a:lnTo>
                <a:cubicBezTo>
                  <a:pt x="368191" y="938854"/>
                  <a:pt x="259336" y="909597"/>
                  <a:pt x="210627" y="825126"/>
                </a:cubicBezTo>
                <a:lnTo>
                  <a:pt x="48199" y="544105"/>
                </a:lnTo>
                <a:cubicBezTo>
                  <a:pt x="-73672" y="332882"/>
                  <a:pt x="46556" y="64840"/>
                  <a:pt x="285366" y="12881"/>
                </a:cubicBezTo>
                <a:close/>
                <a:moveTo>
                  <a:pt x="913559" y="0"/>
                </a:moveTo>
                <a:lnTo>
                  <a:pt x="985562" y="11231"/>
                </a:lnTo>
                <a:cubicBezTo>
                  <a:pt x="1225950" y="61584"/>
                  <a:pt x="1346177" y="329671"/>
                  <a:pt x="1221085" y="540849"/>
                </a:cubicBezTo>
                <a:lnTo>
                  <a:pt x="1060235" y="818659"/>
                </a:lnTo>
                <a:cubicBezTo>
                  <a:pt x="1011526" y="903130"/>
                  <a:pt x="902671" y="932343"/>
                  <a:pt x="818204" y="883640"/>
                </a:cubicBezTo>
                <a:lnTo>
                  <a:pt x="798681" y="872267"/>
                </a:lnTo>
                <a:cubicBezTo>
                  <a:pt x="714213" y="823520"/>
                  <a:pt x="684961" y="714653"/>
                  <a:pt x="733736" y="630182"/>
                </a:cubicBezTo>
                <a:lnTo>
                  <a:pt x="818204" y="483985"/>
                </a:lnTo>
                <a:cubicBezTo>
                  <a:pt x="836083" y="453122"/>
                  <a:pt x="824711" y="415748"/>
                  <a:pt x="798681" y="396258"/>
                </a:cubicBezTo>
                <a:cubicBezTo>
                  <a:pt x="860848" y="357256"/>
                  <a:pt x="907449" y="297256"/>
                  <a:pt x="926865" y="226512"/>
                </a:cubicBezTo>
                <a:lnTo>
                  <a:pt x="930173" y="201858"/>
                </a:lnTo>
                <a:lnTo>
                  <a:pt x="934834" y="186841"/>
                </a:lnTo>
                <a:cubicBezTo>
                  <a:pt x="938903" y="166959"/>
                  <a:pt x="941039" y="146374"/>
                  <a:pt x="941039" y="125290"/>
                </a:cubicBezTo>
                <a:cubicBezTo>
                  <a:pt x="941039" y="83122"/>
                  <a:pt x="932493" y="42950"/>
                  <a:pt x="917039" y="6411"/>
                </a:cubicBezTo>
                <a:close/>
              </a:path>
            </a:pathLst>
          </a:custGeom>
          <a:solidFill>
            <a:srgbClr val="C13018"/>
          </a:solidFill>
          <a:ln w="12700">
            <a:miter lim="400000"/>
          </a:ln>
        </p:spPr>
        <p:txBody>
          <a:bodyPr wrap="square" lIns="28575" tIns="28575" rIns="28575" bIns="28575" anchor="ctr">
            <a:noAutofit/>
          </a:bodyPr>
          <a:lstStyle/>
          <a:p>
            <a:pPr defTabSz="685800">
              <a:buClrTx/>
              <a:defRPr sz="3000">
                <a:solidFill>
                  <a:srgbClr val="FFFFFF"/>
                </a:solidFill>
                <a:effectLst>
                  <a:outerShdw blurRad="38100" dist="12700" dir="5400000" rotWithShape="0">
                    <a:srgbClr val="000000">
                      <a:alpha val="50000"/>
                    </a:srgbClr>
                  </a:outerShdw>
                </a:effectLst>
              </a:defRPr>
            </a:pPr>
            <a:endParaRPr sz="2250" kern="1200" dirty="0">
              <a:solidFill>
                <a:srgbClr val="FFFFFF"/>
              </a:solidFill>
              <a:effectLst>
                <a:outerShdw blurRad="38100" dist="12700" dir="5400000" rotWithShape="0">
                  <a:srgbClr val="000000">
                    <a:alpha val="50000"/>
                  </a:srgbClr>
                </a:outerShdw>
              </a:effectLst>
              <a:latin typeface="Calibri" panose="020F0502020204030204"/>
              <a:ea typeface="+mn-ea"/>
              <a:cs typeface="+mn-cs"/>
            </a:endParaRPr>
          </a:p>
        </p:txBody>
      </p:sp>
      <p:sp>
        <p:nvSpPr>
          <p:cNvPr id="101" name="Circle">
            <a:extLst>
              <a:ext uri="{FF2B5EF4-FFF2-40B4-BE49-F238E27FC236}">
                <a16:creationId xmlns:a16="http://schemas.microsoft.com/office/drawing/2014/main" id="{A7E73D55-D7D3-40DC-BF56-6E744642C346}"/>
              </a:ext>
            </a:extLst>
          </p:cNvPr>
          <p:cNvSpPr/>
          <p:nvPr/>
        </p:nvSpPr>
        <p:spPr>
          <a:xfrm>
            <a:off x="6358249" y="1864277"/>
            <a:ext cx="411241" cy="382307"/>
          </a:xfrm>
          <a:prstGeom prst="ellipse">
            <a:avLst/>
          </a:prstGeom>
          <a:solidFill>
            <a:schemeClr val="tx1">
              <a:lumMod val="85000"/>
              <a:lumOff val="15000"/>
            </a:schemeClr>
          </a:solidFill>
          <a:ln w="12700">
            <a:miter lim="400000"/>
          </a:ln>
        </p:spPr>
        <p:txBody>
          <a:bodyPr lIns="28575" tIns="28575" rIns="28575" bIns="28575" anchor="ctr"/>
          <a:lstStyle/>
          <a:p>
            <a:pPr algn="ctr" defTabSz="685800">
              <a:buClrTx/>
            </a:pPr>
            <a:r>
              <a:rPr lang="en-US" sz="1500" b="1" kern="1200" dirty="0">
                <a:solidFill>
                  <a:srgbClr val="D3D3D3"/>
                </a:solidFill>
                <a:latin typeface="Calibri" panose="020F0502020204030204"/>
                <a:ea typeface="+mn-ea"/>
                <a:cs typeface="+mn-cs"/>
              </a:rPr>
              <a:t>10</a:t>
            </a:r>
            <a:endParaRPr sz="1500" b="1" kern="1200" dirty="0">
              <a:solidFill>
                <a:srgbClr val="D3D3D3"/>
              </a:solidFill>
              <a:latin typeface="Calibri" panose="020F0502020204030204"/>
              <a:ea typeface="+mn-ea"/>
              <a:cs typeface="+mn-cs"/>
            </a:endParaRPr>
          </a:p>
        </p:txBody>
      </p:sp>
      <p:grpSp>
        <p:nvGrpSpPr>
          <p:cNvPr id="102" name="Group 101">
            <a:extLst>
              <a:ext uri="{FF2B5EF4-FFF2-40B4-BE49-F238E27FC236}">
                <a16:creationId xmlns:a16="http://schemas.microsoft.com/office/drawing/2014/main" id="{B359A750-B669-4E96-83FD-CCB78906D216}"/>
              </a:ext>
            </a:extLst>
          </p:cNvPr>
          <p:cNvGrpSpPr/>
          <p:nvPr/>
        </p:nvGrpSpPr>
        <p:grpSpPr>
          <a:xfrm>
            <a:off x="7045052" y="1675331"/>
            <a:ext cx="2007147" cy="725377"/>
            <a:chOff x="585328" y="1363717"/>
            <a:chExt cx="2136702" cy="725377"/>
          </a:xfrm>
        </p:grpSpPr>
        <p:sp>
          <p:nvSpPr>
            <p:cNvPr id="103" name="TextBox 102">
              <a:extLst>
                <a:ext uri="{FF2B5EF4-FFF2-40B4-BE49-F238E27FC236}">
                  <a16:creationId xmlns:a16="http://schemas.microsoft.com/office/drawing/2014/main" id="{BEA89786-CADE-49BB-8DFA-35B03F50D78A}"/>
                </a:ext>
              </a:extLst>
            </p:cNvPr>
            <p:cNvSpPr txBox="1"/>
            <p:nvPr/>
          </p:nvSpPr>
          <p:spPr>
            <a:xfrm>
              <a:off x="585328" y="1363717"/>
              <a:ext cx="2012118" cy="430887"/>
            </a:xfrm>
            <a:prstGeom prst="rect">
              <a:avLst/>
            </a:prstGeom>
            <a:noFill/>
          </p:spPr>
          <p:txBody>
            <a:bodyPr wrap="square" lIns="0" rIns="0" rtlCol="0" anchor="b">
              <a:spAutoFit/>
            </a:bodyPr>
            <a:lstStyle/>
            <a:p>
              <a:pPr algn="r" defTabSz="685800">
                <a:buClrTx/>
              </a:pPr>
              <a:r>
                <a:rPr lang="en-US" sz="1050" b="1" kern="1200" noProof="1">
                  <a:solidFill>
                    <a:srgbClr val="C13018"/>
                  </a:solidFill>
                  <a:latin typeface="Open sans" panose="020B0606030504020204" pitchFamily="34" charset="0"/>
                  <a:ea typeface="Open sans" panose="020B0606030504020204" pitchFamily="34" charset="0"/>
                  <a:cs typeface="Open sans" panose="020B0606030504020204" pitchFamily="34" charset="0"/>
                </a:rPr>
                <a:t>Trtbps –</a:t>
              </a:r>
            </a:p>
            <a:p>
              <a:pPr algn="r" defTabSz="685800">
                <a:buClrTx/>
              </a:pPr>
              <a:r>
                <a:rPr lang="en-US" sz="1050" b="1" kern="1200" noProof="1">
                  <a:solidFill>
                    <a:srgbClr val="C13018"/>
                  </a:solidFill>
                  <a:latin typeface="Open sans" panose="020B0606030504020204" pitchFamily="34" charset="0"/>
                  <a:ea typeface="Open sans" panose="020B0606030504020204" pitchFamily="34" charset="0"/>
                  <a:cs typeface="Open sans" panose="020B0606030504020204" pitchFamily="34" charset="0"/>
                </a:rPr>
                <a:t>Resting blood pressure</a:t>
              </a:r>
            </a:p>
          </p:txBody>
        </p:sp>
        <p:sp>
          <p:nvSpPr>
            <p:cNvPr id="104" name="TextBox 103">
              <a:extLst>
                <a:ext uri="{FF2B5EF4-FFF2-40B4-BE49-F238E27FC236}">
                  <a16:creationId xmlns:a16="http://schemas.microsoft.com/office/drawing/2014/main" id="{16D37EA1-EC4C-467A-AFA5-1FF7275C5595}"/>
                </a:ext>
              </a:extLst>
            </p:cNvPr>
            <p:cNvSpPr txBox="1"/>
            <p:nvPr/>
          </p:nvSpPr>
          <p:spPr>
            <a:xfrm>
              <a:off x="700075" y="1719762"/>
              <a:ext cx="2021955" cy="369332"/>
            </a:xfrm>
            <a:prstGeom prst="rect">
              <a:avLst/>
            </a:prstGeom>
            <a:noFill/>
          </p:spPr>
          <p:txBody>
            <a:bodyPr wrap="square">
              <a:spAutoFit/>
            </a:bodyPr>
            <a:lstStyle/>
            <a:p>
              <a:pPr algn="r"/>
              <a:r>
                <a:rPr lang="en-US" sz="900" b="1" kern="1200" dirty="0">
                  <a:solidFill>
                    <a:prstClr val="white">
                      <a:lumMod val="75000"/>
                    </a:prstClr>
                  </a:solidFill>
                  <a:latin typeface="Calibri" panose="020F0502020204030204"/>
                  <a:ea typeface="+mn-ea"/>
                  <a:cs typeface="+mn-cs"/>
                </a:rPr>
                <a:t>resting blood pressure (in mm Hg on admission to the hospital)</a:t>
              </a:r>
            </a:p>
          </p:txBody>
        </p:sp>
      </p:grpSp>
      <p:sp>
        <p:nvSpPr>
          <p:cNvPr id="105" name="Freeform: Shape 104">
            <a:extLst>
              <a:ext uri="{FF2B5EF4-FFF2-40B4-BE49-F238E27FC236}">
                <a16:creationId xmlns:a16="http://schemas.microsoft.com/office/drawing/2014/main" id="{DAE2CC9D-DC29-4C6C-9639-0E3DF423D83F}"/>
              </a:ext>
            </a:extLst>
          </p:cNvPr>
          <p:cNvSpPr/>
          <p:nvPr/>
        </p:nvSpPr>
        <p:spPr>
          <a:xfrm rot="16200000">
            <a:off x="6428560" y="2837287"/>
            <a:ext cx="731416" cy="501569"/>
          </a:xfrm>
          <a:custGeom>
            <a:avLst/>
            <a:gdLst>
              <a:gd name="connsiteX0" fmla="*/ 356865 w 1271232"/>
              <a:gd name="connsiteY0" fmla="*/ 1537 h 913702"/>
              <a:gd name="connsiteX1" fmla="*/ 354220 w 1271232"/>
              <a:gd name="connsiteY1" fmla="*/ 6411 h 913702"/>
              <a:gd name="connsiteX2" fmla="*/ 330219 w 1271232"/>
              <a:gd name="connsiteY2" fmla="*/ 125290 h 913702"/>
              <a:gd name="connsiteX3" fmla="*/ 333050 w 1271232"/>
              <a:gd name="connsiteY3" fmla="*/ 153373 h 913702"/>
              <a:gd name="connsiteX4" fmla="*/ 332432 w 1271232"/>
              <a:gd name="connsiteY4" fmla="*/ 150961 h 913702"/>
              <a:gd name="connsiteX5" fmla="*/ 332432 w 1271232"/>
              <a:gd name="connsiteY5" fmla="*/ 152567 h 913702"/>
              <a:gd name="connsiteX6" fmla="*/ 334579 w 1271232"/>
              <a:gd name="connsiteY6" fmla="*/ 168535 h 913702"/>
              <a:gd name="connsiteX7" fmla="*/ 336424 w 1271232"/>
              <a:gd name="connsiteY7" fmla="*/ 186841 h 913702"/>
              <a:gd name="connsiteX8" fmla="*/ 337511 w 1271232"/>
              <a:gd name="connsiteY8" fmla="*/ 190341 h 913702"/>
              <a:gd name="connsiteX9" fmla="*/ 342662 w 1271232"/>
              <a:gd name="connsiteY9" fmla="*/ 228651 h 913702"/>
              <a:gd name="connsiteX10" fmla="*/ 475402 w 1271232"/>
              <a:gd name="connsiteY10" fmla="*/ 401119 h 913702"/>
              <a:gd name="connsiteX11" fmla="*/ 460809 w 1271232"/>
              <a:gd name="connsiteY11" fmla="*/ 485590 h 913702"/>
              <a:gd name="connsiteX12" fmla="*/ 545277 w 1271232"/>
              <a:gd name="connsiteY12" fmla="*/ 631832 h 913702"/>
              <a:gd name="connsiteX13" fmla="*/ 480267 w 1271232"/>
              <a:gd name="connsiteY13" fmla="*/ 873873 h 913702"/>
              <a:gd name="connsiteX14" fmla="*/ 452658 w 1271232"/>
              <a:gd name="connsiteY14" fmla="*/ 890107 h 913702"/>
              <a:gd name="connsiteX15" fmla="*/ 210627 w 1271232"/>
              <a:gd name="connsiteY15" fmla="*/ 825126 h 913702"/>
              <a:gd name="connsiteX16" fmla="*/ 48199 w 1271232"/>
              <a:gd name="connsiteY16" fmla="*/ 544105 h 913702"/>
              <a:gd name="connsiteX17" fmla="*/ 285366 w 1271232"/>
              <a:gd name="connsiteY17" fmla="*/ 12881 h 913702"/>
              <a:gd name="connsiteX18" fmla="*/ 913559 w 1271232"/>
              <a:gd name="connsiteY18" fmla="*/ 0 h 913702"/>
              <a:gd name="connsiteX19" fmla="*/ 985562 w 1271232"/>
              <a:gd name="connsiteY19" fmla="*/ 11231 h 913702"/>
              <a:gd name="connsiteX20" fmla="*/ 1221085 w 1271232"/>
              <a:gd name="connsiteY20" fmla="*/ 540849 h 913702"/>
              <a:gd name="connsiteX21" fmla="*/ 1060235 w 1271232"/>
              <a:gd name="connsiteY21" fmla="*/ 818659 h 913702"/>
              <a:gd name="connsiteX22" fmla="*/ 818204 w 1271232"/>
              <a:gd name="connsiteY22" fmla="*/ 883640 h 913702"/>
              <a:gd name="connsiteX23" fmla="*/ 798681 w 1271232"/>
              <a:gd name="connsiteY23" fmla="*/ 872267 h 913702"/>
              <a:gd name="connsiteX24" fmla="*/ 733736 w 1271232"/>
              <a:gd name="connsiteY24" fmla="*/ 630182 h 913702"/>
              <a:gd name="connsiteX25" fmla="*/ 818204 w 1271232"/>
              <a:gd name="connsiteY25" fmla="*/ 483985 h 913702"/>
              <a:gd name="connsiteX26" fmla="*/ 798681 w 1271232"/>
              <a:gd name="connsiteY26" fmla="*/ 396258 h 913702"/>
              <a:gd name="connsiteX27" fmla="*/ 926865 w 1271232"/>
              <a:gd name="connsiteY27" fmla="*/ 226512 h 913702"/>
              <a:gd name="connsiteX28" fmla="*/ 930173 w 1271232"/>
              <a:gd name="connsiteY28" fmla="*/ 201858 h 913702"/>
              <a:gd name="connsiteX29" fmla="*/ 934834 w 1271232"/>
              <a:gd name="connsiteY29" fmla="*/ 186841 h 913702"/>
              <a:gd name="connsiteX30" fmla="*/ 941039 w 1271232"/>
              <a:gd name="connsiteY30" fmla="*/ 125290 h 913702"/>
              <a:gd name="connsiteX31" fmla="*/ 917039 w 1271232"/>
              <a:gd name="connsiteY31" fmla="*/ 6411 h 913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71232" h="913702">
                <a:moveTo>
                  <a:pt x="356865" y="1537"/>
                </a:moveTo>
                <a:lnTo>
                  <a:pt x="354220" y="6411"/>
                </a:lnTo>
                <a:cubicBezTo>
                  <a:pt x="338765" y="42950"/>
                  <a:pt x="330219" y="83122"/>
                  <a:pt x="330219" y="125290"/>
                </a:cubicBezTo>
                <a:lnTo>
                  <a:pt x="333050" y="153373"/>
                </a:lnTo>
                <a:lnTo>
                  <a:pt x="332432" y="150961"/>
                </a:lnTo>
                <a:cubicBezTo>
                  <a:pt x="332432" y="152567"/>
                  <a:pt x="332432" y="152567"/>
                  <a:pt x="332432" y="152567"/>
                </a:cubicBezTo>
                <a:lnTo>
                  <a:pt x="334579" y="168535"/>
                </a:lnTo>
                <a:lnTo>
                  <a:pt x="336424" y="186841"/>
                </a:lnTo>
                <a:lnTo>
                  <a:pt x="337511" y="190341"/>
                </a:lnTo>
                <a:lnTo>
                  <a:pt x="342662" y="228651"/>
                </a:lnTo>
                <a:cubicBezTo>
                  <a:pt x="362690" y="301230"/>
                  <a:pt x="410819" y="362150"/>
                  <a:pt x="475402" y="401119"/>
                </a:cubicBezTo>
                <a:cubicBezTo>
                  <a:pt x="452658" y="420609"/>
                  <a:pt x="442930" y="456378"/>
                  <a:pt x="460809" y="485590"/>
                </a:cubicBezTo>
                <a:lnTo>
                  <a:pt x="545277" y="631832"/>
                </a:lnTo>
                <a:cubicBezTo>
                  <a:pt x="593986" y="716303"/>
                  <a:pt x="564800" y="825126"/>
                  <a:pt x="480267" y="873873"/>
                </a:cubicBezTo>
                <a:lnTo>
                  <a:pt x="452658" y="890107"/>
                </a:lnTo>
                <a:cubicBezTo>
                  <a:pt x="368191" y="938854"/>
                  <a:pt x="259336" y="909597"/>
                  <a:pt x="210627" y="825126"/>
                </a:cubicBezTo>
                <a:lnTo>
                  <a:pt x="48199" y="544105"/>
                </a:lnTo>
                <a:cubicBezTo>
                  <a:pt x="-73672" y="332882"/>
                  <a:pt x="46556" y="64840"/>
                  <a:pt x="285366" y="12881"/>
                </a:cubicBezTo>
                <a:close/>
                <a:moveTo>
                  <a:pt x="913559" y="0"/>
                </a:moveTo>
                <a:lnTo>
                  <a:pt x="985562" y="11231"/>
                </a:lnTo>
                <a:cubicBezTo>
                  <a:pt x="1225950" y="61584"/>
                  <a:pt x="1346177" y="329671"/>
                  <a:pt x="1221085" y="540849"/>
                </a:cubicBezTo>
                <a:lnTo>
                  <a:pt x="1060235" y="818659"/>
                </a:lnTo>
                <a:cubicBezTo>
                  <a:pt x="1011526" y="903130"/>
                  <a:pt x="902671" y="932343"/>
                  <a:pt x="818204" y="883640"/>
                </a:cubicBezTo>
                <a:lnTo>
                  <a:pt x="798681" y="872267"/>
                </a:lnTo>
                <a:cubicBezTo>
                  <a:pt x="714213" y="823520"/>
                  <a:pt x="684961" y="714653"/>
                  <a:pt x="733736" y="630182"/>
                </a:cubicBezTo>
                <a:lnTo>
                  <a:pt x="818204" y="483985"/>
                </a:lnTo>
                <a:cubicBezTo>
                  <a:pt x="836083" y="453122"/>
                  <a:pt x="824711" y="415748"/>
                  <a:pt x="798681" y="396258"/>
                </a:cubicBezTo>
                <a:cubicBezTo>
                  <a:pt x="860848" y="357256"/>
                  <a:pt x="907449" y="297256"/>
                  <a:pt x="926865" y="226512"/>
                </a:cubicBezTo>
                <a:lnTo>
                  <a:pt x="930173" y="201858"/>
                </a:lnTo>
                <a:lnTo>
                  <a:pt x="934834" y="186841"/>
                </a:lnTo>
                <a:cubicBezTo>
                  <a:pt x="938903" y="166959"/>
                  <a:pt x="941039" y="146374"/>
                  <a:pt x="941039" y="125290"/>
                </a:cubicBezTo>
                <a:cubicBezTo>
                  <a:pt x="941039" y="83122"/>
                  <a:pt x="932493" y="42950"/>
                  <a:pt x="917039" y="6411"/>
                </a:cubicBezTo>
                <a:close/>
              </a:path>
            </a:pathLst>
          </a:custGeom>
          <a:solidFill>
            <a:srgbClr val="7A9CC4"/>
          </a:solidFill>
          <a:ln w="12700">
            <a:miter lim="400000"/>
          </a:ln>
        </p:spPr>
        <p:txBody>
          <a:bodyPr wrap="square" lIns="28575" tIns="28575" rIns="28575" bIns="28575" anchor="ctr">
            <a:noAutofit/>
          </a:bodyPr>
          <a:lstStyle/>
          <a:p>
            <a:pPr defTabSz="685800">
              <a:buClrTx/>
              <a:defRPr sz="3000">
                <a:solidFill>
                  <a:srgbClr val="FFFFFF"/>
                </a:solidFill>
                <a:effectLst>
                  <a:outerShdw blurRad="38100" dist="12700" dir="5400000" rotWithShape="0">
                    <a:srgbClr val="000000">
                      <a:alpha val="50000"/>
                    </a:srgbClr>
                  </a:outerShdw>
                </a:effectLst>
              </a:defRPr>
            </a:pPr>
            <a:endParaRPr sz="2250" kern="1200" dirty="0">
              <a:solidFill>
                <a:srgbClr val="FFFFFF"/>
              </a:solidFill>
              <a:effectLst>
                <a:outerShdw blurRad="38100" dist="12700" dir="5400000" rotWithShape="0">
                  <a:srgbClr val="000000">
                    <a:alpha val="50000"/>
                  </a:srgbClr>
                </a:outerShdw>
              </a:effectLst>
              <a:latin typeface="Calibri" panose="020F0502020204030204"/>
              <a:ea typeface="+mn-ea"/>
              <a:cs typeface="+mn-cs"/>
            </a:endParaRPr>
          </a:p>
        </p:txBody>
      </p:sp>
      <p:sp>
        <p:nvSpPr>
          <p:cNvPr id="106" name="Circle">
            <a:extLst>
              <a:ext uri="{FF2B5EF4-FFF2-40B4-BE49-F238E27FC236}">
                <a16:creationId xmlns:a16="http://schemas.microsoft.com/office/drawing/2014/main" id="{3BFCEEE8-87AA-47B0-A906-CE8CA7319A8B}"/>
              </a:ext>
            </a:extLst>
          </p:cNvPr>
          <p:cNvSpPr/>
          <p:nvPr/>
        </p:nvSpPr>
        <p:spPr>
          <a:xfrm>
            <a:off x="6370638" y="2896917"/>
            <a:ext cx="411241" cy="382307"/>
          </a:xfrm>
          <a:prstGeom prst="ellipse">
            <a:avLst/>
          </a:prstGeom>
          <a:solidFill>
            <a:schemeClr val="tx1">
              <a:lumMod val="85000"/>
              <a:lumOff val="15000"/>
            </a:schemeClr>
          </a:solidFill>
          <a:ln w="12700">
            <a:miter lim="400000"/>
          </a:ln>
        </p:spPr>
        <p:txBody>
          <a:bodyPr lIns="28575" tIns="28575" rIns="28575" bIns="28575" anchor="ctr"/>
          <a:lstStyle/>
          <a:p>
            <a:pPr algn="ctr" defTabSz="685800">
              <a:buClrTx/>
            </a:pPr>
            <a:r>
              <a:rPr lang="en-US" sz="1500" b="1" kern="1200" dirty="0">
                <a:solidFill>
                  <a:srgbClr val="D3D3D3"/>
                </a:solidFill>
                <a:latin typeface="Calibri" panose="020F0502020204030204"/>
                <a:ea typeface="+mn-ea"/>
                <a:cs typeface="+mn-cs"/>
              </a:rPr>
              <a:t>11</a:t>
            </a:r>
            <a:endParaRPr sz="1500" b="1" kern="1200" dirty="0">
              <a:solidFill>
                <a:srgbClr val="D3D3D3"/>
              </a:solidFill>
              <a:latin typeface="Calibri" panose="020F0502020204030204"/>
              <a:ea typeface="+mn-ea"/>
              <a:cs typeface="+mn-cs"/>
            </a:endParaRPr>
          </a:p>
        </p:txBody>
      </p:sp>
      <p:sp>
        <p:nvSpPr>
          <p:cNvPr id="107" name="Freeform: Shape 106">
            <a:extLst>
              <a:ext uri="{FF2B5EF4-FFF2-40B4-BE49-F238E27FC236}">
                <a16:creationId xmlns:a16="http://schemas.microsoft.com/office/drawing/2014/main" id="{A7B45A98-FF45-4F38-BE86-357A7287DE02}"/>
              </a:ext>
            </a:extLst>
          </p:cNvPr>
          <p:cNvSpPr/>
          <p:nvPr/>
        </p:nvSpPr>
        <p:spPr>
          <a:xfrm rot="16200000">
            <a:off x="6428559" y="4057185"/>
            <a:ext cx="731416" cy="501569"/>
          </a:xfrm>
          <a:custGeom>
            <a:avLst/>
            <a:gdLst>
              <a:gd name="connsiteX0" fmla="*/ 356865 w 1271232"/>
              <a:gd name="connsiteY0" fmla="*/ 1537 h 913702"/>
              <a:gd name="connsiteX1" fmla="*/ 354220 w 1271232"/>
              <a:gd name="connsiteY1" fmla="*/ 6411 h 913702"/>
              <a:gd name="connsiteX2" fmla="*/ 330219 w 1271232"/>
              <a:gd name="connsiteY2" fmla="*/ 125290 h 913702"/>
              <a:gd name="connsiteX3" fmla="*/ 333050 w 1271232"/>
              <a:gd name="connsiteY3" fmla="*/ 153373 h 913702"/>
              <a:gd name="connsiteX4" fmla="*/ 332432 w 1271232"/>
              <a:gd name="connsiteY4" fmla="*/ 150961 h 913702"/>
              <a:gd name="connsiteX5" fmla="*/ 332432 w 1271232"/>
              <a:gd name="connsiteY5" fmla="*/ 152567 h 913702"/>
              <a:gd name="connsiteX6" fmla="*/ 334579 w 1271232"/>
              <a:gd name="connsiteY6" fmla="*/ 168535 h 913702"/>
              <a:gd name="connsiteX7" fmla="*/ 336424 w 1271232"/>
              <a:gd name="connsiteY7" fmla="*/ 186841 h 913702"/>
              <a:gd name="connsiteX8" fmla="*/ 337511 w 1271232"/>
              <a:gd name="connsiteY8" fmla="*/ 190341 h 913702"/>
              <a:gd name="connsiteX9" fmla="*/ 342662 w 1271232"/>
              <a:gd name="connsiteY9" fmla="*/ 228651 h 913702"/>
              <a:gd name="connsiteX10" fmla="*/ 475402 w 1271232"/>
              <a:gd name="connsiteY10" fmla="*/ 401119 h 913702"/>
              <a:gd name="connsiteX11" fmla="*/ 460809 w 1271232"/>
              <a:gd name="connsiteY11" fmla="*/ 485590 h 913702"/>
              <a:gd name="connsiteX12" fmla="*/ 545277 w 1271232"/>
              <a:gd name="connsiteY12" fmla="*/ 631832 h 913702"/>
              <a:gd name="connsiteX13" fmla="*/ 480267 w 1271232"/>
              <a:gd name="connsiteY13" fmla="*/ 873873 h 913702"/>
              <a:gd name="connsiteX14" fmla="*/ 452658 w 1271232"/>
              <a:gd name="connsiteY14" fmla="*/ 890107 h 913702"/>
              <a:gd name="connsiteX15" fmla="*/ 210627 w 1271232"/>
              <a:gd name="connsiteY15" fmla="*/ 825126 h 913702"/>
              <a:gd name="connsiteX16" fmla="*/ 48199 w 1271232"/>
              <a:gd name="connsiteY16" fmla="*/ 544105 h 913702"/>
              <a:gd name="connsiteX17" fmla="*/ 285366 w 1271232"/>
              <a:gd name="connsiteY17" fmla="*/ 12881 h 913702"/>
              <a:gd name="connsiteX18" fmla="*/ 913559 w 1271232"/>
              <a:gd name="connsiteY18" fmla="*/ 0 h 913702"/>
              <a:gd name="connsiteX19" fmla="*/ 985562 w 1271232"/>
              <a:gd name="connsiteY19" fmla="*/ 11231 h 913702"/>
              <a:gd name="connsiteX20" fmla="*/ 1221085 w 1271232"/>
              <a:gd name="connsiteY20" fmla="*/ 540849 h 913702"/>
              <a:gd name="connsiteX21" fmla="*/ 1060235 w 1271232"/>
              <a:gd name="connsiteY21" fmla="*/ 818659 h 913702"/>
              <a:gd name="connsiteX22" fmla="*/ 818204 w 1271232"/>
              <a:gd name="connsiteY22" fmla="*/ 883640 h 913702"/>
              <a:gd name="connsiteX23" fmla="*/ 798681 w 1271232"/>
              <a:gd name="connsiteY23" fmla="*/ 872267 h 913702"/>
              <a:gd name="connsiteX24" fmla="*/ 733736 w 1271232"/>
              <a:gd name="connsiteY24" fmla="*/ 630182 h 913702"/>
              <a:gd name="connsiteX25" fmla="*/ 818204 w 1271232"/>
              <a:gd name="connsiteY25" fmla="*/ 483985 h 913702"/>
              <a:gd name="connsiteX26" fmla="*/ 798681 w 1271232"/>
              <a:gd name="connsiteY26" fmla="*/ 396258 h 913702"/>
              <a:gd name="connsiteX27" fmla="*/ 926865 w 1271232"/>
              <a:gd name="connsiteY27" fmla="*/ 226512 h 913702"/>
              <a:gd name="connsiteX28" fmla="*/ 930173 w 1271232"/>
              <a:gd name="connsiteY28" fmla="*/ 201858 h 913702"/>
              <a:gd name="connsiteX29" fmla="*/ 934834 w 1271232"/>
              <a:gd name="connsiteY29" fmla="*/ 186841 h 913702"/>
              <a:gd name="connsiteX30" fmla="*/ 941039 w 1271232"/>
              <a:gd name="connsiteY30" fmla="*/ 125290 h 913702"/>
              <a:gd name="connsiteX31" fmla="*/ 917039 w 1271232"/>
              <a:gd name="connsiteY31" fmla="*/ 6411 h 913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71232" h="913702">
                <a:moveTo>
                  <a:pt x="356865" y="1537"/>
                </a:moveTo>
                <a:lnTo>
                  <a:pt x="354220" y="6411"/>
                </a:lnTo>
                <a:cubicBezTo>
                  <a:pt x="338765" y="42950"/>
                  <a:pt x="330219" y="83122"/>
                  <a:pt x="330219" y="125290"/>
                </a:cubicBezTo>
                <a:lnTo>
                  <a:pt x="333050" y="153373"/>
                </a:lnTo>
                <a:lnTo>
                  <a:pt x="332432" y="150961"/>
                </a:lnTo>
                <a:cubicBezTo>
                  <a:pt x="332432" y="152567"/>
                  <a:pt x="332432" y="152567"/>
                  <a:pt x="332432" y="152567"/>
                </a:cubicBezTo>
                <a:lnTo>
                  <a:pt x="334579" y="168535"/>
                </a:lnTo>
                <a:lnTo>
                  <a:pt x="336424" y="186841"/>
                </a:lnTo>
                <a:lnTo>
                  <a:pt x="337511" y="190341"/>
                </a:lnTo>
                <a:lnTo>
                  <a:pt x="342662" y="228651"/>
                </a:lnTo>
                <a:cubicBezTo>
                  <a:pt x="362690" y="301230"/>
                  <a:pt x="410819" y="362150"/>
                  <a:pt x="475402" y="401119"/>
                </a:cubicBezTo>
                <a:cubicBezTo>
                  <a:pt x="452658" y="420609"/>
                  <a:pt x="442930" y="456378"/>
                  <a:pt x="460809" y="485590"/>
                </a:cubicBezTo>
                <a:lnTo>
                  <a:pt x="545277" y="631832"/>
                </a:lnTo>
                <a:cubicBezTo>
                  <a:pt x="593986" y="716303"/>
                  <a:pt x="564800" y="825126"/>
                  <a:pt x="480267" y="873873"/>
                </a:cubicBezTo>
                <a:lnTo>
                  <a:pt x="452658" y="890107"/>
                </a:lnTo>
                <a:cubicBezTo>
                  <a:pt x="368191" y="938854"/>
                  <a:pt x="259336" y="909597"/>
                  <a:pt x="210627" y="825126"/>
                </a:cubicBezTo>
                <a:lnTo>
                  <a:pt x="48199" y="544105"/>
                </a:lnTo>
                <a:cubicBezTo>
                  <a:pt x="-73672" y="332882"/>
                  <a:pt x="46556" y="64840"/>
                  <a:pt x="285366" y="12881"/>
                </a:cubicBezTo>
                <a:close/>
                <a:moveTo>
                  <a:pt x="913559" y="0"/>
                </a:moveTo>
                <a:lnTo>
                  <a:pt x="985562" y="11231"/>
                </a:lnTo>
                <a:cubicBezTo>
                  <a:pt x="1225950" y="61584"/>
                  <a:pt x="1346177" y="329671"/>
                  <a:pt x="1221085" y="540849"/>
                </a:cubicBezTo>
                <a:lnTo>
                  <a:pt x="1060235" y="818659"/>
                </a:lnTo>
                <a:cubicBezTo>
                  <a:pt x="1011526" y="903130"/>
                  <a:pt x="902671" y="932343"/>
                  <a:pt x="818204" y="883640"/>
                </a:cubicBezTo>
                <a:lnTo>
                  <a:pt x="798681" y="872267"/>
                </a:lnTo>
                <a:cubicBezTo>
                  <a:pt x="714213" y="823520"/>
                  <a:pt x="684961" y="714653"/>
                  <a:pt x="733736" y="630182"/>
                </a:cubicBezTo>
                <a:lnTo>
                  <a:pt x="818204" y="483985"/>
                </a:lnTo>
                <a:cubicBezTo>
                  <a:pt x="836083" y="453122"/>
                  <a:pt x="824711" y="415748"/>
                  <a:pt x="798681" y="396258"/>
                </a:cubicBezTo>
                <a:cubicBezTo>
                  <a:pt x="860848" y="357256"/>
                  <a:pt x="907449" y="297256"/>
                  <a:pt x="926865" y="226512"/>
                </a:cubicBezTo>
                <a:lnTo>
                  <a:pt x="930173" y="201858"/>
                </a:lnTo>
                <a:lnTo>
                  <a:pt x="934834" y="186841"/>
                </a:lnTo>
                <a:cubicBezTo>
                  <a:pt x="938903" y="166959"/>
                  <a:pt x="941039" y="146374"/>
                  <a:pt x="941039" y="125290"/>
                </a:cubicBezTo>
                <a:cubicBezTo>
                  <a:pt x="941039" y="83122"/>
                  <a:pt x="932493" y="42950"/>
                  <a:pt x="917039" y="6411"/>
                </a:cubicBezTo>
                <a:close/>
              </a:path>
            </a:pathLst>
          </a:custGeom>
          <a:solidFill>
            <a:schemeClr val="bg1">
              <a:lumMod val="85000"/>
            </a:schemeClr>
          </a:solidFill>
          <a:ln w="12700">
            <a:miter lim="400000"/>
          </a:ln>
        </p:spPr>
        <p:txBody>
          <a:bodyPr wrap="square" lIns="28575" tIns="28575" rIns="28575" bIns="28575" anchor="ctr">
            <a:noAutofit/>
          </a:bodyPr>
          <a:lstStyle/>
          <a:p>
            <a:pPr defTabSz="685800">
              <a:buClrTx/>
              <a:defRPr sz="3000">
                <a:solidFill>
                  <a:srgbClr val="FFFFFF"/>
                </a:solidFill>
                <a:effectLst>
                  <a:outerShdw blurRad="38100" dist="12700" dir="5400000" rotWithShape="0">
                    <a:srgbClr val="000000">
                      <a:alpha val="50000"/>
                    </a:srgbClr>
                  </a:outerShdw>
                </a:effectLst>
              </a:defRPr>
            </a:pPr>
            <a:endParaRPr sz="2250" kern="1200" dirty="0">
              <a:solidFill>
                <a:srgbClr val="FFFFFF"/>
              </a:solidFill>
              <a:effectLst>
                <a:outerShdw blurRad="38100" dist="12700" dir="5400000" rotWithShape="0">
                  <a:srgbClr val="000000">
                    <a:alpha val="50000"/>
                  </a:srgbClr>
                </a:outerShdw>
              </a:effectLst>
              <a:latin typeface="Calibri" panose="020F0502020204030204"/>
              <a:ea typeface="+mn-ea"/>
              <a:cs typeface="+mn-cs"/>
            </a:endParaRPr>
          </a:p>
        </p:txBody>
      </p:sp>
      <p:sp>
        <p:nvSpPr>
          <p:cNvPr id="108" name="Circle">
            <a:extLst>
              <a:ext uri="{FF2B5EF4-FFF2-40B4-BE49-F238E27FC236}">
                <a16:creationId xmlns:a16="http://schemas.microsoft.com/office/drawing/2014/main" id="{7886A65A-E6CD-457F-A9F8-E5B2CAD1F286}"/>
              </a:ext>
            </a:extLst>
          </p:cNvPr>
          <p:cNvSpPr/>
          <p:nvPr/>
        </p:nvSpPr>
        <p:spPr>
          <a:xfrm>
            <a:off x="6370637" y="4116815"/>
            <a:ext cx="411241" cy="382307"/>
          </a:xfrm>
          <a:prstGeom prst="ellipse">
            <a:avLst/>
          </a:prstGeom>
          <a:solidFill>
            <a:schemeClr val="tx1">
              <a:lumMod val="85000"/>
              <a:lumOff val="15000"/>
            </a:schemeClr>
          </a:solidFill>
          <a:ln w="12700">
            <a:miter lim="400000"/>
          </a:ln>
        </p:spPr>
        <p:txBody>
          <a:bodyPr lIns="28575" tIns="28575" rIns="28575" bIns="28575" anchor="ctr"/>
          <a:lstStyle/>
          <a:p>
            <a:pPr algn="ctr" defTabSz="685800">
              <a:buClrTx/>
            </a:pPr>
            <a:r>
              <a:rPr lang="en-US" sz="1500" b="1" kern="1200" dirty="0">
                <a:solidFill>
                  <a:srgbClr val="D3D3D3"/>
                </a:solidFill>
                <a:latin typeface="Calibri" panose="020F0502020204030204"/>
                <a:ea typeface="+mn-ea"/>
                <a:cs typeface="+mn-cs"/>
              </a:rPr>
              <a:t>12</a:t>
            </a:r>
            <a:endParaRPr sz="1500" b="1" kern="1200" dirty="0">
              <a:solidFill>
                <a:srgbClr val="D3D3D3"/>
              </a:solidFill>
              <a:latin typeface="Calibri" panose="020F0502020204030204"/>
              <a:ea typeface="+mn-ea"/>
              <a:cs typeface="+mn-cs"/>
            </a:endParaRPr>
          </a:p>
        </p:txBody>
      </p:sp>
      <p:grpSp>
        <p:nvGrpSpPr>
          <p:cNvPr id="109" name="Group 108">
            <a:extLst>
              <a:ext uri="{FF2B5EF4-FFF2-40B4-BE49-F238E27FC236}">
                <a16:creationId xmlns:a16="http://schemas.microsoft.com/office/drawing/2014/main" id="{C2697D23-E12F-4927-BD3F-5E5B3F815B3D}"/>
              </a:ext>
            </a:extLst>
          </p:cNvPr>
          <p:cNvGrpSpPr/>
          <p:nvPr/>
        </p:nvGrpSpPr>
        <p:grpSpPr>
          <a:xfrm>
            <a:off x="7193601" y="3782339"/>
            <a:ext cx="1782328" cy="1318561"/>
            <a:chOff x="9276707" y="1158950"/>
            <a:chExt cx="2834237" cy="1758081"/>
          </a:xfrm>
        </p:grpSpPr>
        <p:sp>
          <p:nvSpPr>
            <p:cNvPr id="110" name="TextBox 109">
              <a:extLst>
                <a:ext uri="{FF2B5EF4-FFF2-40B4-BE49-F238E27FC236}">
                  <a16:creationId xmlns:a16="http://schemas.microsoft.com/office/drawing/2014/main" id="{99A5E2D1-37DC-4460-88C9-A95494EF367C}"/>
                </a:ext>
              </a:extLst>
            </p:cNvPr>
            <p:cNvSpPr txBox="1"/>
            <p:nvPr/>
          </p:nvSpPr>
          <p:spPr>
            <a:xfrm>
              <a:off x="9276707" y="1158950"/>
              <a:ext cx="2834237" cy="769441"/>
            </a:xfrm>
            <a:prstGeom prst="rect">
              <a:avLst/>
            </a:prstGeom>
            <a:noFill/>
          </p:spPr>
          <p:txBody>
            <a:bodyPr wrap="square" lIns="0" rIns="0" rtlCol="0" anchor="b">
              <a:spAutoFit/>
            </a:bodyPr>
            <a:lstStyle/>
            <a:p>
              <a:pPr algn="r" defTabSz="685800">
                <a:buClrTx/>
              </a:pPr>
              <a:r>
                <a:rPr lang="en-US" sz="1050" b="1" kern="1200" noProof="1">
                  <a:solidFill>
                    <a:srgbClr val="7A9CC4"/>
                  </a:solidFill>
                  <a:latin typeface="Open sans" panose="020B0606030504020204" pitchFamily="34" charset="0"/>
                  <a:ea typeface="Open sans" panose="020B0606030504020204" pitchFamily="34" charset="0"/>
                  <a:cs typeface="Open sans" panose="020B0606030504020204" pitchFamily="34" charset="0"/>
                </a:rPr>
                <a:t>Restecg-electrocardiographic results  </a:t>
              </a:r>
            </a:p>
          </p:txBody>
        </p:sp>
        <p:sp>
          <p:nvSpPr>
            <p:cNvPr id="111" name="TextBox 110">
              <a:extLst>
                <a:ext uri="{FF2B5EF4-FFF2-40B4-BE49-F238E27FC236}">
                  <a16:creationId xmlns:a16="http://schemas.microsoft.com/office/drawing/2014/main" id="{7DD448CC-D878-4BFB-BE6D-3B27237AA9AC}"/>
                </a:ext>
              </a:extLst>
            </p:cNvPr>
            <p:cNvSpPr txBox="1"/>
            <p:nvPr/>
          </p:nvSpPr>
          <p:spPr>
            <a:xfrm>
              <a:off x="9512928" y="1870591"/>
              <a:ext cx="2598016" cy="1046440"/>
            </a:xfrm>
            <a:prstGeom prst="rect">
              <a:avLst/>
            </a:prstGeom>
            <a:noFill/>
          </p:spPr>
          <p:txBody>
            <a:bodyPr wrap="square" lIns="0" rIns="0" rtlCol="0" anchor="t">
              <a:spAutoFit/>
            </a:bodyPr>
            <a:lstStyle/>
            <a:p>
              <a:pPr algn="r" defTabSz="685800">
                <a:buClrTx/>
              </a:pPr>
              <a:r>
                <a:rPr lang="en-US" sz="900" b="1" kern="1200" noProof="1">
                  <a:solidFill>
                    <a:prstClr val="white">
                      <a:lumMod val="75000"/>
                    </a:prstClr>
                  </a:solidFill>
                  <a:latin typeface="Calibri" panose="020F0502020204030204" pitchFamily="34" charset="0"/>
                  <a:ea typeface="Open sans" panose="020B0606030504020204" pitchFamily="34" charset="0"/>
                  <a:cs typeface="Calibri" panose="020F0502020204030204" pitchFamily="34" charset="0"/>
                </a:rPr>
                <a:t>resting electrocardiographic results 0 = normal; 1 = hypertrophy; 2 = having ST-T wave abnormality)</a:t>
              </a:r>
            </a:p>
            <a:p>
              <a:pPr defTabSz="685800">
                <a:buClrTx/>
              </a:pPr>
              <a:endParaRPr lang="en-US" sz="900" b="1" kern="1200" noProof="1">
                <a:solidFill>
                  <a:prstClr val="white">
                    <a:lumMod val="75000"/>
                  </a:prstClr>
                </a:solidFill>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3474751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11F39"/>
        </a:solidFill>
        <a:effectLst/>
      </p:bgPr>
    </p:bg>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xfrm>
            <a:off x="2948" y="244927"/>
            <a:ext cx="6983506" cy="533173"/>
          </a:xfrm>
          <a:prstGeom prst="rect">
            <a:avLst/>
          </a:prstGeom>
        </p:spPr>
        <p:txBody>
          <a:bodyPr spcFirstLastPara="1" wrap="square" lIns="91425" tIns="91425" rIns="91425" bIns="91425" anchor="ctr" anchorCtr="0">
            <a:normAutofit fontScale="90000"/>
          </a:bodyPr>
          <a:lstStyle/>
          <a:p>
            <a:pPr marL="0" lvl="0" indent="0" rtl="0">
              <a:spcBef>
                <a:spcPts val="0"/>
              </a:spcBef>
              <a:spcAft>
                <a:spcPts val="0"/>
              </a:spcAft>
              <a:buNone/>
            </a:pPr>
            <a:r>
              <a:rPr lang="en-US" dirty="0">
                <a:solidFill>
                  <a:srgbClr val="FFFFFF"/>
                </a:solidFill>
                <a:latin typeface="Times New Roman" panose="02020603050405020304" pitchFamily="18" charset="0"/>
                <a:ea typeface="Montserrat"/>
                <a:cs typeface="Times New Roman" panose="02020603050405020304" pitchFamily="18" charset="0"/>
                <a:sym typeface="Montserrat"/>
              </a:rPr>
              <a:t>Age Distribution by Gender </a:t>
            </a:r>
            <a:endParaRPr dirty="0">
              <a:solidFill>
                <a:srgbClr val="FFFFFF"/>
              </a:solidFill>
              <a:latin typeface="Times New Roman" panose="02020603050405020304" pitchFamily="18" charset="0"/>
              <a:ea typeface="Montserrat"/>
              <a:cs typeface="Times New Roman" panose="02020603050405020304" pitchFamily="18" charset="0"/>
              <a:sym typeface="Montserrat"/>
            </a:endParaRPr>
          </a:p>
        </p:txBody>
      </p:sp>
      <p:sp>
        <p:nvSpPr>
          <p:cNvPr id="152" name="Google Shape;152;p25"/>
          <p:cNvSpPr txBox="1"/>
          <p:nvPr/>
        </p:nvSpPr>
        <p:spPr>
          <a:xfrm>
            <a:off x="64300" y="1103700"/>
            <a:ext cx="9079800" cy="3105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The Hospital would like to the Gender and Age distribution of the Patients ?</a:t>
            </a:r>
            <a:endParaRPr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endParaRPr>
          </a:p>
        </p:txBody>
      </p:sp>
      <p:sp>
        <p:nvSpPr>
          <p:cNvPr id="154" name="Google Shape;154;p25"/>
          <p:cNvSpPr txBox="1"/>
          <p:nvPr/>
        </p:nvSpPr>
        <p:spPr>
          <a:xfrm>
            <a:off x="5909386" y="2308675"/>
            <a:ext cx="3234614" cy="1976454"/>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300" dirty="0">
                <a:latin typeface="Open sans" panose="020B0606030504020204" pitchFamily="34" charset="0"/>
                <a:ea typeface="Open sans" panose="020B0606030504020204" pitchFamily="34" charset="0"/>
                <a:cs typeface="Open sans" panose="020B0606030504020204" pitchFamily="34" charset="0"/>
              </a:rPr>
              <a:t>The dataset contains an older population of patients with the average age of patients around </a:t>
            </a:r>
            <a:r>
              <a:rPr lang="en" sz="1300" b="1"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54 years </a:t>
            </a:r>
            <a:r>
              <a:rPr lang="en" sz="1300" dirty="0">
                <a:latin typeface="Open sans" panose="020B0606030504020204" pitchFamily="34" charset="0"/>
                <a:ea typeface="Open sans" panose="020B0606030504020204" pitchFamily="34" charset="0"/>
                <a:cs typeface="Open sans" panose="020B0606030504020204" pitchFamily="34" charset="0"/>
              </a:rPr>
              <a:t>of age.</a:t>
            </a:r>
          </a:p>
          <a:p>
            <a:pPr marL="0" lvl="0" indent="0" rtl="0">
              <a:spcBef>
                <a:spcPts val="0"/>
              </a:spcBef>
              <a:spcAft>
                <a:spcPts val="0"/>
              </a:spcAft>
              <a:buNone/>
            </a:pPr>
            <a:r>
              <a:rPr lang="en" sz="1300" dirty="0">
                <a:latin typeface="Open sans" panose="020B0606030504020204" pitchFamily="34" charset="0"/>
                <a:ea typeface="Open sans" panose="020B0606030504020204" pitchFamily="34" charset="0"/>
                <a:cs typeface="Open sans" panose="020B0606030504020204" pitchFamily="34" charset="0"/>
              </a:rPr>
              <a:t>The distribution is a normal distribution with the male population ranking higher than the female population with </a:t>
            </a:r>
            <a:r>
              <a:rPr lang="en" sz="1300" b="1"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68% </a:t>
            </a:r>
            <a:r>
              <a:rPr lang="en" sz="1300" dirty="0">
                <a:solidFill>
                  <a:schemeClr val="accent4">
                    <a:lumMod val="10000"/>
                  </a:schemeClr>
                </a:solidFill>
                <a:latin typeface="Open sans" panose="020B0606030504020204" pitchFamily="34" charset="0"/>
                <a:ea typeface="Open sans" panose="020B0606030504020204" pitchFamily="34" charset="0"/>
                <a:cs typeface="Open sans" panose="020B0606030504020204" pitchFamily="34" charset="0"/>
              </a:rPr>
              <a:t>t</a:t>
            </a:r>
            <a:r>
              <a:rPr lang="en" sz="1300" dirty="0">
                <a:latin typeface="Open sans" panose="020B0606030504020204" pitchFamily="34" charset="0"/>
                <a:ea typeface="Open sans" panose="020B0606030504020204" pitchFamily="34" charset="0"/>
                <a:cs typeface="Open sans" panose="020B0606030504020204" pitchFamily="34" charset="0"/>
              </a:rPr>
              <a:t>o </a:t>
            </a:r>
            <a:r>
              <a:rPr lang="en" sz="1300" b="1"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32% </a:t>
            </a:r>
            <a:r>
              <a:rPr lang="en" sz="1300" dirty="0">
                <a:latin typeface="Open sans" panose="020B0606030504020204" pitchFamily="34" charset="0"/>
                <a:ea typeface="Open sans" panose="020B0606030504020204" pitchFamily="34" charset="0"/>
                <a:cs typeface="Open sans" panose="020B0606030504020204" pitchFamily="34" charset="0"/>
              </a:rPr>
              <a:t>approximately. </a:t>
            </a:r>
          </a:p>
          <a:p>
            <a:pPr marL="0" lvl="0" indent="0" rtl="0">
              <a:spcBef>
                <a:spcPts val="0"/>
              </a:spcBef>
              <a:spcAft>
                <a:spcPts val="0"/>
              </a:spcAft>
              <a:buNone/>
            </a:pPr>
            <a:endParaRPr sz="1300" dirty="0">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a:extLst>
              <a:ext uri="{FF2B5EF4-FFF2-40B4-BE49-F238E27FC236}">
                <a16:creationId xmlns:a16="http://schemas.microsoft.com/office/drawing/2014/main" id="{A3A0B239-6D5F-491E-A60C-466D4DBD595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7927943" y="69223"/>
            <a:ext cx="1322450" cy="894753"/>
          </a:xfrm>
          <a:prstGeom prst="rect">
            <a:avLst/>
          </a:prstGeom>
        </p:spPr>
      </p:pic>
      <p:sp>
        <p:nvSpPr>
          <p:cNvPr id="4" name="AutoShape 2">
            <a:extLst>
              <a:ext uri="{FF2B5EF4-FFF2-40B4-BE49-F238E27FC236}">
                <a16:creationId xmlns:a16="http://schemas.microsoft.com/office/drawing/2014/main" id="{3A815B73-1BAF-4240-85E6-E3300A988831}"/>
              </a:ext>
            </a:extLst>
          </p:cNvPr>
          <p:cNvSpPr>
            <a:spLocks noChangeAspect="1" noChangeArrowheads="1"/>
          </p:cNvSpPr>
          <p:nvPr/>
        </p:nvSpPr>
        <p:spPr bwMode="auto">
          <a:xfrm>
            <a:off x="3494701" y="2419349"/>
            <a:ext cx="1229699" cy="12296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CE73DF49-5B90-47BD-BD3B-CC4AC1EC2A12}"/>
              </a:ext>
            </a:extLst>
          </p:cNvPr>
          <p:cNvPicPr>
            <a:picLocks noChangeAspect="1"/>
          </p:cNvPicPr>
          <p:nvPr/>
        </p:nvPicPr>
        <p:blipFill>
          <a:blip r:embed="rId5"/>
          <a:stretch>
            <a:fillRect/>
          </a:stretch>
        </p:blipFill>
        <p:spPr>
          <a:xfrm>
            <a:off x="0" y="1796144"/>
            <a:ext cx="5909386" cy="3102428"/>
          </a:xfrm>
          <a:prstGeom prst="rect">
            <a:avLst/>
          </a:prstGeom>
        </p:spPr>
      </p:pic>
      <p:pic>
        <p:nvPicPr>
          <p:cNvPr id="22" name="Picture 21">
            <a:extLst>
              <a:ext uri="{FF2B5EF4-FFF2-40B4-BE49-F238E27FC236}">
                <a16:creationId xmlns:a16="http://schemas.microsoft.com/office/drawing/2014/main" id="{B4B26BBD-C471-4437-B4F4-217BF82C39BE}"/>
              </a:ext>
            </a:extLst>
          </p:cNvPr>
          <p:cNvPicPr>
            <a:picLocks noChangeAspect="1"/>
          </p:cNvPicPr>
          <p:nvPr/>
        </p:nvPicPr>
        <p:blipFill rotWithShape="1">
          <a:blip r:embed="rId6"/>
          <a:srcRect l="38824" t="36235" r="33414" b="37307"/>
          <a:stretch/>
        </p:blipFill>
        <p:spPr>
          <a:xfrm>
            <a:off x="4018259" y="1796144"/>
            <a:ext cx="1605958" cy="1045668"/>
          </a:xfrm>
          <a:prstGeom prst="rect">
            <a:avLst/>
          </a:prstGeom>
        </p:spPr>
      </p:pic>
      <p:pic>
        <p:nvPicPr>
          <p:cNvPr id="9" name="Picture 8">
            <a:extLst>
              <a:ext uri="{FF2B5EF4-FFF2-40B4-BE49-F238E27FC236}">
                <a16:creationId xmlns:a16="http://schemas.microsoft.com/office/drawing/2014/main" id="{F454DF18-48BC-47A9-B267-9301ABB51540}"/>
              </a:ext>
            </a:extLst>
          </p:cNvPr>
          <p:cNvPicPr>
            <a:picLocks noChangeAspect="1"/>
          </p:cNvPicPr>
          <p:nvPr/>
        </p:nvPicPr>
        <p:blipFill>
          <a:blip r:embed="rId7">
            <a:alphaModFix amt="5000"/>
          </a:blip>
          <a:stretch>
            <a:fillRect/>
          </a:stretch>
        </p:blipFill>
        <p:spPr>
          <a:xfrm>
            <a:off x="-33325" y="-349902"/>
            <a:ext cx="9658350" cy="6260042"/>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11F39"/>
        </a:solidFill>
        <a:effectLst/>
      </p:bgPr>
    </p:bg>
    <p:spTree>
      <p:nvGrpSpPr>
        <p:cNvPr id="1" name="Shape 158"/>
        <p:cNvGrpSpPr/>
        <p:nvPr/>
      </p:nvGrpSpPr>
      <p:grpSpPr>
        <a:xfrm>
          <a:off x="0" y="0"/>
          <a:ext cx="0" cy="0"/>
          <a:chOff x="0" y="0"/>
          <a:chExt cx="0" cy="0"/>
        </a:xfrm>
      </p:grpSpPr>
      <p:sp>
        <p:nvSpPr>
          <p:cNvPr id="162" name="Google Shape;162;p26"/>
          <p:cNvSpPr txBox="1"/>
          <p:nvPr/>
        </p:nvSpPr>
        <p:spPr>
          <a:xfrm>
            <a:off x="6483238" y="2055149"/>
            <a:ext cx="2660762" cy="2758898"/>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200" dirty="0">
                <a:latin typeface="Open sans" panose="020B0606030504020204" pitchFamily="34" charset="0"/>
                <a:ea typeface="Open sans" panose="020B0606030504020204" pitchFamily="34" charset="0"/>
                <a:cs typeface="Open sans" panose="020B0606030504020204" pitchFamily="34" charset="0"/>
              </a:rPr>
              <a:t>From the correlation Heatmap plot, we can see that </a:t>
            </a:r>
            <a:r>
              <a:rPr lang="en" sz="1200" b="1"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oldpeak</a:t>
            </a:r>
            <a:r>
              <a:rPr lang="en" sz="1200" dirty="0">
                <a:latin typeface="Open sans" panose="020B0606030504020204" pitchFamily="34" charset="0"/>
                <a:ea typeface="Open sans" panose="020B0606030504020204" pitchFamily="34" charset="0"/>
                <a:cs typeface="Open sans" panose="020B0606030504020204" pitchFamily="34" charset="0"/>
              </a:rPr>
              <a:t>(</a:t>
            </a:r>
            <a:r>
              <a:rPr lang="en-US" sz="1200" dirty="0">
                <a:latin typeface="Open sans" panose="020B0606030504020204" pitchFamily="34" charset="0"/>
                <a:ea typeface="Open sans" panose="020B0606030504020204" pitchFamily="34" charset="0"/>
                <a:cs typeface="Open sans" panose="020B0606030504020204" pitchFamily="34" charset="0"/>
              </a:rPr>
              <a:t>ST depression induced by exercise relative to rest) and </a:t>
            </a:r>
            <a:r>
              <a:rPr lang="en-US" sz="1200" b="1" dirty="0" err="1">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slp</a:t>
            </a:r>
            <a:r>
              <a:rPr lang="en-US" sz="1200" dirty="0">
                <a:latin typeface="Open sans" panose="020B0606030504020204" pitchFamily="34" charset="0"/>
                <a:ea typeface="Open sans" panose="020B0606030504020204" pitchFamily="34" charset="0"/>
                <a:cs typeface="Open sans" panose="020B0606030504020204" pitchFamily="34" charset="0"/>
              </a:rPr>
              <a:t>(the slope of the peak exercise ST segment) have the strongest correlation of </a:t>
            </a:r>
            <a:r>
              <a:rPr lang="en-US" sz="1200" b="1"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-0.6 </a:t>
            </a:r>
            <a:r>
              <a:rPr lang="en-US" sz="1200" dirty="0">
                <a:solidFill>
                  <a:schemeClr val="accent4">
                    <a:lumMod val="10000"/>
                  </a:schemeClr>
                </a:solidFill>
                <a:latin typeface="Open sans" panose="020B0606030504020204" pitchFamily="34" charset="0"/>
                <a:ea typeface="Open sans" panose="020B0606030504020204" pitchFamily="34" charset="0"/>
                <a:cs typeface="Open sans" panose="020B0606030504020204" pitchFamily="34" charset="0"/>
              </a:rPr>
              <a:t>which depicts a negative relationship. </a:t>
            </a:r>
          </a:p>
          <a:p>
            <a:pPr marL="0" lvl="0" indent="0" algn="just" rtl="0">
              <a:spcBef>
                <a:spcPts val="0"/>
              </a:spcBef>
              <a:spcAft>
                <a:spcPts val="0"/>
              </a:spcAft>
              <a:buNone/>
            </a:pPr>
            <a:r>
              <a:rPr lang="en-US" sz="1200" dirty="0">
                <a:solidFill>
                  <a:schemeClr val="accent4">
                    <a:lumMod val="10000"/>
                  </a:schemeClr>
                </a:solidFill>
                <a:latin typeface="Open sans" panose="020B0606030504020204" pitchFamily="34" charset="0"/>
                <a:ea typeface="Open sans" panose="020B0606030504020204" pitchFamily="34" charset="0"/>
                <a:cs typeface="Open sans" panose="020B0606030504020204" pitchFamily="34" charset="0"/>
              </a:rPr>
              <a:t>The patient’s data has a low negative relationship prevalent in the data. </a:t>
            </a:r>
            <a:endParaRPr sz="1200"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 name="Picture 1">
            <a:extLst>
              <a:ext uri="{FF2B5EF4-FFF2-40B4-BE49-F238E27FC236}">
                <a16:creationId xmlns:a16="http://schemas.microsoft.com/office/drawing/2014/main" id="{CB7CB0B1-2CA5-41CB-8803-EBEBBD4D5523}"/>
              </a:ext>
            </a:extLst>
          </p:cNvPr>
          <p:cNvPicPr>
            <a:picLocks noChangeAspect="1"/>
          </p:cNvPicPr>
          <p:nvPr/>
        </p:nvPicPr>
        <p:blipFill>
          <a:blip r:embed="rId3"/>
          <a:stretch>
            <a:fillRect/>
          </a:stretch>
        </p:blipFill>
        <p:spPr>
          <a:xfrm>
            <a:off x="0" y="1739800"/>
            <a:ext cx="6483238" cy="3403700"/>
          </a:xfrm>
          <a:prstGeom prst="rect">
            <a:avLst/>
          </a:prstGeom>
        </p:spPr>
      </p:pic>
      <p:sp>
        <p:nvSpPr>
          <p:cNvPr id="7" name="Google Shape;150;p25">
            <a:extLst>
              <a:ext uri="{FF2B5EF4-FFF2-40B4-BE49-F238E27FC236}">
                <a16:creationId xmlns:a16="http://schemas.microsoft.com/office/drawing/2014/main" id="{827E54C7-DCFF-4BE7-87C0-0A85ED674B1A}"/>
              </a:ext>
            </a:extLst>
          </p:cNvPr>
          <p:cNvSpPr txBox="1">
            <a:spLocks noGrp="1"/>
          </p:cNvSpPr>
          <p:nvPr>
            <p:ph type="title"/>
          </p:nvPr>
        </p:nvSpPr>
        <p:spPr>
          <a:xfrm>
            <a:off x="2948" y="244927"/>
            <a:ext cx="6983506" cy="533173"/>
          </a:xfrm>
          <a:prstGeom prst="rect">
            <a:avLst/>
          </a:prstGeom>
        </p:spPr>
        <p:txBody>
          <a:bodyPr spcFirstLastPara="1" wrap="square" lIns="91425" tIns="91425" rIns="91425" bIns="91425" anchor="ctr" anchorCtr="0">
            <a:normAutofit fontScale="90000"/>
          </a:bodyPr>
          <a:lstStyle/>
          <a:p>
            <a:pPr marL="0" lvl="0" indent="0" rtl="0">
              <a:spcBef>
                <a:spcPts val="0"/>
              </a:spcBef>
              <a:spcAft>
                <a:spcPts val="0"/>
              </a:spcAft>
              <a:buNone/>
            </a:pPr>
            <a:r>
              <a:rPr lang="en-US" dirty="0">
                <a:solidFill>
                  <a:srgbClr val="FFFFFF"/>
                </a:solidFill>
                <a:latin typeface="Times New Roman" panose="02020603050405020304" pitchFamily="18" charset="0"/>
                <a:ea typeface="Montserrat"/>
                <a:cs typeface="Times New Roman" panose="02020603050405020304" pitchFamily="18" charset="0"/>
                <a:sym typeface="Montserrat"/>
              </a:rPr>
              <a:t>Correlation Heatmap </a:t>
            </a:r>
            <a:endParaRPr dirty="0">
              <a:solidFill>
                <a:srgbClr val="FFFFFF"/>
              </a:solidFill>
              <a:latin typeface="Times New Roman" panose="02020603050405020304" pitchFamily="18" charset="0"/>
              <a:ea typeface="Montserrat"/>
              <a:cs typeface="Times New Roman" panose="02020603050405020304" pitchFamily="18" charset="0"/>
              <a:sym typeface="Montserrat"/>
            </a:endParaRPr>
          </a:p>
        </p:txBody>
      </p:sp>
      <p:sp>
        <p:nvSpPr>
          <p:cNvPr id="8" name="Google Shape;152;p25">
            <a:extLst>
              <a:ext uri="{FF2B5EF4-FFF2-40B4-BE49-F238E27FC236}">
                <a16:creationId xmlns:a16="http://schemas.microsoft.com/office/drawing/2014/main" id="{57C04CB6-2C9A-4851-97DC-F6EEF453318E}"/>
              </a:ext>
            </a:extLst>
          </p:cNvPr>
          <p:cNvSpPr txBox="1"/>
          <p:nvPr/>
        </p:nvSpPr>
        <p:spPr>
          <a:xfrm>
            <a:off x="64300" y="1103700"/>
            <a:ext cx="9079800" cy="3105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The Hospital would like to know the relationship between patients' information?</a:t>
            </a:r>
            <a:endParaRPr b="1"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endParaRPr>
          </a:p>
        </p:txBody>
      </p:sp>
      <p:pic>
        <p:nvPicPr>
          <p:cNvPr id="10" name="Picture 9">
            <a:extLst>
              <a:ext uri="{FF2B5EF4-FFF2-40B4-BE49-F238E27FC236}">
                <a16:creationId xmlns:a16="http://schemas.microsoft.com/office/drawing/2014/main" id="{E28FCC89-363F-4397-A544-C679694270FF}"/>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7927943" y="69223"/>
            <a:ext cx="1322450" cy="894753"/>
          </a:xfrm>
          <a:prstGeom prst="rect">
            <a:avLst/>
          </a:prstGeom>
        </p:spPr>
      </p:pic>
      <p:pic>
        <p:nvPicPr>
          <p:cNvPr id="9" name="Picture 8">
            <a:extLst>
              <a:ext uri="{FF2B5EF4-FFF2-40B4-BE49-F238E27FC236}">
                <a16:creationId xmlns:a16="http://schemas.microsoft.com/office/drawing/2014/main" id="{10C0881A-8FEB-4D84-A996-C1D66C061D14}"/>
              </a:ext>
            </a:extLst>
          </p:cNvPr>
          <p:cNvPicPr>
            <a:picLocks noChangeAspect="1"/>
          </p:cNvPicPr>
          <p:nvPr/>
        </p:nvPicPr>
        <p:blipFill>
          <a:blip r:embed="rId6">
            <a:alphaModFix amt="5000"/>
          </a:blip>
          <a:stretch>
            <a:fillRect/>
          </a:stretch>
        </p:blipFill>
        <p:spPr>
          <a:xfrm>
            <a:off x="-33325" y="-349902"/>
            <a:ext cx="9658350" cy="6260042"/>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11F39"/>
        </a:solidFill>
        <a:effectLst/>
      </p:bgPr>
    </p:bg>
    <p:spTree>
      <p:nvGrpSpPr>
        <p:cNvPr id="1" name="Shape 176"/>
        <p:cNvGrpSpPr/>
        <p:nvPr/>
      </p:nvGrpSpPr>
      <p:grpSpPr>
        <a:xfrm>
          <a:off x="0" y="0"/>
          <a:ext cx="0" cy="0"/>
          <a:chOff x="0" y="0"/>
          <a:chExt cx="0" cy="0"/>
        </a:xfrm>
      </p:grpSpPr>
      <p:sp>
        <p:nvSpPr>
          <p:cNvPr id="180" name="Google Shape;180;p28"/>
          <p:cNvSpPr txBox="1"/>
          <p:nvPr/>
        </p:nvSpPr>
        <p:spPr>
          <a:xfrm>
            <a:off x="5946370" y="2005711"/>
            <a:ext cx="3100200" cy="2034089"/>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300" dirty="0">
                <a:latin typeface="Open sans" panose="020B0606030504020204" pitchFamily="34" charset="0"/>
                <a:ea typeface="Open sans" panose="020B0606030504020204" pitchFamily="34" charset="0"/>
                <a:cs typeface="Open sans" panose="020B0606030504020204" pitchFamily="34" charset="0"/>
              </a:rPr>
              <a:t>The graph shows the bar plot of the Cp variable(Chest pain) and the gender of the patients. We can see that the male patients have the highest asymptomatic chest pain type while Females have the lowest non-anginal pain. </a:t>
            </a:r>
          </a:p>
          <a:p>
            <a:pPr marL="0" lvl="0" indent="0" algn="just" rtl="0">
              <a:spcBef>
                <a:spcPts val="0"/>
              </a:spcBef>
              <a:spcAft>
                <a:spcPts val="0"/>
              </a:spcAft>
              <a:buNone/>
            </a:pPr>
            <a:r>
              <a:rPr lang="en" sz="1300" dirty="0">
                <a:latin typeface="Open sans" panose="020B0606030504020204" pitchFamily="34" charset="0"/>
                <a:ea typeface="Open sans" panose="020B0606030504020204" pitchFamily="34" charset="0"/>
                <a:cs typeface="Open sans" panose="020B0606030504020204" pitchFamily="34" charset="0"/>
              </a:rPr>
              <a:t>Patients with non-anginal chest pain type are lowest within the distribution. </a:t>
            </a:r>
            <a:endParaRPr sz="1300" dirty="0">
              <a:latin typeface="Open sans" panose="020B0606030504020204" pitchFamily="34" charset="0"/>
              <a:ea typeface="Open sans" panose="020B0606030504020204" pitchFamily="34" charset="0"/>
              <a:cs typeface="Open sans" panose="020B0606030504020204" pitchFamily="34" charset="0"/>
            </a:endParaRPr>
          </a:p>
        </p:txBody>
      </p:sp>
      <p:pic>
        <p:nvPicPr>
          <p:cNvPr id="2" name="Picture 1">
            <a:extLst>
              <a:ext uri="{FF2B5EF4-FFF2-40B4-BE49-F238E27FC236}">
                <a16:creationId xmlns:a16="http://schemas.microsoft.com/office/drawing/2014/main" id="{41605F42-F888-45EC-8A89-B5E694E914CC}"/>
              </a:ext>
            </a:extLst>
          </p:cNvPr>
          <p:cNvPicPr>
            <a:picLocks noChangeAspect="1"/>
          </p:cNvPicPr>
          <p:nvPr/>
        </p:nvPicPr>
        <p:blipFill>
          <a:blip r:embed="rId3"/>
          <a:stretch>
            <a:fillRect/>
          </a:stretch>
        </p:blipFill>
        <p:spPr>
          <a:xfrm>
            <a:off x="0" y="1819836"/>
            <a:ext cx="5919475" cy="3157800"/>
          </a:xfrm>
          <a:prstGeom prst="rect">
            <a:avLst/>
          </a:prstGeom>
        </p:spPr>
      </p:pic>
      <p:sp>
        <p:nvSpPr>
          <p:cNvPr id="7" name="Google Shape;150;p25">
            <a:extLst>
              <a:ext uri="{FF2B5EF4-FFF2-40B4-BE49-F238E27FC236}">
                <a16:creationId xmlns:a16="http://schemas.microsoft.com/office/drawing/2014/main" id="{A05139F8-1ED2-41DA-8305-7BD0AF464A01}"/>
              </a:ext>
            </a:extLst>
          </p:cNvPr>
          <p:cNvSpPr txBox="1">
            <a:spLocks noGrp="1"/>
          </p:cNvSpPr>
          <p:nvPr>
            <p:ph type="title"/>
          </p:nvPr>
        </p:nvSpPr>
        <p:spPr>
          <a:xfrm>
            <a:off x="2948" y="244927"/>
            <a:ext cx="6983506" cy="533173"/>
          </a:xfrm>
          <a:prstGeom prst="rect">
            <a:avLst/>
          </a:prstGeom>
        </p:spPr>
        <p:txBody>
          <a:bodyPr spcFirstLastPara="1" wrap="square" lIns="91425" tIns="91425" rIns="91425" bIns="91425" anchor="ctr" anchorCtr="0">
            <a:normAutofit fontScale="90000"/>
          </a:bodyPr>
          <a:lstStyle/>
          <a:p>
            <a:pPr marL="0" lvl="0" indent="0" rtl="0">
              <a:spcBef>
                <a:spcPts val="0"/>
              </a:spcBef>
              <a:spcAft>
                <a:spcPts val="0"/>
              </a:spcAft>
              <a:buNone/>
            </a:pPr>
            <a:r>
              <a:rPr lang="en-US" dirty="0">
                <a:solidFill>
                  <a:srgbClr val="FFFFFF"/>
                </a:solidFill>
                <a:latin typeface="Times New Roman" panose="02020603050405020304" pitchFamily="18" charset="0"/>
                <a:ea typeface="Montserrat"/>
                <a:cs typeface="Times New Roman" panose="02020603050405020304" pitchFamily="18" charset="0"/>
                <a:sym typeface="Montserrat"/>
              </a:rPr>
              <a:t>Chest pain by Gender</a:t>
            </a:r>
            <a:endParaRPr dirty="0">
              <a:solidFill>
                <a:srgbClr val="FFFFFF"/>
              </a:solidFill>
              <a:latin typeface="Times New Roman" panose="02020603050405020304" pitchFamily="18" charset="0"/>
              <a:ea typeface="Montserrat"/>
              <a:cs typeface="Times New Roman" panose="02020603050405020304" pitchFamily="18" charset="0"/>
              <a:sym typeface="Montserrat"/>
            </a:endParaRPr>
          </a:p>
        </p:txBody>
      </p:sp>
      <p:pic>
        <p:nvPicPr>
          <p:cNvPr id="8" name="Picture 7">
            <a:extLst>
              <a:ext uri="{FF2B5EF4-FFF2-40B4-BE49-F238E27FC236}">
                <a16:creationId xmlns:a16="http://schemas.microsoft.com/office/drawing/2014/main" id="{656DB727-B8FD-4F53-913D-5BD5EDDB0E1B}"/>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7927943" y="69223"/>
            <a:ext cx="1322450" cy="894753"/>
          </a:xfrm>
          <a:prstGeom prst="rect">
            <a:avLst/>
          </a:prstGeom>
        </p:spPr>
      </p:pic>
      <p:sp>
        <p:nvSpPr>
          <p:cNvPr id="11" name="Google Shape;152;p25">
            <a:extLst>
              <a:ext uri="{FF2B5EF4-FFF2-40B4-BE49-F238E27FC236}">
                <a16:creationId xmlns:a16="http://schemas.microsoft.com/office/drawing/2014/main" id="{0A7EFBF8-3654-475E-8EFE-B5FD2D5451ED}"/>
              </a:ext>
            </a:extLst>
          </p:cNvPr>
          <p:cNvSpPr txBox="1"/>
          <p:nvPr/>
        </p:nvSpPr>
        <p:spPr>
          <a:xfrm>
            <a:off x="64300" y="1103700"/>
            <a:ext cx="9079800" cy="3105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rPr>
              <a:t>What gender has the highest or lowest type of Chest pain ?</a:t>
            </a:r>
            <a:endParaRPr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sym typeface="Roboto"/>
            </a:endParaRPr>
          </a:p>
        </p:txBody>
      </p:sp>
      <p:pic>
        <p:nvPicPr>
          <p:cNvPr id="9" name="Picture 8">
            <a:extLst>
              <a:ext uri="{FF2B5EF4-FFF2-40B4-BE49-F238E27FC236}">
                <a16:creationId xmlns:a16="http://schemas.microsoft.com/office/drawing/2014/main" id="{E85FE464-0D0D-477E-8366-7F4EFE87A62B}"/>
              </a:ext>
            </a:extLst>
          </p:cNvPr>
          <p:cNvPicPr>
            <a:picLocks noChangeAspect="1"/>
          </p:cNvPicPr>
          <p:nvPr/>
        </p:nvPicPr>
        <p:blipFill>
          <a:blip r:embed="rId6">
            <a:alphaModFix amt="5000"/>
          </a:blip>
          <a:stretch>
            <a:fillRect/>
          </a:stretch>
        </p:blipFill>
        <p:spPr>
          <a:xfrm>
            <a:off x="-33325" y="-349902"/>
            <a:ext cx="9658350" cy="6260042"/>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11F39"/>
        </a:solidFill>
        <a:effectLst/>
      </p:bgPr>
    </p:bg>
    <p:spTree>
      <p:nvGrpSpPr>
        <p:cNvPr id="1" name="Shape 184"/>
        <p:cNvGrpSpPr/>
        <p:nvPr/>
      </p:nvGrpSpPr>
      <p:grpSpPr>
        <a:xfrm>
          <a:off x="0" y="0"/>
          <a:ext cx="0" cy="0"/>
          <a:chOff x="0" y="0"/>
          <a:chExt cx="0" cy="0"/>
        </a:xfrm>
      </p:grpSpPr>
      <p:sp>
        <p:nvSpPr>
          <p:cNvPr id="185" name="Google Shape;185;p29"/>
          <p:cNvSpPr txBox="1">
            <a:spLocks noGrp="1"/>
          </p:cNvSpPr>
          <p:nvPr>
            <p:ph type="title"/>
          </p:nvPr>
        </p:nvSpPr>
        <p:spPr>
          <a:xfrm>
            <a:off x="0" y="171450"/>
            <a:ext cx="7726200" cy="5737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rgbClr val="FFFFFF"/>
                </a:solidFill>
                <a:latin typeface="Times New Roman" panose="02020603050405020304" pitchFamily="18" charset="0"/>
                <a:ea typeface="Montserrat"/>
                <a:cs typeface="Times New Roman" panose="02020603050405020304" pitchFamily="18" charset="0"/>
                <a:sym typeface="Montserrat"/>
              </a:rPr>
              <a:t>Scatterplot of </a:t>
            </a:r>
            <a:r>
              <a:rPr lang="en-US" sz="2800" dirty="0">
                <a:solidFill>
                  <a:srgbClr val="FFFFFF"/>
                </a:solidFill>
                <a:latin typeface="Times New Roman" panose="02020603050405020304" pitchFamily="18" charset="0"/>
                <a:ea typeface="Montserrat"/>
                <a:cs typeface="Times New Roman" panose="02020603050405020304" pitchFamily="18" charset="0"/>
                <a:sym typeface="Montserrat"/>
              </a:rPr>
              <a:t>Cholesterol levels and blood pressure</a:t>
            </a:r>
            <a:endParaRPr sz="2800" dirty="0">
              <a:solidFill>
                <a:srgbClr val="FFFFFF"/>
              </a:solidFill>
              <a:latin typeface="Times New Roman" panose="02020603050405020304" pitchFamily="18" charset="0"/>
              <a:ea typeface="Montserrat"/>
              <a:cs typeface="Times New Roman" panose="02020603050405020304" pitchFamily="18" charset="0"/>
              <a:sym typeface="Montserrat"/>
            </a:endParaRPr>
          </a:p>
        </p:txBody>
      </p:sp>
      <p:sp>
        <p:nvSpPr>
          <p:cNvPr id="188" name="Google Shape;188;p29"/>
          <p:cNvSpPr txBox="1"/>
          <p:nvPr/>
        </p:nvSpPr>
        <p:spPr>
          <a:xfrm>
            <a:off x="6312550" y="1977450"/>
            <a:ext cx="2670900" cy="2221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300" dirty="0"/>
              <a:t>From the scatter plot diagram, we can see that a weak strong relationship exists between The Cholesterol level and the blood pressure levels. This shows that as Blood pressure rises the cholesterol levels would also increase. </a:t>
            </a:r>
            <a:endParaRPr sz="1300" dirty="0"/>
          </a:p>
        </p:txBody>
      </p:sp>
      <p:sp>
        <p:nvSpPr>
          <p:cNvPr id="6" name="Google Shape;188;p29">
            <a:extLst>
              <a:ext uri="{FF2B5EF4-FFF2-40B4-BE49-F238E27FC236}">
                <a16:creationId xmlns:a16="http://schemas.microsoft.com/office/drawing/2014/main" id="{8A348C1B-867E-4725-A8C0-EA1486B49A5B}"/>
              </a:ext>
            </a:extLst>
          </p:cNvPr>
          <p:cNvSpPr txBox="1"/>
          <p:nvPr/>
        </p:nvSpPr>
        <p:spPr>
          <a:xfrm>
            <a:off x="0" y="1158309"/>
            <a:ext cx="7322769" cy="694032"/>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Is there a strong relationship between Cholesterol levels and blood pressure levels?</a:t>
            </a:r>
            <a:endParaRPr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 name="Picture 1">
            <a:extLst>
              <a:ext uri="{FF2B5EF4-FFF2-40B4-BE49-F238E27FC236}">
                <a16:creationId xmlns:a16="http://schemas.microsoft.com/office/drawing/2014/main" id="{E0741528-BB0E-4C3C-9FC8-DD657A13D85B}"/>
              </a:ext>
            </a:extLst>
          </p:cNvPr>
          <p:cNvPicPr>
            <a:picLocks noChangeAspect="1"/>
          </p:cNvPicPr>
          <p:nvPr/>
        </p:nvPicPr>
        <p:blipFill>
          <a:blip r:embed="rId3"/>
          <a:stretch>
            <a:fillRect/>
          </a:stretch>
        </p:blipFill>
        <p:spPr>
          <a:xfrm>
            <a:off x="0" y="1727232"/>
            <a:ext cx="6180606" cy="3244818"/>
          </a:xfrm>
          <a:prstGeom prst="rect">
            <a:avLst/>
          </a:prstGeom>
        </p:spPr>
      </p:pic>
      <p:pic>
        <p:nvPicPr>
          <p:cNvPr id="8" name="Picture 7">
            <a:extLst>
              <a:ext uri="{FF2B5EF4-FFF2-40B4-BE49-F238E27FC236}">
                <a16:creationId xmlns:a16="http://schemas.microsoft.com/office/drawing/2014/main" id="{EEECD55D-B47E-43E7-8E4D-1E26AA03B7F1}"/>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7927943" y="69223"/>
            <a:ext cx="1322450" cy="894753"/>
          </a:xfrm>
          <a:prstGeom prst="rect">
            <a:avLst/>
          </a:prstGeom>
        </p:spPr>
      </p:pic>
      <p:pic>
        <p:nvPicPr>
          <p:cNvPr id="7" name="Picture 6">
            <a:extLst>
              <a:ext uri="{FF2B5EF4-FFF2-40B4-BE49-F238E27FC236}">
                <a16:creationId xmlns:a16="http://schemas.microsoft.com/office/drawing/2014/main" id="{EC6D1D60-B356-4774-9505-3FF93C5008D4}"/>
              </a:ext>
            </a:extLst>
          </p:cNvPr>
          <p:cNvPicPr>
            <a:picLocks noChangeAspect="1"/>
          </p:cNvPicPr>
          <p:nvPr/>
        </p:nvPicPr>
        <p:blipFill>
          <a:blip r:embed="rId6">
            <a:alphaModFix amt="5000"/>
          </a:blip>
          <a:stretch>
            <a:fillRect/>
          </a:stretch>
        </p:blipFill>
        <p:spPr>
          <a:xfrm>
            <a:off x="-33325" y="-349902"/>
            <a:ext cx="9658350" cy="6260042"/>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11F39"/>
        </a:solidFill>
        <a:effectLst/>
      </p:bgPr>
    </p:bg>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0" y="197572"/>
            <a:ext cx="4132730" cy="62752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rgbClr val="FFFFFF"/>
                </a:solidFill>
                <a:latin typeface="Times New Roman" panose="02020603050405020304" pitchFamily="18" charset="0"/>
                <a:ea typeface="Montserrat"/>
                <a:cs typeface="Times New Roman" panose="02020603050405020304" pitchFamily="18" charset="0"/>
                <a:sym typeface="Montserrat"/>
              </a:rPr>
              <a:t>Distribution of Patient Data</a:t>
            </a:r>
            <a:endParaRPr sz="2800" dirty="0">
              <a:solidFill>
                <a:srgbClr val="FFFFFF"/>
              </a:solidFill>
              <a:latin typeface="Times New Roman" panose="02020603050405020304" pitchFamily="18" charset="0"/>
              <a:ea typeface="Montserrat"/>
              <a:cs typeface="Times New Roman" panose="02020603050405020304" pitchFamily="18" charset="0"/>
              <a:sym typeface="Montserrat"/>
            </a:endParaRPr>
          </a:p>
        </p:txBody>
      </p:sp>
      <p:sp>
        <p:nvSpPr>
          <p:cNvPr id="196" name="Google Shape;196;p30"/>
          <p:cNvSpPr txBox="1"/>
          <p:nvPr/>
        </p:nvSpPr>
        <p:spPr>
          <a:xfrm>
            <a:off x="0" y="1061700"/>
            <a:ext cx="5746376" cy="47319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300"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What type of distribution does  the patients data exhibit?</a:t>
            </a:r>
            <a:endParaRPr sz="1300"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D12B2BBB-0EE5-4826-B039-9280504EC8EE}"/>
              </a:ext>
            </a:extLst>
          </p:cNvPr>
          <p:cNvPicPr>
            <a:picLocks noChangeAspect="1"/>
          </p:cNvPicPr>
          <p:nvPr/>
        </p:nvPicPr>
        <p:blipFill>
          <a:blip r:embed="rId3"/>
          <a:stretch>
            <a:fillRect/>
          </a:stretch>
        </p:blipFill>
        <p:spPr>
          <a:xfrm>
            <a:off x="-1" y="1534897"/>
            <a:ext cx="6297227" cy="3306044"/>
          </a:xfrm>
          <a:prstGeom prst="rect">
            <a:avLst/>
          </a:prstGeom>
        </p:spPr>
      </p:pic>
      <p:sp>
        <p:nvSpPr>
          <p:cNvPr id="8" name="Google Shape;188;p29">
            <a:extLst>
              <a:ext uri="{FF2B5EF4-FFF2-40B4-BE49-F238E27FC236}">
                <a16:creationId xmlns:a16="http://schemas.microsoft.com/office/drawing/2014/main" id="{A9831D2A-20F5-4451-8B27-76F2A57F312F}"/>
              </a:ext>
            </a:extLst>
          </p:cNvPr>
          <p:cNvSpPr txBox="1"/>
          <p:nvPr/>
        </p:nvSpPr>
        <p:spPr>
          <a:xfrm>
            <a:off x="6312550" y="1977450"/>
            <a:ext cx="2670900" cy="2221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300" dirty="0"/>
              <a:t>From the histogram charts, we see that the old peak and chol distributions are  and has a slightly normal shaperight-skewed. The thalachh variable is left-skewed and unimodal. </a:t>
            </a:r>
          </a:p>
          <a:p>
            <a:pPr marL="0" lvl="0" indent="0" algn="just" rtl="0">
              <a:spcBef>
                <a:spcPts val="0"/>
              </a:spcBef>
              <a:spcAft>
                <a:spcPts val="0"/>
              </a:spcAft>
              <a:buNone/>
            </a:pPr>
            <a:r>
              <a:rPr lang="en" sz="1300" dirty="0"/>
              <a:t>The trtbps is right- skewed and has a bimodal distribution. </a:t>
            </a:r>
            <a:endParaRPr sz="1300" dirty="0"/>
          </a:p>
        </p:txBody>
      </p:sp>
      <p:pic>
        <p:nvPicPr>
          <p:cNvPr id="9" name="Picture 8">
            <a:extLst>
              <a:ext uri="{FF2B5EF4-FFF2-40B4-BE49-F238E27FC236}">
                <a16:creationId xmlns:a16="http://schemas.microsoft.com/office/drawing/2014/main" id="{91677E35-3D67-440D-BFE9-289525A24E98}"/>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7927943" y="69223"/>
            <a:ext cx="1322450" cy="894753"/>
          </a:xfrm>
          <a:prstGeom prst="rect">
            <a:avLst/>
          </a:prstGeom>
        </p:spPr>
      </p:pic>
      <p:pic>
        <p:nvPicPr>
          <p:cNvPr id="7" name="Picture 6">
            <a:extLst>
              <a:ext uri="{FF2B5EF4-FFF2-40B4-BE49-F238E27FC236}">
                <a16:creationId xmlns:a16="http://schemas.microsoft.com/office/drawing/2014/main" id="{612133F7-91C9-48E0-8FFF-D807BFF45202}"/>
              </a:ext>
            </a:extLst>
          </p:cNvPr>
          <p:cNvPicPr>
            <a:picLocks noChangeAspect="1"/>
          </p:cNvPicPr>
          <p:nvPr/>
        </p:nvPicPr>
        <p:blipFill>
          <a:blip r:embed="rId6">
            <a:alphaModFix amt="5000"/>
          </a:blip>
          <a:stretch>
            <a:fillRect/>
          </a:stretch>
        </p:blipFill>
        <p:spPr>
          <a:xfrm>
            <a:off x="-33325" y="-349902"/>
            <a:ext cx="9658350" cy="6260042"/>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11F39"/>
        </a:solidFill>
        <a:effectLst/>
      </p:bgPr>
    </p:bg>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0" y="173843"/>
            <a:ext cx="5961529" cy="4731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solidFill>
                  <a:srgbClr val="FFFFFF"/>
                </a:solidFill>
                <a:latin typeface="Times New Roman" panose="02020603050405020304" pitchFamily="18" charset="0"/>
                <a:ea typeface="Montserrat"/>
                <a:cs typeface="Times New Roman" panose="02020603050405020304" pitchFamily="18" charset="0"/>
                <a:sym typeface="Montserrat"/>
              </a:rPr>
              <a:t>Boxplot of the Distributions by Output</a:t>
            </a:r>
            <a:endParaRPr sz="2800" dirty="0">
              <a:solidFill>
                <a:srgbClr val="FFFFFF"/>
              </a:solidFill>
              <a:latin typeface="Times New Roman" panose="02020603050405020304" pitchFamily="18" charset="0"/>
              <a:ea typeface="Montserrat"/>
              <a:cs typeface="Times New Roman" panose="02020603050405020304" pitchFamily="18" charset="0"/>
              <a:sym typeface="Montserrat"/>
            </a:endParaRPr>
          </a:p>
        </p:txBody>
      </p:sp>
      <p:sp>
        <p:nvSpPr>
          <p:cNvPr id="196" name="Google Shape;196;p30"/>
          <p:cNvSpPr txBox="1"/>
          <p:nvPr/>
        </p:nvSpPr>
        <p:spPr>
          <a:xfrm>
            <a:off x="0" y="1061700"/>
            <a:ext cx="8005482" cy="47319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300"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rPr>
              <a:t>What does the distribution say about the patients who have a high chance of getting a heart attack and does who don’t ?</a:t>
            </a:r>
            <a:endParaRPr sz="1300" dirty="0">
              <a:solidFill>
                <a:schemeClr val="accent6">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 name="Picture 1">
            <a:extLst>
              <a:ext uri="{FF2B5EF4-FFF2-40B4-BE49-F238E27FC236}">
                <a16:creationId xmlns:a16="http://schemas.microsoft.com/office/drawing/2014/main" id="{7EDBC84B-646B-442F-A175-65AE18105699}"/>
              </a:ext>
            </a:extLst>
          </p:cNvPr>
          <p:cNvPicPr>
            <a:picLocks noChangeAspect="1"/>
          </p:cNvPicPr>
          <p:nvPr/>
        </p:nvPicPr>
        <p:blipFill>
          <a:blip r:embed="rId3"/>
          <a:stretch>
            <a:fillRect/>
          </a:stretch>
        </p:blipFill>
        <p:spPr>
          <a:xfrm>
            <a:off x="0" y="1578684"/>
            <a:ext cx="6463553" cy="3393365"/>
          </a:xfrm>
          <a:prstGeom prst="rect">
            <a:avLst/>
          </a:prstGeom>
        </p:spPr>
      </p:pic>
      <p:pic>
        <p:nvPicPr>
          <p:cNvPr id="6" name="Picture 5">
            <a:extLst>
              <a:ext uri="{FF2B5EF4-FFF2-40B4-BE49-F238E27FC236}">
                <a16:creationId xmlns:a16="http://schemas.microsoft.com/office/drawing/2014/main" id="{E759D287-7A0C-4CA7-9A82-590179BABAD3}"/>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7927943" y="-181789"/>
            <a:ext cx="1322450" cy="894753"/>
          </a:xfrm>
          <a:prstGeom prst="rect">
            <a:avLst/>
          </a:prstGeom>
        </p:spPr>
      </p:pic>
      <p:sp>
        <p:nvSpPr>
          <p:cNvPr id="7" name="Google Shape;188;p29">
            <a:extLst>
              <a:ext uri="{FF2B5EF4-FFF2-40B4-BE49-F238E27FC236}">
                <a16:creationId xmlns:a16="http://schemas.microsoft.com/office/drawing/2014/main" id="{941E830E-96AB-4191-8C4D-D66D1667419B}"/>
              </a:ext>
            </a:extLst>
          </p:cNvPr>
          <p:cNvSpPr txBox="1"/>
          <p:nvPr/>
        </p:nvSpPr>
        <p:spPr>
          <a:xfrm>
            <a:off x="6445623" y="1534897"/>
            <a:ext cx="2670900" cy="3311726"/>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1200" b="1" dirty="0" err="1">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Oldpeak</a:t>
            </a:r>
            <a:r>
              <a:rPr lang="en-US" sz="1200" b="1"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a:t>
            </a:r>
            <a:r>
              <a:rPr lang="en-US" sz="1200" dirty="0">
                <a:latin typeface="Open sans" panose="020B0606030504020204" pitchFamily="34" charset="0"/>
                <a:ea typeface="Open sans" panose="020B0606030504020204" pitchFamily="34" charset="0"/>
                <a:cs typeface="Open sans" panose="020B0606030504020204" pitchFamily="34" charset="0"/>
              </a:rPr>
              <a:t> This shows that there are more patients who don’t have a chance of getting a heart attack. The maximum value is about 4.5 while for patients with a heart attack have lesser </a:t>
            </a:r>
            <a:r>
              <a:rPr lang="en-US" sz="1200" dirty="0" err="1">
                <a:latin typeface="Open sans" panose="020B0606030504020204" pitchFamily="34" charset="0"/>
                <a:ea typeface="Open sans" panose="020B0606030504020204" pitchFamily="34" charset="0"/>
                <a:cs typeface="Open sans" panose="020B0606030504020204" pitchFamily="34" charset="0"/>
              </a:rPr>
              <a:t>oldpeak</a:t>
            </a:r>
            <a:r>
              <a:rPr lang="en-US" sz="1200" dirty="0">
                <a:latin typeface="Open sans" panose="020B0606030504020204" pitchFamily="34" charset="0"/>
                <a:ea typeface="Open sans" panose="020B0606030504020204" pitchFamily="34" charset="0"/>
                <a:cs typeface="Open sans" panose="020B0606030504020204" pitchFamily="34" charset="0"/>
              </a:rPr>
              <a:t> values. </a:t>
            </a:r>
          </a:p>
          <a:p>
            <a:pPr marL="0" lvl="0" indent="0" algn="just" rtl="0">
              <a:spcBef>
                <a:spcPts val="0"/>
              </a:spcBef>
              <a:spcAft>
                <a:spcPts val="0"/>
              </a:spcAft>
              <a:buNone/>
            </a:pPr>
            <a:r>
              <a:rPr lang="en-US" sz="1200" dirty="0">
                <a:latin typeface="Open sans" panose="020B0606030504020204" pitchFamily="34" charset="0"/>
                <a:ea typeface="Open sans" panose="020B0606030504020204" pitchFamily="34" charset="0"/>
                <a:cs typeface="Open sans" panose="020B0606030504020204" pitchFamily="34" charset="0"/>
              </a:rPr>
              <a:t>For the </a:t>
            </a:r>
            <a:r>
              <a:rPr lang="en-US" sz="1200" b="1" dirty="0" err="1">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thalachh</a:t>
            </a:r>
            <a:r>
              <a:rPr lang="en-US" sz="1200" dirty="0">
                <a:latin typeface="Open sans" panose="020B0606030504020204" pitchFamily="34" charset="0"/>
                <a:ea typeface="Open sans" panose="020B0606030504020204" pitchFamily="34" charset="0"/>
                <a:cs typeface="Open sans" panose="020B0606030504020204" pitchFamily="34" charset="0"/>
              </a:rPr>
              <a:t> variable it shows that patients with heart attacks had a higher maximum heart rate.</a:t>
            </a:r>
          </a:p>
          <a:p>
            <a:pPr marL="0" lvl="0" indent="0" algn="just" rtl="0">
              <a:spcBef>
                <a:spcPts val="0"/>
              </a:spcBef>
              <a:spcAft>
                <a:spcPts val="0"/>
              </a:spcAft>
              <a:buNone/>
            </a:pPr>
            <a:r>
              <a:rPr lang="en-US" sz="1200" dirty="0">
                <a:latin typeface="Open sans" panose="020B0606030504020204" pitchFamily="34" charset="0"/>
                <a:ea typeface="Open sans" panose="020B0606030504020204" pitchFamily="34" charset="0"/>
                <a:cs typeface="Open sans" panose="020B0606030504020204" pitchFamily="34" charset="0"/>
              </a:rPr>
              <a:t>The </a:t>
            </a:r>
            <a:r>
              <a:rPr lang="en-US" sz="1200" b="1" dirty="0" err="1">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thall</a:t>
            </a:r>
            <a:r>
              <a:rPr lang="en-US" sz="1200" dirty="0">
                <a:latin typeface="Open sans" panose="020B0606030504020204" pitchFamily="34" charset="0"/>
                <a:ea typeface="Open sans" panose="020B0606030504020204" pitchFamily="34" charset="0"/>
                <a:cs typeface="Open sans" panose="020B0606030504020204" pitchFamily="34" charset="0"/>
              </a:rPr>
              <a:t> variable shows that patients with a low chance for heart attacks are higher than those who at a higher risk.</a:t>
            </a:r>
          </a:p>
          <a:p>
            <a:pPr marL="0" lvl="0" indent="0" algn="just" rtl="0">
              <a:spcBef>
                <a:spcPts val="0"/>
              </a:spcBef>
              <a:spcAft>
                <a:spcPts val="0"/>
              </a:spcAft>
              <a:buNone/>
            </a:pPr>
            <a:r>
              <a:rPr lang="en-US" sz="1200" b="1" dirty="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rPr>
              <a:t>Age</a:t>
            </a:r>
            <a:r>
              <a:rPr lang="en-US" sz="1200" dirty="0">
                <a:latin typeface="Open sans" panose="020B0606030504020204" pitchFamily="34" charset="0"/>
                <a:ea typeface="Open sans" panose="020B0606030504020204" pitchFamily="34" charset="0"/>
                <a:cs typeface="Open sans" panose="020B0606030504020204" pitchFamily="34" charset="0"/>
              </a:rPr>
              <a:t> distribution shows that there is a similarity between patients with age of non risk patients being more than the patients who are at higher risk of a heart attack.</a:t>
            </a:r>
          </a:p>
          <a:p>
            <a:pPr marL="0" lvl="0" indent="0" algn="just" rtl="0">
              <a:spcBef>
                <a:spcPts val="0"/>
              </a:spcBef>
              <a:spcAft>
                <a:spcPts val="0"/>
              </a:spcAft>
              <a:buNone/>
            </a:pPr>
            <a:endParaRPr sz="1200" dirty="0">
              <a:latin typeface="Open sans" panose="020B0606030504020204" pitchFamily="34" charset="0"/>
              <a:ea typeface="Open sans" panose="020B0606030504020204" pitchFamily="34" charset="0"/>
              <a:cs typeface="Open sans" panose="020B0606030504020204" pitchFamily="34" charset="0"/>
            </a:endParaRPr>
          </a:p>
        </p:txBody>
      </p:sp>
      <p:pic>
        <p:nvPicPr>
          <p:cNvPr id="8" name="Picture 7">
            <a:extLst>
              <a:ext uri="{FF2B5EF4-FFF2-40B4-BE49-F238E27FC236}">
                <a16:creationId xmlns:a16="http://schemas.microsoft.com/office/drawing/2014/main" id="{C329FC2C-6777-40B1-A034-6D35BFFBFB36}"/>
              </a:ext>
            </a:extLst>
          </p:cNvPr>
          <p:cNvPicPr>
            <a:picLocks noChangeAspect="1"/>
          </p:cNvPicPr>
          <p:nvPr/>
        </p:nvPicPr>
        <p:blipFill>
          <a:blip r:embed="rId6">
            <a:alphaModFix amt="5000"/>
          </a:blip>
          <a:stretch>
            <a:fillRect/>
          </a:stretch>
        </p:blipFill>
        <p:spPr>
          <a:xfrm>
            <a:off x="-33325" y="-349902"/>
            <a:ext cx="9658350" cy="6260042"/>
          </a:xfrm>
          <a:prstGeom prst="rect">
            <a:avLst/>
          </a:prstGeom>
          <a:ln>
            <a:noFill/>
          </a:ln>
        </p:spPr>
      </p:pic>
    </p:spTree>
    <p:extLst>
      <p:ext uri="{BB962C8B-B14F-4D97-AF65-F5344CB8AC3E}">
        <p14:creationId xmlns:p14="http://schemas.microsoft.com/office/powerpoint/2010/main" val="2735618429"/>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plate PresentationGO Dark">
  <a:themeElements>
    <a:clrScheme name="PGO2">
      <a:dk1>
        <a:sysClr val="windowText" lastClr="000000"/>
      </a:dk1>
      <a:lt1>
        <a:sysClr val="window" lastClr="FFFFFF"/>
      </a:lt1>
      <a:dk2>
        <a:srgbClr val="063951"/>
      </a:dk2>
      <a:lt2>
        <a:srgbClr val="D3D3D3"/>
      </a:lt2>
      <a:accent1>
        <a:srgbClr val="3A5C84"/>
      </a:accent1>
      <a:accent2>
        <a:srgbClr val="F7931F"/>
      </a:accent2>
      <a:accent3>
        <a:srgbClr val="4CC1EF"/>
      </a:accent3>
      <a:accent4>
        <a:srgbClr val="FFCC4C"/>
      </a:accent4>
      <a:accent5>
        <a:srgbClr val="C13018"/>
      </a:accent5>
      <a:accent6>
        <a:srgbClr val="A2B969"/>
      </a:accent6>
      <a:hlink>
        <a:srgbClr val="6C2B43"/>
      </a:hlink>
      <a:folHlink>
        <a:srgbClr val="6C2B4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9511</TotalTime>
  <Words>1066</Words>
  <Application>Microsoft Office PowerPoint</Application>
  <PresentationFormat>On-screen Show (16:9)</PresentationFormat>
  <Paragraphs>88</Paragraphs>
  <Slides>13</Slides>
  <Notes>12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13</vt:i4>
      </vt:variant>
    </vt:vector>
  </HeadingPairs>
  <TitlesOfParts>
    <vt:vector size="24" baseType="lpstr">
      <vt:lpstr>Helvetica</vt:lpstr>
      <vt:lpstr>Roboto</vt:lpstr>
      <vt:lpstr>Calibri</vt:lpstr>
      <vt:lpstr>Open sans</vt:lpstr>
      <vt:lpstr>Montserrat</vt:lpstr>
      <vt:lpstr>Open sans</vt:lpstr>
      <vt:lpstr>Arial</vt:lpstr>
      <vt:lpstr>Times New Roman</vt:lpstr>
      <vt:lpstr>Calibri Light</vt:lpstr>
      <vt:lpstr>Material</vt:lpstr>
      <vt:lpstr>Template PresentationGO Dark</vt:lpstr>
      <vt:lpstr>Predicting Heart Attacks</vt:lpstr>
      <vt:lpstr>Visualizations</vt:lpstr>
      <vt:lpstr>Variable Information</vt:lpstr>
      <vt:lpstr>Age Distribution by Gender </vt:lpstr>
      <vt:lpstr>Correlation Heatmap </vt:lpstr>
      <vt:lpstr>Chest pain by Gender</vt:lpstr>
      <vt:lpstr>Scatterplot of Cholesterol levels and blood pressure</vt:lpstr>
      <vt:lpstr>Distribution of Patient Data</vt:lpstr>
      <vt:lpstr>Boxplot of the Distributions by Output</vt:lpstr>
      <vt:lpstr>Output Variable by Gender</vt:lpstr>
      <vt:lpstr>Barplots of the Categorical Variables</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 using Multiple Regression Analytics</dc:title>
  <dc:creator>Wale</dc:creator>
  <cp:lastModifiedBy>Adejumoke A Adedokun</cp:lastModifiedBy>
  <cp:revision>8</cp:revision>
  <dcterms:modified xsi:type="dcterms:W3CDTF">2022-03-29T08:56:33Z</dcterms:modified>
</cp:coreProperties>
</file>