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6" r:id="rId5"/>
    <p:sldId id="267" r:id="rId6"/>
    <p:sldId id="268" r:id="rId7"/>
    <p:sldId id="269" r:id="rId8"/>
    <p:sldId id="265" r:id="rId9"/>
    <p:sldId id="270" r:id="rId10"/>
    <p:sldId id="272" r:id="rId11"/>
    <p:sldId id="273" r:id="rId12"/>
    <p:sldId id="274" r:id="rId13"/>
    <p:sldId id="275" r:id="rId14"/>
    <p:sldId id="260" r:id="rId15"/>
    <p:sldId id="261" r:id="rId16"/>
    <p:sldId id="262"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3%20-%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EKEMI\Desktop\Data%20Analysis%20Internship\KPMG%20INTERNSHIP%20%20TASK%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2.xlsx]Sheet3!PivotTable1</c:name>
    <c:fmtId val="29"/>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000" b="1" i="0" cap="all" baseline="0" dirty="0">
                <a:effectLst/>
              </a:rPr>
              <a:t>customer distribution by age category and wealth segment</a:t>
            </a:r>
            <a:endParaRPr lang="en-US" sz="1000" dirty="0">
              <a:effectLst/>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spPr>
          <a:pattFill prst="narHorz">
            <a:fgClr>
              <a:schemeClr val="accent1"/>
            </a:fgClr>
            <a:bgClr>
              <a:schemeClr val="accent1">
                <a:lumMod val="20000"/>
                <a:lumOff val="80000"/>
              </a:schemeClr>
            </a:bgClr>
          </a:pattFill>
          <a:ln>
            <a:noFill/>
          </a:ln>
          <a:effectLst>
            <a:innerShdw blurRad="114300">
              <a:schemeClr val="accent1"/>
            </a:innerShdw>
          </a:effectLst>
        </c:spPr>
        <c:marker>
          <c:spPr>
            <a:solidFill>
              <a:schemeClr val="accent1"/>
            </a:solidFill>
            <a:ln>
              <a:noFill/>
            </a:ln>
            <a:effectLst/>
          </c:spPr>
        </c:marker>
      </c:pivotFmt>
      <c:pivotFmt>
        <c:idx val="25"/>
        <c:spPr>
          <a:pattFill prst="narHorz">
            <a:fgClr>
              <a:schemeClr val="accent1"/>
            </a:fgClr>
            <a:bgClr>
              <a:schemeClr val="accent1">
                <a:lumMod val="20000"/>
                <a:lumOff val="80000"/>
              </a:schemeClr>
            </a:bgClr>
          </a:pattFill>
          <a:ln>
            <a:noFill/>
          </a:ln>
          <a:effectLst>
            <a:innerShdw blurRad="114300">
              <a:schemeClr val="accent1"/>
            </a:innerShdw>
          </a:effectLst>
        </c:spPr>
        <c:marker>
          <c:spPr>
            <a:solidFill>
              <a:schemeClr val="accent1"/>
            </a:solidFill>
            <a:ln>
              <a:noFill/>
            </a:ln>
            <a:effectLst/>
          </c:spPr>
        </c:marker>
      </c:pivotFmt>
      <c:pivotFmt>
        <c:idx val="26"/>
        <c:spPr>
          <a:pattFill prst="narHorz">
            <a:fgClr>
              <a:schemeClr val="accent1"/>
            </a:fgClr>
            <a:bgClr>
              <a:schemeClr val="accent1">
                <a:lumMod val="20000"/>
                <a:lumOff val="80000"/>
              </a:schemeClr>
            </a:bgClr>
          </a:pattFill>
          <a:ln>
            <a:noFill/>
          </a:ln>
          <a:effectLst>
            <a:innerShdw blurRad="114300">
              <a:schemeClr val="accent1"/>
            </a:innerShdw>
          </a:effectLst>
        </c:spPr>
        <c:marker>
          <c:spPr>
            <a:solidFill>
              <a:schemeClr val="accent1"/>
            </a:solidFill>
            <a:ln>
              <a:noFill/>
            </a:ln>
            <a:effectLst/>
          </c:spPr>
        </c:marker>
      </c:pivotFmt>
      <c:pivotFmt>
        <c:idx val="27"/>
        <c:spPr>
          <a:pattFill prst="narHorz">
            <a:fgClr>
              <a:schemeClr val="accent1"/>
            </a:fgClr>
            <a:bgClr>
              <a:schemeClr val="accent1">
                <a:lumMod val="20000"/>
                <a:lumOff val="80000"/>
              </a:schemeClr>
            </a:bgClr>
          </a:pattFill>
          <a:ln>
            <a:noFill/>
          </a:ln>
          <a:effectLst>
            <a:innerShdw blurRad="114300">
              <a:schemeClr val="accent1"/>
            </a:innerShdw>
          </a:effectLst>
        </c:spPr>
        <c:marker>
          <c:spPr>
            <a:solidFill>
              <a:schemeClr val="accent1"/>
            </a:solidFill>
            <a:ln>
              <a:noFill/>
            </a:ln>
            <a:effectLst/>
          </c:spPr>
        </c:marker>
      </c:pivotFmt>
      <c:pivotFmt>
        <c:idx val="28"/>
        <c:spPr>
          <a:pattFill prst="narHorz">
            <a:fgClr>
              <a:schemeClr val="accent1"/>
            </a:fgClr>
            <a:bgClr>
              <a:schemeClr val="accent1">
                <a:lumMod val="20000"/>
                <a:lumOff val="80000"/>
              </a:schemeClr>
            </a:bgClr>
          </a:pattFill>
          <a:ln>
            <a:noFill/>
          </a:ln>
          <a:effectLst>
            <a:innerShdw blurRad="114300">
              <a:schemeClr val="accent1"/>
            </a:innerShdw>
          </a:effectLst>
        </c:spPr>
        <c:marker>
          <c:spPr>
            <a:solidFill>
              <a:schemeClr val="accent1"/>
            </a:solidFill>
            <a:ln>
              <a:noFill/>
            </a:ln>
            <a:effectLst/>
          </c:spPr>
        </c:marker>
      </c:pivotFmt>
      <c:pivotFmt>
        <c:idx val="29"/>
        <c:spPr>
          <a:pattFill prst="narHorz">
            <a:fgClr>
              <a:schemeClr val="accent1"/>
            </a:fgClr>
            <a:bgClr>
              <a:schemeClr val="accent1">
                <a:lumMod val="20000"/>
                <a:lumOff val="80000"/>
              </a:schemeClr>
            </a:bgClr>
          </a:pattFill>
          <a:ln>
            <a:noFill/>
          </a:ln>
          <a:effectLst>
            <a:innerShdw blurRad="114300">
              <a:schemeClr val="accent1"/>
            </a:innerShdw>
          </a:effectLst>
        </c:spPr>
        <c:marker>
          <c:spPr>
            <a:solidFill>
              <a:schemeClr val="accent1"/>
            </a:solidFill>
            <a:ln>
              <a:noFill/>
            </a:ln>
            <a:effectLst/>
          </c:spPr>
        </c:marker>
      </c:pivotFmt>
      <c:pivotFmt>
        <c:idx val="30"/>
        <c:spPr>
          <a:pattFill prst="narHorz">
            <a:fgClr>
              <a:schemeClr val="accent1"/>
            </a:fgClr>
            <a:bgClr>
              <a:schemeClr val="accent1">
                <a:lumMod val="20000"/>
                <a:lumOff val="80000"/>
              </a:schemeClr>
            </a:bgClr>
          </a:pattFill>
          <a:ln>
            <a:noFill/>
          </a:ln>
          <a:effectLst>
            <a:innerShdw blurRad="114300">
              <a:schemeClr val="accent1"/>
            </a:innerShdw>
          </a:effectLst>
        </c:spPr>
        <c:marker>
          <c:spPr>
            <a:solidFill>
              <a:schemeClr val="accent1"/>
            </a:solidFill>
            <a:ln>
              <a:noFill/>
            </a:ln>
            <a:effectLst/>
          </c:spPr>
        </c:marker>
      </c:pivotFmt>
      <c:pivotFmt>
        <c:idx val="31"/>
        <c:spPr>
          <a:pattFill prst="narHorz">
            <a:fgClr>
              <a:schemeClr val="accent1"/>
            </a:fgClr>
            <a:bgClr>
              <a:schemeClr val="accent1">
                <a:lumMod val="20000"/>
                <a:lumOff val="80000"/>
              </a:schemeClr>
            </a:bgClr>
          </a:pattFill>
          <a:ln>
            <a:noFill/>
          </a:ln>
          <a:effectLst>
            <a:innerShdw blurRad="114300">
              <a:schemeClr val="accent1"/>
            </a:innerShdw>
          </a:effectLst>
        </c:spPr>
        <c:marker>
          <c:spPr>
            <a:solidFill>
              <a:schemeClr val="accent1"/>
            </a:solidFill>
            <a:ln>
              <a:noFill/>
            </a:ln>
            <a:effectLst/>
          </c:spPr>
        </c:marker>
      </c:pivotFmt>
      <c:pivotFmt>
        <c:idx val="32"/>
      </c:pivotFmt>
      <c:pivotFmt>
        <c:idx val="33"/>
        <c:spPr>
          <a:pattFill prst="narHorz">
            <a:fgClr>
              <a:schemeClr val="accent1"/>
            </a:fgClr>
            <a:bgClr>
              <a:schemeClr val="accent1">
                <a:lumMod val="20000"/>
                <a:lumOff val="80000"/>
              </a:schemeClr>
            </a:bgClr>
          </a:pattFill>
          <a:ln>
            <a:noFill/>
          </a:ln>
          <a:effectLst>
            <a:innerShdw blurRad="114300">
              <a:schemeClr val="accent1"/>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4"/>
        <c:spPr>
          <a:pattFill prst="narHorz">
            <a:fgClr>
              <a:schemeClr val="accent1"/>
            </a:fgClr>
            <a:bgClr>
              <a:schemeClr val="accent1">
                <a:lumMod val="20000"/>
                <a:lumOff val="80000"/>
              </a:schemeClr>
            </a:bgClr>
          </a:pattFill>
          <a:ln>
            <a:noFill/>
          </a:ln>
          <a:effectLst>
            <a:innerShdw blurRad="114300">
              <a:schemeClr val="accent1"/>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5"/>
        <c:spPr>
          <a:pattFill prst="narHorz">
            <a:fgClr>
              <a:schemeClr val="accent1"/>
            </a:fgClr>
            <a:bgClr>
              <a:schemeClr val="accent1">
                <a:lumMod val="20000"/>
                <a:lumOff val="80000"/>
              </a:schemeClr>
            </a:bgClr>
          </a:pattFill>
          <a:ln>
            <a:noFill/>
          </a:ln>
          <a:effectLst>
            <a:innerShdw blurRad="114300">
              <a:schemeClr val="accent1"/>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6"/>
        <c:spPr>
          <a:pattFill prst="narHorz">
            <a:fgClr>
              <a:schemeClr val="accent1"/>
            </a:fgClr>
            <a:bgClr>
              <a:schemeClr val="accent1">
                <a:lumMod val="20000"/>
                <a:lumOff val="80000"/>
              </a:schemeClr>
            </a:bgClr>
          </a:pattFill>
          <a:ln>
            <a:noFill/>
          </a:ln>
          <a:effectLst>
            <a:innerShdw blurRad="114300">
              <a:schemeClr val="accent1"/>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7"/>
        <c:spPr>
          <a:pattFill prst="narHorz">
            <a:fgClr>
              <a:schemeClr val="accent1"/>
            </a:fgClr>
            <a:bgClr>
              <a:schemeClr val="accent1">
                <a:lumMod val="20000"/>
                <a:lumOff val="80000"/>
              </a:schemeClr>
            </a:bgClr>
          </a:pattFill>
          <a:ln>
            <a:noFill/>
          </a:ln>
          <a:effectLst>
            <a:innerShdw blurRad="114300">
              <a:schemeClr val="accent1"/>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8"/>
        <c:spPr>
          <a:pattFill prst="narHorz">
            <a:fgClr>
              <a:schemeClr val="accent1"/>
            </a:fgClr>
            <a:bgClr>
              <a:schemeClr val="accent1">
                <a:lumMod val="20000"/>
                <a:lumOff val="80000"/>
              </a:schemeClr>
            </a:bgClr>
          </a:pattFill>
          <a:ln>
            <a:noFill/>
          </a:ln>
          <a:effectLst>
            <a:innerShdw blurRad="114300">
              <a:schemeClr val="accent1"/>
            </a:inn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215250607572112"/>
          <c:y val="0.25643719526929665"/>
          <c:w val="0.67734423156263912"/>
          <c:h val="0.56770843803088644"/>
        </c:manualLayout>
      </c:layout>
      <c:barChart>
        <c:barDir val="col"/>
        <c:grouping val="stacked"/>
        <c:varyColors val="0"/>
        <c:ser>
          <c:idx val="0"/>
          <c:order val="0"/>
          <c:tx>
            <c:strRef>
              <c:f>Sheet3!$B$1:$B$2</c:f>
              <c:strCache>
                <c:ptCount val="1"/>
                <c:pt idx="0">
                  <c:v>Affluent Customer</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Sheet3!$A$3:$A$11</c:f>
              <c:strCache>
                <c:ptCount val="8"/>
                <c:pt idx="0">
                  <c:v>30</c:v>
                </c:pt>
                <c:pt idx="1">
                  <c:v>40</c:v>
                </c:pt>
                <c:pt idx="2">
                  <c:v>50</c:v>
                </c:pt>
                <c:pt idx="3">
                  <c:v>60</c:v>
                </c:pt>
                <c:pt idx="4">
                  <c:v>70</c:v>
                </c:pt>
                <c:pt idx="5">
                  <c:v>80</c:v>
                </c:pt>
                <c:pt idx="6">
                  <c:v>90</c:v>
                </c:pt>
                <c:pt idx="7">
                  <c:v>100</c:v>
                </c:pt>
              </c:strCache>
            </c:strRef>
          </c:cat>
          <c:val>
            <c:numRef>
              <c:f>Sheet3!$B$3:$B$11</c:f>
              <c:numCache>
                <c:formatCode>General</c:formatCode>
                <c:ptCount val="8"/>
                <c:pt idx="0">
                  <c:v>128</c:v>
                </c:pt>
                <c:pt idx="1">
                  <c:v>148</c:v>
                </c:pt>
                <c:pt idx="2">
                  <c:v>258</c:v>
                </c:pt>
                <c:pt idx="3">
                  <c:v>172</c:v>
                </c:pt>
                <c:pt idx="4">
                  <c:v>132</c:v>
                </c:pt>
                <c:pt idx="5">
                  <c:v>5</c:v>
                </c:pt>
                <c:pt idx="7">
                  <c:v>1</c:v>
                </c:pt>
              </c:numCache>
            </c:numRef>
          </c:val>
          <c:extLst>
            <c:ext xmlns:c16="http://schemas.microsoft.com/office/drawing/2014/chart" uri="{C3380CC4-5D6E-409C-BE32-E72D297353CC}">
              <c16:uniqueId val="{00000000-EF0E-495F-95B0-A123679A6D8B}"/>
            </c:ext>
          </c:extLst>
        </c:ser>
        <c:ser>
          <c:idx val="1"/>
          <c:order val="1"/>
          <c:tx>
            <c:strRef>
              <c:f>Sheet3!$C$1:$C$2</c:f>
              <c:strCache>
                <c:ptCount val="1"/>
                <c:pt idx="0">
                  <c:v>High Net Worth</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Sheet3!$A$3:$A$11</c:f>
              <c:strCache>
                <c:ptCount val="8"/>
                <c:pt idx="0">
                  <c:v>30</c:v>
                </c:pt>
                <c:pt idx="1">
                  <c:v>40</c:v>
                </c:pt>
                <c:pt idx="2">
                  <c:v>50</c:v>
                </c:pt>
                <c:pt idx="3">
                  <c:v>60</c:v>
                </c:pt>
                <c:pt idx="4">
                  <c:v>70</c:v>
                </c:pt>
                <c:pt idx="5">
                  <c:v>80</c:v>
                </c:pt>
                <c:pt idx="6">
                  <c:v>90</c:v>
                </c:pt>
                <c:pt idx="7">
                  <c:v>100</c:v>
                </c:pt>
              </c:strCache>
            </c:strRef>
          </c:cat>
          <c:val>
            <c:numRef>
              <c:f>Sheet3!$C$3:$C$11</c:f>
              <c:numCache>
                <c:formatCode>General</c:formatCode>
                <c:ptCount val="8"/>
                <c:pt idx="0">
                  <c:v>111</c:v>
                </c:pt>
                <c:pt idx="1">
                  <c:v>159</c:v>
                </c:pt>
                <c:pt idx="2">
                  <c:v>286</c:v>
                </c:pt>
                <c:pt idx="3">
                  <c:v>165</c:v>
                </c:pt>
                <c:pt idx="4">
                  <c:v>138</c:v>
                </c:pt>
                <c:pt idx="5">
                  <c:v>6</c:v>
                </c:pt>
                <c:pt idx="6">
                  <c:v>1</c:v>
                </c:pt>
              </c:numCache>
            </c:numRef>
          </c:val>
          <c:extLst>
            <c:ext xmlns:c16="http://schemas.microsoft.com/office/drawing/2014/chart" uri="{C3380CC4-5D6E-409C-BE32-E72D297353CC}">
              <c16:uniqueId val="{00000001-EF0E-495F-95B0-A123679A6D8B}"/>
            </c:ext>
          </c:extLst>
        </c:ser>
        <c:ser>
          <c:idx val="2"/>
          <c:order val="2"/>
          <c:tx>
            <c:strRef>
              <c:f>Sheet3!$D$1:$D$2</c:f>
              <c:strCache>
                <c:ptCount val="1"/>
                <c:pt idx="0">
                  <c:v>Mass Customer</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Sheet3!$A$3:$A$11</c:f>
              <c:strCache>
                <c:ptCount val="8"/>
                <c:pt idx="0">
                  <c:v>30</c:v>
                </c:pt>
                <c:pt idx="1">
                  <c:v>40</c:v>
                </c:pt>
                <c:pt idx="2">
                  <c:v>50</c:v>
                </c:pt>
                <c:pt idx="3">
                  <c:v>60</c:v>
                </c:pt>
                <c:pt idx="4">
                  <c:v>70</c:v>
                </c:pt>
                <c:pt idx="5">
                  <c:v>80</c:v>
                </c:pt>
                <c:pt idx="6">
                  <c:v>90</c:v>
                </c:pt>
                <c:pt idx="7">
                  <c:v>100</c:v>
                </c:pt>
              </c:strCache>
            </c:strRef>
          </c:cat>
          <c:val>
            <c:numRef>
              <c:f>Sheet3!$D$3:$D$11</c:f>
              <c:numCache>
                <c:formatCode>General</c:formatCode>
                <c:ptCount val="8"/>
                <c:pt idx="0">
                  <c:v>221</c:v>
                </c:pt>
                <c:pt idx="1">
                  <c:v>308</c:v>
                </c:pt>
                <c:pt idx="2">
                  <c:v>552</c:v>
                </c:pt>
                <c:pt idx="3">
                  <c:v>317</c:v>
                </c:pt>
                <c:pt idx="4">
                  <c:v>279</c:v>
                </c:pt>
                <c:pt idx="5">
                  <c:v>7</c:v>
                </c:pt>
                <c:pt idx="6">
                  <c:v>1</c:v>
                </c:pt>
              </c:numCache>
            </c:numRef>
          </c:val>
          <c:extLst>
            <c:ext xmlns:c16="http://schemas.microsoft.com/office/drawing/2014/chart" uri="{C3380CC4-5D6E-409C-BE32-E72D297353CC}">
              <c16:uniqueId val="{00000002-EF0E-495F-95B0-A123679A6D8B}"/>
            </c:ext>
          </c:extLst>
        </c:ser>
        <c:dLbls>
          <c:dLblPos val="ctr"/>
          <c:showLegendKey val="0"/>
          <c:showVal val="1"/>
          <c:showCatName val="0"/>
          <c:showSerName val="0"/>
          <c:showPercent val="0"/>
          <c:showBubbleSize val="0"/>
        </c:dLbls>
        <c:gapWidth val="164"/>
        <c:overlap val="100"/>
        <c:axId val="216994832"/>
        <c:axId val="216994416"/>
      </c:barChart>
      <c:catAx>
        <c:axId val="21699483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Wealth Segment</a:t>
                </a:r>
                <a:r>
                  <a:rPr lang="en-US" baseline="0" dirty="0"/>
                  <a:t> by Age Category</a:t>
                </a:r>
                <a:endParaRPr lang="en-US" dirty="0"/>
              </a:p>
            </c:rich>
          </c:tx>
          <c:layout>
            <c:manualLayout>
              <c:xMode val="edge"/>
              <c:yMode val="edge"/>
              <c:x val="0.28357939426501994"/>
              <c:y val="0.90345712995361827"/>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6994416"/>
        <c:crosses val="autoZero"/>
        <c:auto val="1"/>
        <c:lblAlgn val="ctr"/>
        <c:lblOffset val="100"/>
        <c:noMultiLvlLbl val="0"/>
      </c:catAx>
      <c:valAx>
        <c:axId val="21699441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Number of Customers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6994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Profit by Wealth Segment</a:t>
            </a:r>
          </a:p>
        </c:rich>
      </c:tx>
      <c:layout>
        <c:manualLayout>
          <c:xMode val="edge"/>
          <c:yMode val="edge"/>
          <c:x val="0.25115974909915922"/>
          <c:y val="2.596444559087990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dLbl>
          <c:idx val="0"/>
          <c:showLegendKey val="0"/>
          <c:showVal val="0"/>
          <c:showCatName val="0"/>
          <c:showSerName val="0"/>
          <c:showPercent val="0"/>
          <c:showBubbleSize val="0"/>
          <c:extLst>
            <c:ext xmlns:c15="http://schemas.microsoft.com/office/drawing/2012/chart" uri="{CE6537A1-D6FC-4f65-9D91-7224C49458BB}"/>
          </c:extLst>
        </c:dLbl>
      </c:pivotFmt>
      <c:pivotFmt>
        <c:idx val="120"/>
        <c:dLbl>
          <c:idx val="0"/>
          <c:showLegendKey val="0"/>
          <c:showVal val="0"/>
          <c:showCatName val="0"/>
          <c:showSerName val="0"/>
          <c:showPercent val="0"/>
          <c:showBubbleSize val="0"/>
          <c:extLst>
            <c:ext xmlns:c15="http://schemas.microsoft.com/office/drawing/2012/chart" uri="{CE6537A1-D6FC-4f65-9D91-7224C49458BB}"/>
          </c:extLst>
        </c:dLbl>
      </c:pivotFmt>
      <c:pivotFmt>
        <c:idx val="121"/>
        <c:dLbl>
          <c:idx val="0"/>
          <c:showLegendKey val="0"/>
          <c:showVal val="0"/>
          <c:showCatName val="0"/>
          <c:showSerName val="0"/>
          <c:showPercent val="0"/>
          <c:showBubbleSize val="0"/>
          <c:extLst>
            <c:ext xmlns:c15="http://schemas.microsoft.com/office/drawing/2012/chart" uri="{CE6537A1-D6FC-4f65-9D91-7224C49458BB}"/>
          </c:extLst>
        </c:dLbl>
      </c:pivotFmt>
      <c:pivotFmt>
        <c:idx val="122"/>
        <c:dLbl>
          <c:idx val="0"/>
          <c:showLegendKey val="0"/>
          <c:showVal val="0"/>
          <c:showCatName val="0"/>
          <c:showSerName val="0"/>
          <c:showPercent val="0"/>
          <c:showBubbleSize val="0"/>
          <c:extLst>
            <c:ext xmlns:c15="http://schemas.microsoft.com/office/drawing/2012/chart" uri="{CE6537A1-D6FC-4f65-9D91-7224C49458BB}"/>
          </c:extLst>
        </c:dLbl>
      </c:pivotFmt>
      <c:pivotFmt>
        <c:idx val="123"/>
        <c:dLbl>
          <c:idx val="0"/>
          <c:showLegendKey val="0"/>
          <c:showVal val="0"/>
          <c:showCatName val="0"/>
          <c:showSerName val="0"/>
          <c:showPercent val="0"/>
          <c:showBubbleSize val="0"/>
          <c:extLst>
            <c:ext xmlns:c15="http://schemas.microsoft.com/office/drawing/2012/chart" uri="{CE6537A1-D6FC-4f65-9D91-7224C49458BB}"/>
          </c:extLst>
        </c:dLbl>
      </c:pivotFmt>
      <c:pivotFmt>
        <c:idx val="124"/>
        <c:dLbl>
          <c:idx val="0"/>
          <c:showLegendKey val="0"/>
          <c:showVal val="0"/>
          <c:showCatName val="0"/>
          <c:showSerName val="0"/>
          <c:showPercent val="0"/>
          <c:showBubbleSize val="0"/>
          <c:extLst>
            <c:ext xmlns:c15="http://schemas.microsoft.com/office/drawing/2012/chart" uri="{CE6537A1-D6FC-4f65-9D91-7224C49458BB}"/>
          </c:extLst>
        </c:dLbl>
      </c:pivotFmt>
      <c:pivotFmt>
        <c:idx val="125"/>
        <c:dLbl>
          <c:idx val="0"/>
          <c:showLegendKey val="0"/>
          <c:showVal val="0"/>
          <c:showCatName val="0"/>
          <c:showSerName val="0"/>
          <c:showPercent val="0"/>
          <c:showBubbleSize val="0"/>
          <c:extLst>
            <c:ext xmlns:c15="http://schemas.microsoft.com/office/drawing/2012/chart" uri="{CE6537A1-D6FC-4f65-9D91-7224C49458BB}"/>
          </c:extLst>
        </c:dLbl>
      </c:pivotFmt>
      <c:pivotFmt>
        <c:idx val="126"/>
        <c:dLbl>
          <c:idx val="0"/>
          <c:showLegendKey val="0"/>
          <c:showVal val="0"/>
          <c:showCatName val="0"/>
          <c:showSerName val="0"/>
          <c:showPercent val="0"/>
          <c:showBubbleSize val="0"/>
          <c:extLst>
            <c:ext xmlns:c15="http://schemas.microsoft.com/office/drawing/2012/chart" uri="{CE6537A1-D6FC-4f65-9D91-7224C49458BB}"/>
          </c:extLst>
        </c:dLbl>
      </c:pivotFmt>
      <c:pivotFmt>
        <c:idx val="127"/>
        <c:dLbl>
          <c:idx val="0"/>
          <c:showLegendKey val="0"/>
          <c:showVal val="0"/>
          <c:showCatName val="0"/>
          <c:showSerName val="0"/>
          <c:showPercent val="0"/>
          <c:showBubbleSize val="0"/>
          <c:extLst>
            <c:ext xmlns:c15="http://schemas.microsoft.com/office/drawing/2012/chart" uri="{CE6537A1-D6FC-4f65-9D91-7224C49458BB}"/>
          </c:extLst>
        </c:dLbl>
      </c:pivotFmt>
      <c:pivotFmt>
        <c:idx val="128"/>
        <c:dLbl>
          <c:idx val="0"/>
          <c:showLegendKey val="0"/>
          <c:showVal val="0"/>
          <c:showCatName val="0"/>
          <c:showSerName val="0"/>
          <c:showPercent val="0"/>
          <c:showBubbleSize val="0"/>
          <c:extLst>
            <c:ext xmlns:c15="http://schemas.microsoft.com/office/drawing/2012/chart" uri="{CE6537A1-D6FC-4f65-9D91-7224C49458BB}"/>
          </c:extLst>
        </c:dLbl>
      </c:pivotFmt>
      <c:pivotFmt>
        <c:idx val="129"/>
        <c:dLbl>
          <c:idx val="0"/>
          <c:showLegendKey val="0"/>
          <c:showVal val="0"/>
          <c:showCatName val="0"/>
          <c:showSerName val="0"/>
          <c:showPercent val="0"/>
          <c:showBubbleSize val="0"/>
          <c:extLst>
            <c:ext xmlns:c15="http://schemas.microsoft.com/office/drawing/2012/chart" uri="{CE6537A1-D6FC-4f65-9D91-7224C49458BB}"/>
          </c:extLst>
        </c:dLbl>
      </c:pivotFmt>
      <c:pivotFmt>
        <c:idx val="130"/>
        <c:dLbl>
          <c:idx val="0"/>
          <c:showLegendKey val="0"/>
          <c:showVal val="0"/>
          <c:showCatName val="0"/>
          <c:showSerName val="0"/>
          <c:showPercent val="0"/>
          <c:showBubbleSize val="0"/>
          <c:extLst>
            <c:ext xmlns:c15="http://schemas.microsoft.com/office/drawing/2012/chart" uri="{CE6537A1-D6FC-4f65-9D91-7224C49458BB}"/>
          </c:extLst>
        </c:dLbl>
      </c:pivotFmt>
      <c:pivotFmt>
        <c:idx val="131"/>
        <c:dLbl>
          <c:idx val="0"/>
          <c:showLegendKey val="0"/>
          <c:showVal val="0"/>
          <c:showCatName val="0"/>
          <c:showSerName val="0"/>
          <c:showPercent val="0"/>
          <c:showBubbleSize val="0"/>
          <c:extLst>
            <c:ext xmlns:c15="http://schemas.microsoft.com/office/drawing/2012/chart" uri="{CE6537A1-D6FC-4f65-9D91-7224C49458BB}"/>
          </c:extLst>
        </c:dLbl>
      </c:pivotFmt>
      <c:pivotFmt>
        <c:idx val="132"/>
        <c:dLbl>
          <c:idx val="0"/>
          <c:showLegendKey val="0"/>
          <c:showVal val="0"/>
          <c:showCatName val="0"/>
          <c:showSerName val="0"/>
          <c:showPercent val="0"/>
          <c:showBubbleSize val="0"/>
          <c:extLst>
            <c:ext xmlns:c15="http://schemas.microsoft.com/office/drawing/2012/chart" uri="{CE6537A1-D6FC-4f65-9D91-7224C49458BB}"/>
          </c:extLst>
        </c:dLbl>
      </c:pivotFmt>
      <c:pivotFmt>
        <c:idx val="133"/>
        <c:dLbl>
          <c:idx val="0"/>
          <c:showLegendKey val="0"/>
          <c:showVal val="0"/>
          <c:showCatName val="0"/>
          <c:showSerName val="0"/>
          <c:showPercent val="0"/>
          <c:showBubbleSize val="0"/>
          <c:extLst>
            <c:ext xmlns:c15="http://schemas.microsoft.com/office/drawing/2012/chart" uri="{CE6537A1-D6FC-4f65-9D91-7224C49458BB}"/>
          </c:extLst>
        </c:dLbl>
      </c:pivotFmt>
      <c:pivotFmt>
        <c:idx val="134"/>
        <c:dLbl>
          <c:idx val="0"/>
          <c:showLegendKey val="0"/>
          <c:showVal val="0"/>
          <c:showCatName val="0"/>
          <c:showSerName val="0"/>
          <c:showPercent val="0"/>
          <c:showBubbleSize val="0"/>
          <c:extLst>
            <c:ext xmlns:c15="http://schemas.microsoft.com/office/drawing/2012/chart" uri="{CE6537A1-D6FC-4f65-9D91-7224C49458BB}"/>
          </c:extLst>
        </c:dLbl>
      </c:pivotFmt>
      <c:pivotFmt>
        <c:idx val="135"/>
        <c:dLbl>
          <c:idx val="0"/>
          <c:showLegendKey val="0"/>
          <c:showVal val="0"/>
          <c:showCatName val="0"/>
          <c:showSerName val="0"/>
          <c:showPercent val="0"/>
          <c:showBubbleSize val="0"/>
          <c:extLst>
            <c:ext xmlns:c15="http://schemas.microsoft.com/office/drawing/2012/chart" uri="{CE6537A1-D6FC-4f65-9D91-7224C49458BB}"/>
          </c:extLst>
        </c:dLbl>
      </c:pivotFmt>
      <c:pivotFmt>
        <c:idx val="136"/>
        <c:dLbl>
          <c:idx val="0"/>
          <c:showLegendKey val="0"/>
          <c:showVal val="0"/>
          <c:showCatName val="0"/>
          <c:showSerName val="0"/>
          <c:showPercent val="0"/>
          <c:showBubbleSize val="0"/>
          <c:extLst>
            <c:ext xmlns:c15="http://schemas.microsoft.com/office/drawing/2012/chart" uri="{CE6537A1-D6FC-4f65-9D91-7224C49458BB}"/>
          </c:extLst>
        </c:dLbl>
      </c:pivotFmt>
      <c:pivotFmt>
        <c:idx val="137"/>
        <c:dLbl>
          <c:idx val="0"/>
          <c:showLegendKey val="0"/>
          <c:showVal val="0"/>
          <c:showCatName val="0"/>
          <c:showSerName val="0"/>
          <c:showPercent val="0"/>
          <c:showBubbleSize val="0"/>
          <c:extLst>
            <c:ext xmlns:c15="http://schemas.microsoft.com/office/drawing/2012/chart" uri="{CE6537A1-D6FC-4f65-9D91-7224C49458BB}"/>
          </c:extLst>
        </c:dLbl>
      </c:pivotFmt>
      <c:pivotFmt>
        <c:idx val="138"/>
        <c:dLbl>
          <c:idx val="0"/>
          <c:showLegendKey val="0"/>
          <c:showVal val="0"/>
          <c:showCatName val="0"/>
          <c:showSerName val="0"/>
          <c:showPercent val="0"/>
          <c:showBubbleSize val="0"/>
          <c:extLst>
            <c:ext xmlns:c15="http://schemas.microsoft.com/office/drawing/2012/chart" uri="{CE6537A1-D6FC-4f65-9D91-7224C49458BB}"/>
          </c:extLst>
        </c:dLbl>
      </c:pivotFmt>
      <c:pivotFmt>
        <c:idx val="139"/>
        <c:dLbl>
          <c:idx val="0"/>
          <c:showLegendKey val="0"/>
          <c:showVal val="0"/>
          <c:showCatName val="0"/>
          <c:showSerName val="0"/>
          <c:showPercent val="0"/>
          <c:showBubbleSize val="0"/>
          <c:extLst>
            <c:ext xmlns:c15="http://schemas.microsoft.com/office/drawing/2012/chart" uri="{CE6537A1-D6FC-4f65-9D91-7224C49458BB}"/>
          </c:extLst>
        </c:dLbl>
      </c:pivotFmt>
      <c:pivotFmt>
        <c:idx val="140"/>
        <c:dLbl>
          <c:idx val="0"/>
          <c:showLegendKey val="0"/>
          <c:showVal val="0"/>
          <c:showCatName val="0"/>
          <c:showSerName val="0"/>
          <c:showPercent val="0"/>
          <c:showBubbleSize val="0"/>
          <c:extLst>
            <c:ext xmlns:c15="http://schemas.microsoft.com/office/drawing/2012/chart" uri="{CE6537A1-D6FC-4f65-9D91-7224C49458BB}"/>
          </c:extLst>
        </c:dLbl>
      </c:pivotFmt>
      <c:pivotFmt>
        <c:idx val="141"/>
        <c:dLbl>
          <c:idx val="0"/>
          <c:showLegendKey val="0"/>
          <c:showVal val="0"/>
          <c:showCatName val="0"/>
          <c:showSerName val="0"/>
          <c:showPercent val="0"/>
          <c:showBubbleSize val="0"/>
          <c:extLst>
            <c:ext xmlns:c15="http://schemas.microsoft.com/office/drawing/2012/chart" uri="{CE6537A1-D6FC-4f65-9D91-7224C49458BB}"/>
          </c:extLst>
        </c:dLbl>
      </c:pivotFmt>
      <c:pivotFmt>
        <c:idx val="142"/>
        <c:dLbl>
          <c:idx val="0"/>
          <c:showLegendKey val="0"/>
          <c:showVal val="0"/>
          <c:showCatName val="0"/>
          <c:showSerName val="0"/>
          <c:showPercent val="0"/>
          <c:showBubbleSize val="0"/>
          <c:extLst>
            <c:ext xmlns:c15="http://schemas.microsoft.com/office/drawing/2012/chart" uri="{CE6537A1-D6FC-4f65-9D91-7224C49458BB}"/>
          </c:extLst>
        </c:dLbl>
      </c:pivotFmt>
      <c:pivotFmt>
        <c:idx val="143"/>
        <c:dLbl>
          <c:idx val="0"/>
          <c:showLegendKey val="0"/>
          <c:showVal val="0"/>
          <c:showCatName val="0"/>
          <c:showSerName val="0"/>
          <c:showPercent val="0"/>
          <c:showBubbleSize val="0"/>
          <c:extLst>
            <c:ext xmlns:c15="http://schemas.microsoft.com/office/drawing/2012/chart" uri="{CE6537A1-D6FC-4f65-9D91-7224C49458BB}"/>
          </c:extLst>
        </c:dLbl>
      </c:pivotFmt>
      <c:pivotFmt>
        <c:idx val="144"/>
        <c:dLbl>
          <c:idx val="0"/>
          <c:showLegendKey val="0"/>
          <c:showVal val="0"/>
          <c:showCatName val="0"/>
          <c:showSerName val="0"/>
          <c:showPercent val="0"/>
          <c:showBubbleSize val="0"/>
          <c:extLst>
            <c:ext xmlns:c15="http://schemas.microsoft.com/office/drawing/2012/chart" uri="{CE6537A1-D6FC-4f65-9D91-7224C49458BB}"/>
          </c:extLst>
        </c:dLbl>
      </c:pivotFmt>
      <c:pivotFmt>
        <c:idx val="145"/>
        <c:dLbl>
          <c:idx val="0"/>
          <c:showLegendKey val="0"/>
          <c:showVal val="0"/>
          <c:showCatName val="0"/>
          <c:showSerName val="0"/>
          <c:showPercent val="0"/>
          <c:showBubbleSize val="0"/>
          <c:extLst>
            <c:ext xmlns:c15="http://schemas.microsoft.com/office/drawing/2012/chart" uri="{CE6537A1-D6FC-4f65-9D91-7224C49458BB}"/>
          </c:extLst>
        </c:dLbl>
      </c:pivotFmt>
      <c:pivotFmt>
        <c:idx val="146"/>
        <c:dLbl>
          <c:idx val="0"/>
          <c:showLegendKey val="0"/>
          <c:showVal val="0"/>
          <c:showCatName val="0"/>
          <c:showSerName val="0"/>
          <c:showPercent val="0"/>
          <c:showBubbleSize val="0"/>
          <c:extLst>
            <c:ext xmlns:c15="http://schemas.microsoft.com/office/drawing/2012/chart" uri="{CE6537A1-D6FC-4f65-9D91-7224C49458BB}"/>
          </c:extLst>
        </c:dLbl>
      </c:pivotFmt>
      <c:pivotFmt>
        <c:idx val="147"/>
        <c:dLbl>
          <c:idx val="0"/>
          <c:showLegendKey val="0"/>
          <c:showVal val="0"/>
          <c:showCatName val="0"/>
          <c:showSerName val="0"/>
          <c:showPercent val="0"/>
          <c:showBubbleSize val="0"/>
          <c:extLst>
            <c:ext xmlns:c15="http://schemas.microsoft.com/office/drawing/2012/chart" uri="{CE6537A1-D6FC-4f65-9D91-7224C49458BB}"/>
          </c:extLst>
        </c:dLbl>
      </c:pivotFmt>
      <c:pivotFmt>
        <c:idx val="148"/>
        <c:dLbl>
          <c:idx val="0"/>
          <c:showLegendKey val="0"/>
          <c:showVal val="0"/>
          <c:showCatName val="0"/>
          <c:showSerName val="0"/>
          <c:showPercent val="0"/>
          <c:showBubbleSize val="0"/>
          <c:extLst>
            <c:ext xmlns:c15="http://schemas.microsoft.com/office/drawing/2012/chart" uri="{CE6537A1-D6FC-4f65-9D91-7224C49458BB}"/>
          </c:extLst>
        </c:dLbl>
      </c:pivotFmt>
      <c:pivotFmt>
        <c:idx val="149"/>
        <c:dLbl>
          <c:idx val="0"/>
          <c:showLegendKey val="0"/>
          <c:showVal val="0"/>
          <c:showCatName val="0"/>
          <c:showSerName val="0"/>
          <c:showPercent val="0"/>
          <c:showBubbleSize val="0"/>
          <c:extLst>
            <c:ext xmlns:c15="http://schemas.microsoft.com/office/drawing/2012/chart" uri="{CE6537A1-D6FC-4f65-9D91-7224C49458BB}"/>
          </c:extLst>
        </c:dLbl>
      </c:pivotFmt>
      <c:pivotFmt>
        <c:idx val="150"/>
        <c:dLbl>
          <c:idx val="0"/>
          <c:showLegendKey val="0"/>
          <c:showVal val="0"/>
          <c:showCatName val="0"/>
          <c:showSerName val="0"/>
          <c:showPercent val="0"/>
          <c:showBubbleSize val="0"/>
          <c:extLst>
            <c:ext xmlns:c15="http://schemas.microsoft.com/office/drawing/2012/chart" uri="{CE6537A1-D6FC-4f65-9D91-7224C49458BB}"/>
          </c:extLst>
        </c:dLbl>
      </c:pivotFmt>
      <c:pivotFmt>
        <c:idx val="151"/>
        <c:dLbl>
          <c:idx val="0"/>
          <c:showLegendKey val="0"/>
          <c:showVal val="0"/>
          <c:showCatName val="0"/>
          <c:showSerName val="0"/>
          <c:showPercent val="0"/>
          <c:showBubbleSize val="0"/>
          <c:extLst>
            <c:ext xmlns:c15="http://schemas.microsoft.com/office/drawing/2012/chart" uri="{CE6537A1-D6FC-4f65-9D91-7224C49458BB}"/>
          </c:extLst>
        </c:dLbl>
      </c:pivotFmt>
      <c:pivotFmt>
        <c:idx val="152"/>
        <c:dLbl>
          <c:idx val="0"/>
          <c:showLegendKey val="0"/>
          <c:showVal val="0"/>
          <c:showCatName val="0"/>
          <c:showSerName val="0"/>
          <c:showPercent val="0"/>
          <c:showBubbleSize val="0"/>
          <c:extLst>
            <c:ext xmlns:c15="http://schemas.microsoft.com/office/drawing/2012/chart" uri="{CE6537A1-D6FC-4f65-9D91-7224C49458BB}"/>
          </c:extLst>
        </c:dLbl>
      </c:pivotFmt>
      <c:pivotFmt>
        <c:idx val="153"/>
        <c:dLbl>
          <c:idx val="0"/>
          <c:showLegendKey val="0"/>
          <c:showVal val="0"/>
          <c:showCatName val="0"/>
          <c:showSerName val="0"/>
          <c:showPercent val="0"/>
          <c:showBubbleSize val="0"/>
          <c:extLst>
            <c:ext xmlns:c15="http://schemas.microsoft.com/office/drawing/2012/chart" uri="{CE6537A1-D6FC-4f65-9D91-7224C49458BB}"/>
          </c:extLst>
        </c:dLbl>
      </c:pivotFmt>
      <c:pivotFmt>
        <c:idx val="154"/>
        <c:dLbl>
          <c:idx val="0"/>
          <c:showLegendKey val="0"/>
          <c:showVal val="0"/>
          <c:showCatName val="0"/>
          <c:showSerName val="0"/>
          <c:showPercent val="0"/>
          <c:showBubbleSize val="0"/>
          <c:extLst>
            <c:ext xmlns:c15="http://schemas.microsoft.com/office/drawing/2012/chart" uri="{CE6537A1-D6FC-4f65-9D91-7224C49458BB}"/>
          </c:extLst>
        </c:dLbl>
      </c:pivotFmt>
      <c:pivotFmt>
        <c:idx val="155"/>
        <c:dLbl>
          <c:idx val="0"/>
          <c:showLegendKey val="0"/>
          <c:showVal val="0"/>
          <c:showCatName val="0"/>
          <c:showSerName val="0"/>
          <c:showPercent val="0"/>
          <c:showBubbleSize val="0"/>
          <c:extLst>
            <c:ext xmlns:c15="http://schemas.microsoft.com/office/drawing/2012/chart" uri="{CE6537A1-D6FC-4f65-9D91-7224C49458BB}"/>
          </c:extLst>
        </c:dLbl>
      </c:pivotFmt>
      <c:pivotFmt>
        <c:idx val="156"/>
        <c:dLbl>
          <c:idx val="0"/>
          <c:showLegendKey val="0"/>
          <c:showVal val="0"/>
          <c:showCatName val="0"/>
          <c:showSerName val="0"/>
          <c:showPercent val="0"/>
          <c:showBubbleSize val="0"/>
          <c:extLst>
            <c:ext xmlns:c15="http://schemas.microsoft.com/office/drawing/2012/chart" uri="{CE6537A1-D6FC-4f65-9D91-7224C49458BB}"/>
          </c:extLst>
        </c:dLbl>
      </c:pivotFmt>
      <c:pivotFmt>
        <c:idx val="157"/>
        <c:dLbl>
          <c:idx val="0"/>
          <c:showLegendKey val="0"/>
          <c:showVal val="0"/>
          <c:showCatName val="0"/>
          <c:showSerName val="0"/>
          <c:showPercent val="0"/>
          <c:showBubbleSize val="0"/>
          <c:extLst>
            <c:ext xmlns:c15="http://schemas.microsoft.com/office/drawing/2012/chart" uri="{CE6537A1-D6FC-4f65-9D91-7224C49458BB}"/>
          </c:extLst>
        </c:dLbl>
      </c:pivotFmt>
      <c:pivotFmt>
        <c:idx val="158"/>
        <c:dLbl>
          <c:idx val="0"/>
          <c:showLegendKey val="0"/>
          <c:showVal val="0"/>
          <c:showCatName val="0"/>
          <c:showSerName val="0"/>
          <c:showPercent val="0"/>
          <c:showBubbleSize val="0"/>
          <c:extLst>
            <c:ext xmlns:c15="http://schemas.microsoft.com/office/drawing/2012/chart" uri="{CE6537A1-D6FC-4f65-9D91-7224C49458BB}"/>
          </c:extLst>
        </c:dLbl>
      </c:pivotFmt>
      <c:pivotFmt>
        <c:idx val="159"/>
        <c:dLbl>
          <c:idx val="0"/>
          <c:showLegendKey val="0"/>
          <c:showVal val="0"/>
          <c:showCatName val="0"/>
          <c:showSerName val="0"/>
          <c:showPercent val="0"/>
          <c:showBubbleSize val="0"/>
          <c:extLst>
            <c:ext xmlns:c15="http://schemas.microsoft.com/office/drawing/2012/chart" uri="{CE6537A1-D6FC-4f65-9D91-7224C49458BB}"/>
          </c:extLst>
        </c:dLbl>
      </c:pivotFmt>
      <c:pivotFmt>
        <c:idx val="16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1"/>
        <c:dLbl>
          <c:idx val="0"/>
          <c:showLegendKey val="0"/>
          <c:showVal val="0"/>
          <c:showCatName val="0"/>
          <c:showSerName val="0"/>
          <c:showPercent val="0"/>
          <c:showBubbleSize val="0"/>
          <c:extLst>
            <c:ext xmlns:c15="http://schemas.microsoft.com/office/drawing/2012/chart" uri="{CE6537A1-D6FC-4f65-9D91-7224C49458BB}"/>
          </c:extLst>
        </c:dLbl>
      </c:pivotFmt>
      <c:pivotFmt>
        <c:idx val="16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circle"/>
          <c:size val="5"/>
          <c:spPr>
            <a:solidFill>
              <a:schemeClr val="accent2"/>
            </a:solidFill>
            <a:ln w="9525">
              <a:solidFill>
                <a:schemeClr val="accent2"/>
              </a:solidFill>
            </a:ln>
            <a:effectLst/>
          </c:spPr>
        </c:marker>
      </c:pivotFmt>
      <c:pivotFmt>
        <c:idx val="311"/>
        <c:spPr>
          <a:solidFill>
            <a:schemeClr val="accent1"/>
          </a:solidFill>
          <a:ln>
            <a:noFill/>
          </a:ln>
          <a:effectLst/>
        </c:spPr>
        <c:marker>
          <c:symbol val="circle"/>
          <c:size val="5"/>
          <c:spPr>
            <a:solidFill>
              <a:schemeClr val="accent3"/>
            </a:solidFill>
            <a:ln w="9525">
              <a:solidFill>
                <a:schemeClr val="accent3"/>
              </a:solidFill>
            </a:ln>
            <a:effectLst/>
          </c:spPr>
        </c:marker>
      </c:pivotFmt>
      <c:pivotFmt>
        <c:idx val="3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2"/>
          </a:solidFill>
          <a:ln>
            <a:noFill/>
          </a:ln>
          <a:effectLst/>
        </c:spPr>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Affluent Customer</c:v>
          </c:tx>
          <c:spPr>
            <a:solidFill>
              <a:schemeClr val="accent1"/>
            </a:solidFill>
            <a:ln>
              <a:noFill/>
            </a:ln>
            <a:effectLst/>
          </c:spPr>
          <c:invertIfNegative val="0"/>
          <c:cat>
            <c:strLit>
              <c:ptCount val="1"/>
              <c:pt idx="0">
                <c:v>Total</c:v>
              </c:pt>
            </c:strLit>
          </c:cat>
          <c:val>
            <c:numLit>
              <c:formatCode>General</c:formatCode>
              <c:ptCount val="1"/>
              <c:pt idx="0">
                <c:v>2619175.2949718856</c:v>
              </c:pt>
            </c:numLit>
          </c:val>
          <c:extLst>
            <c:ext xmlns:c16="http://schemas.microsoft.com/office/drawing/2014/chart" uri="{C3380CC4-5D6E-409C-BE32-E72D297353CC}">
              <c16:uniqueId val="{00000000-EB44-4F20-8714-26F8A075FC02}"/>
            </c:ext>
          </c:extLst>
        </c:ser>
        <c:ser>
          <c:idx val="1"/>
          <c:order val="1"/>
          <c:tx>
            <c:v>High Net Worth</c:v>
          </c:tx>
          <c:spPr>
            <a:solidFill>
              <a:schemeClr val="accent2"/>
            </a:solidFill>
            <a:ln>
              <a:noFill/>
            </a:ln>
            <a:effectLst/>
          </c:spPr>
          <c:invertIfNegative val="0"/>
          <c:cat>
            <c:strLit>
              <c:ptCount val="1"/>
              <c:pt idx="0">
                <c:v>Total</c:v>
              </c:pt>
            </c:strLit>
          </c:cat>
          <c:val>
            <c:numLit>
              <c:formatCode>General</c:formatCode>
              <c:ptCount val="1"/>
              <c:pt idx="0">
                <c:v>2733043.0799999847</c:v>
              </c:pt>
            </c:numLit>
          </c:val>
          <c:extLst>
            <c:ext xmlns:c16="http://schemas.microsoft.com/office/drawing/2014/chart" uri="{C3380CC4-5D6E-409C-BE32-E72D297353CC}">
              <c16:uniqueId val="{00000001-EB44-4F20-8714-26F8A075FC02}"/>
            </c:ext>
          </c:extLst>
        </c:ser>
        <c:ser>
          <c:idx val="2"/>
          <c:order val="2"/>
          <c:tx>
            <c:v>Mass Customer</c:v>
          </c:tx>
          <c:spPr>
            <a:solidFill>
              <a:schemeClr val="accent3"/>
            </a:solidFill>
            <a:ln>
              <a:noFill/>
            </a:ln>
            <a:effectLst/>
          </c:spPr>
          <c:invertIfNegative val="0"/>
          <c:cat>
            <c:strLit>
              <c:ptCount val="1"/>
              <c:pt idx="0">
                <c:v>Total</c:v>
              </c:pt>
            </c:strLit>
          </c:cat>
          <c:val>
            <c:numLit>
              <c:formatCode>General</c:formatCode>
              <c:ptCount val="1"/>
              <c:pt idx="0">
                <c:v>5376597.959999837</c:v>
              </c:pt>
            </c:numLit>
          </c:val>
          <c:extLst>
            <c:ext xmlns:c16="http://schemas.microsoft.com/office/drawing/2014/chart" uri="{C3380CC4-5D6E-409C-BE32-E72D297353CC}">
              <c16:uniqueId val="{00000002-EB44-4F20-8714-26F8A075FC02}"/>
            </c:ext>
          </c:extLst>
        </c:ser>
        <c:dLbls>
          <c:showLegendKey val="0"/>
          <c:showVal val="0"/>
          <c:showCatName val="0"/>
          <c:showSerName val="0"/>
          <c:showPercent val="0"/>
          <c:showBubbleSize val="0"/>
        </c:dLbls>
        <c:gapWidth val="219"/>
        <c:overlap val="-27"/>
        <c:axId val="479733919"/>
        <c:axId val="479737247"/>
      </c:barChart>
      <c:catAx>
        <c:axId val="47973391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Wealth Segment</a:t>
                </a:r>
              </a:p>
            </c:rich>
          </c:tx>
          <c:layout>
            <c:manualLayout>
              <c:xMode val="edge"/>
              <c:yMode val="edge"/>
              <c:x val="0.36533005256718426"/>
              <c:y val="0.8767408257488817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79737247"/>
        <c:crosses val="autoZero"/>
        <c:auto val="1"/>
        <c:lblAlgn val="ctr"/>
        <c:lblOffset val="100"/>
        <c:noMultiLvlLbl val="0"/>
      </c:catAx>
      <c:valAx>
        <c:axId val="479737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Sum of Profit</a:t>
                </a:r>
              </a:p>
            </c:rich>
          </c:tx>
          <c:layout>
            <c:manualLayout>
              <c:xMode val="edge"/>
              <c:yMode val="edge"/>
              <c:x val="7.5977178100606474E-2"/>
              <c:y val="0.162454029322758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73391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Profit by Wealth Segment</a:t>
            </a:r>
          </a:p>
        </c:rich>
      </c:tx>
      <c:layout>
        <c:manualLayout>
          <c:xMode val="edge"/>
          <c:yMode val="edge"/>
          <c:x val="0.26228372968530445"/>
          <c:y val="2.571935933750855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dLbl>
          <c:idx val="0"/>
          <c:showLegendKey val="0"/>
          <c:showVal val="0"/>
          <c:showCatName val="0"/>
          <c:showSerName val="0"/>
          <c:showPercent val="0"/>
          <c:showBubbleSize val="0"/>
          <c:extLst>
            <c:ext xmlns:c15="http://schemas.microsoft.com/office/drawing/2012/chart" uri="{CE6537A1-D6FC-4f65-9D91-7224C49458BB}"/>
          </c:extLst>
        </c:dLbl>
      </c:pivotFmt>
      <c:pivotFmt>
        <c:idx val="120"/>
        <c:dLbl>
          <c:idx val="0"/>
          <c:showLegendKey val="0"/>
          <c:showVal val="0"/>
          <c:showCatName val="0"/>
          <c:showSerName val="0"/>
          <c:showPercent val="0"/>
          <c:showBubbleSize val="0"/>
          <c:extLst>
            <c:ext xmlns:c15="http://schemas.microsoft.com/office/drawing/2012/chart" uri="{CE6537A1-D6FC-4f65-9D91-7224C49458BB}"/>
          </c:extLst>
        </c:dLbl>
      </c:pivotFmt>
      <c:pivotFmt>
        <c:idx val="121"/>
        <c:dLbl>
          <c:idx val="0"/>
          <c:showLegendKey val="0"/>
          <c:showVal val="0"/>
          <c:showCatName val="0"/>
          <c:showSerName val="0"/>
          <c:showPercent val="0"/>
          <c:showBubbleSize val="0"/>
          <c:extLst>
            <c:ext xmlns:c15="http://schemas.microsoft.com/office/drawing/2012/chart" uri="{CE6537A1-D6FC-4f65-9D91-7224C49458BB}"/>
          </c:extLst>
        </c:dLbl>
      </c:pivotFmt>
      <c:pivotFmt>
        <c:idx val="122"/>
        <c:dLbl>
          <c:idx val="0"/>
          <c:showLegendKey val="0"/>
          <c:showVal val="0"/>
          <c:showCatName val="0"/>
          <c:showSerName val="0"/>
          <c:showPercent val="0"/>
          <c:showBubbleSize val="0"/>
          <c:extLst>
            <c:ext xmlns:c15="http://schemas.microsoft.com/office/drawing/2012/chart" uri="{CE6537A1-D6FC-4f65-9D91-7224C49458BB}"/>
          </c:extLst>
        </c:dLbl>
      </c:pivotFmt>
      <c:pivotFmt>
        <c:idx val="123"/>
        <c:dLbl>
          <c:idx val="0"/>
          <c:showLegendKey val="0"/>
          <c:showVal val="0"/>
          <c:showCatName val="0"/>
          <c:showSerName val="0"/>
          <c:showPercent val="0"/>
          <c:showBubbleSize val="0"/>
          <c:extLst>
            <c:ext xmlns:c15="http://schemas.microsoft.com/office/drawing/2012/chart" uri="{CE6537A1-D6FC-4f65-9D91-7224C49458BB}"/>
          </c:extLst>
        </c:dLbl>
      </c:pivotFmt>
      <c:pivotFmt>
        <c:idx val="124"/>
        <c:dLbl>
          <c:idx val="0"/>
          <c:showLegendKey val="0"/>
          <c:showVal val="0"/>
          <c:showCatName val="0"/>
          <c:showSerName val="0"/>
          <c:showPercent val="0"/>
          <c:showBubbleSize val="0"/>
          <c:extLst>
            <c:ext xmlns:c15="http://schemas.microsoft.com/office/drawing/2012/chart" uri="{CE6537A1-D6FC-4f65-9D91-7224C49458BB}"/>
          </c:extLst>
        </c:dLbl>
      </c:pivotFmt>
      <c:pivotFmt>
        <c:idx val="125"/>
        <c:dLbl>
          <c:idx val="0"/>
          <c:showLegendKey val="0"/>
          <c:showVal val="0"/>
          <c:showCatName val="0"/>
          <c:showSerName val="0"/>
          <c:showPercent val="0"/>
          <c:showBubbleSize val="0"/>
          <c:extLst>
            <c:ext xmlns:c15="http://schemas.microsoft.com/office/drawing/2012/chart" uri="{CE6537A1-D6FC-4f65-9D91-7224C49458BB}"/>
          </c:extLst>
        </c:dLbl>
      </c:pivotFmt>
      <c:pivotFmt>
        <c:idx val="126"/>
        <c:dLbl>
          <c:idx val="0"/>
          <c:showLegendKey val="0"/>
          <c:showVal val="0"/>
          <c:showCatName val="0"/>
          <c:showSerName val="0"/>
          <c:showPercent val="0"/>
          <c:showBubbleSize val="0"/>
          <c:extLst>
            <c:ext xmlns:c15="http://schemas.microsoft.com/office/drawing/2012/chart" uri="{CE6537A1-D6FC-4f65-9D91-7224C49458BB}"/>
          </c:extLst>
        </c:dLbl>
      </c:pivotFmt>
      <c:pivotFmt>
        <c:idx val="127"/>
        <c:dLbl>
          <c:idx val="0"/>
          <c:showLegendKey val="0"/>
          <c:showVal val="0"/>
          <c:showCatName val="0"/>
          <c:showSerName val="0"/>
          <c:showPercent val="0"/>
          <c:showBubbleSize val="0"/>
          <c:extLst>
            <c:ext xmlns:c15="http://schemas.microsoft.com/office/drawing/2012/chart" uri="{CE6537A1-D6FC-4f65-9D91-7224C49458BB}"/>
          </c:extLst>
        </c:dLbl>
      </c:pivotFmt>
      <c:pivotFmt>
        <c:idx val="128"/>
        <c:dLbl>
          <c:idx val="0"/>
          <c:showLegendKey val="0"/>
          <c:showVal val="0"/>
          <c:showCatName val="0"/>
          <c:showSerName val="0"/>
          <c:showPercent val="0"/>
          <c:showBubbleSize val="0"/>
          <c:extLst>
            <c:ext xmlns:c15="http://schemas.microsoft.com/office/drawing/2012/chart" uri="{CE6537A1-D6FC-4f65-9D91-7224C49458BB}"/>
          </c:extLst>
        </c:dLbl>
      </c:pivotFmt>
      <c:pivotFmt>
        <c:idx val="129"/>
        <c:dLbl>
          <c:idx val="0"/>
          <c:showLegendKey val="0"/>
          <c:showVal val="0"/>
          <c:showCatName val="0"/>
          <c:showSerName val="0"/>
          <c:showPercent val="0"/>
          <c:showBubbleSize val="0"/>
          <c:extLst>
            <c:ext xmlns:c15="http://schemas.microsoft.com/office/drawing/2012/chart" uri="{CE6537A1-D6FC-4f65-9D91-7224C49458BB}"/>
          </c:extLst>
        </c:dLbl>
      </c:pivotFmt>
      <c:pivotFmt>
        <c:idx val="130"/>
        <c:dLbl>
          <c:idx val="0"/>
          <c:showLegendKey val="0"/>
          <c:showVal val="0"/>
          <c:showCatName val="0"/>
          <c:showSerName val="0"/>
          <c:showPercent val="0"/>
          <c:showBubbleSize val="0"/>
          <c:extLst>
            <c:ext xmlns:c15="http://schemas.microsoft.com/office/drawing/2012/chart" uri="{CE6537A1-D6FC-4f65-9D91-7224C49458BB}"/>
          </c:extLst>
        </c:dLbl>
      </c:pivotFmt>
      <c:pivotFmt>
        <c:idx val="131"/>
        <c:dLbl>
          <c:idx val="0"/>
          <c:showLegendKey val="0"/>
          <c:showVal val="0"/>
          <c:showCatName val="0"/>
          <c:showSerName val="0"/>
          <c:showPercent val="0"/>
          <c:showBubbleSize val="0"/>
          <c:extLst>
            <c:ext xmlns:c15="http://schemas.microsoft.com/office/drawing/2012/chart" uri="{CE6537A1-D6FC-4f65-9D91-7224C49458BB}"/>
          </c:extLst>
        </c:dLbl>
      </c:pivotFmt>
      <c:pivotFmt>
        <c:idx val="132"/>
        <c:dLbl>
          <c:idx val="0"/>
          <c:showLegendKey val="0"/>
          <c:showVal val="0"/>
          <c:showCatName val="0"/>
          <c:showSerName val="0"/>
          <c:showPercent val="0"/>
          <c:showBubbleSize val="0"/>
          <c:extLst>
            <c:ext xmlns:c15="http://schemas.microsoft.com/office/drawing/2012/chart" uri="{CE6537A1-D6FC-4f65-9D91-7224C49458BB}"/>
          </c:extLst>
        </c:dLbl>
      </c:pivotFmt>
      <c:pivotFmt>
        <c:idx val="133"/>
        <c:dLbl>
          <c:idx val="0"/>
          <c:showLegendKey val="0"/>
          <c:showVal val="0"/>
          <c:showCatName val="0"/>
          <c:showSerName val="0"/>
          <c:showPercent val="0"/>
          <c:showBubbleSize val="0"/>
          <c:extLst>
            <c:ext xmlns:c15="http://schemas.microsoft.com/office/drawing/2012/chart" uri="{CE6537A1-D6FC-4f65-9D91-7224C49458BB}"/>
          </c:extLst>
        </c:dLbl>
      </c:pivotFmt>
      <c:pivotFmt>
        <c:idx val="134"/>
        <c:dLbl>
          <c:idx val="0"/>
          <c:showLegendKey val="0"/>
          <c:showVal val="0"/>
          <c:showCatName val="0"/>
          <c:showSerName val="0"/>
          <c:showPercent val="0"/>
          <c:showBubbleSize val="0"/>
          <c:extLst>
            <c:ext xmlns:c15="http://schemas.microsoft.com/office/drawing/2012/chart" uri="{CE6537A1-D6FC-4f65-9D91-7224C49458BB}"/>
          </c:extLst>
        </c:dLbl>
      </c:pivotFmt>
      <c:pivotFmt>
        <c:idx val="135"/>
        <c:dLbl>
          <c:idx val="0"/>
          <c:showLegendKey val="0"/>
          <c:showVal val="0"/>
          <c:showCatName val="0"/>
          <c:showSerName val="0"/>
          <c:showPercent val="0"/>
          <c:showBubbleSize val="0"/>
          <c:extLst>
            <c:ext xmlns:c15="http://schemas.microsoft.com/office/drawing/2012/chart" uri="{CE6537A1-D6FC-4f65-9D91-7224C49458BB}"/>
          </c:extLst>
        </c:dLbl>
      </c:pivotFmt>
      <c:pivotFmt>
        <c:idx val="136"/>
        <c:dLbl>
          <c:idx val="0"/>
          <c:showLegendKey val="0"/>
          <c:showVal val="0"/>
          <c:showCatName val="0"/>
          <c:showSerName val="0"/>
          <c:showPercent val="0"/>
          <c:showBubbleSize val="0"/>
          <c:extLst>
            <c:ext xmlns:c15="http://schemas.microsoft.com/office/drawing/2012/chart" uri="{CE6537A1-D6FC-4f65-9D91-7224C49458BB}"/>
          </c:extLst>
        </c:dLbl>
      </c:pivotFmt>
      <c:pivotFmt>
        <c:idx val="137"/>
        <c:dLbl>
          <c:idx val="0"/>
          <c:showLegendKey val="0"/>
          <c:showVal val="0"/>
          <c:showCatName val="0"/>
          <c:showSerName val="0"/>
          <c:showPercent val="0"/>
          <c:showBubbleSize val="0"/>
          <c:extLst>
            <c:ext xmlns:c15="http://schemas.microsoft.com/office/drawing/2012/chart" uri="{CE6537A1-D6FC-4f65-9D91-7224C49458BB}"/>
          </c:extLst>
        </c:dLbl>
      </c:pivotFmt>
      <c:pivotFmt>
        <c:idx val="138"/>
        <c:dLbl>
          <c:idx val="0"/>
          <c:showLegendKey val="0"/>
          <c:showVal val="0"/>
          <c:showCatName val="0"/>
          <c:showSerName val="0"/>
          <c:showPercent val="0"/>
          <c:showBubbleSize val="0"/>
          <c:extLst>
            <c:ext xmlns:c15="http://schemas.microsoft.com/office/drawing/2012/chart" uri="{CE6537A1-D6FC-4f65-9D91-7224C49458BB}"/>
          </c:extLst>
        </c:dLbl>
      </c:pivotFmt>
      <c:pivotFmt>
        <c:idx val="139"/>
        <c:dLbl>
          <c:idx val="0"/>
          <c:showLegendKey val="0"/>
          <c:showVal val="0"/>
          <c:showCatName val="0"/>
          <c:showSerName val="0"/>
          <c:showPercent val="0"/>
          <c:showBubbleSize val="0"/>
          <c:extLst>
            <c:ext xmlns:c15="http://schemas.microsoft.com/office/drawing/2012/chart" uri="{CE6537A1-D6FC-4f65-9D91-7224C49458BB}"/>
          </c:extLst>
        </c:dLbl>
      </c:pivotFmt>
      <c:pivotFmt>
        <c:idx val="140"/>
        <c:dLbl>
          <c:idx val="0"/>
          <c:showLegendKey val="0"/>
          <c:showVal val="0"/>
          <c:showCatName val="0"/>
          <c:showSerName val="0"/>
          <c:showPercent val="0"/>
          <c:showBubbleSize val="0"/>
          <c:extLst>
            <c:ext xmlns:c15="http://schemas.microsoft.com/office/drawing/2012/chart" uri="{CE6537A1-D6FC-4f65-9D91-7224C49458BB}"/>
          </c:extLst>
        </c:dLbl>
      </c:pivotFmt>
      <c:pivotFmt>
        <c:idx val="141"/>
        <c:dLbl>
          <c:idx val="0"/>
          <c:showLegendKey val="0"/>
          <c:showVal val="0"/>
          <c:showCatName val="0"/>
          <c:showSerName val="0"/>
          <c:showPercent val="0"/>
          <c:showBubbleSize val="0"/>
          <c:extLst>
            <c:ext xmlns:c15="http://schemas.microsoft.com/office/drawing/2012/chart" uri="{CE6537A1-D6FC-4f65-9D91-7224C49458BB}"/>
          </c:extLst>
        </c:dLbl>
      </c:pivotFmt>
      <c:pivotFmt>
        <c:idx val="142"/>
        <c:dLbl>
          <c:idx val="0"/>
          <c:showLegendKey val="0"/>
          <c:showVal val="0"/>
          <c:showCatName val="0"/>
          <c:showSerName val="0"/>
          <c:showPercent val="0"/>
          <c:showBubbleSize val="0"/>
          <c:extLst>
            <c:ext xmlns:c15="http://schemas.microsoft.com/office/drawing/2012/chart" uri="{CE6537A1-D6FC-4f65-9D91-7224C49458BB}"/>
          </c:extLst>
        </c:dLbl>
      </c:pivotFmt>
      <c:pivotFmt>
        <c:idx val="143"/>
        <c:dLbl>
          <c:idx val="0"/>
          <c:showLegendKey val="0"/>
          <c:showVal val="0"/>
          <c:showCatName val="0"/>
          <c:showSerName val="0"/>
          <c:showPercent val="0"/>
          <c:showBubbleSize val="0"/>
          <c:extLst>
            <c:ext xmlns:c15="http://schemas.microsoft.com/office/drawing/2012/chart" uri="{CE6537A1-D6FC-4f65-9D91-7224C49458BB}"/>
          </c:extLst>
        </c:dLbl>
      </c:pivotFmt>
      <c:pivotFmt>
        <c:idx val="144"/>
        <c:dLbl>
          <c:idx val="0"/>
          <c:showLegendKey val="0"/>
          <c:showVal val="0"/>
          <c:showCatName val="0"/>
          <c:showSerName val="0"/>
          <c:showPercent val="0"/>
          <c:showBubbleSize val="0"/>
          <c:extLst>
            <c:ext xmlns:c15="http://schemas.microsoft.com/office/drawing/2012/chart" uri="{CE6537A1-D6FC-4f65-9D91-7224C49458BB}"/>
          </c:extLst>
        </c:dLbl>
      </c:pivotFmt>
      <c:pivotFmt>
        <c:idx val="145"/>
        <c:dLbl>
          <c:idx val="0"/>
          <c:showLegendKey val="0"/>
          <c:showVal val="0"/>
          <c:showCatName val="0"/>
          <c:showSerName val="0"/>
          <c:showPercent val="0"/>
          <c:showBubbleSize val="0"/>
          <c:extLst>
            <c:ext xmlns:c15="http://schemas.microsoft.com/office/drawing/2012/chart" uri="{CE6537A1-D6FC-4f65-9D91-7224C49458BB}"/>
          </c:extLst>
        </c:dLbl>
      </c:pivotFmt>
      <c:pivotFmt>
        <c:idx val="146"/>
        <c:dLbl>
          <c:idx val="0"/>
          <c:showLegendKey val="0"/>
          <c:showVal val="0"/>
          <c:showCatName val="0"/>
          <c:showSerName val="0"/>
          <c:showPercent val="0"/>
          <c:showBubbleSize val="0"/>
          <c:extLst>
            <c:ext xmlns:c15="http://schemas.microsoft.com/office/drawing/2012/chart" uri="{CE6537A1-D6FC-4f65-9D91-7224C49458BB}"/>
          </c:extLst>
        </c:dLbl>
      </c:pivotFmt>
      <c:pivotFmt>
        <c:idx val="147"/>
        <c:dLbl>
          <c:idx val="0"/>
          <c:showLegendKey val="0"/>
          <c:showVal val="0"/>
          <c:showCatName val="0"/>
          <c:showSerName val="0"/>
          <c:showPercent val="0"/>
          <c:showBubbleSize val="0"/>
          <c:extLst>
            <c:ext xmlns:c15="http://schemas.microsoft.com/office/drawing/2012/chart" uri="{CE6537A1-D6FC-4f65-9D91-7224C49458BB}"/>
          </c:extLst>
        </c:dLbl>
      </c:pivotFmt>
      <c:pivotFmt>
        <c:idx val="148"/>
        <c:dLbl>
          <c:idx val="0"/>
          <c:showLegendKey val="0"/>
          <c:showVal val="0"/>
          <c:showCatName val="0"/>
          <c:showSerName val="0"/>
          <c:showPercent val="0"/>
          <c:showBubbleSize val="0"/>
          <c:extLst>
            <c:ext xmlns:c15="http://schemas.microsoft.com/office/drawing/2012/chart" uri="{CE6537A1-D6FC-4f65-9D91-7224C49458BB}"/>
          </c:extLst>
        </c:dLbl>
      </c:pivotFmt>
      <c:pivotFmt>
        <c:idx val="149"/>
        <c:dLbl>
          <c:idx val="0"/>
          <c:showLegendKey val="0"/>
          <c:showVal val="0"/>
          <c:showCatName val="0"/>
          <c:showSerName val="0"/>
          <c:showPercent val="0"/>
          <c:showBubbleSize val="0"/>
          <c:extLst>
            <c:ext xmlns:c15="http://schemas.microsoft.com/office/drawing/2012/chart" uri="{CE6537A1-D6FC-4f65-9D91-7224C49458BB}"/>
          </c:extLst>
        </c:dLbl>
      </c:pivotFmt>
      <c:pivotFmt>
        <c:idx val="150"/>
        <c:dLbl>
          <c:idx val="0"/>
          <c:showLegendKey val="0"/>
          <c:showVal val="0"/>
          <c:showCatName val="0"/>
          <c:showSerName val="0"/>
          <c:showPercent val="0"/>
          <c:showBubbleSize val="0"/>
          <c:extLst>
            <c:ext xmlns:c15="http://schemas.microsoft.com/office/drawing/2012/chart" uri="{CE6537A1-D6FC-4f65-9D91-7224C49458BB}"/>
          </c:extLst>
        </c:dLbl>
      </c:pivotFmt>
      <c:pivotFmt>
        <c:idx val="151"/>
        <c:dLbl>
          <c:idx val="0"/>
          <c:showLegendKey val="0"/>
          <c:showVal val="0"/>
          <c:showCatName val="0"/>
          <c:showSerName val="0"/>
          <c:showPercent val="0"/>
          <c:showBubbleSize val="0"/>
          <c:extLst>
            <c:ext xmlns:c15="http://schemas.microsoft.com/office/drawing/2012/chart" uri="{CE6537A1-D6FC-4f65-9D91-7224C49458BB}"/>
          </c:extLst>
        </c:dLbl>
      </c:pivotFmt>
      <c:pivotFmt>
        <c:idx val="152"/>
        <c:dLbl>
          <c:idx val="0"/>
          <c:showLegendKey val="0"/>
          <c:showVal val="0"/>
          <c:showCatName val="0"/>
          <c:showSerName val="0"/>
          <c:showPercent val="0"/>
          <c:showBubbleSize val="0"/>
          <c:extLst>
            <c:ext xmlns:c15="http://schemas.microsoft.com/office/drawing/2012/chart" uri="{CE6537A1-D6FC-4f65-9D91-7224C49458BB}"/>
          </c:extLst>
        </c:dLbl>
      </c:pivotFmt>
      <c:pivotFmt>
        <c:idx val="153"/>
        <c:dLbl>
          <c:idx val="0"/>
          <c:showLegendKey val="0"/>
          <c:showVal val="0"/>
          <c:showCatName val="0"/>
          <c:showSerName val="0"/>
          <c:showPercent val="0"/>
          <c:showBubbleSize val="0"/>
          <c:extLst>
            <c:ext xmlns:c15="http://schemas.microsoft.com/office/drawing/2012/chart" uri="{CE6537A1-D6FC-4f65-9D91-7224C49458BB}"/>
          </c:extLst>
        </c:dLbl>
      </c:pivotFmt>
      <c:pivotFmt>
        <c:idx val="154"/>
        <c:dLbl>
          <c:idx val="0"/>
          <c:showLegendKey val="0"/>
          <c:showVal val="0"/>
          <c:showCatName val="0"/>
          <c:showSerName val="0"/>
          <c:showPercent val="0"/>
          <c:showBubbleSize val="0"/>
          <c:extLst>
            <c:ext xmlns:c15="http://schemas.microsoft.com/office/drawing/2012/chart" uri="{CE6537A1-D6FC-4f65-9D91-7224C49458BB}"/>
          </c:extLst>
        </c:dLbl>
      </c:pivotFmt>
      <c:pivotFmt>
        <c:idx val="155"/>
        <c:dLbl>
          <c:idx val="0"/>
          <c:showLegendKey val="0"/>
          <c:showVal val="0"/>
          <c:showCatName val="0"/>
          <c:showSerName val="0"/>
          <c:showPercent val="0"/>
          <c:showBubbleSize val="0"/>
          <c:extLst>
            <c:ext xmlns:c15="http://schemas.microsoft.com/office/drawing/2012/chart" uri="{CE6537A1-D6FC-4f65-9D91-7224C49458BB}"/>
          </c:extLst>
        </c:dLbl>
      </c:pivotFmt>
      <c:pivotFmt>
        <c:idx val="156"/>
        <c:dLbl>
          <c:idx val="0"/>
          <c:showLegendKey val="0"/>
          <c:showVal val="0"/>
          <c:showCatName val="0"/>
          <c:showSerName val="0"/>
          <c:showPercent val="0"/>
          <c:showBubbleSize val="0"/>
          <c:extLst>
            <c:ext xmlns:c15="http://schemas.microsoft.com/office/drawing/2012/chart" uri="{CE6537A1-D6FC-4f65-9D91-7224C49458BB}"/>
          </c:extLst>
        </c:dLbl>
      </c:pivotFmt>
      <c:pivotFmt>
        <c:idx val="157"/>
        <c:dLbl>
          <c:idx val="0"/>
          <c:showLegendKey val="0"/>
          <c:showVal val="0"/>
          <c:showCatName val="0"/>
          <c:showSerName val="0"/>
          <c:showPercent val="0"/>
          <c:showBubbleSize val="0"/>
          <c:extLst>
            <c:ext xmlns:c15="http://schemas.microsoft.com/office/drawing/2012/chart" uri="{CE6537A1-D6FC-4f65-9D91-7224C49458BB}"/>
          </c:extLst>
        </c:dLbl>
      </c:pivotFmt>
      <c:pivotFmt>
        <c:idx val="158"/>
        <c:dLbl>
          <c:idx val="0"/>
          <c:showLegendKey val="0"/>
          <c:showVal val="0"/>
          <c:showCatName val="0"/>
          <c:showSerName val="0"/>
          <c:showPercent val="0"/>
          <c:showBubbleSize val="0"/>
          <c:extLst>
            <c:ext xmlns:c15="http://schemas.microsoft.com/office/drawing/2012/chart" uri="{CE6537A1-D6FC-4f65-9D91-7224C49458BB}"/>
          </c:extLst>
        </c:dLbl>
      </c:pivotFmt>
      <c:pivotFmt>
        <c:idx val="159"/>
        <c:dLbl>
          <c:idx val="0"/>
          <c:showLegendKey val="0"/>
          <c:showVal val="0"/>
          <c:showCatName val="0"/>
          <c:showSerName val="0"/>
          <c:showPercent val="0"/>
          <c:showBubbleSize val="0"/>
          <c:extLst>
            <c:ext xmlns:c15="http://schemas.microsoft.com/office/drawing/2012/chart" uri="{CE6537A1-D6FC-4f65-9D91-7224C49458BB}"/>
          </c:extLst>
        </c:dLbl>
      </c:pivotFmt>
      <c:pivotFmt>
        <c:idx val="16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1"/>
        <c:dLbl>
          <c:idx val="0"/>
          <c:showLegendKey val="0"/>
          <c:showVal val="0"/>
          <c:showCatName val="0"/>
          <c:showSerName val="0"/>
          <c:showPercent val="0"/>
          <c:showBubbleSize val="0"/>
          <c:extLst>
            <c:ext xmlns:c15="http://schemas.microsoft.com/office/drawing/2012/chart" uri="{CE6537A1-D6FC-4f65-9D91-7224C49458BB}"/>
          </c:extLst>
        </c:dLbl>
      </c:pivotFmt>
      <c:pivotFmt>
        <c:idx val="16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Affluent Customer</c:v>
          </c:tx>
          <c:spPr>
            <a:solidFill>
              <a:schemeClr val="accent1"/>
            </a:solidFill>
            <a:ln>
              <a:noFill/>
            </a:ln>
            <a:effectLst/>
          </c:spPr>
          <c:invertIfNegative val="0"/>
          <c:cat>
            <c:strLit>
              <c:ptCount val="1"/>
              <c:pt idx="0">
                <c:v>Total</c:v>
              </c:pt>
            </c:strLit>
          </c:cat>
          <c:val>
            <c:numLit>
              <c:formatCode>General</c:formatCode>
              <c:ptCount val="1"/>
              <c:pt idx="0">
                <c:v>555.02761071665304</c:v>
              </c:pt>
            </c:numLit>
          </c:val>
          <c:extLst>
            <c:ext xmlns:c16="http://schemas.microsoft.com/office/drawing/2014/chart" uri="{C3380CC4-5D6E-409C-BE32-E72D297353CC}">
              <c16:uniqueId val="{00000000-4D4A-48B4-B674-74E5D477F100}"/>
            </c:ext>
          </c:extLst>
        </c:ser>
        <c:ser>
          <c:idx val="1"/>
          <c:order val="1"/>
          <c:tx>
            <c:v>High Net Worth</c:v>
          </c:tx>
          <c:spPr>
            <a:solidFill>
              <a:schemeClr val="accent2"/>
            </a:solidFill>
            <a:ln>
              <a:noFill/>
            </a:ln>
            <a:effectLst/>
          </c:spPr>
          <c:invertIfNegative val="0"/>
          <c:cat>
            <c:strLit>
              <c:ptCount val="1"/>
              <c:pt idx="0">
                <c:v>Total</c:v>
              </c:pt>
            </c:strLit>
          </c:cat>
          <c:val>
            <c:numLit>
              <c:formatCode>General</c:formatCode>
              <c:ptCount val="1"/>
              <c:pt idx="0">
                <c:v>550.90568030638678</c:v>
              </c:pt>
            </c:numLit>
          </c:val>
          <c:extLst>
            <c:ext xmlns:c16="http://schemas.microsoft.com/office/drawing/2014/chart" uri="{C3380CC4-5D6E-409C-BE32-E72D297353CC}">
              <c16:uniqueId val="{00000001-4D4A-48B4-B674-74E5D477F100}"/>
            </c:ext>
          </c:extLst>
        </c:ser>
        <c:ser>
          <c:idx val="2"/>
          <c:order val="2"/>
          <c:tx>
            <c:v>Mass Customer</c:v>
          </c:tx>
          <c:spPr>
            <a:solidFill>
              <a:schemeClr val="accent3"/>
            </a:solidFill>
            <a:ln>
              <a:noFill/>
            </a:ln>
            <a:effectLst/>
          </c:spPr>
          <c:invertIfNegative val="0"/>
          <c:cat>
            <c:strLit>
              <c:ptCount val="1"/>
              <c:pt idx="0">
                <c:v>Total</c:v>
              </c:pt>
            </c:strLit>
          </c:cat>
          <c:val>
            <c:numLit>
              <c:formatCode>General</c:formatCode>
              <c:ptCount val="1"/>
              <c:pt idx="0">
                <c:v>550.59886943162689</c:v>
              </c:pt>
            </c:numLit>
          </c:val>
          <c:extLst>
            <c:ext xmlns:c16="http://schemas.microsoft.com/office/drawing/2014/chart" uri="{C3380CC4-5D6E-409C-BE32-E72D297353CC}">
              <c16:uniqueId val="{00000002-4D4A-48B4-B674-74E5D477F100}"/>
            </c:ext>
          </c:extLst>
        </c:ser>
        <c:dLbls>
          <c:showLegendKey val="0"/>
          <c:showVal val="0"/>
          <c:showCatName val="0"/>
          <c:showSerName val="0"/>
          <c:showPercent val="0"/>
          <c:showBubbleSize val="0"/>
        </c:dLbls>
        <c:gapWidth val="219"/>
        <c:overlap val="-27"/>
        <c:axId val="479733919"/>
        <c:axId val="479737247"/>
      </c:barChart>
      <c:catAx>
        <c:axId val="47973391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Wealth Segment</a:t>
                </a:r>
              </a:p>
            </c:rich>
          </c:tx>
          <c:layout>
            <c:manualLayout>
              <c:xMode val="edge"/>
              <c:yMode val="edge"/>
              <c:x val="0.33744254299618437"/>
              <c:y val="0.8961381593260572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79737247"/>
        <c:crosses val="autoZero"/>
        <c:auto val="1"/>
        <c:lblAlgn val="ctr"/>
        <c:lblOffset val="100"/>
        <c:noMultiLvlLbl val="0"/>
      </c:catAx>
      <c:valAx>
        <c:axId val="479737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 Profit</a:t>
                </a:r>
              </a:p>
            </c:rich>
          </c:tx>
          <c:layout>
            <c:manualLayout>
              <c:xMode val="edge"/>
              <c:yMode val="edge"/>
              <c:x val="9.3723836676582711E-2"/>
              <c:y val="0.2531517783130899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73391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2.xlsx]Sheet12!PivotTable7</c:name>
    <c:fmtId val="2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324562554680667"/>
          <c:y val="0.1310833086682224"/>
          <c:w val="0.73084623797025372"/>
          <c:h val="0.59305286411106173"/>
        </c:manualLayout>
      </c:layout>
      <c:barChart>
        <c:barDir val="col"/>
        <c:grouping val="clustered"/>
        <c:varyColors val="0"/>
        <c:dLbls>
          <c:showLegendKey val="0"/>
          <c:showVal val="0"/>
          <c:showCatName val="0"/>
          <c:showSerName val="0"/>
          <c:showPercent val="0"/>
          <c:showBubbleSize val="0"/>
        </c:dLbls>
        <c:gapWidth val="219"/>
        <c:overlap val="-27"/>
        <c:axId val="631637328"/>
        <c:axId val="631627760"/>
      </c:barChart>
      <c:catAx>
        <c:axId val="631637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Job Industry</a:t>
                </a:r>
              </a:p>
            </c:rich>
          </c:tx>
          <c:layout>
            <c:manualLayout>
              <c:xMode val="edge"/>
              <c:yMode val="edge"/>
              <c:x val="0.36479374453193353"/>
              <c:y val="0.933449605354178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27760"/>
        <c:crosses val="autoZero"/>
        <c:auto val="1"/>
        <c:lblAlgn val="ctr"/>
        <c:lblOffset val="100"/>
        <c:noMultiLvlLbl val="0"/>
      </c:catAx>
      <c:valAx>
        <c:axId val="631627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Customers</a:t>
                </a:r>
              </a:p>
            </c:rich>
          </c:tx>
          <c:layout>
            <c:manualLayout>
              <c:xMode val="edge"/>
              <c:yMode val="edge"/>
              <c:x val="1.9444444444444445E-2"/>
              <c:y val="0.298099664625255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37328"/>
        <c:crosses val="autoZero"/>
        <c:crossBetween val="between"/>
      </c:valAx>
      <c:spPr>
        <a:noFill/>
        <a:ln w="25400">
          <a:noFill/>
        </a:ln>
        <a:effectLst/>
      </c:spPr>
    </c:plotArea>
    <c:legend>
      <c:legendPos val="r"/>
      <c:layout>
        <c:manualLayout>
          <c:xMode val="edge"/>
          <c:yMode val="edge"/>
          <c:x val="0.7601183289588801"/>
          <c:y val="0.16843960050532927"/>
          <c:w val="0.23988166790359391"/>
          <c:h val="0.270035109247707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000" dirty="0"/>
              <a:t>Average Profit by Customer class </a:t>
            </a:r>
          </a:p>
        </c:rich>
      </c:tx>
      <c:layout>
        <c:manualLayout>
          <c:xMode val="edge"/>
          <c:yMode val="edge"/>
          <c:x val="0.16188786810163205"/>
          <c:y val="1.978940448145510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345114481312847"/>
          <c:y val="0.12768050614323326"/>
          <c:w val="0.55056028514052036"/>
          <c:h val="0.80246639566641187"/>
        </c:manualLayout>
      </c:layout>
      <c:barChart>
        <c:barDir val="col"/>
        <c:grouping val="clustered"/>
        <c:varyColors val="0"/>
        <c:ser>
          <c:idx val="0"/>
          <c:order val="0"/>
          <c:tx>
            <c:v>Almost Lost Customer</c:v>
          </c:tx>
          <c:spPr>
            <a:solidFill>
              <a:schemeClr val="accent1"/>
            </a:solidFill>
            <a:ln>
              <a:noFill/>
            </a:ln>
            <a:effectLst/>
          </c:spPr>
          <c:invertIfNegative val="0"/>
          <c:cat>
            <c:strLit>
              <c:ptCount val="1"/>
              <c:pt idx="0">
                <c:v>Total</c:v>
              </c:pt>
            </c:strLit>
          </c:cat>
          <c:val>
            <c:numLit>
              <c:formatCode>General</c:formatCode>
              <c:ptCount val="1"/>
              <c:pt idx="0">
                <c:v>555.57781973203373</c:v>
              </c:pt>
            </c:numLit>
          </c:val>
          <c:extLst>
            <c:ext xmlns:c16="http://schemas.microsoft.com/office/drawing/2014/chart" uri="{C3380CC4-5D6E-409C-BE32-E72D297353CC}">
              <c16:uniqueId val="{00000000-4890-44F3-A0FD-3A11C6C93CFF}"/>
            </c:ext>
          </c:extLst>
        </c:ser>
        <c:ser>
          <c:idx val="1"/>
          <c:order val="1"/>
          <c:tx>
            <c:v>Becoming Loyal</c:v>
          </c:tx>
          <c:spPr>
            <a:solidFill>
              <a:schemeClr val="accent2"/>
            </a:solidFill>
            <a:ln>
              <a:noFill/>
            </a:ln>
            <a:effectLst/>
          </c:spPr>
          <c:invertIfNegative val="0"/>
          <c:cat>
            <c:strLit>
              <c:ptCount val="1"/>
              <c:pt idx="0">
                <c:v>Total</c:v>
              </c:pt>
            </c:strLit>
          </c:cat>
          <c:val>
            <c:numLit>
              <c:formatCode>General</c:formatCode>
              <c:ptCount val="1"/>
              <c:pt idx="0">
                <c:v>513.71988089073056</c:v>
              </c:pt>
            </c:numLit>
          </c:val>
          <c:extLst>
            <c:ext xmlns:c16="http://schemas.microsoft.com/office/drawing/2014/chart" uri="{C3380CC4-5D6E-409C-BE32-E72D297353CC}">
              <c16:uniqueId val="{00000001-4890-44F3-A0FD-3A11C6C93CFF}"/>
            </c:ext>
          </c:extLst>
        </c:ser>
        <c:ser>
          <c:idx val="2"/>
          <c:order val="2"/>
          <c:tx>
            <c:v>Evasive Customer</c:v>
          </c:tx>
          <c:spPr>
            <a:solidFill>
              <a:schemeClr val="accent3"/>
            </a:solidFill>
            <a:ln>
              <a:noFill/>
            </a:ln>
            <a:effectLst/>
          </c:spPr>
          <c:invertIfNegative val="0"/>
          <c:cat>
            <c:strLit>
              <c:ptCount val="1"/>
              <c:pt idx="0">
                <c:v>Total</c:v>
              </c:pt>
            </c:strLit>
          </c:cat>
          <c:val>
            <c:numLit>
              <c:formatCode>General</c:formatCode>
              <c:ptCount val="1"/>
              <c:pt idx="0">
                <c:v>578.45473817410527</c:v>
              </c:pt>
            </c:numLit>
          </c:val>
          <c:extLst>
            <c:ext xmlns:c16="http://schemas.microsoft.com/office/drawing/2014/chart" uri="{C3380CC4-5D6E-409C-BE32-E72D297353CC}">
              <c16:uniqueId val="{00000002-4890-44F3-A0FD-3A11C6C93CFF}"/>
            </c:ext>
          </c:extLst>
        </c:ser>
        <c:ser>
          <c:idx val="3"/>
          <c:order val="3"/>
          <c:tx>
            <c:v>High Risk Customer</c:v>
          </c:tx>
          <c:spPr>
            <a:solidFill>
              <a:schemeClr val="accent4"/>
            </a:solidFill>
            <a:ln>
              <a:noFill/>
            </a:ln>
            <a:effectLst/>
          </c:spPr>
          <c:invertIfNegative val="0"/>
          <c:cat>
            <c:strLit>
              <c:ptCount val="1"/>
              <c:pt idx="0">
                <c:v>Total</c:v>
              </c:pt>
            </c:strLit>
          </c:cat>
          <c:val>
            <c:numLit>
              <c:formatCode>General</c:formatCode>
              <c:ptCount val="1"/>
              <c:pt idx="0">
                <c:v>536.14086477074898</c:v>
              </c:pt>
            </c:numLit>
          </c:val>
          <c:extLst>
            <c:ext xmlns:c16="http://schemas.microsoft.com/office/drawing/2014/chart" uri="{C3380CC4-5D6E-409C-BE32-E72D297353CC}">
              <c16:uniqueId val="{00000003-4890-44F3-A0FD-3A11C6C93CFF}"/>
            </c:ext>
          </c:extLst>
        </c:ser>
        <c:ser>
          <c:idx val="4"/>
          <c:order val="4"/>
          <c:tx>
            <c:v>Late Bloomer</c:v>
          </c:tx>
          <c:spPr>
            <a:solidFill>
              <a:schemeClr val="accent5"/>
            </a:solidFill>
            <a:ln>
              <a:noFill/>
            </a:ln>
            <a:effectLst/>
          </c:spPr>
          <c:invertIfNegative val="0"/>
          <c:cat>
            <c:strLit>
              <c:ptCount val="1"/>
              <c:pt idx="0">
                <c:v>Total</c:v>
              </c:pt>
            </c:strLit>
          </c:cat>
          <c:val>
            <c:numLit>
              <c:formatCode>General</c:formatCode>
              <c:ptCount val="1"/>
              <c:pt idx="0">
                <c:v>466.27370096225002</c:v>
              </c:pt>
            </c:numLit>
          </c:val>
          <c:extLst>
            <c:ext xmlns:c16="http://schemas.microsoft.com/office/drawing/2014/chart" uri="{C3380CC4-5D6E-409C-BE32-E72D297353CC}">
              <c16:uniqueId val="{00000004-4890-44F3-A0FD-3A11C6C93CFF}"/>
            </c:ext>
          </c:extLst>
        </c:ser>
        <c:ser>
          <c:idx val="5"/>
          <c:order val="5"/>
          <c:tx>
            <c:v>Losing Customer</c:v>
          </c:tx>
          <c:spPr>
            <a:solidFill>
              <a:schemeClr val="accent6"/>
            </a:solidFill>
            <a:ln>
              <a:noFill/>
            </a:ln>
            <a:effectLst/>
          </c:spPr>
          <c:invertIfNegative val="0"/>
          <c:cat>
            <c:strLit>
              <c:ptCount val="1"/>
              <c:pt idx="0">
                <c:v>Total</c:v>
              </c:pt>
            </c:strLit>
          </c:cat>
          <c:val>
            <c:numLit>
              <c:formatCode>General</c:formatCode>
              <c:ptCount val="1"/>
              <c:pt idx="0">
                <c:v>579.56557328386134</c:v>
              </c:pt>
            </c:numLit>
          </c:val>
          <c:extLst>
            <c:ext xmlns:c16="http://schemas.microsoft.com/office/drawing/2014/chart" uri="{C3380CC4-5D6E-409C-BE32-E72D297353CC}">
              <c16:uniqueId val="{00000005-4890-44F3-A0FD-3A11C6C93CFF}"/>
            </c:ext>
          </c:extLst>
        </c:ser>
        <c:ser>
          <c:idx val="6"/>
          <c:order val="6"/>
          <c:tx>
            <c:v>Lost Customer</c:v>
          </c:tx>
          <c:spPr>
            <a:solidFill>
              <a:schemeClr val="accent1">
                <a:lumMod val="60000"/>
              </a:schemeClr>
            </a:solidFill>
            <a:ln>
              <a:noFill/>
            </a:ln>
            <a:effectLst/>
          </c:spPr>
          <c:invertIfNegative val="0"/>
          <c:cat>
            <c:strLit>
              <c:ptCount val="1"/>
              <c:pt idx="0">
                <c:v>Total</c:v>
              </c:pt>
            </c:strLit>
          </c:cat>
          <c:val>
            <c:numLit>
              <c:formatCode>General</c:formatCode>
              <c:ptCount val="1"/>
              <c:pt idx="0">
                <c:v>365.66977808599148</c:v>
              </c:pt>
            </c:numLit>
          </c:val>
          <c:extLst>
            <c:ext xmlns:c16="http://schemas.microsoft.com/office/drawing/2014/chart" uri="{C3380CC4-5D6E-409C-BE32-E72D297353CC}">
              <c16:uniqueId val="{00000006-4890-44F3-A0FD-3A11C6C93CFF}"/>
            </c:ext>
          </c:extLst>
        </c:ser>
        <c:ser>
          <c:idx val="7"/>
          <c:order val="7"/>
          <c:tx>
            <c:v>Platinum Customer</c:v>
          </c:tx>
          <c:spPr>
            <a:solidFill>
              <a:schemeClr val="accent2">
                <a:lumMod val="60000"/>
              </a:schemeClr>
            </a:solidFill>
            <a:ln>
              <a:noFill/>
            </a:ln>
            <a:effectLst/>
          </c:spPr>
          <c:invertIfNegative val="0"/>
          <c:cat>
            <c:strLit>
              <c:ptCount val="1"/>
              <c:pt idx="0">
                <c:v>Total</c:v>
              </c:pt>
            </c:strLit>
          </c:cat>
          <c:val>
            <c:numLit>
              <c:formatCode>General</c:formatCode>
              <c:ptCount val="1"/>
              <c:pt idx="0">
                <c:v>632.02651404151402</c:v>
              </c:pt>
            </c:numLit>
          </c:val>
          <c:extLst>
            <c:ext xmlns:c16="http://schemas.microsoft.com/office/drawing/2014/chart" uri="{C3380CC4-5D6E-409C-BE32-E72D297353CC}">
              <c16:uniqueId val="{00000007-4890-44F3-A0FD-3A11C6C93CFF}"/>
            </c:ext>
          </c:extLst>
        </c:ser>
        <c:ser>
          <c:idx val="8"/>
          <c:order val="8"/>
          <c:tx>
            <c:v>Potential Customer</c:v>
          </c:tx>
          <c:spPr>
            <a:solidFill>
              <a:schemeClr val="accent3">
                <a:lumMod val="60000"/>
              </a:schemeClr>
            </a:solidFill>
            <a:ln>
              <a:noFill/>
            </a:ln>
            <a:effectLst/>
          </c:spPr>
          <c:invertIfNegative val="0"/>
          <c:cat>
            <c:strLit>
              <c:ptCount val="1"/>
              <c:pt idx="0">
                <c:v>Total</c:v>
              </c:pt>
            </c:strLit>
          </c:cat>
          <c:val>
            <c:numLit>
              <c:formatCode>General</c:formatCode>
              <c:ptCount val="1"/>
              <c:pt idx="0">
                <c:v>556.65934356351363</c:v>
              </c:pt>
            </c:numLit>
          </c:val>
          <c:extLst>
            <c:ext xmlns:c16="http://schemas.microsoft.com/office/drawing/2014/chart" uri="{C3380CC4-5D6E-409C-BE32-E72D297353CC}">
              <c16:uniqueId val="{00000008-4890-44F3-A0FD-3A11C6C93CFF}"/>
            </c:ext>
          </c:extLst>
        </c:ser>
        <c:ser>
          <c:idx val="9"/>
          <c:order val="9"/>
          <c:tx>
            <c:v>Recent Customer</c:v>
          </c:tx>
          <c:spPr>
            <a:solidFill>
              <a:schemeClr val="accent4">
                <a:lumMod val="60000"/>
              </a:schemeClr>
            </a:solidFill>
            <a:ln>
              <a:noFill/>
            </a:ln>
            <a:effectLst/>
          </c:spPr>
          <c:invertIfNegative val="0"/>
          <c:cat>
            <c:strLit>
              <c:ptCount val="1"/>
              <c:pt idx="0">
                <c:v>Total</c:v>
              </c:pt>
            </c:strLit>
          </c:cat>
          <c:val>
            <c:numLit>
              <c:formatCode>General</c:formatCode>
              <c:ptCount val="1"/>
              <c:pt idx="0">
                <c:v>619.75168097605228</c:v>
              </c:pt>
            </c:numLit>
          </c:val>
          <c:extLst>
            <c:ext xmlns:c16="http://schemas.microsoft.com/office/drawing/2014/chart" uri="{C3380CC4-5D6E-409C-BE32-E72D297353CC}">
              <c16:uniqueId val="{00000009-4890-44F3-A0FD-3A11C6C93CFF}"/>
            </c:ext>
          </c:extLst>
        </c:ser>
        <c:ser>
          <c:idx val="10"/>
          <c:order val="10"/>
          <c:tx>
            <c:v>Very Loyal</c:v>
          </c:tx>
          <c:spPr>
            <a:solidFill>
              <a:schemeClr val="accent5">
                <a:lumMod val="60000"/>
              </a:schemeClr>
            </a:solidFill>
            <a:ln>
              <a:noFill/>
            </a:ln>
            <a:effectLst/>
          </c:spPr>
          <c:invertIfNegative val="0"/>
          <c:cat>
            <c:strLit>
              <c:ptCount val="1"/>
              <c:pt idx="0">
                <c:v>Total</c:v>
              </c:pt>
            </c:strLit>
          </c:cat>
          <c:val>
            <c:numLit>
              <c:formatCode>General</c:formatCode>
              <c:ptCount val="1"/>
              <c:pt idx="0">
                <c:v>501.57084033613529</c:v>
              </c:pt>
            </c:numLit>
          </c:val>
          <c:extLst>
            <c:ext xmlns:c16="http://schemas.microsoft.com/office/drawing/2014/chart" uri="{C3380CC4-5D6E-409C-BE32-E72D297353CC}">
              <c16:uniqueId val="{0000000A-4890-44F3-A0FD-3A11C6C93CFF}"/>
            </c:ext>
          </c:extLst>
        </c:ser>
        <c:dLbls>
          <c:showLegendKey val="0"/>
          <c:showVal val="0"/>
          <c:showCatName val="0"/>
          <c:showSerName val="0"/>
          <c:showPercent val="0"/>
          <c:showBubbleSize val="0"/>
        </c:dLbls>
        <c:gapWidth val="150"/>
        <c:axId val="479733919"/>
        <c:axId val="479737247"/>
      </c:barChart>
      <c:catAx>
        <c:axId val="47973391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Customer Title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79737247"/>
        <c:crosses val="autoZero"/>
        <c:auto val="1"/>
        <c:lblAlgn val="ctr"/>
        <c:lblOffset val="100"/>
        <c:noMultiLvlLbl val="0"/>
      </c:catAx>
      <c:valAx>
        <c:axId val="479737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Profit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733919"/>
        <c:crosses val="autoZero"/>
        <c:crossBetween val="between"/>
      </c:valAx>
      <c:spPr>
        <a:noFill/>
        <a:ln>
          <a:noFill/>
        </a:ln>
        <a:effectLst/>
      </c:spPr>
    </c:plotArea>
    <c:legend>
      <c:legendPos val="r"/>
      <c:layout>
        <c:manualLayout>
          <c:xMode val="edge"/>
          <c:yMode val="edge"/>
          <c:x val="0.71401142995364886"/>
          <c:y val="0.10984320385690022"/>
          <c:w val="0.25856013683980533"/>
          <c:h val="0.830504574590478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000" b="0" dirty="0"/>
              <a:t>Percentage Average Profit by</a:t>
            </a:r>
            <a:r>
              <a:rPr lang="en-US" sz="1000" b="0" baseline="0" dirty="0"/>
              <a:t> Customer class </a:t>
            </a:r>
            <a:endParaRPr lang="en-US" sz="1000" b="0" dirty="0"/>
          </a:p>
        </c:rich>
      </c:tx>
      <c:layout>
        <c:manualLayout>
          <c:xMode val="edge"/>
          <c:yMode val="edge"/>
          <c:x val="0.11582168648592105"/>
          <c:y val="8.3581316833518521E-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2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2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2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2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2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2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2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2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2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3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3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3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s>
    <c:plotArea>
      <c:layout>
        <c:manualLayout>
          <c:layoutTarget val="inner"/>
          <c:xMode val="edge"/>
          <c:yMode val="edge"/>
          <c:x val="0"/>
          <c:y val="0.31439473643580124"/>
          <c:w val="0.67561568579103293"/>
          <c:h val="0.31909828598904671"/>
        </c:manualLayout>
      </c:layout>
      <c:pieChart>
        <c:varyColors val="1"/>
        <c:ser>
          <c:idx val="0"/>
          <c:order val="0"/>
          <c:tx>
            <c:v>Total</c:v>
          </c:tx>
          <c:explosion val="6"/>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1-37B2-40C7-944C-ACB6DD837B3E}"/>
              </c:ext>
            </c:extLst>
          </c:dPt>
          <c:dPt>
            <c:idx val="1"/>
            <c:bubble3D val="0"/>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3-37B2-40C7-944C-ACB6DD837B3E}"/>
              </c:ext>
            </c:extLst>
          </c:dPt>
          <c:dPt>
            <c:idx val="2"/>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5-37B2-40C7-944C-ACB6DD837B3E}"/>
              </c:ext>
            </c:extLst>
          </c:dPt>
          <c:dPt>
            <c:idx val="3"/>
            <c:bubble3D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7-37B2-40C7-944C-ACB6DD837B3E}"/>
              </c:ext>
            </c:extLst>
          </c:dPt>
          <c:dPt>
            <c:idx val="4"/>
            <c:bubble3D val="0"/>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9-37B2-40C7-944C-ACB6DD837B3E}"/>
              </c:ext>
            </c:extLst>
          </c:dPt>
          <c:dPt>
            <c:idx val="5"/>
            <c:bubble3D val="0"/>
            <c:spPr>
              <a:gradFill rotWithShape="1">
                <a:gsLst>
                  <a:gs pos="0">
                    <a:schemeClr val="accent6">
                      <a:tint val="100000"/>
                      <a:shade val="100000"/>
                      <a:satMod val="129999"/>
                    </a:schemeClr>
                  </a:gs>
                  <a:gs pos="100000">
                    <a:schemeClr val="accent6">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B-37B2-40C7-944C-ACB6DD837B3E}"/>
              </c:ext>
            </c:extLst>
          </c:dPt>
          <c:dPt>
            <c:idx val="6"/>
            <c:bubble3D val="0"/>
            <c:spPr>
              <a:gradFill rotWithShape="1">
                <a:gsLst>
                  <a:gs pos="0">
                    <a:schemeClr val="accent1">
                      <a:lumMod val="60000"/>
                      <a:tint val="100000"/>
                      <a:shade val="100000"/>
                      <a:satMod val="129999"/>
                    </a:schemeClr>
                  </a:gs>
                  <a:gs pos="100000">
                    <a:schemeClr val="accent1">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D-37B2-40C7-944C-ACB6DD837B3E}"/>
              </c:ext>
            </c:extLst>
          </c:dPt>
          <c:dPt>
            <c:idx val="7"/>
            <c:bubble3D val="0"/>
            <c:spPr>
              <a:gradFill rotWithShape="1">
                <a:gsLst>
                  <a:gs pos="0">
                    <a:schemeClr val="accent2">
                      <a:lumMod val="60000"/>
                      <a:tint val="100000"/>
                      <a:shade val="100000"/>
                      <a:satMod val="129999"/>
                    </a:schemeClr>
                  </a:gs>
                  <a:gs pos="100000">
                    <a:schemeClr val="accent2">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F-37B2-40C7-944C-ACB6DD837B3E}"/>
              </c:ext>
            </c:extLst>
          </c:dPt>
          <c:dPt>
            <c:idx val="8"/>
            <c:bubble3D val="0"/>
            <c:spPr>
              <a:gradFill rotWithShape="1">
                <a:gsLst>
                  <a:gs pos="0">
                    <a:schemeClr val="accent3">
                      <a:lumMod val="60000"/>
                      <a:tint val="100000"/>
                      <a:shade val="100000"/>
                      <a:satMod val="129999"/>
                    </a:schemeClr>
                  </a:gs>
                  <a:gs pos="100000">
                    <a:schemeClr val="accent3">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1-37B2-40C7-944C-ACB6DD837B3E}"/>
              </c:ext>
            </c:extLst>
          </c:dPt>
          <c:dPt>
            <c:idx val="9"/>
            <c:bubble3D val="0"/>
            <c:spPr>
              <a:gradFill rotWithShape="1">
                <a:gsLst>
                  <a:gs pos="0">
                    <a:schemeClr val="accent4">
                      <a:lumMod val="60000"/>
                      <a:tint val="100000"/>
                      <a:shade val="100000"/>
                      <a:satMod val="129999"/>
                    </a:schemeClr>
                  </a:gs>
                  <a:gs pos="100000">
                    <a:schemeClr val="accent4">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3-37B2-40C7-944C-ACB6DD837B3E}"/>
              </c:ext>
            </c:extLst>
          </c:dPt>
          <c:dPt>
            <c:idx val="10"/>
            <c:bubble3D val="0"/>
            <c:spPr>
              <a:gradFill rotWithShape="1">
                <a:gsLst>
                  <a:gs pos="0">
                    <a:schemeClr val="accent5">
                      <a:lumMod val="60000"/>
                      <a:tint val="100000"/>
                      <a:shade val="100000"/>
                      <a:satMod val="129999"/>
                    </a:schemeClr>
                  </a:gs>
                  <a:gs pos="100000">
                    <a:schemeClr val="accent5">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5-37B2-40C7-944C-ACB6DD837B3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555.57781973203373</c:v>
              </c:pt>
              <c:pt idx="1">
                <c:v>513.71988089073056</c:v>
              </c:pt>
              <c:pt idx="2">
                <c:v>578.45473817410527</c:v>
              </c:pt>
              <c:pt idx="3">
                <c:v>536.14086477074898</c:v>
              </c:pt>
              <c:pt idx="4">
                <c:v>466.27370096225002</c:v>
              </c:pt>
              <c:pt idx="5">
                <c:v>579.56557328386134</c:v>
              </c:pt>
              <c:pt idx="6">
                <c:v>365.66977808599148</c:v>
              </c:pt>
              <c:pt idx="7">
                <c:v>632.02651404151402</c:v>
              </c:pt>
              <c:pt idx="8">
                <c:v>556.65934356351363</c:v>
              </c:pt>
              <c:pt idx="9">
                <c:v>619.75168097605228</c:v>
              </c:pt>
              <c:pt idx="10">
                <c:v>501.57084033613529</c:v>
              </c:pt>
            </c:numLit>
          </c:val>
          <c:extLst>
            <c:ext xmlns:c16="http://schemas.microsoft.com/office/drawing/2014/chart" uri="{C3380CC4-5D6E-409C-BE32-E72D297353CC}">
              <c16:uniqueId val="{00000016-37B2-40C7-944C-ACB6DD837B3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1615855152414745"/>
          <c:y val="8.5741392724732912E-2"/>
          <c:w val="0.34612690991719136"/>
          <c:h val="0.846938159483734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2.xlsx]Sheet12!PivotTable7</c:name>
    <c:fmtId val="2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324562554680667"/>
          <c:y val="0.1310833086682224"/>
          <c:w val="0.73084623797025372"/>
          <c:h val="0.59305286411106173"/>
        </c:manualLayout>
      </c:layout>
      <c:barChart>
        <c:barDir val="col"/>
        <c:grouping val="clustered"/>
        <c:varyColors val="0"/>
        <c:dLbls>
          <c:showLegendKey val="0"/>
          <c:showVal val="0"/>
          <c:showCatName val="0"/>
          <c:showSerName val="0"/>
          <c:showPercent val="0"/>
          <c:showBubbleSize val="0"/>
        </c:dLbls>
        <c:gapWidth val="219"/>
        <c:overlap val="-27"/>
        <c:axId val="631637328"/>
        <c:axId val="631627760"/>
      </c:barChart>
      <c:catAx>
        <c:axId val="631637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Job Industry</a:t>
                </a:r>
              </a:p>
            </c:rich>
          </c:tx>
          <c:layout>
            <c:manualLayout>
              <c:xMode val="edge"/>
              <c:yMode val="edge"/>
              <c:x val="0.36479374453193353"/>
              <c:y val="0.933449605354178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27760"/>
        <c:crosses val="autoZero"/>
        <c:auto val="1"/>
        <c:lblAlgn val="ctr"/>
        <c:lblOffset val="100"/>
        <c:noMultiLvlLbl val="0"/>
      </c:catAx>
      <c:valAx>
        <c:axId val="631627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Customers</a:t>
                </a:r>
              </a:p>
            </c:rich>
          </c:tx>
          <c:layout>
            <c:manualLayout>
              <c:xMode val="edge"/>
              <c:yMode val="edge"/>
              <c:x val="1.9444444444444445E-2"/>
              <c:y val="0.298099664625255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37328"/>
        <c:crosses val="autoZero"/>
        <c:crossBetween val="between"/>
      </c:valAx>
      <c:spPr>
        <a:noFill/>
        <a:ln w="25400">
          <a:noFill/>
        </a:ln>
        <a:effectLst/>
      </c:spPr>
    </c:plotArea>
    <c:legend>
      <c:legendPos val="r"/>
      <c:layout>
        <c:manualLayout>
          <c:xMode val="edge"/>
          <c:yMode val="edge"/>
          <c:x val="0.7601183289588801"/>
          <c:y val="0.16843960050532927"/>
          <c:w val="0.23988166790359391"/>
          <c:h val="0.270035109247707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Customers by State and Wealth Segment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Affluent Customer</c:v>
          </c:tx>
          <c:spPr>
            <a:solidFill>
              <a:schemeClr val="accent1"/>
            </a:solidFill>
            <a:ln>
              <a:noFill/>
            </a:ln>
            <a:effectLst/>
          </c:spPr>
          <c:invertIfNegative val="0"/>
          <c:cat>
            <c:strLit>
              <c:ptCount val="3"/>
              <c:pt idx="0">
                <c:v>NSW</c:v>
              </c:pt>
              <c:pt idx="1">
                <c:v>QLD</c:v>
              </c:pt>
              <c:pt idx="2">
                <c:v>VIC</c:v>
              </c:pt>
            </c:strLit>
          </c:cat>
          <c:val>
            <c:numLit>
              <c:formatCode>General</c:formatCode>
              <c:ptCount val="3"/>
              <c:pt idx="0">
                <c:v>2504</c:v>
              </c:pt>
              <c:pt idx="1">
                <c:v>1016</c:v>
              </c:pt>
              <c:pt idx="2">
                <c:v>1196</c:v>
              </c:pt>
            </c:numLit>
          </c:val>
          <c:extLst>
            <c:ext xmlns:c16="http://schemas.microsoft.com/office/drawing/2014/chart" uri="{C3380CC4-5D6E-409C-BE32-E72D297353CC}">
              <c16:uniqueId val="{00000000-F3AE-4C84-98FE-80C026328ADE}"/>
            </c:ext>
          </c:extLst>
        </c:ser>
        <c:ser>
          <c:idx val="1"/>
          <c:order val="1"/>
          <c:tx>
            <c:v>High Net Worth</c:v>
          </c:tx>
          <c:spPr>
            <a:solidFill>
              <a:schemeClr val="accent2"/>
            </a:solidFill>
            <a:ln>
              <a:noFill/>
            </a:ln>
            <a:effectLst/>
          </c:spPr>
          <c:invertIfNegative val="0"/>
          <c:cat>
            <c:strLit>
              <c:ptCount val="3"/>
              <c:pt idx="0">
                <c:v>NSW</c:v>
              </c:pt>
              <c:pt idx="1">
                <c:v>QLD</c:v>
              </c:pt>
              <c:pt idx="2">
                <c:v>VIC</c:v>
              </c:pt>
            </c:strLit>
          </c:cat>
          <c:val>
            <c:numLit>
              <c:formatCode>General</c:formatCode>
              <c:ptCount val="3"/>
              <c:pt idx="0">
                <c:v>2685</c:v>
              </c:pt>
              <c:pt idx="1">
                <c:v>1057</c:v>
              </c:pt>
              <c:pt idx="2">
                <c:v>1213</c:v>
              </c:pt>
            </c:numLit>
          </c:val>
          <c:extLst>
            <c:ext xmlns:c16="http://schemas.microsoft.com/office/drawing/2014/chart" uri="{C3380CC4-5D6E-409C-BE32-E72D297353CC}">
              <c16:uniqueId val="{00000001-F3AE-4C84-98FE-80C026328ADE}"/>
            </c:ext>
          </c:extLst>
        </c:ser>
        <c:ser>
          <c:idx val="2"/>
          <c:order val="2"/>
          <c:tx>
            <c:v>Mass Customer</c:v>
          </c:tx>
          <c:spPr>
            <a:solidFill>
              <a:schemeClr val="accent3"/>
            </a:solidFill>
            <a:ln>
              <a:noFill/>
            </a:ln>
            <a:effectLst/>
          </c:spPr>
          <c:invertIfNegative val="0"/>
          <c:cat>
            <c:strLit>
              <c:ptCount val="3"/>
              <c:pt idx="0">
                <c:v>NSW</c:v>
              </c:pt>
              <c:pt idx="1">
                <c:v>QLD</c:v>
              </c:pt>
              <c:pt idx="2">
                <c:v>VIC</c:v>
              </c:pt>
            </c:strLit>
          </c:cat>
          <c:val>
            <c:numLit>
              <c:formatCode>General</c:formatCode>
              <c:ptCount val="3"/>
              <c:pt idx="0">
                <c:v>5175</c:v>
              </c:pt>
              <c:pt idx="1">
                <c:v>2071</c:v>
              </c:pt>
              <c:pt idx="2">
                <c:v>2499</c:v>
              </c:pt>
            </c:numLit>
          </c:val>
          <c:extLst>
            <c:ext xmlns:c16="http://schemas.microsoft.com/office/drawing/2014/chart" uri="{C3380CC4-5D6E-409C-BE32-E72D297353CC}">
              <c16:uniqueId val="{00000002-F3AE-4C84-98FE-80C026328ADE}"/>
            </c:ext>
          </c:extLst>
        </c:ser>
        <c:dLbls>
          <c:showLegendKey val="0"/>
          <c:showVal val="0"/>
          <c:showCatName val="0"/>
          <c:showSerName val="0"/>
          <c:showPercent val="0"/>
          <c:showBubbleSize val="0"/>
        </c:dLbls>
        <c:gapWidth val="219"/>
        <c:overlap val="-27"/>
        <c:axId val="1318612895"/>
        <c:axId val="1318617471"/>
      </c:barChart>
      <c:catAx>
        <c:axId val="13186128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State</a:t>
                </a:r>
              </a:p>
            </c:rich>
          </c:tx>
          <c:layout>
            <c:manualLayout>
              <c:xMode val="edge"/>
              <c:yMode val="edge"/>
              <c:x val="0.3377879830917041"/>
              <c:y val="0.7794800371402043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8617471"/>
        <c:crosses val="autoZero"/>
        <c:auto val="1"/>
        <c:lblAlgn val="ctr"/>
        <c:lblOffset val="100"/>
        <c:noMultiLvlLbl val="0"/>
      </c:catAx>
      <c:valAx>
        <c:axId val="1318617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Customers</a:t>
                </a:r>
              </a:p>
            </c:rich>
          </c:tx>
          <c:layout>
            <c:manualLayout>
              <c:xMode val="edge"/>
              <c:yMode val="edge"/>
              <c:x val="1.2518968208326672E-2"/>
              <c:y val="0.3102754565150108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8612895"/>
        <c:crosses val="autoZero"/>
        <c:crossBetween val="between"/>
      </c:valAx>
      <c:spPr>
        <a:noFill/>
        <a:ln>
          <a:noFill/>
        </a:ln>
        <a:effectLst/>
      </c:spPr>
    </c:plotArea>
    <c:legend>
      <c:legendPos val="r"/>
      <c:layout>
        <c:manualLayout>
          <c:xMode val="edge"/>
          <c:yMode val="edge"/>
          <c:x val="0.77698611459134048"/>
          <c:y val="0.41199063209020875"/>
          <c:w val="0.20799112355866753"/>
          <c:h val="0.3702304447320129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Customers by State and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60283485959332"/>
          <c:y val="0.15197264114574649"/>
          <c:w val="0.60938818794551897"/>
          <c:h val="0.66919639497970196"/>
        </c:manualLayout>
      </c:layout>
      <c:barChart>
        <c:barDir val="col"/>
        <c:grouping val="clustered"/>
        <c:varyColors val="0"/>
        <c:ser>
          <c:idx val="0"/>
          <c:order val="0"/>
          <c:tx>
            <c:v>Almost Lost Customer</c:v>
          </c:tx>
          <c:spPr>
            <a:solidFill>
              <a:schemeClr val="accent1"/>
            </a:solidFill>
            <a:ln>
              <a:noFill/>
            </a:ln>
            <a:effectLst/>
          </c:spPr>
          <c:invertIfNegative val="0"/>
          <c:cat>
            <c:strLit>
              <c:ptCount val="3"/>
              <c:pt idx="0">
                <c:v>NSW</c:v>
              </c:pt>
              <c:pt idx="1">
                <c:v>QLD</c:v>
              </c:pt>
              <c:pt idx="2">
                <c:v>VIC</c:v>
              </c:pt>
            </c:strLit>
          </c:cat>
          <c:val>
            <c:numLit>
              <c:formatCode>General</c:formatCode>
              <c:ptCount val="3"/>
              <c:pt idx="0">
                <c:v>746</c:v>
              </c:pt>
              <c:pt idx="1">
                <c:v>398</c:v>
              </c:pt>
              <c:pt idx="2">
                <c:v>483</c:v>
              </c:pt>
            </c:numLit>
          </c:val>
          <c:extLst>
            <c:ext xmlns:c16="http://schemas.microsoft.com/office/drawing/2014/chart" uri="{C3380CC4-5D6E-409C-BE32-E72D297353CC}">
              <c16:uniqueId val="{00000000-9006-4423-92A4-C1CF4120F101}"/>
            </c:ext>
          </c:extLst>
        </c:ser>
        <c:ser>
          <c:idx val="1"/>
          <c:order val="1"/>
          <c:tx>
            <c:v>Becoming Loyal</c:v>
          </c:tx>
          <c:spPr>
            <a:solidFill>
              <a:schemeClr val="accent2"/>
            </a:solidFill>
            <a:ln>
              <a:noFill/>
            </a:ln>
            <a:effectLst/>
          </c:spPr>
          <c:invertIfNegative val="0"/>
          <c:cat>
            <c:strLit>
              <c:ptCount val="3"/>
              <c:pt idx="0">
                <c:v>NSW</c:v>
              </c:pt>
              <c:pt idx="1">
                <c:v>QLD</c:v>
              </c:pt>
              <c:pt idx="2">
                <c:v>VIC</c:v>
              </c:pt>
            </c:strLit>
          </c:cat>
          <c:val>
            <c:numLit>
              <c:formatCode>General</c:formatCode>
              <c:ptCount val="3"/>
              <c:pt idx="0">
                <c:v>1093</c:v>
              </c:pt>
              <c:pt idx="1">
                <c:v>386</c:v>
              </c:pt>
              <c:pt idx="2">
                <c:v>452</c:v>
              </c:pt>
            </c:numLit>
          </c:val>
          <c:extLst>
            <c:ext xmlns:c16="http://schemas.microsoft.com/office/drawing/2014/chart" uri="{C3380CC4-5D6E-409C-BE32-E72D297353CC}">
              <c16:uniqueId val="{00000001-9006-4423-92A4-C1CF4120F101}"/>
            </c:ext>
          </c:extLst>
        </c:ser>
        <c:ser>
          <c:idx val="2"/>
          <c:order val="2"/>
          <c:tx>
            <c:v>Evasive Customer</c:v>
          </c:tx>
          <c:spPr>
            <a:solidFill>
              <a:schemeClr val="accent3"/>
            </a:solidFill>
            <a:ln>
              <a:noFill/>
            </a:ln>
            <a:effectLst/>
          </c:spPr>
          <c:invertIfNegative val="0"/>
          <c:cat>
            <c:strLit>
              <c:ptCount val="3"/>
              <c:pt idx="0">
                <c:v>NSW</c:v>
              </c:pt>
              <c:pt idx="1">
                <c:v>QLD</c:v>
              </c:pt>
              <c:pt idx="2">
                <c:v>VIC</c:v>
              </c:pt>
            </c:strLit>
          </c:cat>
          <c:val>
            <c:numLit>
              <c:formatCode>General</c:formatCode>
              <c:ptCount val="3"/>
              <c:pt idx="0">
                <c:v>912</c:v>
              </c:pt>
              <c:pt idx="1">
                <c:v>368</c:v>
              </c:pt>
              <c:pt idx="2">
                <c:v>474</c:v>
              </c:pt>
            </c:numLit>
          </c:val>
          <c:extLst>
            <c:ext xmlns:c16="http://schemas.microsoft.com/office/drawing/2014/chart" uri="{C3380CC4-5D6E-409C-BE32-E72D297353CC}">
              <c16:uniqueId val="{00000002-9006-4423-92A4-C1CF4120F101}"/>
            </c:ext>
          </c:extLst>
        </c:ser>
        <c:ser>
          <c:idx val="3"/>
          <c:order val="3"/>
          <c:tx>
            <c:v>High Risk Customer</c:v>
          </c:tx>
          <c:spPr>
            <a:solidFill>
              <a:schemeClr val="accent4"/>
            </a:solidFill>
            <a:ln>
              <a:noFill/>
            </a:ln>
            <a:effectLst/>
          </c:spPr>
          <c:invertIfNegative val="0"/>
          <c:cat>
            <c:strLit>
              <c:ptCount val="3"/>
              <c:pt idx="0">
                <c:v>NSW</c:v>
              </c:pt>
              <c:pt idx="1">
                <c:v>QLD</c:v>
              </c:pt>
              <c:pt idx="2">
                <c:v>VIC</c:v>
              </c:pt>
            </c:strLit>
          </c:cat>
          <c:val>
            <c:numLit>
              <c:formatCode>General</c:formatCode>
              <c:ptCount val="3"/>
              <c:pt idx="0">
                <c:v>898</c:v>
              </c:pt>
              <c:pt idx="1">
                <c:v>338</c:v>
              </c:pt>
              <c:pt idx="2">
                <c:v>487</c:v>
              </c:pt>
            </c:numLit>
          </c:val>
          <c:extLst>
            <c:ext xmlns:c16="http://schemas.microsoft.com/office/drawing/2014/chart" uri="{C3380CC4-5D6E-409C-BE32-E72D297353CC}">
              <c16:uniqueId val="{00000003-9006-4423-92A4-C1CF4120F101}"/>
            </c:ext>
          </c:extLst>
        </c:ser>
        <c:ser>
          <c:idx val="4"/>
          <c:order val="4"/>
          <c:tx>
            <c:v>Late Bloomer</c:v>
          </c:tx>
          <c:spPr>
            <a:solidFill>
              <a:schemeClr val="accent5"/>
            </a:solidFill>
            <a:ln>
              <a:noFill/>
            </a:ln>
            <a:effectLst/>
          </c:spPr>
          <c:invertIfNegative val="0"/>
          <c:cat>
            <c:strLit>
              <c:ptCount val="3"/>
              <c:pt idx="0">
                <c:v>NSW</c:v>
              </c:pt>
              <c:pt idx="1">
                <c:v>QLD</c:v>
              </c:pt>
              <c:pt idx="2">
                <c:v>VIC</c:v>
              </c:pt>
            </c:strLit>
          </c:cat>
          <c:val>
            <c:numLit>
              <c:formatCode>General</c:formatCode>
              <c:ptCount val="3"/>
              <c:pt idx="0">
                <c:v>758</c:v>
              </c:pt>
              <c:pt idx="1">
                <c:v>287</c:v>
              </c:pt>
              <c:pt idx="2">
                <c:v>306</c:v>
              </c:pt>
            </c:numLit>
          </c:val>
          <c:extLst>
            <c:ext xmlns:c16="http://schemas.microsoft.com/office/drawing/2014/chart" uri="{C3380CC4-5D6E-409C-BE32-E72D297353CC}">
              <c16:uniqueId val="{00000004-9006-4423-92A4-C1CF4120F101}"/>
            </c:ext>
          </c:extLst>
        </c:ser>
        <c:ser>
          <c:idx val="5"/>
          <c:order val="5"/>
          <c:tx>
            <c:v>Losing Customer</c:v>
          </c:tx>
          <c:spPr>
            <a:solidFill>
              <a:schemeClr val="accent6"/>
            </a:solidFill>
            <a:ln>
              <a:noFill/>
            </a:ln>
            <a:effectLst/>
          </c:spPr>
          <c:invertIfNegative val="0"/>
          <c:cat>
            <c:strLit>
              <c:ptCount val="3"/>
              <c:pt idx="0">
                <c:v>NSW</c:v>
              </c:pt>
              <c:pt idx="1">
                <c:v>QLD</c:v>
              </c:pt>
              <c:pt idx="2">
                <c:v>VIC</c:v>
              </c:pt>
            </c:strLit>
          </c:cat>
          <c:val>
            <c:numLit>
              <c:formatCode>General</c:formatCode>
              <c:ptCount val="3"/>
              <c:pt idx="0">
                <c:v>1469</c:v>
              </c:pt>
              <c:pt idx="1">
                <c:v>650</c:v>
              </c:pt>
              <c:pt idx="2">
                <c:v>576</c:v>
              </c:pt>
            </c:numLit>
          </c:val>
          <c:extLst>
            <c:ext xmlns:c16="http://schemas.microsoft.com/office/drawing/2014/chart" uri="{C3380CC4-5D6E-409C-BE32-E72D297353CC}">
              <c16:uniqueId val="{00000005-9006-4423-92A4-C1CF4120F101}"/>
            </c:ext>
          </c:extLst>
        </c:ser>
        <c:ser>
          <c:idx val="6"/>
          <c:order val="6"/>
          <c:tx>
            <c:v>Lost Customer</c:v>
          </c:tx>
          <c:spPr>
            <a:solidFill>
              <a:schemeClr val="accent1">
                <a:lumMod val="60000"/>
              </a:schemeClr>
            </a:solidFill>
            <a:ln>
              <a:noFill/>
            </a:ln>
            <a:effectLst/>
          </c:spPr>
          <c:invertIfNegative val="0"/>
          <c:cat>
            <c:strLit>
              <c:ptCount val="3"/>
              <c:pt idx="0">
                <c:v>NSW</c:v>
              </c:pt>
              <c:pt idx="1">
                <c:v>QLD</c:v>
              </c:pt>
              <c:pt idx="2">
                <c:v>VIC</c:v>
              </c:pt>
            </c:strLit>
          </c:cat>
          <c:val>
            <c:numLit>
              <c:formatCode>General</c:formatCode>
              <c:ptCount val="3"/>
              <c:pt idx="0">
                <c:v>427</c:v>
              </c:pt>
              <c:pt idx="1">
                <c:v>130</c:v>
              </c:pt>
              <c:pt idx="2">
                <c:v>164</c:v>
              </c:pt>
            </c:numLit>
          </c:val>
          <c:extLst>
            <c:ext xmlns:c16="http://schemas.microsoft.com/office/drawing/2014/chart" uri="{C3380CC4-5D6E-409C-BE32-E72D297353CC}">
              <c16:uniqueId val="{00000006-9006-4423-92A4-C1CF4120F101}"/>
            </c:ext>
          </c:extLst>
        </c:ser>
        <c:ser>
          <c:idx val="7"/>
          <c:order val="7"/>
          <c:tx>
            <c:v>Platinum Customer</c:v>
          </c:tx>
          <c:spPr>
            <a:solidFill>
              <a:schemeClr val="accent2">
                <a:lumMod val="60000"/>
              </a:schemeClr>
            </a:solidFill>
            <a:ln>
              <a:noFill/>
            </a:ln>
            <a:effectLst/>
          </c:spPr>
          <c:invertIfNegative val="0"/>
          <c:cat>
            <c:strLit>
              <c:ptCount val="3"/>
              <c:pt idx="0">
                <c:v>NSW</c:v>
              </c:pt>
              <c:pt idx="1">
                <c:v>QLD</c:v>
              </c:pt>
              <c:pt idx="2">
                <c:v>VIC</c:v>
              </c:pt>
            </c:strLit>
          </c:cat>
          <c:val>
            <c:numLit>
              <c:formatCode>General</c:formatCode>
              <c:ptCount val="3"/>
              <c:pt idx="0">
                <c:v>863</c:v>
              </c:pt>
              <c:pt idx="1">
                <c:v>382</c:v>
              </c:pt>
              <c:pt idx="2">
                <c:v>393</c:v>
              </c:pt>
            </c:numLit>
          </c:val>
          <c:extLst>
            <c:ext xmlns:c16="http://schemas.microsoft.com/office/drawing/2014/chart" uri="{C3380CC4-5D6E-409C-BE32-E72D297353CC}">
              <c16:uniqueId val="{00000007-9006-4423-92A4-C1CF4120F101}"/>
            </c:ext>
          </c:extLst>
        </c:ser>
        <c:ser>
          <c:idx val="8"/>
          <c:order val="8"/>
          <c:tx>
            <c:v>Potential Customer</c:v>
          </c:tx>
          <c:spPr>
            <a:solidFill>
              <a:schemeClr val="accent3">
                <a:lumMod val="60000"/>
              </a:schemeClr>
            </a:solidFill>
            <a:ln>
              <a:noFill/>
            </a:ln>
            <a:effectLst/>
          </c:spPr>
          <c:invertIfNegative val="0"/>
          <c:cat>
            <c:strLit>
              <c:ptCount val="3"/>
              <c:pt idx="0">
                <c:v>NSW</c:v>
              </c:pt>
              <c:pt idx="1">
                <c:v>QLD</c:v>
              </c:pt>
              <c:pt idx="2">
                <c:v>VIC</c:v>
              </c:pt>
            </c:strLit>
          </c:cat>
          <c:val>
            <c:numLit>
              <c:formatCode>General</c:formatCode>
              <c:ptCount val="3"/>
              <c:pt idx="0">
                <c:v>1261</c:v>
              </c:pt>
              <c:pt idx="1">
                <c:v>484</c:v>
              </c:pt>
              <c:pt idx="2">
                <c:v>596</c:v>
              </c:pt>
            </c:numLit>
          </c:val>
          <c:extLst>
            <c:ext xmlns:c16="http://schemas.microsoft.com/office/drawing/2014/chart" uri="{C3380CC4-5D6E-409C-BE32-E72D297353CC}">
              <c16:uniqueId val="{00000008-9006-4423-92A4-C1CF4120F101}"/>
            </c:ext>
          </c:extLst>
        </c:ser>
        <c:ser>
          <c:idx val="9"/>
          <c:order val="9"/>
          <c:tx>
            <c:v>Recent Customer</c:v>
          </c:tx>
          <c:spPr>
            <a:solidFill>
              <a:schemeClr val="accent4">
                <a:lumMod val="60000"/>
              </a:schemeClr>
            </a:solidFill>
            <a:ln>
              <a:noFill/>
            </a:ln>
            <a:effectLst/>
          </c:spPr>
          <c:invertIfNegative val="0"/>
          <c:cat>
            <c:strLit>
              <c:ptCount val="3"/>
              <c:pt idx="0">
                <c:v>NSW</c:v>
              </c:pt>
              <c:pt idx="1">
                <c:v>QLD</c:v>
              </c:pt>
              <c:pt idx="2">
                <c:v>VIC</c:v>
              </c:pt>
            </c:strLit>
          </c:cat>
          <c:val>
            <c:numLit>
              <c:formatCode>General</c:formatCode>
              <c:ptCount val="3"/>
              <c:pt idx="0">
                <c:v>1205</c:v>
              </c:pt>
              <c:pt idx="1">
                <c:v>432</c:v>
              </c:pt>
              <c:pt idx="2">
                <c:v>576</c:v>
              </c:pt>
            </c:numLit>
          </c:val>
          <c:extLst>
            <c:ext xmlns:c16="http://schemas.microsoft.com/office/drawing/2014/chart" uri="{C3380CC4-5D6E-409C-BE32-E72D297353CC}">
              <c16:uniqueId val="{00000009-9006-4423-92A4-C1CF4120F101}"/>
            </c:ext>
          </c:extLst>
        </c:ser>
        <c:ser>
          <c:idx val="10"/>
          <c:order val="10"/>
          <c:tx>
            <c:v>Very Loyal</c:v>
          </c:tx>
          <c:spPr>
            <a:solidFill>
              <a:schemeClr val="accent5">
                <a:lumMod val="60000"/>
              </a:schemeClr>
            </a:solidFill>
            <a:ln>
              <a:noFill/>
            </a:ln>
            <a:effectLst/>
          </c:spPr>
          <c:invertIfNegative val="0"/>
          <c:cat>
            <c:strLit>
              <c:ptCount val="3"/>
              <c:pt idx="0">
                <c:v>NSW</c:v>
              </c:pt>
              <c:pt idx="1">
                <c:v>QLD</c:v>
              </c:pt>
              <c:pt idx="2">
                <c:v>VIC</c:v>
              </c:pt>
            </c:strLit>
          </c:cat>
          <c:val>
            <c:numLit>
              <c:formatCode>General</c:formatCode>
              <c:ptCount val="3"/>
              <c:pt idx="0">
                <c:v>732</c:v>
              </c:pt>
              <c:pt idx="1">
                <c:v>289</c:v>
              </c:pt>
              <c:pt idx="2">
                <c:v>401</c:v>
              </c:pt>
            </c:numLit>
          </c:val>
          <c:extLst>
            <c:ext xmlns:c16="http://schemas.microsoft.com/office/drawing/2014/chart" uri="{C3380CC4-5D6E-409C-BE32-E72D297353CC}">
              <c16:uniqueId val="{0000000A-9006-4423-92A4-C1CF4120F101}"/>
            </c:ext>
          </c:extLst>
        </c:ser>
        <c:dLbls>
          <c:showLegendKey val="0"/>
          <c:showVal val="0"/>
          <c:showCatName val="0"/>
          <c:showSerName val="0"/>
          <c:showPercent val="0"/>
          <c:showBubbleSize val="0"/>
        </c:dLbls>
        <c:gapWidth val="219"/>
        <c:overlap val="-27"/>
        <c:axId val="1318612895"/>
        <c:axId val="1318617471"/>
      </c:barChart>
      <c:catAx>
        <c:axId val="13186128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State</a:t>
                </a:r>
              </a:p>
            </c:rich>
          </c:tx>
          <c:layout>
            <c:manualLayout>
              <c:xMode val="edge"/>
              <c:yMode val="edge"/>
              <c:x val="0.40501016002032009"/>
              <c:y val="0.9261751077411619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8617471"/>
        <c:crosses val="autoZero"/>
        <c:auto val="1"/>
        <c:lblAlgn val="ctr"/>
        <c:lblOffset val="100"/>
        <c:noMultiLvlLbl val="0"/>
      </c:catAx>
      <c:valAx>
        <c:axId val="1318617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Customers</a:t>
                </a:r>
              </a:p>
            </c:rich>
          </c:tx>
          <c:layout>
            <c:manualLayout>
              <c:xMode val="edge"/>
              <c:yMode val="edge"/>
              <c:x val="2.0248712383183765E-2"/>
              <c:y val="0.2680836901968414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8612895"/>
        <c:crosses val="autoZero"/>
        <c:crossBetween val="between"/>
      </c:valAx>
      <c:spPr>
        <a:noFill/>
        <a:ln>
          <a:noFill/>
        </a:ln>
        <a:effectLst/>
      </c:spPr>
    </c:plotArea>
    <c:legend>
      <c:legendPos val="r"/>
      <c:layout>
        <c:manualLayout>
          <c:xMode val="edge"/>
          <c:yMode val="edge"/>
          <c:x val="0.75052211185301032"/>
          <c:y val="6.5668078651733811E-2"/>
          <c:w val="0.23429135385960184"/>
          <c:h val="0.8943434302585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2.xlsx]Sheet12!PivotTable7</c:name>
    <c:fmtId val="2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324562554680667"/>
          <c:y val="0.1310833086682224"/>
          <c:w val="0.73084623797025372"/>
          <c:h val="0.59305286411106173"/>
        </c:manualLayout>
      </c:layout>
      <c:barChart>
        <c:barDir val="col"/>
        <c:grouping val="clustered"/>
        <c:varyColors val="0"/>
        <c:dLbls>
          <c:showLegendKey val="0"/>
          <c:showVal val="0"/>
          <c:showCatName val="0"/>
          <c:showSerName val="0"/>
          <c:showPercent val="0"/>
          <c:showBubbleSize val="0"/>
        </c:dLbls>
        <c:gapWidth val="219"/>
        <c:overlap val="-27"/>
        <c:axId val="631637328"/>
        <c:axId val="631627760"/>
      </c:barChart>
      <c:catAx>
        <c:axId val="631637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Job Industry</a:t>
                </a:r>
              </a:p>
            </c:rich>
          </c:tx>
          <c:layout>
            <c:manualLayout>
              <c:xMode val="edge"/>
              <c:yMode val="edge"/>
              <c:x val="0.36479374453193353"/>
              <c:y val="0.933449605354178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27760"/>
        <c:crosses val="autoZero"/>
        <c:auto val="1"/>
        <c:lblAlgn val="ctr"/>
        <c:lblOffset val="100"/>
        <c:noMultiLvlLbl val="0"/>
      </c:catAx>
      <c:valAx>
        <c:axId val="631627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Customers</a:t>
                </a:r>
              </a:p>
            </c:rich>
          </c:tx>
          <c:layout>
            <c:manualLayout>
              <c:xMode val="edge"/>
              <c:yMode val="edge"/>
              <c:x val="1.9444444444444445E-2"/>
              <c:y val="0.298099664625255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37328"/>
        <c:crosses val="autoZero"/>
        <c:crossBetween val="between"/>
      </c:valAx>
      <c:spPr>
        <a:noFill/>
        <a:ln w="25400">
          <a:noFill/>
        </a:ln>
        <a:effectLst/>
      </c:spPr>
    </c:plotArea>
    <c:legend>
      <c:legendPos val="r"/>
      <c:layout>
        <c:manualLayout>
          <c:xMode val="edge"/>
          <c:yMode val="edge"/>
          <c:x val="0.7601183289588801"/>
          <c:y val="0.16843960050532927"/>
          <c:w val="0.23988166790359391"/>
          <c:h val="0.270035109247707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Profit</a:t>
            </a:r>
            <a:r>
              <a:rPr lang="en-US" baseline="0" dirty="0"/>
              <a:t> by Customer class and Wealth Segment</a:t>
            </a:r>
            <a:endParaRPr lang="en-US" dirty="0"/>
          </a:p>
        </c:rich>
      </c:tx>
      <c:layout>
        <c:manualLayout>
          <c:xMode val="edge"/>
          <c:yMode val="edge"/>
          <c:x val="0.12659661185073096"/>
          <c:y val="3.09837086670154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473313766289447E-2"/>
          <c:y val="0.17532693812826508"/>
          <c:w val="0.7379897413424531"/>
          <c:h val="0.37480716226351518"/>
        </c:manualLayout>
      </c:layout>
      <c:barChart>
        <c:barDir val="col"/>
        <c:grouping val="clustered"/>
        <c:varyColors val="0"/>
        <c:ser>
          <c:idx val="0"/>
          <c:order val="0"/>
          <c:tx>
            <c:v>Affluent Customer</c:v>
          </c:tx>
          <c:spPr>
            <a:solidFill>
              <a:schemeClr val="accent1"/>
            </a:solidFill>
            <a:ln>
              <a:noFill/>
            </a:ln>
            <a:effectLst/>
          </c:spPr>
          <c:invertIfNegative val="0"/>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550.58589403973474</c:v>
              </c:pt>
              <c:pt idx="1">
                <c:v>522.15042553191438</c:v>
              </c:pt>
              <c:pt idx="2">
                <c:v>576.29328228682255</c:v>
              </c:pt>
              <c:pt idx="3">
                <c:v>541.00152073732625</c:v>
              </c:pt>
              <c:pt idx="4">
                <c:v>480.7414646464639</c:v>
              </c:pt>
              <c:pt idx="5">
                <c:v>580.11326498422716</c:v>
              </c:pt>
              <c:pt idx="6">
                <c:v>366.37267379679179</c:v>
              </c:pt>
              <c:pt idx="7">
                <c:v>693.17320121951207</c:v>
              </c:pt>
              <c:pt idx="8">
                <c:v>568.65376785714284</c:v>
              </c:pt>
              <c:pt idx="9">
                <c:v>634.15861682242928</c:v>
              </c:pt>
              <c:pt idx="10">
                <c:v>447.37703703703698</c:v>
              </c:pt>
            </c:numLit>
          </c:val>
          <c:extLst>
            <c:ext xmlns:c16="http://schemas.microsoft.com/office/drawing/2014/chart" uri="{C3380CC4-5D6E-409C-BE32-E72D297353CC}">
              <c16:uniqueId val="{00000000-0150-4907-B66D-9C7A514200DC}"/>
            </c:ext>
          </c:extLst>
        </c:ser>
        <c:ser>
          <c:idx val="1"/>
          <c:order val="1"/>
          <c:tx>
            <c:v>High Net Worth</c:v>
          </c:tx>
          <c:spPr>
            <a:solidFill>
              <a:schemeClr val="accent2"/>
            </a:solidFill>
            <a:ln>
              <a:noFill/>
            </a:ln>
            <a:effectLst/>
          </c:spPr>
          <c:invertIfNegative val="0"/>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582.71030985915422</c:v>
              </c:pt>
              <c:pt idx="1">
                <c:v>531.34746987951723</c:v>
              </c:pt>
              <c:pt idx="2">
                <c:v>559.65413716814112</c:v>
              </c:pt>
              <c:pt idx="3">
                <c:v>546.09034642032248</c:v>
              </c:pt>
              <c:pt idx="4">
                <c:v>485.70677142857141</c:v>
              </c:pt>
              <c:pt idx="5">
                <c:v>576.61245227606366</c:v>
              </c:pt>
              <c:pt idx="6">
                <c:v>356.9264215686274</c:v>
              </c:pt>
              <c:pt idx="7">
                <c:v>626.59640897755514</c:v>
              </c:pt>
              <c:pt idx="8">
                <c:v>555.59037313432714</c:v>
              </c:pt>
              <c:pt idx="9">
                <c:v>631.0787226277364</c:v>
              </c:pt>
              <c:pt idx="10">
                <c:v>480.66184890655961</c:v>
              </c:pt>
            </c:numLit>
          </c:val>
          <c:extLst>
            <c:ext xmlns:c16="http://schemas.microsoft.com/office/drawing/2014/chart" uri="{C3380CC4-5D6E-409C-BE32-E72D297353CC}">
              <c16:uniqueId val="{00000001-0150-4907-B66D-9C7A514200DC}"/>
            </c:ext>
          </c:extLst>
        </c:ser>
        <c:ser>
          <c:idx val="2"/>
          <c:order val="2"/>
          <c:tx>
            <c:v>Mass Customer</c:v>
          </c:tx>
          <c:spPr>
            <a:solidFill>
              <a:schemeClr val="accent3"/>
            </a:solidFill>
            <a:ln>
              <a:noFill/>
            </a:ln>
            <a:effectLst/>
          </c:spPr>
          <c:invertIfNegative val="0"/>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546.74005995203856</c:v>
              </c:pt>
              <c:pt idx="1">
                <c:v>500.48946002076877</c:v>
              </c:pt>
              <c:pt idx="2">
                <c:v>589.15529545454558</c:v>
              </c:pt>
              <c:pt idx="3">
                <c:v>528.64360981308425</c:v>
              </c:pt>
              <c:pt idx="4">
                <c:v>445.56161983471031</c:v>
              </c:pt>
              <c:pt idx="5">
                <c:v>580.77125362318895</c:v>
              </c:pt>
              <c:pt idx="6">
                <c:v>370.67645454545436</c:v>
              </c:pt>
              <c:pt idx="7">
                <c:v>612.35804180418017</c:v>
              </c:pt>
              <c:pt idx="8">
                <c:v>551.74421600000062</c:v>
              </c:pt>
              <c:pt idx="9">
                <c:v>607.43758407079611</c:v>
              </c:pt>
              <c:pt idx="10">
                <c:v>543.94788216560448</c:v>
              </c:pt>
            </c:numLit>
          </c:val>
          <c:extLst>
            <c:ext xmlns:c16="http://schemas.microsoft.com/office/drawing/2014/chart" uri="{C3380CC4-5D6E-409C-BE32-E72D297353CC}">
              <c16:uniqueId val="{00000002-0150-4907-B66D-9C7A514200DC}"/>
            </c:ext>
          </c:extLst>
        </c:ser>
        <c:dLbls>
          <c:showLegendKey val="0"/>
          <c:showVal val="0"/>
          <c:showCatName val="0"/>
          <c:showSerName val="0"/>
          <c:showPercent val="0"/>
          <c:showBubbleSize val="0"/>
        </c:dLbls>
        <c:gapWidth val="219"/>
        <c:overlap val="-27"/>
        <c:axId val="783830031"/>
        <c:axId val="783830447"/>
      </c:barChart>
      <c:catAx>
        <c:axId val="78383003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783830447"/>
        <c:crosses val="autoZero"/>
        <c:auto val="0"/>
        <c:lblAlgn val="ctr"/>
        <c:lblOffset val="100"/>
        <c:noMultiLvlLbl val="0"/>
      </c:catAx>
      <c:valAx>
        <c:axId val="78383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3830031"/>
        <c:crosses val="autoZero"/>
        <c:crossBetween val="between"/>
      </c:valAx>
      <c:spPr>
        <a:noFill/>
        <a:ln>
          <a:noFill/>
        </a:ln>
        <a:effectLst/>
      </c:spPr>
    </c:plotArea>
    <c:legend>
      <c:legendPos val="r"/>
      <c:layout>
        <c:manualLayout>
          <c:xMode val="edge"/>
          <c:yMode val="edge"/>
          <c:x val="0.8215089299521714"/>
          <c:y val="0.33351344510901898"/>
          <c:w val="0.1634222577826856"/>
          <c:h val="0.451742971094657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2.xlsx]Sheet7!PivotTable3</c:name>
    <c:fmtId val="5"/>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000" dirty="0"/>
              <a:t>new customer distribution by age</a:t>
            </a:r>
            <a:r>
              <a:rPr lang="en-US" sz="1000" baseline="0" dirty="0"/>
              <a:t> category and wealth segment</a:t>
            </a:r>
            <a:endParaRPr lang="en-US" sz="1000" dirty="0"/>
          </a:p>
        </c:rich>
      </c:tx>
      <c:layout>
        <c:manualLayout>
          <c:xMode val="edge"/>
          <c:yMode val="edge"/>
          <c:x val="0.1401792337099167"/>
          <c:y val="1.621235892375468E-2"/>
        </c:manualLayout>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Sheet7!$B$1:$B$2</c:f>
              <c:strCache>
                <c:ptCount val="1"/>
                <c:pt idx="0">
                  <c:v>Affluent Customer</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Sheet7!$A$3:$A$10</c:f>
              <c:strCache>
                <c:ptCount val="7"/>
                <c:pt idx="0">
                  <c:v>30</c:v>
                </c:pt>
                <c:pt idx="1">
                  <c:v>40</c:v>
                </c:pt>
                <c:pt idx="2">
                  <c:v>50</c:v>
                </c:pt>
                <c:pt idx="3">
                  <c:v>60</c:v>
                </c:pt>
                <c:pt idx="4">
                  <c:v>70</c:v>
                </c:pt>
                <c:pt idx="5">
                  <c:v>80</c:v>
                </c:pt>
                <c:pt idx="6">
                  <c:v>90</c:v>
                </c:pt>
              </c:strCache>
            </c:strRef>
          </c:cat>
          <c:val>
            <c:numRef>
              <c:f>Sheet7!$B$3:$B$10</c:f>
              <c:numCache>
                <c:formatCode>General</c:formatCode>
                <c:ptCount val="7"/>
                <c:pt idx="0">
                  <c:v>36</c:v>
                </c:pt>
                <c:pt idx="1">
                  <c:v>17</c:v>
                </c:pt>
                <c:pt idx="2">
                  <c:v>46</c:v>
                </c:pt>
                <c:pt idx="3">
                  <c:v>39</c:v>
                </c:pt>
                <c:pt idx="4">
                  <c:v>30</c:v>
                </c:pt>
                <c:pt idx="5">
                  <c:v>27</c:v>
                </c:pt>
                <c:pt idx="6">
                  <c:v>10</c:v>
                </c:pt>
              </c:numCache>
            </c:numRef>
          </c:val>
          <c:extLst>
            <c:ext xmlns:c16="http://schemas.microsoft.com/office/drawing/2014/chart" uri="{C3380CC4-5D6E-409C-BE32-E72D297353CC}">
              <c16:uniqueId val="{00000000-3C87-4225-A95B-BD494745EBCF}"/>
            </c:ext>
          </c:extLst>
        </c:ser>
        <c:ser>
          <c:idx val="1"/>
          <c:order val="1"/>
          <c:tx>
            <c:strRef>
              <c:f>Sheet7!$C$1:$C$2</c:f>
              <c:strCache>
                <c:ptCount val="1"/>
                <c:pt idx="0">
                  <c:v>High Net Worth</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Sheet7!$A$3:$A$10</c:f>
              <c:strCache>
                <c:ptCount val="7"/>
                <c:pt idx="0">
                  <c:v>30</c:v>
                </c:pt>
                <c:pt idx="1">
                  <c:v>40</c:v>
                </c:pt>
                <c:pt idx="2">
                  <c:v>50</c:v>
                </c:pt>
                <c:pt idx="3">
                  <c:v>60</c:v>
                </c:pt>
                <c:pt idx="4">
                  <c:v>70</c:v>
                </c:pt>
                <c:pt idx="5">
                  <c:v>80</c:v>
                </c:pt>
                <c:pt idx="6">
                  <c:v>90</c:v>
                </c:pt>
              </c:strCache>
            </c:strRef>
          </c:cat>
          <c:val>
            <c:numRef>
              <c:f>Sheet7!$C$3:$C$10</c:f>
              <c:numCache>
                <c:formatCode>General</c:formatCode>
                <c:ptCount val="7"/>
                <c:pt idx="0">
                  <c:v>29</c:v>
                </c:pt>
                <c:pt idx="1">
                  <c:v>30</c:v>
                </c:pt>
                <c:pt idx="2">
                  <c:v>44</c:v>
                </c:pt>
                <c:pt idx="3">
                  <c:v>33</c:v>
                </c:pt>
                <c:pt idx="4">
                  <c:v>40</c:v>
                </c:pt>
                <c:pt idx="5">
                  <c:v>29</c:v>
                </c:pt>
                <c:pt idx="6">
                  <c:v>12</c:v>
                </c:pt>
              </c:numCache>
            </c:numRef>
          </c:val>
          <c:extLst>
            <c:ext xmlns:c16="http://schemas.microsoft.com/office/drawing/2014/chart" uri="{C3380CC4-5D6E-409C-BE32-E72D297353CC}">
              <c16:uniqueId val="{00000001-3C87-4225-A95B-BD494745EBCF}"/>
            </c:ext>
          </c:extLst>
        </c:ser>
        <c:ser>
          <c:idx val="2"/>
          <c:order val="2"/>
          <c:tx>
            <c:strRef>
              <c:f>Sheet7!$D$1:$D$2</c:f>
              <c:strCache>
                <c:ptCount val="1"/>
                <c:pt idx="0">
                  <c:v>Mass Customer</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Sheet7!$A$3:$A$10</c:f>
              <c:strCache>
                <c:ptCount val="7"/>
                <c:pt idx="0">
                  <c:v>30</c:v>
                </c:pt>
                <c:pt idx="1">
                  <c:v>40</c:v>
                </c:pt>
                <c:pt idx="2">
                  <c:v>50</c:v>
                </c:pt>
                <c:pt idx="3">
                  <c:v>60</c:v>
                </c:pt>
                <c:pt idx="4">
                  <c:v>70</c:v>
                </c:pt>
                <c:pt idx="5">
                  <c:v>80</c:v>
                </c:pt>
                <c:pt idx="6">
                  <c:v>90</c:v>
                </c:pt>
              </c:strCache>
            </c:strRef>
          </c:cat>
          <c:val>
            <c:numRef>
              <c:f>Sheet7!$D$3:$D$10</c:f>
              <c:numCache>
                <c:formatCode>General</c:formatCode>
                <c:ptCount val="7"/>
                <c:pt idx="0">
                  <c:v>59</c:v>
                </c:pt>
                <c:pt idx="1">
                  <c:v>47</c:v>
                </c:pt>
                <c:pt idx="2">
                  <c:v>88</c:v>
                </c:pt>
                <c:pt idx="3">
                  <c:v>87</c:v>
                </c:pt>
                <c:pt idx="4">
                  <c:v>74</c:v>
                </c:pt>
                <c:pt idx="5">
                  <c:v>48</c:v>
                </c:pt>
                <c:pt idx="6">
                  <c:v>27</c:v>
                </c:pt>
              </c:numCache>
            </c:numRef>
          </c:val>
          <c:extLst>
            <c:ext xmlns:c16="http://schemas.microsoft.com/office/drawing/2014/chart" uri="{C3380CC4-5D6E-409C-BE32-E72D297353CC}">
              <c16:uniqueId val="{00000002-3C87-4225-A95B-BD494745EBCF}"/>
            </c:ext>
          </c:extLst>
        </c:ser>
        <c:dLbls>
          <c:dLblPos val="ctr"/>
          <c:showLegendKey val="0"/>
          <c:showVal val="1"/>
          <c:showCatName val="0"/>
          <c:showSerName val="0"/>
          <c:showPercent val="0"/>
          <c:showBubbleSize val="0"/>
        </c:dLbls>
        <c:gapWidth val="164"/>
        <c:overlap val="100"/>
        <c:axId val="338765168"/>
        <c:axId val="338771824"/>
      </c:barChart>
      <c:catAx>
        <c:axId val="33876516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Wealthe Segment by Age Category</a:t>
                </a:r>
              </a:p>
            </c:rich>
          </c:tx>
          <c:layout>
            <c:manualLayout>
              <c:xMode val="edge"/>
              <c:yMode val="edge"/>
              <c:x val="0.20207031695766289"/>
              <c:y val="0.9062653320618760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771824"/>
        <c:crosses val="autoZero"/>
        <c:auto val="1"/>
        <c:lblAlgn val="ctr"/>
        <c:lblOffset val="100"/>
        <c:noMultiLvlLbl val="0"/>
      </c:catAx>
      <c:valAx>
        <c:axId val="33877182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Number of New Customers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76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 Customers by Customer class and Wealth Segment</a:t>
            </a:r>
            <a:endParaRPr lang="en-US" dirty="0"/>
          </a:p>
        </c:rich>
      </c:tx>
      <c:layout>
        <c:manualLayout>
          <c:xMode val="edge"/>
          <c:yMode val="edge"/>
          <c:x val="7.9341466770135316E-2"/>
          <c:y val="7.09166400554007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1042386819382713E-2"/>
          <c:y val="0.33323855351414405"/>
          <c:w val="0.68220795078039864"/>
          <c:h val="0.42553623505395161"/>
        </c:manualLayout>
      </c:layout>
      <c:barChart>
        <c:barDir val="col"/>
        <c:grouping val="clustered"/>
        <c:varyColors val="0"/>
        <c:ser>
          <c:idx val="0"/>
          <c:order val="0"/>
          <c:tx>
            <c:v>Affluent Customer</c:v>
          </c:tx>
          <c:spPr>
            <a:solidFill>
              <a:schemeClr val="accent1"/>
            </a:solidFill>
            <a:ln>
              <a:noFill/>
            </a:ln>
            <a:effectLst/>
          </c:spPr>
          <c:invertIfNegative val="0"/>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453</c:v>
              </c:pt>
              <c:pt idx="1">
                <c:v>470</c:v>
              </c:pt>
              <c:pt idx="2">
                <c:v>425</c:v>
              </c:pt>
              <c:pt idx="3">
                <c:v>434</c:v>
              </c:pt>
              <c:pt idx="4">
                <c:v>396</c:v>
              </c:pt>
              <c:pt idx="5">
                <c:v>634</c:v>
              </c:pt>
              <c:pt idx="6">
                <c:v>187</c:v>
              </c:pt>
              <c:pt idx="7">
                <c:v>328</c:v>
              </c:pt>
              <c:pt idx="8">
                <c:v>560</c:v>
              </c:pt>
              <c:pt idx="9">
                <c:v>535</c:v>
              </c:pt>
              <c:pt idx="10">
                <c:v>297</c:v>
              </c:pt>
            </c:numLit>
          </c:val>
          <c:extLst>
            <c:ext xmlns:c16="http://schemas.microsoft.com/office/drawing/2014/chart" uri="{C3380CC4-5D6E-409C-BE32-E72D297353CC}">
              <c16:uniqueId val="{00000000-450D-4EE8-9295-109DE13BB4AC}"/>
            </c:ext>
          </c:extLst>
        </c:ser>
        <c:ser>
          <c:idx val="1"/>
          <c:order val="1"/>
          <c:tx>
            <c:v>High Net Worth</c:v>
          </c:tx>
          <c:spPr>
            <a:solidFill>
              <a:schemeClr val="accent2"/>
            </a:solidFill>
            <a:ln>
              <a:noFill/>
            </a:ln>
            <a:effectLst/>
          </c:spPr>
          <c:invertIfNegative val="0"/>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355</c:v>
              </c:pt>
              <c:pt idx="1">
                <c:v>498</c:v>
              </c:pt>
              <c:pt idx="2">
                <c:v>452</c:v>
              </c:pt>
              <c:pt idx="3">
                <c:v>433</c:v>
              </c:pt>
              <c:pt idx="4">
                <c:v>350</c:v>
              </c:pt>
              <c:pt idx="5">
                <c:v>681</c:v>
              </c:pt>
              <c:pt idx="6">
                <c:v>204</c:v>
              </c:pt>
              <c:pt idx="7">
                <c:v>401</c:v>
              </c:pt>
              <c:pt idx="8">
                <c:v>536</c:v>
              </c:pt>
              <c:pt idx="9">
                <c:v>548</c:v>
              </c:pt>
              <c:pt idx="10">
                <c:v>503</c:v>
              </c:pt>
            </c:numLit>
          </c:val>
          <c:extLst>
            <c:ext xmlns:c16="http://schemas.microsoft.com/office/drawing/2014/chart" uri="{C3380CC4-5D6E-409C-BE32-E72D297353CC}">
              <c16:uniqueId val="{00000001-450D-4EE8-9295-109DE13BB4AC}"/>
            </c:ext>
          </c:extLst>
        </c:ser>
        <c:ser>
          <c:idx val="2"/>
          <c:order val="2"/>
          <c:tx>
            <c:v>Mass Customer</c:v>
          </c:tx>
          <c:spPr>
            <a:solidFill>
              <a:schemeClr val="accent3"/>
            </a:solidFill>
            <a:ln>
              <a:noFill/>
            </a:ln>
            <a:effectLst/>
          </c:spPr>
          <c:invertIfNegative val="0"/>
          <c:cat>
            <c:strLit>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Lit>
          </c:cat>
          <c:val>
            <c:numLit>
              <c:formatCode>General</c:formatCode>
              <c:ptCount val="11"/>
              <c:pt idx="0">
                <c:v>834</c:v>
              </c:pt>
              <c:pt idx="1">
                <c:v>963</c:v>
              </c:pt>
              <c:pt idx="2">
                <c:v>880</c:v>
              </c:pt>
              <c:pt idx="3">
                <c:v>856</c:v>
              </c:pt>
              <c:pt idx="4">
                <c:v>605</c:v>
              </c:pt>
              <c:pt idx="5">
                <c:v>1380</c:v>
              </c:pt>
              <c:pt idx="6">
                <c:v>330</c:v>
              </c:pt>
              <c:pt idx="7">
                <c:v>909</c:v>
              </c:pt>
              <c:pt idx="8">
                <c:v>1250</c:v>
              </c:pt>
              <c:pt idx="9">
                <c:v>1130</c:v>
              </c:pt>
              <c:pt idx="10">
                <c:v>628</c:v>
              </c:pt>
            </c:numLit>
          </c:val>
          <c:extLst>
            <c:ext xmlns:c16="http://schemas.microsoft.com/office/drawing/2014/chart" uri="{C3380CC4-5D6E-409C-BE32-E72D297353CC}">
              <c16:uniqueId val="{00000002-450D-4EE8-9295-109DE13BB4AC}"/>
            </c:ext>
          </c:extLst>
        </c:ser>
        <c:dLbls>
          <c:showLegendKey val="0"/>
          <c:showVal val="0"/>
          <c:showCatName val="0"/>
          <c:showSerName val="0"/>
          <c:showPercent val="0"/>
          <c:showBubbleSize val="0"/>
        </c:dLbls>
        <c:gapWidth val="219"/>
        <c:overlap val="-27"/>
        <c:axId val="479872959"/>
        <c:axId val="479863807"/>
      </c:barChart>
      <c:catAx>
        <c:axId val="479872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479863807"/>
        <c:crosses val="autoZero"/>
        <c:auto val="0"/>
        <c:lblAlgn val="ctr"/>
        <c:lblOffset val="100"/>
        <c:noMultiLvlLbl val="0"/>
      </c:catAx>
      <c:valAx>
        <c:axId val="479863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872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vert="wordArtVert" anchor="t" anchorCtr="0"/>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2.xlsx]Sheet11!PivotTable1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New</a:t>
            </a:r>
            <a:r>
              <a:rPr lang="en-US" baseline="0" dirty="0"/>
              <a:t> Customer Distribution by Gender</a:t>
            </a:r>
            <a:endParaRPr lang="en-US" dirty="0"/>
          </a:p>
        </c:rich>
      </c:tx>
      <c:layout>
        <c:manualLayout>
          <c:xMode val="edge"/>
          <c:yMode val="edge"/>
          <c:x val="0.16163315562680933"/>
          <c:y val="3.33342374115133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p3d contourW="25400">
            <a:contourClr>
              <a:schemeClr val="lt1"/>
            </a:contourClr>
          </a:sp3d>
        </c:spPr>
      </c:pivotFmt>
      <c:pivotFmt>
        <c:idx val="3"/>
        <c:spPr>
          <a:solidFill>
            <a:schemeClr val="accent1"/>
          </a:solidFill>
          <a:ln w="19050">
            <a:solidFill>
              <a:schemeClr val="lt1"/>
            </a:solidFill>
          </a:ln>
          <a:effectLst/>
          <a:sp3d contourW="25400">
            <a:contourClr>
              <a:schemeClr val="lt1"/>
            </a:contourClr>
          </a:sp3d>
        </c:spPr>
      </c:pivotFmt>
      <c:pivotFmt>
        <c:idx val="4"/>
        <c:spPr>
          <a:solidFill>
            <a:schemeClr val="accent1"/>
          </a:solidFill>
          <a:ln w="19050">
            <a:solidFill>
              <a:schemeClr val="lt1"/>
            </a:solidFill>
          </a:ln>
          <a:effectLst/>
          <a:sp3d contourW="25400">
            <a:contourClr>
              <a:schemeClr val="lt1"/>
            </a:contourClr>
          </a:sp3d>
        </c:spPr>
      </c:pivotFmt>
      <c:pivotFmt>
        <c:idx val="5"/>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a:sp3d contourW="25400">
            <a:contourClr>
              <a:schemeClr val="lt1"/>
            </a:contourClr>
          </a:sp3d>
        </c:spPr>
      </c:pivotFmt>
      <c:pivotFmt>
        <c:idx val="7"/>
        <c:spPr>
          <a:solidFill>
            <a:schemeClr val="accent1"/>
          </a:solidFill>
          <a:ln w="19050">
            <a:solidFill>
              <a:schemeClr val="lt1"/>
            </a:solidFill>
          </a:ln>
          <a:effectLst/>
          <a:sp3d contourW="25400">
            <a:contourClr>
              <a:schemeClr val="lt1"/>
            </a:contourClr>
          </a:sp3d>
        </c:spPr>
      </c:pivotFmt>
      <c:pivotFmt>
        <c:idx val="8"/>
        <c:spPr>
          <a:solidFill>
            <a:schemeClr val="accent1"/>
          </a:solidFill>
          <a:ln w="19050">
            <a:solidFill>
              <a:schemeClr val="lt1"/>
            </a:solidFill>
          </a:ln>
          <a:effectLst/>
          <a:sp3d contourW="25400">
            <a:contourClr>
              <a:schemeClr val="lt1"/>
            </a:contourClr>
          </a:sp3d>
        </c:spPr>
      </c:pivotFmt>
      <c:pivotFmt>
        <c:idx val="9"/>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a:sp3d contourW="25400">
            <a:contourClr>
              <a:schemeClr val="lt1"/>
            </a:contourClr>
          </a:sp3d>
        </c:spPr>
      </c:pivotFmt>
      <c:pivotFmt>
        <c:idx val="12"/>
        <c:spPr>
          <a:solidFill>
            <a:schemeClr val="accent1"/>
          </a:solidFill>
          <a:ln w="19050">
            <a:solidFill>
              <a:schemeClr val="lt1"/>
            </a:solidFill>
          </a:ln>
          <a:effectLst/>
          <a:sp3d contourW="25400">
            <a:contourClr>
              <a:schemeClr val="lt1"/>
            </a:contourClr>
          </a:sp3d>
        </c:spPr>
      </c:pivotFmt>
      <c:pivotFmt>
        <c:idx val="13"/>
        <c:spPr>
          <a:solidFill>
            <a:schemeClr val="accent1"/>
          </a:solidFill>
          <a:ln w="19050">
            <a:solidFill>
              <a:schemeClr val="lt1"/>
            </a:solidFill>
          </a:ln>
          <a:effectLst/>
          <a:sp3d contourW="25400">
            <a:contourClr>
              <a:schemeClr val="lt1"/>
            </a:contourClr>
          </a:sp3d>
        </c:spPr>
      </c:pivotFmt>
      <c:pivotFmt>
        <c:idx val="14"/>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a:sp3d contourW="25400">
            <a:contourClr>
              <a:schemeClr val="lt1"/>
            </a:contourClr>
          </a:sp3d>
        </c:spPr>
      </c:pivotFmt>
      <c:pivotFmt>
        <c:idx val="16"/>
        <c:spPr>
          <a:solidFill>
            <a:schemeClr val="accent1"/>
          </a:solidFill>
          <a:ln w="19050">
            <a:solidFill>
              <a:schemeClr val="lt1"/>
            </a:solidFill>
          </a:ln>
          <a:effectLst/>
          <a:sp3d contourW="25400">
            <a:contourClr>
              <a:schemeClr val="lt1"/>
            </a:contourClr>
          </a:sp3d>
        </c:spPr>
      </c:pivotFmt>
      <c:pivotFmt>
        <c:idx val="17"/>
        <c:spPr>
          <a:solidFill>
            <a:schemeClr val="accent1"/>
          </a:solidFill>
          <a:ln w="1905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Sheet11!$B$3</c:f>
              <c:strCache>
                <c:ptCount val="1"/>
                <c:pt idx="0">
                  <c:v>Count of first_name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05E-4AA4-83F9-3E905F5CA2F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05E-4AA4-83F9-3E905F5CA2F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05E-4AA4-83F9-3E905F5CA2F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Sheet11!$A$4:$A$7</c:f>
              <c:strCache>
                <c:ptCount val="3"/>
                <c:pt idx="0">
                  <c:v>Female</c:v>
                </c:pt>
                <c:pt idx="1">
                  <c:v>Male</c:v>
                </c:pt>
                <c:pt idx="2">
                  <c:v>U</c:v>
                </c:pt>
              </c:strCache>
            </c:strRef>
          </c:cat>
          <c:val>
            <c:numRef>
              <c:f>Sheet11!$B$4:$B$7</c:f>
              <c:numCache>
                <c:formatCode>General</c:formatCode>
                <c:ptCount val="3"/>
                <c:pt idx="0">
                  <c:v>513</c:v>
                </c:pt>
                <c:pt idx="1">
                  <c:v>470</c:v>
                </c:pt>
                <c:pt idx="2">
                  <c:v>17</c:v>
                </c:pt>
              </c:numCache>
            </c:numRef>
          </c:val>
          <c:extLst>
            <c:ext xmlns:c16="http://schemas.microsoft.com/office/drawing/2014/chart" uri="{C3380CC4-5D6E-409C-BE32-E72D297353CC}">
              <c16:uniqueId val="{00000006-B05E-4AA4-83F9-3E905F5CA2FB}"/>
            </c:ext>
          </c:extLst>
        </c:ser>
        <c:ser>
          <c:idx val="1"/>
          <c:order val="1"/>
          <c:tx>
            <c:strRef>
              <c:f>Sheet11!$C$3</c:f>
              <c:strCache>
                <c:ptCount val="1"/>
                <c:pt idx="0">
                  <c:v>Count of past_3_years_bike_related_purchases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7-3346-4513-9309-C2F3E310256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9-3346-4513-9309-C2F3E310256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B-3346-4513-9309-C2F3E310256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Sheet11!$A$4:$A$7</c:f>
              <c:strCache>
                <c:ptCount val="3"/>
                <c:pt idx="0">
                  <c:v>Female</c:v>
                </c:pt>
                <c:pt idx="1">
                  <c:v>Male</c:v>
                </c:pt>
                <c:pt idx="2">
                  <c:v>U</c:v>
                </c:pt>
              </c:strCache>
            </c:strRef>
          </c:cat>
          <c:val>
            <c:numRef>
              <c:f>Sheet11!$C$4:$C$7</c:f>
              <c:numCache>
                <c:formatCode>General</c:formatCode>
                <c:ptCount val="3"/>
                <c:pt idx="0">
                  <c:v>513</c:v>
                </c:pt>
                <c:pt idx="1">
                  <c:v>470</c:v>
                </c:pt>
                <c:pt idx="2">
                  <c:v>17</c:v>
                </c:pt>
              </c:numCache>
            </c:numRef>
          </c:val>
          <c:extLst>
            <c:ext xmlns:c16="http://schemas.microsoft.com/office/drawing/2014/chart" uri="{C3380CC4-5D6E-409C-BE32-E72D297353CC}">
              <c16:uniqueId val="{0000000A-B05E-4AA4-83F9-3E905F5CA2FB}"/>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2.xlsx]Sheet9!PivotTable4</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Current</a:t>
            </a:r>
            <a:r>
              <a:rPr lang="en-US" baseline="0" dirty="0"/>
              <a:t> </a:t>
            </a:r>
            <a:r>
              <a:rPr lang="en-US" dirty="0"/>
              <a:t>Customer Distribution by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p3d contourW="25400">
            <a:contourClr>
              <a:schemeClr val="lt1"/>
            </a:contourClr>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p3d contourW="25400">
            <a:contourClr>
              <a:schemeClr val="lt1"/>
            </a:contourClr>
          </a:sp3d>
        </c:spPr>
      </c:pivotFmt>
      <c:pivotFmt>
        <c:idx val="3"/>
        <c:spPr>
          <a:solidFill>
            <a:schemeClr val="accent1"/>
          </a:solidFill>
          <a:ln w="19050">
            <a:solidFill>
              <a:schemeClr val="lt1"/>
            </a:solidFill>
          </a:ln>
          <a:effectLst/>
          <a:sp3d contourW="25400">
            <a:contourClr>
              <a:schemeClr val="lt1"/>
            </a:contourClr>
          </a:sp3d>
        </c:spPr>
      </c:pivotFmt>
      <c:pivotFmt>
        <c:idx val="4"/>
        <c:spPr>
          <a:solidFill>
            <a:schemeClr val="accent1"/>
          </a:solidFill>
          <a:ln w="19050">
            <a:solidFill>
              <a:schemeClr val="lt1"/>
            </a:solidFill>
          </a:ln>
          <a:effectLst/>
          <a:sp3d contourW="25400">
            <a:contourClr>
              <a:schemeClr val="lt1"/>
            </a:contourClr>
          </a:sp3d>
        </c:spPr>
      </c:pivotFmt>
      <c:pivotFmt>
        <c:idx val="5"/>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a:sp3d contourW="25400">
            <a:contourClr>
              <a:schemeClr val="lt1"/>
            </a:contourClr>
          </a:sp3d>
        </c:spPr>
      </c:pivotFmt>
      <c:pivotFmt>
        <c:idx val="7"/>
        <c:spPr>
          <a:solidFill>
            <a:schemeClr val="accent1"/>
          </a:solidFill>
          <a:ln w="19050">
            <a:solidFill>
              <a:schemeClr val="lt1"/>
            </a:solidFill>
          </a:ln>
          <a:effectLst/>
          <a:sp3d contourW="25400">
            <a:contourClr>
              <a:schemeClr val="lt1"/>
            </a:contourClr>
          </a:sp3d>
        </c:spPr>
      </c:pivotFmt>
      <c:pivotFmt>
        <c:idx val="8"/>
        <c:spPr>
          <a:solidFill>
            <a:schemeClr val="accent1"/>
          </a:solidFill>
          <a:ln w="19050">
            <a:solidFill>
              <a:schemeClr val="lt1"/>
            </a:solidFill>
          </a:ln>
          <a:effectLst/>
          <a:sp3d contourW="25400">
            <a:contourClr>
              <a:schemeClr val="lt1"/>
            </a:contourClr>
          </a:sp3d>
        </c:spPr>
      </c:pivotFmt>
      <c:pivotFmt>
        <c:idx val="9"/>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a:sp3d contourW="25400">
            <a:contourClr>
              <a:schemeClr val="lt1"/>
            </a:contourClr>
          </a:sp3d>
        </c:spPr>
      </c:pivotFmt>
      <c:pivotFmt>
        <c:idx val="11"/>
        <c:spPr>
          <a:solidFill>
            <a:schemeClr val="accent1"/>
          </a:solidFill>
          <a:ln w="19050">
            <a:solidFill>
              <a:schemeClr val="lt1"/>
            </a:solidFill>
          </a:ln>
          <a:effectLst/>
          <a:sp3d contourW="25400">
            <a:contourClr>
              <a:schemeClr val="lt1"/>
            </a:contourClr>
          </a:sp3d>
        </c:spPr>
      </c:pivotFmt>
      <c:pivotFmt>
        <c:idx val="12"/>
        <c:spPr>
          <a:solidFill>
            <a:schemeClr val="accent1"/>
          </a:solidFill>
          <a:ln w="19050">
            <a:solidFill>
              <a:schemeClr val="lt1"/>
            </a:solidFill>
          </a:ln>
          <a:effectLst/>
          <a:sp3d contourW="25400">
            <a:contourClr>
              <a:schemeClr val="lt1"/>
            </a:contourClr>
          </a:sp3d>
        </c:spPr>
      </c:pivotFmt>
      <c:pivotFmt>
        <c:idx val="13"/>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a:sp3d contourW="25400">
            <a:contourClr>
              <a:schemeClr val="lt1"/>
            </a:contourClr>
          </a:sp3d>
        </c:spPr>
      </c:pivotFmt>
      <c:pivotFmt>
        <c:idx val="15"/>
        <c:spPr>
          <a:solidFill>
            <a:schemeClr val="accent1"/>
          </a:solidFill>
          <a:ln w="19050">
            <a:solidFill>
              <a:schemeClr val="lt1"/>
            </a:solidFill>
          </a:ln>
          <a:effectLst/>
          <a:sp3d contourW="25400">
            <a:contourClr>
              <a:schemeClr val="lt1"/>
            </a:contourClr>
          </a:sp3d>
        </c:spPr>
      </c:pivotFmt>
      <c:pivotFmt>
        <c:idx val="16"/>
        <c:spPr>
          <a:solidFill>
            <a:schemeClr val="accent1"/>
          </a:solidFill>
          <a:ln w="1905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Sheet9!$B$1</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36C-444F-9306-DD5DD76EEC3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36C-444F-9306-DD5DD76EEC3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36C-444F-9306-DD5DD76EEC3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Sheet9!$A$2:$A$5</c:f>
              <c:strCache>
                <c:ptCount val="3"/>
                <c:pt idx="0">
                  <c:v>Female</c:v>
                </c:pt>
                <c:pt idx="1">
                  <c:v>Male</c:v>
                </c:pt>
                <c:pt idx="2">
                  <c:v>U</c:v>
                </c:pt>
              </c:strCache>
            </c:strRef>
          </c:cat>
          <c:val>
            <c:numRef>
              <c:f>Sheet9!$B$2:$B$5</c:f>
              <c:numCache>
                <c:formatCode>General</c:formatCode>
                <c:ptCount val="3"/>
                <c:pt idx="0">
                  <c:v>2039</c:v>
                </c:pt>
                <c:pt idx="1">
                  <c:v>1873</c:v>
                </c:pt>
                <c:pt idx="2">
                  <c:v>88</c:v>
                </c:pt>
              </c:numCache>
            </c:numRef>
          </c:val>
          <c:extLst>
            <c:ext xmlns:c16="http://schemas.microsoft.com/office/drawing/2014/chart" uri="{C3380CC4-5D6E-409C-BE32-E72D297353CC}">
              <c16:uniqueId val="{00000006-E36C-444F-9306-DD5DD76EEC36}"/>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2.xlsx]Sheet8!PivotTable10</c:name>
    <c:fmtId val="11"/>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200"/>
              <a:t>New customers by state</a:t>
            </a:r>
            <a:r>
              <a:rPr lang="en-US" sz="1200" baseline="0"/>
              <a:t> and car ownership status</a:t>
            </a:r>
            <a:endParaRPr lang="en-US" sz="1200"/>
          </a:p>
        </c:rich>
      </c:tx>
      <c:layout>
        <c:manualLayout>
          <c:xMode val="edge"/>
          <c:yMode val="edge"/>
          <c:x val="0.1612693720919566"/>
          <c:y val="3.3333333333333333E-2"/>
        </c:manualLayout>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Sheet8!$B$3:$B$4</c:f>
              <c:strCache>
                <c:ptCount val="1"/>
                <c:pt idx="0">
                  <c:v>No</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Sheet8!$A$5:$A$8</c:f>
              <c:strCache>
                <c:ptCount val="3"/>
                <c:pt idx="0">
                  <c:v>NSW</c:v>
                </c:pt>
                <c:pt idx="1">
                  <c:v>QLD</c:v>
                </c:pt>
                <c:pt idx="2">
                  <c:v>VIC</c:v>
                </c:pt>
              </c:strCache>
            </c:strRef>
          </c:cat>
          <c:val>
            <c:numRef>
              <c:f>Sheet8!$B$5:$B$8</c:f>
              <c:numCache>
                <c:formatCode>General</c:formatCode>
                <c:ptCount val="3"/>
                <c:pt idx="0">
                  <c:v>272</c:v>
                </c:pt>
                <c:pt idx="1">
                  <c:v>103</c:v>
                </c:pt>
                <c:pt idx="2">
                  <c:v>132</c:v>
                </c:pt>
              </c:numCache>
            </c:numRef>
          </c:val>
          <c:extLst>
            <c:ext xmlns:c16="http://schemas.microsoft.com/office/drawing/2014/chart" uri="{C3380CC4-5D6E-409C-BE32-E72D297353CC}">
              <c16:uniqueId val="{00000000-B694-4568-8682-06433FDC81A9}"/>
            </c:ext>
          </c:extLst>
        </c:ser>
        <c:ser>
          <c:idx val="1"/>
          <c:order val="1"/>
          <c:tx>
            <c:strRef>
              <c:f>Sheet8!$C$3:$C$4</c:f>
              <c:strCache>
                <c:ptCount val="1"/>
                <c:pt idx="0">
                  <c:v>Yes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Sheet8!$A$5:$A$8</c:f>
              <c:strCache>
                <c:ptCount val="3"/>
                <c:pt idx="0">
                  <c:v>NSW</c:v>
                </c:pt>
                <c:pt idx="1">
                  <c:v>QLD</c:v>
                </c:pt>
                <c:pt idx="2">
                  <c:v>VIC</c:v>
                </c:pt>
              </c:strCache>
            </c:strRef>
          </c:cat>
          <c:val>
            <c:numRef>
              <c:f>Sheet8!$C$5:$C$8</c:f>
              <c:numCache>
                <c:formatCode>General</c:formatCode>
                <c:ptCount val="3"/>
                <c:pt idx="0">
                  <c:v>234</c:v>
                </c:pt>
                <c:pt idx="1">
                  <c:v>125</c:v>
                </c:pt>
                <c:pt idx="2">
                  <c:v>134</c:v>
                </c:pt>
              </c:numCache>
            </c:numRef>
          </c:val>
          <c:extLst>
            <c:ext xmlns:c16="http://schemas.microsoft.com/office/drawing/2014/chart" uri="{C3380CC4-5D6E-409C-BE32-E72D297353CC}">
              <c16:uniqueId val="{00000001-B694-4568-8682-06433FDC81A9}"/>
            </c:ext>
          </c:extLst>
        </c:ser>
        <c:dLbls>
          <c:dLblPos val="outEnd"/>
          <c:showLegendKey val="0"/>
          <c:showVal val="1"/>
          <c:showCatName val="0"/>
          <c:showSerName val="0"/>
          <c:showPercent val="0"/>
          <c:showBubbleSize val="0"/>
        </c:dLbls>
        <c:gapWidth val="164"/>
        <c:overlap val="-22"/>
        <c:axId val="1987460015"/>
        <c:axId val="1987461679"/>
      </c:barChart>
      <c:catAx>
        <c:axId val="198746001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7461679"/>
        <c:crosses val="autoZero"/>
        <c:auto val="1"/>
        <c:lblAlgn val="ctr"/>
        <c:lblOffset val="100"/>
        <c:noMultiLvlLbl val="0"/>
      </c:catAx>
      <c:valAx>
        <c:axId val="1987461679"/>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Number of New Customers</a:t>
                </a:r>
                <a:r>
                  <a:rPr lang="en-US" baseline="0"/>
                  <a:t> </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74600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2.xlsx]Sheet12!PivotTable7</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Customer Distribution by Job Industry and Wealth Segment</a:t>
            </a:r>
          </a:p>
        </c:rich>
      </c:tx>
      <c:layout>
        <c:manualLayout>
          <c:xMode val="edge"/>
          <c:yMode val="edge"/>
          <c:x val="0.18206233595800525"/>
          <c:y val="2.05980182605184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324562554680667"/>
          <c:y val="0.1310833086682224"/>
          <c:w val="0.73084623797025372"/>
          <c:h val="0.59305286411106173"/>
        </c:manualLayout>
      </c:layout>
      <c:barChart>
        <c:barDir val="col"/>
        <c:grouping val="clustered"/>
        <c:varyColors val="0"/>
        <c:ser>
          <c:idx val="0"/>
          <c:order val="0"/>
          <c:tx>
            <c:strRef>
              <c:f>Sheet12!$B$1:$B$2</c:f>
              <c:strCache>
                <c:ptCount val="1"/>
                <c:pt idx="0">
                  <c:v>Affluent Customer</c:v>
                </c:pt>
              </c:strCache>
            </c:strRef>
          </c:tx>
          <c:spPr>
            <a:solidFill>
              <a:schemeClr val="accent1"/>
            </a:solidFill>
            <a:ln>
              <a:noFill/>
            </a:ln>
            <a:effectLst/>
          </c:spPr>
          <c:invertIfNegative val="0"/>
          <c:cat>
            <c:strRef>
              <c:f>Sheet12!$A$3:$A$13</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Sheet12!$B$3:$B$13</c:f>
              <c:numCache>
                <c:formatCode>General</c:formatCode>
                <c:ptCount val="10"/>
                <c:pt idx="0">
                  <c:v>22</c:v>
                </c:pt>
                <c:pt idx="1">
                  <c:v>32</c:v>
                </c:pt>
                <c:pt idx="2">
                  <c:v>188</c:v>
                </c:pt>
                <c:pt idx="3">
                  <c:v>134</c:v>
                </c:pt>
                <c:pt idx="4">
                  <c:v>53</c:v>
                </c:pt>
                <c:pt idx="5">
                  <c:v>224</c:v>
                </c:pt>
                <c:pt idx="6">
                  <c:v>168</c:v>
                </c:pt>
                <c:pt idx="7">
                  <c:v>54</c:v>
                </c:pt>
                <c:pt idx="8">
                  <c:v>88</c:v>
                </c:pt>
                <c:pt idx="9">
                  <c:v>16</c:v>
                </c:pt>
              </c:numCache>
            </c:numRef>
          </c:val>
          <c:extLst>
            <c:ext xmlns:c16="http://schemas.microsoft.com/office/drawing/2014/chart" uri="{C3380CC4-5D6E-409C-BE32-E72D297353CC}">
              <c16:uniqueId val="{00000000-335C-42FC-A99B-370079B05360}"/>
            </c:ext>
          </c:extLst>
        </c:ser>
        <c:ser>
          <c:idx val="1"/>
          <c:order val="1"/>
          <c:tx>
            <c:strRef>
              <c:f>Sheet12!$C$1:$C$2</c:f>
              <c:strCache>
                <c:ptCount val="1"/>
                <c:pt idx="0">
                  <c:v>High Net Worth</c:v>
                </c:pt>
              </c:strCache>
            </c:strRef>
          </c:tx>
          <c:spPr>
            <a:solidFill>
              <a:schemeClr val="accent2"/>
            </a:solidFill>
            <a:ln>
              <a:noFill/>
            </a:ln>
            <a:effectLst/>
          </c:spPr>
          <c:invertIfNegative val="0"/>
          <c:cat>
            <c:strRef>
              <c:f>Sheet12!$A$3:$A$13</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Sheet12!$C$3:$C$13</c:f>
              <c:numCache>
                <c:formatCode>General</c:formatCode>
                <c:ptCount val="10"/>
                <c:pt idx="0">
                  <c:v>37</c:v>
                </c:pt>
                <c:pt idx="1">
                  <c:v>33</c:v>
                </c:pt>
                <c:pt idx="2">
                  <c:v>204</c:v>
                </c:pt>
                <c:pt idx="3">
                  <c:v>155</c:v>
                </c:pt>
                <c:pt idx="4">
                  <c:v>61</c:v>
                </c:pt>
                <c:pt idx="5">
                  <c:v>171</c:v>
                </c:pt>
                <c:pt idx="6">
                  <c:v>170</c:v>
                </c:pt>
                <c:pt idx="7">
                  <c:v>77</c:v>
                </c:pt>
                <c:pt idx="8">
                  <c:v>92</c:v>
                </c:pt>
                <c:pt idx="9">
                  <c:v>21</c:v>
                </c:pt>
              </c:numCache>
            </c:numRef>
          </c:val>
          <c:extLst>
            <c:ext xmlns:c16="http://schemas.microsoft.com/office/drawing/2014/chart" uri="{C3380CC4-5D6E-409C-BE32-E72D297353CC}">
              <c16:uniqueId val="{00000001-335C-42FC-A99B-370079B05360}"/>
            </c:ext>
          </c:extLst>
        </c:ser>
        <c:ser>
          <c:idx val="2"/>
          <c:order val="2"/>
          <c:tx>
            <c:strRef>
              <c:f>Sheet12!$D$1:$D$2</c:f>
              <c:strCache>
                <c:ptCount val="1"/>
                <c:pt idx="0">
                  <c:v>Mass Customer</c:v>
                </c:pt>
              </c:strCache>
            </c:strRef>
          </c:tx>
          <c:spPr>
            <a:solidFill>
              <a:schemeClr val="accent3"/>
            </a:solidFill>
            <a:ln>
              <a:noFill/>
            </a:ln>
            <a:effectLst/>
          </c:spPr>
          <c:invertIfNegative val="0"/>
          <c:cat>
            <c:strRef>
              <c:f>Sheet12!$A$3:$A$13</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Sheet12!$D$3:$D$13</c:f>
              <c:numCache>
                <c:formatCode>General</c:formatCode>
                <c:ptCount val="10"/>
                <c:pt idx="0">
                  <c:v>54</c:v>
                </c:pt>
                <c:pt idx="1">
                  <c:v>71</c:v>
                </c:pt>
                <c:pt idx="2">
                  <c:v>382</c:v>
                </c:pt>
                <c:pt idx="3">
                  <c:v>313</c:v>
                </c:pt>
                <c:pt idx="4">
                  <c:v>109</c:v>
                </c:pt>
                <c:pt idx="5">
                  <c:v>404</c:v>
                </c:pt>
                <c:pt idx="6">
                  <c:v>318</c:v>
                </c:pt>
                <c:pt idx="7">
                  <c:v>136</c:v>
                </c:pt>
                <c:pt idx="8">
                  <c:v>178</c:v>
                </c:pt>
                <c:pt idx="9">
                  <c:v>35</c:v>
                </c:pt>
              </c:numCache>
            </c:numRef>
          </c:val>
          <c:extLst>
            <c:ext xmlns:c16="http://schemas.microsoft.com/office/drawing/2014/chart" uri="{C3380CC4-5D6E-409C-BE32-E72D297353CC}">
              <c16:uniqueId val="{00000002-335C-42FC-A99B-370079B05360}"/>
            </c:ext>
          </c:extLst>
        </c:ser>
        <c:dLbls>
          <c:showLegendKey val="0"/>
          <c:showVal val="0"/>
          <c:showCatName val="0"/>
          <c:showSerName val="0"/>
          <c:showPercent val="0"/>
          <c:showBubbleSize val="0"/>
        </c:dLbls>
        <c:gapWidth val="219"/>
        <c:overlap val="-27"/>
        <c:axId val="631637328"/>
        <c:axId val="631627760"/>
      </c:barChart>
      <c:catAx>
        <c:axId val="631637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Job Industry</a:t>
                </a:r>
              </a:p>
            </c:rich>
          </c:tx>
          <c:layout>
            <c:manualLayout>
              <c:xMode val="edge"/>
              <c:yMode val="edge"/>
              <c:x val="0.36479374453193353"/>
              <c:y val="0.933449605354178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27760"/>
        <c:crosses val="autoZero"/>
        <c:auto val="1"/>
        <c:lblAlgn val="ctr"/>
        <c:lblOffset val="100"/>
        <c:noMultiLvlLbl val="0"/>
      </c:catAx>
      <c:valAx>
        <c:axId val="631627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Customers</a:t>
                </a:r>
              </a:p>
            </c:rich>
          </c:tx>
          <c:layout>
            <c:manualLayout>
              <c:xMode val="edge"/>
              <c:yMode val="edge"/>
              <c:x val="1.9444444444444445E-2"/>
              <c:y val="0.298099664625255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37328"/>
        <c:crosses val="autoZero"/>
        <c:crossBetween val="between"/>
      </c:valAx>
      <c:spPr>
        <a:noFill/>
        <a:ln>
          <a:noFill/>
        </a:ln>
        <a:effectLst/>
      </c:spPr>
    </c:plotArea>
    <c:legend>
      <c:legendPos val="r"/>
      <c:layout>
        <c:manualLayout>
          <c:xMode val="edge"/>
          <c:yMode val="edge"/>
          <c:x val="0.7601183289588801"/>
          <c:y val="0.16843960050532927"/>
          <c:w val="0.23988166790359391"/>
          <c:h val="0.270035109247707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2.xlsx]Sheet12!PivotTable7</c:name>
    <c:fmtId val="2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324562554680667"/>
          <c:y val="0.1310833086682224"/>
          <c:w val="0.73084623797025372"/>
          <c:h val="0.59305286411106173"/>
        </c:manualLayout>
      </c:layout>
      <c:barChart>
        <c:barDir val="col"/>
        <c:grouping val="clustered"/>
        <c:varyColors val="0"/>
        <c:dLbls>
          <c:showLegendKey val="0"/>
          <c:showVal val="0"/>
          <c:showCatName val="0"/>
          <c:showSerName val="0"/>
          <c:showPercent val="0"/>
          <c:showBubbleSize val="0"/>
        </c:dLbls>
        <c:gapWidth val="219"/>
        <c:overlap val="-27"/>
        <c:axId val="631637328"/>
        <c:axId val="631627760"/>
      </c:barChart>
      <c:catAx>
        <c:axId val="631637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Job Industry</a:t>
                </a:r>
              </a:p>
            </c:rich>
          </c:tx>
          <c:layout>
            <c:manualLayout>
              <c:xMode val="edge"/>
              <c:yMode val="edge"/>
              <c:x val="0.36479374453193353"/>
              <c:y val="0.933449605354178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27760"/>
        <c:crosses val="autoZero"/>
        <c:auto val="1"/>
        <c:lblAlgn val="ctr"/>
        <c:lblOffset val="100"/>
        <c:noMultiLvlLbl val="0"/>
      </c:catAx>
      <c:valAx>
        <c:axId val="631627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Customers</a:t>
                </a:r>
              </a:p>
            </c:rich>
          </c:tx>
          <c:layout>
            <c:manualLayout>
              <c:xMode val="edge"/>
              <c:yMode val="edge"/>
              <c:x val="1.9444444444444445E-2"/>
              <c:y val="0.298099664625255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37328"/>
        <c:crosses val="autoZero"/>
        <c:crossBetween val="between"/>
      </c:valAx>
      <c:spPr>
        <a:noFill/>
        <a:ln w="25400">
          <a:noFill/>
        </a:ln>
        <a:effectLst/>
      </c:spPr>
    </c:plotArea>
    <c:legend>
      <c:legendPos val="r"/>
      <c:layout>
        <c:manualLayout>
          <c:xMode val="edge"/>
          <c:yMode val="edge"/>
          <c:x val="0.7601183289588801"/>
          <c:y val="0.16843960050532927"/>
          <c:w val="0.23988166790359391"/>
          <c:h val="0.270035109247707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Wealth</a:t>
            </a:r>
            <a:r>
              <a:rPr lang="en-US" baseline="0" dirty="0"/>
              <a:t> Segment and Average Profits by Month</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114927123471269"/>
          <c:y val="0.16712962962962963"/>
          <c:w val="0.66303412073490808"/>
          <c:h val="0.58442876932050158"/>
        </c:manualLayout>
      </c:layout>
      <c:lineChart>
        <c:grouping val="standard"/>
        <c:varyColors val="0"/>
        <c:ser>
          <c:idx val="0"/>
          <c:order val="0"/>
          <c:tx>
            <c:v>Affluent Customer</c:v>
          </c:tx>
          <c:spPr>
            <a:ln w="28575" cap="rnd">
              <a:solidFill>
                <a:schemeClr val="accent1"/>
              </a:solidFill>
              <a:round/>
            </a:ln>
            <a:effectLst/>
          </c:spPr>
          <c:marker>
            <c:symbol val="none"/>
          </c:marker>
          <c:cat>
            <c:strLit>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Lit>
          </c:cat>
          <c:val>
            <c:numLit>
              <c:formatCode>General</c:formatCode>
              <c:ptCount val="12"/>
              <c:pt idx="0">
                <c:v>579.09372546029374</c:v>
              </c:pt>
              <c:pt idx="1">
                <c:v>537.83835543766543</c:v>
              </c:pt>
              <c:pt idx="2">
                <c:v>523.88414248021047</c:v>
              </c:pt>
              <c:pt idx="3">
                <c:v>561.03011961722416</c:v>
              </c:pt>
              <c:pt idx="4">
                <c:v>567.36279999999942</c:v>
              </c:pt>
              <c:pt idx="5">
                <c:v>576.77437172774853</c:v>
              </c:pt>
              <c:pt idx="6">
                <c:v>549.81137466307223</c:v>
              </c:pt>
              <c:pt idx="7">
                <c:v>558.30124705882281</c:v>
              </c:pt>
              <c:pt idx="8">
                <c:v>542.76337595907853</c:v>
              </c:pt>
              <c:pt idx="9">
                <c:v>540.56760237132494</c:v>
              </c:pt>
              <c:pt idx="10">
                <c:v>558.75922077922041</c:v>
              </c:pt>
              <c:pt idx="11">
                <c:v>562.14130434782578</c:v>
              </c:pt>
            </c:numLit>
          </c:val>
          <c:smooth val="0"/>
          <c:extLst>
            <c:ext xmlns:c16="http://schemas.microsoft.com/office/drawing/2014/chart" uri="{C3380CC4-5D6E-409C-BE32-E72D297353CC}">
              <c16:uniqueId val="{00000000-1BB5-4400-81D0-881701842E82}"/>
            </c:ext>
          </c:extLst>
        </c:ser>
        <c:ser>
          <c:idx val="1"/>
          <c:order val="1"/>
          <c:tx>
            <c:v>High Net Worth</c:v>
          </c:tx>
          <c:spPr>
            <a:ln w="28575" cap="rnd">
              <a:solidFill>
                <a:schemeClr val="accent2"/>
              </a:solidFill>
              <a:round/>
            </a:ln>
            <a:effectLst/>
          </c:spPr>
          <c:marker>
            <c:symbol val="none"/>
          </c:marker>
          <c:cat>
            <c:strLit>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Lit>
          </c:cat>
          <c:val>
            <c:numLit>
              <c:formatCode>General</c:formatCode>
              <c:ptCount val="12"/>
              <c:pt idx="0">
                <c:v>557.26784172661803</c:v>
              </c:pt>
              <c:pt idx="1">
                <c:v>543.08999999999912</c:v>
              </c:pt>
              <c:pt idx="2">
                <c:v>537.30445544554414</c:v>
              </c:pt>
              <c:pt idx="3">
                <c:v>540.30138613861334</c:v>
              </c:pt>
              <c:pt idx="4">
                <c:v>555.41938534278859</c:v>
              </c:pt>
              <c:pt idx="5">
                <c:v>533.82147783251128</c:v>
              </c:pt>
              <c:pt idx="6">
                <c:v>560.08811004784616</c:v>
              </c:pt>
              <c:pt idx="7">
                <c:v>572.58407407407344</c:v>
              </c:pt>
              <c:pt idx="8">
                <c:v>542.47031168831097</c:v>
              </c:pt>
              <c:pt idx="9">
                <c:v>561.59165484633525</c:v>
              </c:pt>
              <c:pt idx="10">
                <c:v>572.81858156028329</c:v>
              </c:pt>
              <c:pt idx="11">
                <c:v>531.20023148148073</c:v>
              </c:pt>
            </c:numLit>
          </c:val>
          <c:smooth val="0"/>
          <c:extLst>
            <c:ext xmlns:c16="http://schemas.microsoft.com/office/drawing/2014/chart" uri="{C3380CC4-5D6E-409C-BE32-E72D297353CC}">
              <c16:uniqueId val="{00000001-1BB5-4400-81D0-881701842E82}"/>
            </c:ext>
          </c:extLst>
        </c:ser>
        <c:ser>
          <c:idx val="2"/>
          <c:order val="2"/>
          <c:tx>
            <c:v>Mass Customer</c:v>
          </c:tx>
          <c:spPr>
            <a:ln w="28575" cap="rnd">
              <a:solidFill>
                <a:schemeClr val="accent3"/>
              </a:solidFill>
              <a:round/>
            </a:ln>
            <a:effectLst/>
          </c:spPr>
          <c:marker>
            <c:symbol val="none"/>
          </c:marker>
          <c:cat>
            <c:strLit>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Lit>
          </c:cat>
          <c:val>
            <c:numLit>
              <c:formatCode>General</c:formatCode>
              <c:ptCount val="12"/>
              <c:pt idx="0">
                <c:v>551.91647713226166</c:v>
              </c:pt>
              <c:pt idx="1">
                <c:v>539.98972738537771</c:v>
              </c:pt>
              <c:pt idx="2">
                <c:v>552.44405405405359</c:v>
              </c:pt>
              <c:pt idx="3">
                <c:v>551.28260429835609</c:v>
              </c:pt>
              <c:pt idx="4">
                <c:v>540.48372860635664</c:v>
              </c:pt>
              <c:pt idx="5">
                <c:v>540.39510013351105</c:v>
              </c:pt>
              <c:pt idx="6">
                <c:v>546.62989784335991</c:v>
              </c:pt>
              <c:pt idx="7">
                <c:v>551.70439716312023</c:v>
              </c:pt>
              <c:pt idx="8">
                <c:v>557.60498680738783</c:v>
              </c:pt>
              <c:pt idx="9">
                <c:v>572.99162711864346</c:v>
              </c:pt>
              <c:pt idx="10">
                <c:v>554.93493116395507</c:v>
              </c:pt>
              <c:pt idx="11">
                <c:v>544.82940594059448</c:v>
              </c:pt>
            </c:numLit>
          </c:val>
          <c:smooth val="0"/>
          <c:extLst>
            <c:ext xmlns:c16="http://schemas.microsoft.com/office/drawing/2014/chart" uri="{C3380CC4-5D6E-409C-BE32-E72D297353CC}">
              <c16:uniqueId val="{00000002-1BB5-4400-81D0-881701842E82}"/>
            </c:ext>
          </c:extLst>
        </c:ser>
        <c:dLbls>
          <c:showLegendKey val="0"/>
          <c:showVal val="0"/>
          <c:showCatName val="0"/>
          <c:showSerName val="0"/>
          <c:showPercent val="0"/>
          <c:showBubbleSize val="0"/>
        </c:dLbls>
        <c:smooth val="0"/>
        <c:axId val="389243296"/>
        <c:axId val="389238720"/>
      </c:lineChart>
      <c:catAx>
        <c:axId val="389243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Transaction Month</a:t>
                </a:r>
              </a:p>
            </c:rich>
          </c:tx>
          <c:layout>
            <c:manualLayout>
              <c:xMode val="edge"/>
              <c:yMode val="edge"/>
              <c:x val="0.380955082445947"/>
              <c:y val="0.8956818059721924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238720"/>
        <c:crosses val="autoZero"/>
        <c:auto val="1"/>
        <c:lblAlgn val="ctr"/>
        <c:lblOffset val="100"/>
        <c:noMultiLvlLbl val="0"/>
      </c:catAx>
      <c:valAx>
        <c:axId val="389238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Profit</a:t>
                </a:r>
              </a:p>
            </c:rich>
          </c:tx>
          <c:layout>
            <c:manualLayout>
              <c:xMode val="edge"/>
              <c:yMode val="edge"/>
              <c:x val="2.8402577666924604E-2"/>
              <c:y val="0.3615600705211446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243296"/>
        <c:crosses val="autoZero"/>
        <c:crossBetween val="between"/>
      </c:valAx>
      <c:spPr>
        <a:noFill/>
        <a:ln>
          <a:noFill/>
        </a:ln>
        <a:effectLst/>
      </c:spPr>
    </c:plotArea>
    <c:legend>
      <c:legendPos val="r"/>
      <c:layout>
        <c:manualLayout>
          <c:xMode val="edge"/>
          <c:yMode val="edge"/>
          <c:x val="0.79283587423912438"/>
          <c:y val="0.13715587634878973"/>
          <c:w val="0.20716412576087564"/>
          <c:h val="0.290965660542432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INTERNSHIP  TASK 2.xlsx]Sheet12!PivotTable7</c:name>
    <c:fmtId val="2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324562554680667"/>
          <c:y val="0.1310833086682224"/>
          <c:w val="0.73084623797025372"/>
          <c:h val="0.59305286411106173"/>
        </c:manualLayout>
      </c:layout>
      <c:barChart>
        <c:barDir val="col"/>
        <c:grouping val="clustered"/>
        <c:varyColors val="0"/>
        <c:dLbls>
          <c:showLegendKey val="0"/>
          <c:showVal val="0"/>
          <c:showCatName val="0"/>
          <c:showSerName val="0"/>
          <c:showPercent val="0"/>
          <c:showBubbleSize val="0"/>
        </c:dLbls>
        <c:gapWidth val="219"/>
        <c:overlap val="-27"/>
        <c:axId val="631637328"/>
        <c:axId val="631627760"/>
      </c:barChart>
      <c:catAx>
        <c:axId val="631637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Job Industry</a:t>
                </a:r>
              </a:p>
            </c:rich>
          </c:tx>
          <c:layout>
            <c:manualLayout>
              <c:xMode val="edge"/>
              <c:yMode val="edge"/>
              <c:x val="0.36479374453193353"/>
              <c:y val="0.933449605354178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27760"/>
        <c:crosses val="autoZero"/>
        <c:auto val="1"/>
        <c:lblAlgn val="ctr"/>
        <c:lblOffset val="100"/>
        <c:noMultiLvlLbl val="0"/>
      </c:catAx>
      <c:valAx>
        <c:axId val="631627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Customers</a:t>
                </a:r>
              </a:p>
            </c:rich>
          </c:tx>
          <c:layout>
            <c:manualLayout>
              <c:xMode val="edge"/>
              <c:yMode val="edge"/>
              <c:x val="1.9444444444444445E-2"/>
              <c:y val="0.298099664625255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637328"/>
        <c:crosses val="autoZero"/>
        <c:crossBetween val="between"/>
      </c:valAx>
      <c:spPr>
        <a:noFill/>
        <a:ln w="25400">
          <a:noFill/>
        </a:ln>
        <a:effectLst/>
      </c:spPr>
    </c:plotArea>
    <c:legend>
      <c:legendPos val="r"/>
      <c:layout>
        <c:manualLayout>
          <c:xMode val="edge"/>
          <c:yMode val="edge"/>
          <c:x val="0.7601183289588801"/>
          <c:y val="0.16843960050532927"/>
          <c:w val="0.23988166790359391"/>
          <c:h val="0.270035109247707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 Id="rId4" Type="http://schemas.openxmlformats.org/officeDocument/2006/relationships/chart" Target="../charts/char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3.xml"/><Relationship Id="rId4" Type="http://schemas.openxmlformats.org/officeDocument/2006/relationships/chart" Target="../charts/chart14.xml"/></Relationships>
</file>

<file path=ppt/slides/_rels/slide1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3.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 Id="rId4" Type="http://schemas.openxmlformats.org/officeDocument/2006/relationships/chart" Target="../charts/char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62806"/>
            <a:ext cx="9191402" cy="56004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0" y="-32876"/>
            <a:ext cx="9191402"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3252" y="497242"/>
            <a:ext cx="4134600" cy="38366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Sum and Average Profit by Wealth Segment</a:t>
            </a:r>
          </a:p>
        </p:txBody>
      </p:sp>
      <p:sp>
        <p:nvSpPr>
          <p:cNvPr id="124" name="Shape 73"/>
          <p:cNvSpPr/>
          <p:nvPr/>
        </p:nvSpPr>
        <p:spPr>
          <a:xfrm>
            <a:off x="0" y="883992"/>
            <a:ext cx="4134600" cy="356915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The mass customers made the highest overall profit for Sprocket with about double the amount for both the High Net worth and Affluent customer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Highest average profit was made by the Affluent customers while the High Net worth and mass customers have about the same average profit.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This implies that a higher profit is made by a single affluent customer compared to the other two categories. However, because of the large number of mass customers, they make the highest total profit for the business.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Hence, if the number of Affluent customer increase, it will greatly impact the overall profit of the business</a:t>
            </a:r>
          </a:p>
        </p:txBody>
      </p:sp>
      <p:sp>
        <p:nvSpPr>
          <p:cNvPr id="125" name="Rectangle"/>
          <p:cNvSpPr/>
          <p:nvPr/>
        </p:nvSpPr>
        <p:spPr>
          <a:xfrm>
            <a:off x="4119099" y="527172"/>
            <a:ext cx="5024901" cy="4616327"/>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53068DEC-4893-498C-B7BC-7C75C2530FE8}"/>
              </a:ext>
            </a:extLst>
          </p:cNvPr>
          <p:cNvGraphicFramePr>
            <a:graphicFrameLocks/>
          </p:cNvGraphicFramePr>
          <p:nvPr/>
        </p:nvGraphicFramePr>
        <p:xfrm>
          <a:off x="4134600" y="489465"/>
          <a:ext cx="5009399" cy="46540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7B014248-253A-4CB5-814B-B0E51A4D8DD2}"/>
              </a:ext>
            </a:extLst>
          </p:cNvPr>
          <p:cNvGraphicFramePr>
            <a:graphicFrameLocks/>
          </p:cNvGraphicFramePr>
          <p:nvPr>
            <p:extLst>
              <p:ext uri="{D42A27DB-BD31-4B8C-83A1-F6EECF244321}">
                <p14:modId xmlns:p14="http://schemas.microsoft.com/office/powerpoint/2010/main" val="1830908799"/>
              </p:ext>
            </p:extLst>
          </p:nvPr>
        </p:nvGraphicFramePr>
        <p:xfrm>
          <a:off x="4119098" y="459535"/>
          <a:ext cx="5009399" cy="21122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045D147D-DEAB-44E8-B120-3DE4325B0948}"/>
              </a:ext>
            </a:extLst>
          </p:cNvPr>
          <p:cNvGraphicFramePr>
            <a:graphicFrameLocks/>
          </p:cNvGraphicFramePr>
          <p:nvPr>
            <p:extLst>
              <p:ext uri="{D42A27DB-BD31-4B8C-83A1-F6EECF244321}">
                <p14:modId xmlns:p14="http://schemas.microsoft.com/office/powerpoint/2010/main" val="3469890590"/>
              </p:ext>
            </p:extLst>
          </p:nvPr>
        </p:nvGraphicFramePr>
        <p:xfrm>
          <a:off x="4119098" y="2601681"/>
          <a:ext cx="5009398" cy="25418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884858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10101"/>
            <a:ext cx="9191402" cy="56004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0" y="-32876"/>
            <a:ext cx="9191402"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0" y="497242"/>
            <a:ext cx="4111348" cy="38366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Average Profit by Customer class</a:t>
            </a:r>
          </a:p>
        </p:txBody>
      </p:sp>
      <p:sp>
        <p:nvSpPr>
          <p:cNvPr id="124" name="Shape 73"/>
          <p:cNvSpPr/>
          <p:nvPr/>
        </p:nvSpPr>
        <p:spPr>
          <a:xfrm>
            <a:off x="0" y="883992"/>
            <a:ext cx="4134600" cy="29320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The class with the highest average profit is the Platinum customers closely followed by the Recent customers with 11% each. Then there’s the evasive and losing customer making 10% of the average profit. The Almost lost customers, Potential customers, Becoming loyal and High risk customers make 9% of the average profit each.</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It is interesting to note that the very loyal customers and late bloomers both make 8% of the average profit while the lost customers made the least average profit at 4%.</a:t>
            </a:r>
          </a:p>
          <a:p>
            <a:pPr marL="171450" indent="-171450">
              <a:buFont typeface="Arial" panose="020B0604020202020204" pitchFamily="34" charset="0"/>
              <a:buChar char="•"/>
            </a:pPr>
            <a:endParaRPr lang="en-US" sz="1200" dirty="0"/>
          </a:p>
        </p:txBody>
      </p:sp>
      <p:sp>
        <p:nvSpPr>
          <p:cNvPr id="125" name="Rectangle"/>
          <p:cNvSpPr/>
          <p:nvPr/>
        </p:nvSpPr>
        <p:spPr>
          <a:xfrm>
            <a:off x="4119099" y="570149"/>
            <a:ext cx="5072303" cy="4573350"/>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53068DEC-4893-498C-B7BC-7C75C2530FE8}"/>
              </a:ext>
            </a:extLst>
          </p:cNvPr>
          <p:cNvGraphicFramePr>
            <a:graphicFrameLocks/>
          </p:cNvGraphicFramePr>
          <p:nvPr>
            <p:extLst>
              <p:ext uri="{D42A27DB-BD31-4B8C-83A1-F6EECF244321}">
                <p14:modId xmlns:p14="http://schemas.microsoft.com/office/powerpoint/2010/main" val="2805698826"/>
              </p:ext>
            </p:extLst>
          </p:nvPr>
        </p:nvGraphicFramePr>
        <p:xfrm>
          <a:off x="4134600" y="570149"/>
          <a:ext cx="5033102" cy="45931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DDF6D38-51AF-4977-9978-D313E3A0BB50}"/>
              </a:ext>
            </a:extLst>
          </p:cNvPr>
          <p:cNvGraphicFramePr>
            <a:graphicFrameLocks/>
          </p:cNvGraphicFramePr>
          <p:nvPr>
            <p:extLst>
              <p:ext uri="{D42A27DB-BD31-4B8C-83A1-F6EECF244321}">
                <p14:modId xmlns:p14="http://schemas.microsoft.com/office/powerpoint/2010/main" val="672426336"/>
              </p:ext>
            </p:extLst>
          </p:nvPr>
        </p:nvGraphicFramePr>
        <p:xfrm>
          <a:off x="4119099" y="570149"/>
          <a:ext cx="2778139" cy="45632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C453FED7-CB53-4C9F-B2ED-558B49CDDBFC}"/>
              </a:ext>
            </a:extLst>
          </p:cNvPr>
          <p:cNvGraphicFramePr>
            <a:graphicFrameLocks/>
          </p:cNvGraphicFramePr>
          <p:nvPr>
            <p:extLst>
              <p:ext uri="{D42A27DB-BD31-4B8C-83A1-F6EECF244321}">
                <p14:modId xmlns:p14="http://schemas.microsoft.com/office/powerpoint/2010/main" val="2851225103"/>
              </p:ext>
            </p:extLst>
          </p:nvPr>
        </p:nvGraphicFramePr>
        <p:xfrm>
          <a:off x="6823364" y="574963"/>
          <a:ext cx="2320636" cy="455843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307687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10101"/>
            <a:ext cx="9191402" cy="56004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0" y="-32876"/>
            <a:ext cx="9191402"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11626" y="568120"/>
            <a:ext cx="4111348" cy="5960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Average Profit and distribution of customers by wealth segment and class</a:t>
            </a:r>
          </a:p>
        </p:txBody>
      </p:sp>
      <p:sp>
        <p:nvSpPr>
          <p:cNvPr id="124" name="Shape 73"/>
          <p:cNvSpPr/>
          <p:nvPr/>
        </p:nvSpPr>
        <p:spPr>
          <a:xfrm>
            <a:off x="15501" y="1159533"/>
            <a:ext cx="4134600" cy="29320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New South Wales has the largest number of customers for all three segments, hence, they have the largest number of customers and make up more than half of the overall number of customers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Affluent and High Net Worth segment has almost the same number of customers in all three states while the mass customers are about double the number of the other segments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All three states are have a high number of the loosing, Potential and recent customer class while the lost customer class is the least in all three states</a:t>
            </a:r>
          </a:p>
        </p:txBody>
      </p:sp>
      <p:sp>
        <p:nvSpPr>
          <p:cNvPr id="125" name="Rectangle"/>
          <p:cNvSpPr/>
          <p:nvPr/>
        </p:nvSpPr>
        <p:spPr>
          <a:xfrm>
            <a:off x="4119099" y="570149"/>
            <a:ext cx="5072303" cy="4573350"/>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53068DEC-4893-498C-B7BC-7C75C2530FE8}"/>
              </a:ext>
            </a:extLst>
          </p:cNvPr>
          <p:cNvGraphicFramePr>
            <a:graphicFrameLocks/>
          </p:cNvGraphicFramePr>
          <p:nvPr>
            <p:extLst>
              <p:ext uri="{D42A27DB-BD31-4B8C-83A1-F6EECF244321}">
                <p14:modId xmlns:p14="http://schemas.microsoft.com/office/powerpoint/2010/main" val="2838670397"/>
              </p:ext>
            </p:extLst>
          </p:nvPr>
        </p:nvGraphicFramePr>
        <p:xfrm>
          <a:off x="4134600" y="570149"/>
          <a:ext cx="5033102" cy="45931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07A26E46-BEDA-4C2D-93ED-481E3C3AD96B}"/>
              </a:ext>
            </a:extLst>
          </p:cNvPr>
          <p:cNvGraphicFramePr>
            <a:graphicFrameLocks/>
          </p:cNvGraphicFramePr>
          <p:nvPr>
            <p:extLst>
              <p:ext uri="{D42A27DB-BD31-4B8C-83A1-F6EECF244321}">
                <p14:modId xmlns:p14="http://schemas.microsoft.com/office/powerpoint/2010/main" val="1433015674"/>
              </p:ext>
            </p:extLst>
          </p:nvPr>
        </p:nvGraphicFramePr>
        <p:xfrm>
          <a:off x="4150100" y="576165"/>
          <a:ext cx="5072303" cy="16413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49E35629-9964-4380-A4E3-3551561168BA}"/>
              </a:ext>
            </a:extLst>
          </p:cNvPr>
          <p:cNvGraphicFramePr>
            <a:graphicFrameLocks/>
          </p:cNvGraphicFramePr>
          <p:nvPr>
            <p:extLst>
              <p:ext uri="{D42A27DB-BD31-4B8C-83A1-F6EECF244321}">
                <p14:modId xmlns:p14="http://schemas.microsoft.com/office/powerpoint/2010/main" val="805941940"/>
              </p:ext>
            </p:extLst>
          </p:nvPr>
        </p:nvGraphicFramePr>
        <p:xfrm>
          <a:off x="4150098" y="2126563"/>
          <a:ext cx="5017603" cy="30167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88862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10101"/>
            <a:ext cx="9191402" cy="56004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0" y="-32876"/>
            <a:ext cx="9191402"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11626" y="568120"/>
            <a:ext cx="4111348" cy="5960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Average Profit and distribution of customers by wealth segment and class</a:t>
            </a:r>
          </a:p>
        </p:txBody>
      </p:sp>
      <p:sp>
        <p:nvSpPr>
          <p:cNvPr id="124" name="Shape 73"/>
          <p:cNvSpPr/>
          <p:nvPr/>
        </p:nvSpPr>
        <p:spPr>
          <a:xfrm>
            <a:off x="15501" y="1159533"/>
            <a:ext cx="4134600" cy="399388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The highest average profit was made by the Affluent customers in the Platinum customer class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Most of the wealth segments in the customer class made similar average profit except for the Platinum customer class and the very loyal class. While the Affluent customers towers above in the Platinum class, the mass customer segment does in the Very loyal class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largest number of segment in every class is the mass customer segment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It is interesting to note that even though the Very loyal customer class has the high net worth segment almost twice the number of Affluent customers, the their average profit is almost the same with high net worth just a little higher</a:t>
            </a:r>
          </a:p>
        </p:txBody>
      </p:sp>
      <p:sp>
        <p:nvSpPr>
          <p:cNvPr id="125" name="Rectangle"/>
          <p:cNvSpPr/>
          <p:nvPr/>
        </p:nvSpPr>
        <p:spPr>
          <a:xfrm>
            <a:off x="4119099" y="570149"/>
            <a:ext cx="5072303" cy="4573350"/>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53068DEC-4893-498C-B7BC-7C75C2530FE8}"/>
              </a:ext>
            </a:extLst>
          </p:cNvPr>
          <p:cNvGraphicFramePr>
            <a:graphicFrameLocks/>
          </p:cNvGraphicFramePr>
          <p:nvPr/>
        </p:nvGraphicFramePr>
        <p:xfrm>
          <a:off x="4134600" y="570149"/>
          <a:ext cx="5033102" cy="45931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5B9A8811-D375-40E6-9633-483E4A917A74}"/>
              </a:ext>
            </a:extLst>
          </p:cNvPr>
          <p:cNvGraphicFramePr>
            <a:graphicFrameLocks/>
          </p:cNvGraphicFramePr>
          <p:nvPr/>
        </p:nvGraphicFramePr>
        <p:xfrm>
          <a:off x="4150101" y="570149"/>
          <a:ext cx="5056802" cy="24290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14AACBF4-3ED1-4FBE-A5DC-E11A62CA3C19}"/>
              </a:ext>
            </a:extLst>
          </p:cNvPr>
          <p:cNvGraphicFramePr>
            <a:graphicFrameLocks/>
          </p:cNvGraphicFramePr>
          <p:nvPr/>
        </p:nvGraphicFramePr>
        <p:xfrm>
          <a:off x="4150101" y="3037709"/>
          <a:ext cx="5041301" cy="20956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821273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0"/>
            <a:ext cx="9144000" cy="583434"/>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12192" y="50364"/>
            <a:ext cx="9131808"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 y="583434"/>
            <a:ext cx="893897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Model</a:t>
            </a:r>
            <a:endParaRPr dirty="0"/>
          </a:p>
        </p:txBody>
      </p:sp>
      <p:sp>
        <p:nvSpPr>
          <p:cNvPr id="142" name="Shape 91"/>
          <p:cNvSpPr/>
          <p:nvPr/>
        </p:nvSpPr>
        <p:spPr>
          <a:xfrm>
            <a:off x="9704" y="993005"/>
            <a:ext cx="9131807" cy="16578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The RFM (Recency-Frequency-</a:t>
            </a:r>
            <a:r>
              <a:rPr lang="en-US" sz="1200" dirty="0" err="1"/>
              <a:t>Monetry</a:t>
            </a:r>
            <a:r>
              <a:rPr lang="en-US" sz="1200" dirty="0"/>
              <a:t>) model was used to rank the customers in order to choose the top 1000 customers to target with the highest weight been placed on the recency, followed by the frequency, then the monetary. </a:t>
            </a:r>
          </a:p>
          <a:p>
            <a:pPr marL="285750" indent="-285750">
              <a:buFont typeface="Arial" panose="020B0604020202020204" pitchFamily="34" charset="0"/>
              <a:buChar char="•"/>
            </a:pPr>
            <a:r>
              <a:rPr lang="en-US" sz="1200" dirty="0"/>
              <a:t>The model used is 100.R_Score + 10.F_Score + </a:t>
            </a:r>
            <a:r>
              <a:rPr lang="en-US" sz="1200" dirty="0" err="1"/>
              <a:t>M_Score</a:t>
            </a:r>
            <a:endParaRPr lang="en-US" sz="1200" dirty="0"/>
          </a:p>
          <a:p>
            <a:pPr marL="285750" indent="-285750">
              <a:buFont typeface="Arial" panose="020B0604020202020204" pitchFamily="34" charset="0"/>
              <a:buChar char="•"/>
            </a:pPr>
            <a:r>
              <a:rPr lang="en-US" sz="1200" dirty="0"/>
              <a:t>The </a:t>
            </a:r>
            <a:r>
              <a:rPr lang="en-US" sz="1200" dirty="0" err="1"/>
              <a:t>R_Score</a:t>
            </a:r>
            <a:r>
              <a:rPr lang="en-US" sz="1200" dirty="0"/>
              <a:t> was obtained from the min of recency, the </a:t>
            </a:r>
            <a:r>
              <a:rPr lang="en-US" sz="1200" dirty="0" err="1"/>
              <a:t>F_Score</a:t>
            </a:r>
            <a:r>
              <a:rPr lang="en-US" sz="1200" dirty="0"/>
              <a:t> from the count of </a:t>
            </a:r>
            <a:r>
              <a:rPr lang="en-US" sz="1200" dirty="0" err="1"/>
              <a:t>product_id</a:t>
            </a:r>
            <a:r>
              <a:rPr lang="en-US" sz="1200" dirty="0"/>
              <a:t> and the </a:t>
            </a:r>
            <a:r>
              <a:rPr lang="en-US" sz="1200" dirty="0" err="1"/>
              <a:t>M_Score</a:t>
            </a:r>
            <a:r>
              <a:rPr lang="en-US" sz="1200" dirty="0"/>
              <a:t> from the Sum of Profit made by each customer with unique Customer ids</a:t>
            </a:r>
          </a:p>
          <a:p>
            <a:pPr marL="285750" indent="-285750">
              <a:buFont typeface="Arial" panose="020B0604020202020204" pitchFamily="34" charset="0"/>
              <a:buChar char="•"/>
            </a:pPr>
            <a:r>
              <a:rPr lang="en-US" sz="1200" dirty="0"/>
              <a:t>The RFM Score ranges from 111 to 444 and used to group customers into classes and given titles as shown below:</a:t>
            </a:r>
          </a:p>
          <a:p>
            <a:pPr marL="285750" indent="-285750">
              <a:buFont typeface="Arial" panose="020B0604020202020204" pitchFamily="34" charset="0"/>
              <a:buChar char="•"/>
            </a:pPr>
            <a:endParaRPr sz="1200" dirty="0"/>
          </a:p>
        </p:txBody>
      </p:sp>
      <p:graphicFrame>
        <p:nvGraphicFramePr>
          <p:cNvPr id="2" name="Table 1">
            <a:extLst>
              <a:ext uri="{FF2B5EF4-FFF2-40B4-BE49-F238E27FC236}">
                <a16:creationId xmlns:a16="http://schemas.microsoft.com/office/drawing/2014/main" id="{0ECBF3EB-6F34-445A-87E2-FFDD55F5D82D}"/>
              </a:ext>
            </a:extLst>
          </p:cNvPr>
          <p:cNvGraphicFramePr>
            <a:graphicFrameLocks noGrp="1"/>
          </p:cNvGraphicFramePr>
          <p:nvPr>
            <p:extLst>
              <p:ext uri="{D42A27DB-BD31-4B8C-83A1-F6EECF244321}">
                <p14:modId xmlns:p14="http://schemas.microsoft.com/office/powerpoint/2010/main" val="3903180949"/>
              </p:ext>
            </p:extLst>
          </p:nvPr>
        </p:nvGraphicFramePr>
        <p:xfrm>
          <a:off x="0" y="2571750"/>
          <a:ext cx="9151217" cy="2571744"/>
        </p:xfrm>
        <a:graphic>
          <a:graphicData uri="http://schemas.openxmlformats.org/drawingml/2006/table">
            <a:tbl>
              <a:tblPr>
                <a:tableStyleId>{5940675A-B579-460E-94D1-54222C63F5DA}</a:tableStyleId>
              </a:tblPr>
              <a:tblGrid>
                <a:gridCol w="816087">
                  <a:extLst>
                    <a:ext uri="{9D8B030D-6E8A-4147-A177-3AD203B41FA5}">
                      <a16:colId xmlns:a16="http://schemas.microsoft.com/office/drawing/2014/main" val="706581595"/>
                    </a:ext>
                  </a:extLst>
                </a:gridCol>
                <a:gridCol w="1772437">
                  <a:extLst>
                    <a:ext uri="{9D8B030D-6E8A-4147-A177-3AD203B41FA5}">
                      <a16:colId xmlns:a16="http://schemas.microsoft.com/office/drawing/2014/main" val="477052415"/>
                    </a:ext>
                  </a:extLst>
                </a:gridCol>
                <a:gridCol w="5389774">
                  <a:extLst>
                    <a:ext uri="{9D8B030D-6E8A-4147-A177-3AD203B41FA5}">
                      <a16:colId xmlns:a16="http://schemas.microsoft.com/office/drawing/2014/main" val="3200654429"/>
                    </a:ext>
                  </a:extLst>
                </a:gridCol>
                <a:gridCol w="1172919">
                  <a:extLst>
                    <a:ext uri="{9D8B030D-6E8A-4147-A177-3AD203B41FA5}">
                      <a16:colId xmlns:a16="http://schemas.microsoft.com/office/drawing/2014/main" val="2869508768"/>
                    </a:ext>
                  </a:extLst>
                </a:gridCol>
              </a:tblGrid>
              <a:tr h="214312">
                <a:tc>
                  <a:txBody>
                    <a:bodyPr/>
                    <a:lstStyle/>
                    <a:p>
                      <a:pPr algn="l" fontAlgn="b"/>
                      <a:r>
                        <a:rPr lang="en-US" sz="1000" u="none" strike="noStrike">
                          <a:effectLst/>
                        </a:rPr>
                        <a:t>Rank</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Customer Title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Description</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RFM Value</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47266837"/>
                  </a:ext>
                </a:extLst>
              </a:tr>
              <a:tr h="214312">
                <a:tc>
                  <a:txBody>
                    <a:bodyPr/>
                    <a:lstStyle/>
                    <a:p>
                      <a:pPr algn="r" fontAlgn="b"/>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Platinum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Most recent buy, buys often, most spent </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444</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98123"/>
                  </a:ext>
                </a:extLst>
              </a:tr>
              <a:tr h="214312">
                <a:tc>
                  <a:txBody>
                    <a:bodyPr/>
                    <a:lstStyle/>
                    <a:p>
                      <a:pPr algn="r" fontAlgn="b"/>
                      <a:r>
                        <a:rPr lang="en-US" sz="1000" u="none" strike="noStrike">
                          <a:effectLst/>
                        </a:rPr>
                        <a:t>2</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Loyal</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Most recent, buys often, spends large amount of money</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433</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65457586"/>
                  </a:ext>
                </a:extLst>
              </a:tr>
              <a:tr h="214312">
                <a:tc>
                  <a:txBody>
                    <a:bodyPr/>
                    <a:lstStyle/>
                    <a:p>
                      <a:pPr algn="r" fontAlgn="b"/>
                      <a:r>
                        <a:rPr lang="en-US" sz="1000" u="none" strike="noStrike">
                          <a:effectLst/>
                        </a:rPr>
                        <a:t>3</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Becoming Loyal</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Relatively recent, bought more than once, spends large amount of money</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421</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80844220"/>
                  </a:ext>
                </a:extLst>
              </a:tr>
              <a:tr h="214312">
                <a:tc>
                  <a:txBody>
                    <a:bodyPr/>
                    <a:lstStyle/>
                    <a:p>
                      <a:pPr algn="r" fontAlgn="b"/>
                      <a:r>
                        <a:rPr lang="en-US" sz="1000" u="none" strike="noStrike">
                          <a:effectLst/>
                        </a:rPr>
                        <a:t>4</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Recent Customer</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Bought recently, not very often, average money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344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48065487"/>
                  </a:ext>
                </a:extLst>
              </a:tr>
              <a:tr h="214312">
                <a:tc>
                  <a:txBody>
                    <a:bodyPr/>
                    <a:lstStyle/>
                    <a:p>
                      <a:pPr algn="r" fontAlgn="b"/>
                      <a:r>
                        <a:rPr lang="en-US" sz="1000" u="none" strike="noStrike">
                          <a:effectLst/>
                        </a:rPr>
                        <a:t>5</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Potential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Bought recently, never bought before, spent small amount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323</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96890542"/>
                  </a:ext>
                </a:extLst>
              </a:tr>
              <a:tr h="214312">
                <a:tc>
                  <a:txBody>
                    <a:bodyPr/>
                    <a:lstStyle/>
                    <a:p>
                      <a:pPr algn="r" fontAlgn="b"/>
                      <a:r>
                        <a:rPr lang="en-US" sz="1000" u="none" strike="noStrike">
                          <a:effectLst/>
                        </a:rPr>
                        <a:t>6</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Late Boomer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No purchases recently, but RFM value is larger than average</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311</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13633023"/>
                  </a:ext>
                </a:extLst>
              </a:tr>
              <a:tr h="214312">
                <a:tc>
                  <a:txBody>
                    <a:bodyPr/>
                    <a:lstStyle/>
                    <a:p>
                      <a:pPr algn="r" fontAlgn="b"/>
                      <a:r>
                        <a:rPr lang="en-US" sz="1000" u="none" strike="noStrike">
                          <a:effectLst/>
                        </a:rPr>
                        <a:t>7</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Losing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Purchases was a while ago, below average RFM value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224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40007368"/>
                  </a:ext>
                </a:extLst>
              </a:tr>
              <a:tr h="214312">
                <a:tc>
                  <a:txBody>
                    <a:bodyPr/>
                    <a:lstStyle/>
                    <a:p>
                      <a:pPr algn="r" fontAlgn="b"/>
                      <a:r>
                        <a:rPr lang="en-US" sz="1000" u="none" strike="noStrike">
                          <a:effectLst/>
                        </a:rPr>
                        <a:t>8</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High Rank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Purchase was </a:t>
                      </a:r>
                      <a:r>
                        <a:rPr lang="en-US" sz="1000" u="none" strike="noStrike" dirty="0" err="1">
                          <a:effectLst/>
                        </a:rPr>
                        <a:t>lomg</a:t>
                      </a:r>
                      <a:r>
                        <a:rPr lang="en-US" sz="1000" u="none" strike="noStrike" dirty="0">
                          <a:effectLst/>
                        </a:rPr>
                        <a:t> time ago, frequency is quite high, amount spent is high</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212</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63538163"/>
                  </a:ext>
                </a:extLst>
              </a:tr>
              <a:tr h="214312">
                <a:tc>
                  <a:txBody>
                    <a:bodyPr/>
                    <a:lstStyle/>
                    <a:p>
                      <a:pPr algn="r" fontAlgn="b"/>
                      <a:r>
                        <a:rPr lang="en-US" sz="1000" u="none" strike="noStrike">
                          <a:effectLst/>
                        </a:rPr>
                        <a:t>9</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Almost Lost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low recency, low frequency, but high amount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124</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59521641"/>
                  </a:ext>
                </a:extLst>
              </a:tr>
              <a:tr h="214312">
                <a:tc>
                  <a:txBody>
                    <a:bodyPr/>
                    <a:lstStyle/>
                    <a:p>
                      <a:pPr algn="r" fontAlgn="b"/>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Evasive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Very low recency, very low frequency, small amount spent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112</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27582204"/>
                  </a:ext>
                </a:extLst>
              </a:tr>
              <a:tr h="214312">
                <a:tc>
                  <a:txBody>
                    <a:bodyPr/>
                    <a:lstStyle/>
                    <a:p>
                      <a:pPr algn="r" fontAlgn="b"/>
                      <a:r>
                        <a:rPr lang="en-US" sz="1000" u="none" strike="noStrike">
                          <a:effectLst/>
                        </a:rPr>
                        <a:t>11</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Lost Customer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Very low RFM</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111</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25125880"/>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0" y="-27706"/>
            <a:ext cx="9191402" cy="583434"/>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0" y="-27706"/>
            <a:ext cx="91440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0" y="577553"/>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1000 Customers to be Targeted</a:t>
            </a:r>
            <a:endParaRPr dirty="0"/>
          </a:p>
        </p:txBody>
      </p:sp>
      <p:sp>
        <p:nvSpPr>
          <p:cNvPr id="151" name="Shape 100"/>
          <p:cNvSpPr/>
          <p:nvPr/>
        </p:nvSpPr>
        <p:spPr>
          <a:xfrm>
            <a:off x="0" y="1093880"/>
            <a:ext cx="9144000" cy="213228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The top 1000 new customers to be targeted were ranked and obtained using the RFM model</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548 out of the 1000 are resident in New South Wales, 244 in Victoria and 208 in Queensland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 customer was exempted for lack of address information. Hence, all top 1000 selected includes their customer ids, first names, addresses, postcode and states. 18 of the customers have no last names included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full list of the customers to be targeted is included in the dashboard</a:t>
            </a:r>
          </a:p>
          <a:p>
            <a:pPr marL="285750" indent="-285750">
              <a:buFont typeface="Arial" panose="020B0604020202020204" pitchFamily="34" charset="0"/>
              <a:buChar char="•"/>
            </a:pP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4"/>
            <a:ext cx="9191402" cy="62125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81200" y="109365"/>
            <a:ext cx="85656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3988" y="30267"/>
            <a:ext cx="9191402" cy="701253"/>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615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sz="2800" dirty="0"/>
              <a:t>Introduction</a:t>
            </a:r>
          </a:p>
        </p:txBody>
      </p:sp>
      <p:sp>
        <p:nvSpPr>
          <p:cNvPr id="123" name="Shape 72"/>
          <p:cNvSpPr/>
          <p:nvPr/>
        </p:nvSpPr>
        <p:spPr>
          <a:xfrm>
            <a:off x="-23018" y="731520"/>
            <a:ext cx="8793643"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Problem</a:t>
            </a:r>
            <a:endParaRPr dirty="0"/>
          </a:p>
        </p:txBody>
      </p:sp>
      <p:sp>
        <p:nvSpPr>
          <p:cNvPr id="124" name="Shape 73"/>
          <p:cNvSpPr/>
          <p:nvPr/>
        </p:nvSpPr>
        <p:spPr>
          <a:xfrm>
            <a:off x="-23018" y="1193183"/>
            <a:ext cx="9104573" cy="314441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Identify and Recommend Top 1000 Customer to Target from Datasets from </a:t>
            </a:r>
            <a:r>
              <a:rPr lang="en-US" sz="1200" dirty="0" err="1"/>
              <a:t>Spyrocket</a:t>
            </a:r>
            <a:r>
              <a:rPr lang="en-US" sz="1200" dirty="0"/>
              <a:t> Central, a company that specializes in high-quality bikes and cycling accessories </a:t>
            </a:r>
          </a:p>
          <a:p>
            <a:endParaRPr lang="en-US" sz="1200" dirty="0"/>
          </a:p>
          <a:p>
            <a:r>
              <a:rPr lang="en-US" sz="1200" b="1" dirty="0"/>
              <a:t>Process: </a:t>
            </a:r>
          </a:p>
          <a:p>
            <a:r>
              <a:rPr lang="en-US" sz="1200" dirty="0"/>
              <a:t>Data Exploration, Model Development and Interpretation</a:t>
            </a:r>
          </a:p>
          <a:p>
            <a:endParaRPr lang="en-US" sz="1200" dirty="0"/>
          </a:p>
          <a:p>
            <a:r>
              <a:rPr lang="en-US" sz="1200" b="1" dirty="0"/>
              <a:t>Analysis</a:t>
            </a:r>
          </a:p>
          <a:p>
            <a:r>
              <a:rPr lang="en-US" sz="1200" dirty="0"/>
              <a:t>Age, Gender and Job Distribution</a:t>
            </a:r>
          </a:p>
          <a:p>
            <a:endParaRPr lang="en-US" sz="1200" dirty="0"/>
          </a:p>
          <a:p>
            <a:r>
              <a:rPr lang="en-US" sz="1200" dirty="0"/>
              <a:t>Wealth segmentation by Age Distribution</a:t>
            </a:r>
          </a:p>
          <a:p>
            <a:endParaRPr lang="en-US" sz="1200" dirty="0"/>
          </a:p>
          <a:p>
            <a:r>
              <a:rPr lang="en-US" sz="1200" dirty="0"/>
              <a:t>Number of customers that own cars by State</a:t>
            </a:r>
          </a:p>
          <a:p>
            <a:endParaRPr lang="en-US" sz="1200" dirty="0"/>
          </a:p>
          <a:p>
            <a:r>
              <a:rPr lang="en-US" sz="1200" dirty="0"/>
              <a:t>RFM (Recency, Frequency, Monetary) analysis and Customer 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0"/>
            <a:ext cx="9191402" cy="618325"/>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179472" y="32179"/>
            <a:ext cx="8565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2400" dirty="0"/>
              <a:t>Data Exploration</a:t>
            </a:r>
            <a:endParaRPr sz="2400" dirty="0"/>
          </a:p>
        </p:txBody>
      </p:sp>
      <p:sp>
        <p:nvSpPr>
          <p:cNvPr id="123" name="Shape 72"/>
          <p:cNvSpPr/>
          <p:nvPr/>
        </p:nvSpPr>
        <p:spPr>
          <a:xfrm>
            <a:off x="-24384" y="845810"/>
            <a:ext cx="4486656"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24" name="Shape 73"/>
          <p:cNvSpPr/>
          <p:nvPr/>
        </p:nvSpPr>
        <p:spPr>
          <a:xfrm>
            <a:off x="-24384" y="1302867"/>
            <a:ext cx="4994358" cy="284901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50" dirty="0"/>
              <a:t>Key issues with Data:</a:t>
            </a:r>
          </a:p>
          <a:p>
            <a:endParaRPr lang="en-US" sz="1050" dirty="0"/>
          </a:p>
          <a:p>
            <a:pPr marL="285750" indent="-285750">
              <a:buFont typeface="Arial" panose="020B0604020202020204" pitchFamily="34" charset="0"/>
              <a:buChar char="•"/>
            </a:pPr>
            <a:r>
              <a:rPr lang="en-US" sz="1050" dirty="0"/>
              <a:t>Accuracy: Correct Values</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50" dirty="0"/>
              <a:t>Completeness: Values Free from Contradiction</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50" dirty="0"/>
              <a:t>Consistency: Values up to date</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50" dirty="0"/>
              <a:t>Relevancy: Data items with Value Meta-data</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50" dirty="0"/>
              <a:t>Validity: Data Containing Allowable Values</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50" dirty="0"/>
              <a:t>Uniqueness: Records that are Duplicated</a:t>
            </a:r>
          </a:p>
          <a:p>
            <a:pPr marL="285750" indent="-285750">
              <a:buFont typeface="Arial" panose="020B0604020202020204" pitchFamily="34" charset="0"/>
              <a:buChar char="•"/>
            </a:pPr>
            <a:endParaRPr dirty="0"/>
          </a:p>
        </p:txBody>
      </p:sp>
      <p:graphicFrame>
        <p:nvGraphicFramePr>
          <p:cNvPr id="2" name="Table 2">
            <a:extLst>
              <a:ext uri="{FF2B5EF4-FFF2-40B4-BE49-F238E27FC236}">
                <a16:creationId xmlns:a16="http://schemas.microsoft.com/office/drawing/2014/main" id="{578E0258-937B-4FAC-99F0-B1B2C8A9BD96}"/>
              </a:ext>
            </a:extLst>
          </p:cNvPr>
          <p:cNvGraphicFramePr>
            <a:graphicFrameLocks noGrp="1"/>
          </p:cNvGraphicFramePr>
          <p:nvPr>
            <p:extLst>
              <p:ext uri="{D42A27DB-BD31-4B8C-83A1-F6EECF244321}">
                <p14:modId xmlns:p14="http://schemas.microsoft.com/office/powerpoint/2010/main" val="280366745"/>
              </p:ext>
            </p:extLst>
          </p:nvPr>
        </p:nvGraphicFramePr>
        <p:xfrm>
          <a:off x="3321424" y="840000"/>
          <a:ext cx="5822576" cy="4303497"/>
        </p:xfrm>
        <a:graphic>
          <a:graphicData uri="http://schemas.openxmlformats.org/drawingml/2006/table">
            <a:tbl>
              <a:tblPr firstRow="1" bandRow="1">
                <a:tableStyleId>{5940675A-B579-460E-94D1-54222C63F5DA}</a:tableStyleId>
              </a:tblPr>
              <a:tblGrid>
                <a:gridCol w="1062317">
                  <a:extLst>
                    <a:ext uri="{9D8B030D-6E8A-4147-A177-3AD203B41FA5}">
                      <a16:colId xmlns:a16="http://schemas.microsoft.com/office/drawing/2014/main" val="1660261718"/>
                    </a:ext>
                  </a:extLst>
                </a:gridCol>
                <a:gridCol w="1635094">
                  <a:extLst>
                    <a:ext uri="{9D8B030D-6E8A-4147-A177-3AD203B41FA5}">
                      <a16:colId xmlns:a16="http://schemas.microsoft.com/office/drawing/2014/main" val="2507902863"/>
                    </a:ext>
                  </a:extLst>
                </a:gridCol>
                <a:gridCol w="1562583">
                  <a:extLst>
                    <a:ext uri="{9D8B030D-6E8A-4147-A177-3AD203B41FA5}">
                      <a16:colId xmlns:a16="http://schemas.microsoft.com/office/drawing/2014/main" val="2198478308"/>
                    </a:ext>
                  </a:extLst>
                </a:gridCol>
                <a:gridCol w="1562582">
                  <a:extLst>
                    <a:ext uri="{9D8B030D-6E8A-4147-A177-3AD203B41FA5}">
                      <a16:colId xmlns:a16="http://schemas.microsoft.com/office/drawing/2014/main" val="832502693"/>
                    </a:ext>
                  </a:extLst>
                </a:gridCol>
              </a:tblGrid>
              <a:tr h="425037">
                <a:tc>
                  <a:txBody>
                    <a:bodyPr/>
                    <a:lstStyle/>
                    <a:p>
                      <a:pPr algn="ctr"/>
                      <a:endParaRPr lang="en-US" sz="1000" dirty="0"/>
                    </a:p>
                  </a:txBody>
                  <a:tcPr/>
                </a:tc>
                <a:tc>
                  <a:txBody>
                    <a:bodyPr/>
                    <a:lstStyle/>
                    <a:p>
                      <a:pPr algn="ctr"/>
                      <a:r>
                        <a:rPr lang="en-US" sz="1000" dirty="0"/>
                        <a:t>Customer </a:t>
                      </a:r>
                    </a:p>
                    <a:p>
                      <a:pPr algn="ctr"/>
                      <a:r>
                        <a:rPr lang="en-US" sz="1000" dirty="0"/>
                        <a:t>Demographics</a:t>
                      </a:r>
                    </a:p>
                  </a:txBody>
                  <a:tcPr/>
                </a:tc>
                <a:tc>
                  <a:txBody>
                    <a:bodyPr/>
                    <a:lstStyle/>
                    <a:p>
                      <a:pPr algn="ctr"/>
                      <a:r>
                        <a:rPr lang="en-US" sz="1000" dirty="0"/>
                        <a:t>Customer</a:t>
                      </a:r>
                    </a:p>
                    <a:p>
                      <a:pPr algn="ctr"/>
                      <a:r>
                        <a:rPr lang="en-US" sz="1000" dirty="0"/>
                        <a:t>Address</a:t>
                      </a:r>
                    </a:p>
                  </a:txBody>
                  <a:tcPr/>
                </a:tc>
                <a:tc>
                  <a:txBody>
                    <a:bodyPr/>
                    <a:lstStyle/>
                    <a:p>
                      <a:pPr algn="ctr"/>
                      <a:r>
                        <a:rPr lang="en-US" sz="1000" dirty="0"/>
                        <a:t>Transactions</a:t>
                      </a:r>
                    </a:p>
                  </a:txBody>
                  <a:tcPr/>
                </a:tc>
                <a:extLst>
                  <a:ext uri="{0D108BD9-81ED-4DB2-BD59-A6C34878D82A}">
                    <a16:rowId xmlns:a16="http://schemas.microsoft.com/office/drawing/2014/main" val="3456618225"/>
                  </a:ext>
                </a:extLst>
              </a:tr>
              <a:tr h="646410">
                <a:tc>
                  <a:txBody>
                    <a:bodyPr/>
                    <a:lstStyle/>
                    <a:p>
                      <a:pPr algn="ctr"/>
                      <a:endParaRPr lang="en-US" sz="1000" dirty="0"/>
                    </a:p>
                    <a:p>
                      <a:pPr algn="ctr"/>
                      <a:r>
                        <a:rPr lang="en-US" sz="1000" dirty="0"/>
                        <a:t>Accuracy</a:t>
                      </a:r>
                    </a:p>
                  </a:txBody>
                  <a:tcPr/>
                </a:tc>
                <a:tc>
                  <a:txBody>
                    <a:bodyPr/>
                    <a:lstStyle/>
                    <a:p>
                      <a:pPr algn="l"/>
                      <a:endParaRPr lang="en-US" sz="1000" dirty="0"/>
                    </a:p>
                    <a:p>
                      <a:pPr algn="l"/>
                      <a:r>
                        <a:rPr lang="en-US" sz="1000" dirty="0"/>
                        <a:t>DOB Inaccurate</a:t>
                      </a:r>
                    </a:p>
                    <a:p>
                      <a:pPr algn="l"/>
                      <a:r>
                        <a:rPr lang="en-US" sz="1000" dirty="0"/>
                        <a:t>Age Missing</a:t>
                      </a:r>
                    </a:p>
                  </a:txBody>
                  <a:tcPr/>
                </a:tc>
                <a:tc>
                  <a:txBody>
                    <a:bodyPr/>
                    <a:lstStyle/>
                    <a:p>
                      <a:pPr algn="l"/>
                      <a:endParaRPr lang="en-US" sz="1000" dirty="0"/>
                    </a:p>
                    <a:p>
                      <a:pPr algn="l"/>
                      <a:endParaRPr lang="en-US" sz="1000" dirty="0"/>
                    </a:p>
                  </a:txBody>
                  <a:tcPr/>
                </a:tc>
                <a:tc>
                  <a:txBody>
                    <a:bodyPr/>
                    <a:lstStyle/>
                    <a:p>
                      <a:pPr algn="l"/>
                      <a:endParaRPr lang="en-US" sz="1000" dirty="0"/>
                    </a:p>
                    <a:p>
                      <a:pPr algn="l"/>
                      <a:r>
                        <a:rPr lang="en-US" sz="1000" dirty="0"/>
                        <a:t>Profit missing</a:t>
                      </a:r>
                    </a:p>
                  </a:txBody>
                  <a:tcPr/>
                </a:tc>
                <a:extLst>
                  <a:ext uri="{0D108BD9-81ED-4DB2-BD59-A6C34878D82A}">
                    <a16:rowId xmlns:a16="http://schemas.microsoft.com/office/drawing/2014/main" val="1822840475"/>
                  </a:ext>
                </a:extLst>
              </a:tr>
              <a:tr h="646410">
                <a:tc>
                  <a:txBody>
                    <a:bodyPr/>
                    <a:lstStyle/>
                    <a:p>
                      <a:pPr algn="ctr"/>
                      <a:endParaRPr lang="en-US" sz="1000" dirty="0"/>
                    </a:p>
                    <a:p>
                      <a:pPr algn="ctr"/>
                      <a:r>
                        <a:rPr lang="en-US" sz="1000" dirty="0"/>
                        <a:t>Completeness</a:t>
                      </a:r>
                    </a:p>
                  </a:txBody>
                  <a:tcPr/>
                </a:tc>
                <a:tc>
                  <a:txBody>
                    <a:bodyPr/>
                    <a:lstStyle/>
                    <a:p>
                      <a:pPr algn="l"/>
                      <a:endParaRPr lang="en-US" sz="1000" dirty="0"/>
                    </a:p>
                    <a:p>
                      <a:pPr algn="l"/>
                      <a:r>
                        <a:rPr lang="en-US" sz="1000" dirty="0"/>
                        <a:t>Job title: blanks</a:t>
                      </a:r>
                    </a:p>
                    <a:p>
                      <a:pPr algn="l"/>
                      <a:r>
                        <a:rPr lang="en-US" sz="1000" dirty="0"/>
                        <a:t>Customer id: Incomplete</a:t>
                      </a:r>
                    </a:p>
                  </a:txBody>
                  <a:tcPr/>
                </a:tc>
                <a:tc>
                  <a:txBody>
                    <a:bodyPr/>
                    <a:lstStyle/>
                    <a:p>
                      <a:pPr algn="l"/>
                      <a:endParaRPr lang="en-US" sz="1000" dirty="0"/>
                    </a:p>
                    <a:p>
                      <a:pPr algn="l"/>
                      <a:r>
                        <a:rPr lang="en-US" sz="1000" dirty="0"/>
                        <a:t>Customer id: incomplete</a:t>
                      </a:r>
                    </a:p>
                  </a:txBody>
                  <a:tcPr/>
                </a:tc>
                <a:tc>
                  <a:txBody>
                    <a:bodyPr/>
                    <a:lstStyle/>
                    <a:p>
                      <a:pPr algn="l"/>
                      <a:r>
                        <a:rPr lang="en-US" sz="1000" dirty="0"/>
                        <a:t>Customer id: incomplete</a:t>
                      </a:r>
                    </a:p>
                    <a:p>
                      <a:pPr algn="l"/>
                      <a:r>
                        <a:rPr lang="en-US" sz="1000" dirty="0"/>
                        <a:t>Online order: blanks</a:t>
                      </a:r>
                    </a:p>
                    <a:p>
                      <a:pPr algn="l"/>
                      <a:r>
                        <a:rPr lang="en-US" sz="1000" dirty="0"/>
                        <a:t>Brand: blanks</a:t>
                      </a:r>
                    </a:p>
                  </a:txBody>
                  <a:tcPr/>
                </a:tc>
                <a:extLst>
                  <a:ext uri="{0D108BD9-81ED-4DB2-BD59-A6C34878D82A}">
                    <a16:rowId xmlns:a16="http://schemas.microsoft.com/office/drawing/2014/main" val="1914199519"/>
                  </a:ext>
                </a:extLst>
              </a:tr>
              <a:tr h="646410">
                <a:tc>
                  <a:txBody>
                    <a:bodyPr/>
                    <a:lstStyle/>
                    <a:p>
                      <a:pPr algn="ctr"/>
                      <a:endParaRPr lang="en-US" sz="1000" dirty="0"/>
                    </a:p>
                    <a:p>
                      <a:pPr algn="ctr"/>
                      <a:r>
                        <a:rPr lang="en-US" sz="1000" dirty="0"/>
                        <a:t>Consistency</a:t>
                      </a:r>
                    </a:p>
                  </a:txBody>
                  <a:tcPr/>
                </a:tc>
                <a:tc>
                  <a:txBody>
                    <a:bodyPr/>
                    <a:lstStyle/>
                    <a:p>
                      <a:pPr algn="l"/>
                      <a:r>
                        <a:rPr lang="en-US" sz="1000" dirty="0"/>
                        <a:t>Data type: Inconsistency</a:t>
                      </a:r>
                    </a:p>
                    <a:p>
                      <a:pPr algn="l"/>
                      <a:r>
                        <a:rPr lang="en-US" sz="1000" dirty="0"/>
                        <a:t>Gender: Inconsistency</a:t>
                      </a:r>
                    </a:p>
                    <a:p>
                      <a:pPr algn="l"/>
                      <a:r>
                        <a:rPr lang="en-US" sz="1000" dirty="0"/>
                        <a:t>First Name: inconsistency</a:t>
                      </a:r>
                    </a:p>
                  </a:txBody>
                  <a:tcPr/>
                </a:tc>
                <a:tc>
                  <a:txBody>
                    <a:bodyPr/>
                    <a:lstStyle/>
                    <a:p>
                      <a:pPr algn="l"/>
                      <a:endParaRPr lang="en-US" sz="1000" dirty="0"/>
                    </a:p>
                    <a:p>
                      <a:pPr algn="l"/>
                      <a:r>
                        <a:rPr lang="en-US" sz="1000" dirty="0"/>
                        <a:t>State: Inconsistency</a:t>
                      </a:r>
                    </a:p>
                  </a:txBody>
                  <a:tcPr/>
                </a:tc>
                <a:tc>
                  <a:txBody>
                    <a:bodyPr/>
                    <a:lstStyle/>
                    <a:p>
                      <a:pPr algn="l"/>
                      <a:r>
                        <a:rPr lang="en-US" sz="1000" dirty="0" err="1"/>
                        <a:t>Cuustomer</a:t>
                      </a:r>
                      <a:r>
                        <a:rPr lang="en-US" sz="1000" dirty="0"/>
                        <a:t> id: Contains more id than customer address</a:t>
                      </a:r>
                    </a:p>
                  </a:txBody>
                  <a:tcPr/>
                </a:tc>
                <a:extLst>
                  <a:ext uri="{0D108BD9-81ED-4DB2-BD59-A6C34878D82A}">
                    <a16:rowId xmlns:a16="http://schemas.microsoft.com/office/drawing/2014/main" val="3040746198"/>
                  </a:ext>
                </a:extLst>
              </a:tr>
              <a:tr h="646410">
                <a:tc>
                  <a:txBody>
                    <a:bodyPr/>
                    <a:lstStyle/>
                    <a:p>
                      <a:pPr algn="ctr"/>
                      <a:endParaRPr lang="en-US" sz="1000" dirty="0"/>
                    </a:p>
                    <a:p>
                      <a:pPr algn="ctr"/>
                      <a:r>
                        <a:rPr lang="en-US" sz="1000" dirty="0"/>
                        <a:t>Currency</a:t>
                      </a:r>
                    </a:p>
                  </a:txBody>
                  <a:tcPr/>
                </a:tc>
                <a:tc>
                  <a:txBody>
                    <a:bodyPr/>
                    <a:lstStyle/>
                    <a:p>
                      <a:pPr algn="l"/>
                      <a:endParaRPr lang="en-US" sz="1000" dirty="0"/>
                    </a:p>
                    <a:p>
                      <a:pPr algn="l"/>
                      <a:r>
                        <a:rPr lang="en-US" sz="1000" dirty="0"/>
                        <a:t>Deceased customer: Filter out</a:t>
                      </a:r>
                    </a:p>
                  </a:txBody>
                  <a:tcPr/>
                </a:tc>
                <a:tc>
                  <a:txBody>
                    <a:bodyPr/>
                    <a:lstStyle/>
                    <a:p>
                      <a:pPr algn="l"/>
                      <a:endParaRPr lang="en-US" sz="1000" dirty="0"/>
                    </a:p>
                  </a:txBody>
                  <a:tcPr/>
                </a:tc>
                <a:tc>
                  <a:txBody>
                    <a:bodyPr/>
                    <a:lstStyle/>
                    <a:p>
                      <a:pPr algn="l"/>
                      <a:endParaRPr lang="en-US" sz="1000" dirty="0"/>
                    </a:p>
                  </a:txBody>
                  <a:tcPr/>
                </a:tc>
                <a:extLst>
                  <a:ext uri="{0D108BD9-81ED-4DB2-BD59-A6C34878D82A}">
                    <a16:rowId xmlns:a16="http://schemas.microsoft.com/office/drawing/2014/main" val="2340166273"/>
                  </a:ext>
                </a:extLst>
              </a:tr>
              <a:tr h="646410">
                <a:tc>
                  <a:txBody>
                    <a:bodyPr/>
                    <a:lstStyle/>
                    <a:p>
                      <a:pPr algn="ctr"/>
                      <a:endParaRPr lang="en-US" sz="1000" dirty="0"/>
                    </a:p>
                    <a:p>
                      <a:pPr algn="ctr"/>
                      <a:r>
                        <a:rPr lang="en-US" sz="1000" dirty="0"/>
                        <a:t>Relevancy</a:t>
                      </a:r>
                    </a:p>
                  </a:txBody>
                  <a:tcPr/>
                </a:tc>
                <a:tc>
                  <a:txBody>
                    <a:bodyPr/>
                    <a:lstStyle/>
                    <a:p>
                      <a:pPr algn="l"/>
                      <a:endParaRPr lang="en-US" sz="1000" dirty="0"/>
                    </a:p>
                    <a:p>
                      <a:pPr algn="l"/>
                      <a:r>
                        <a:rPr lang="en-US" sz="1000" dirty="0"/>
                        <a:t>Default column: delete</a:t>
                      </a:r>
                    </a:p>
                  </a:txBody>
                  <a:tcPr/>
                </a:tc>
                <a:tc>
                  <a:txBody>
                    <a:bodyPr/>
                    <a:lstStyle/>
                    <a:p>
                      <a:pPr algn="l"/>
                      <a:endParaRPr lang="en-US" sz="1000" dirty="0"/>
                    </a:p>
                  </a:txBody>
                  <a:tcPr/>
                </a:tc>
                <a:tc>
                  <a:txBody>
                    <a:bodyPr/>
                    <a:lstStyle/>
                    <a:p>
                      <a:pPr algn="l"/>
                      <a:r>
                        <a:rPr lang="en-US" sz="1000" dirty="0"/>
                        <a:t>Canceled status order: Filter out</a:t>
                      </a:r>
                    </a:p>
                  </a:txBody>
                  <a:tcPr/>
                </a:tc>
                <a:extLst>
                  <a:ext uri="{0D108BD9-81ED-4DB2-BD59-A6C34878D82A}">
                    <a16:rowId xmlns:a16="http://schemas.microsoft.com/office/drawing/2014/main" val="379617635"/>
                  </a:ext>
                </a:extLst>
              </a:tr>
              <a:tr h="646410">
                <a:tc>
                  <a:txBody>
                    <a:bodyPr/>
                    <a:lstStyle/>
                    <a:p>
                      <a:pPr algn="ctr"/>
                      <a:endParaRPr lang="en-US" sz="1000" dirty="0"/>
                    </a:p>
                    <a:p>
                      <a:pPr algn="ctr"/>
                      <a:r>
                        <a:rPr lang="en-US" sz="1000" dirty="0"/>
                        <a:t>Validity</a:t>
                      </a:r>
                    </a:p>
                  </a:txBody>
                  <a:tcPr/>
                </a:tc>
                <a:tc>
                  <a:txBody>
                    <a:bodyPr/>
                    <a:lstStyle/>
                    <a:p>
                      <a:pPr algn="l"/>
                      <a:endParaRPr lang="en-US" sz="1000" dirty="0"/>
                    </a:p>
                    <a:p>
                      <a:pPr algn="l"/>
                      <a:r>
                        <a:rPr lang="en-US" sz="1000" dirty="0"/>
                        <a:t>DOB for </a:t>
                      </a:r>
                      <a:r>
                        <a:rPr lang="en-US" sz="1000" dirty="0" err="1"/>
                        <a:t>Jephtha</a:t>
                      </a:r>
                      <a:r>
                        <a:rPr lang="en-US" sz="1000" dirty="0"/>
                        <a:t> varies widely from other DOBs</a:t>
                      </a:r>
                    </a:p>
                  </a:txBody>
                  <a:tcPr/>
                </a:tc>
                <a:tc>
                  <a:txBody>
                    <a:bodyPr/>
                    <a:lstStyle/>
                    <a:p>
                      <a:pPr algn="l"/>
                      <a:endParaRPr lang="en-US" sz="1000" dirty="0"/>
                    </a:p>
                  </a:txBody>
                  <a:tcPr/>
                </a:tc>
                <a:tc>
                  <a:txBody>
                    <a:bodyPr/>
                    <a:lstStyle/>
                    <a:p>
                      <a:pPr algn="l"/>
                      <a:r>
                        <a:rPr lang="en-US" sz="1000" dirty="0"/>
                        <a:t>List price: format</a:t>
                      </a:r>
                    </a:p>
                    <a:p>
                      <a:pPr algn="l"/>
                      <a:r>
                        <a:rPr lang="en-US" sz="1000" dirty="0"/>
                        <a:t>Product sold date: Format</a:t>
                      </a:r>
                    </a:p>
                  </a:txBody>
                  <a:tcPr/>
                </a:tc>
                <a:extLst>
                  <a:ext uri="{0D108BD9-81ED-4DB2-BD59-A6C34878D82A}">
                    <a16:rowId xmlns:a16="http://schemas.microsoft.com/office/drawing/2014/main" val="4115254576"/>
                  </a:ext>
                </a:extLst>
              </a:tr>
            </a:tbl>
          </a:graphicData>
        </a:graphic>
      </p:graphicFrame>
    </p:spTree>
    <p:extLst>
      <p:ext uri="{BB962C8B-B14F-4D97-AF65-F5344CB8AC3E}">
        <p14:creationId xmlns:p14="http://schemas.microsoft.com/office/powerpoint/2010/main" val="115542001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16315"/>
            <a:ext cx="9191402" cy="516327"/>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3857" y="0"/>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1" y="509603"/>
            <a:ext cx="4645055" cy="52742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000" dirty="0"/>
              <a:t>Current and New Customer Age Category and Wealth Segment Distribution</a:t>
            </a:r>
            <a:endParaRPr sz="1000" dirty="0"/>
          </a:p>
        </p:txBody>
      </p:sp>
      <p:sp>
        <p:nvSpPr>
          <p:cNvPr id="124" name="Shape 73"/>
          <p:cNvSpPr/>
          <p:nvPr/>
        </p:nvSpPr>
        <p:spPr>
          <a:xfrm>
            <a:off x="-2" y="891148"/>
            <a:ext cx="4623786" cy="105833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000" dirty="0"/>
              <a:t>Both categories have the largest customer base in their 50s. </a:t>
            </a:r>
          </a:p>
          <a:p>
            <a:pPr marL="171450" indent="-171450">
              <a:buFont typeface="Arial" panose="020B0604020202020204" pitchFamily="34" charset="0"/>
              <a:buChar char="•"/>
            </a:pPr>
            <a:r>
              <a:rPr lang="en-US" sz="1000" dirty="0"/>
              <a:t>The new customer demographics has more customers aged between 80 and 90 as opposed to the current customer demographics with only very few within those ages but someone in their 100s </a:t>
            </a:r>
          </a:p>
          <a:p>
            <a:pPr marL="171450" indent="-171450">
              <a:buFont typeface="Arial" panose="020B0604020202020204" pitchFamily="34" charset="0"/>
              <a:buChar char="•"/>
            </a:pPr>
            <a:r>
              <a:rPr lang="en-US" sz="1000" dirty="0"/>
              <a:t>The mass customer makes of majority of both categories</a:t>
            </a:r>
            <a:endParaRPr sz="1000" dirty="0"/>
          </a:p>
        </p:txBody>
      </p:sp>
      <p:grpSp>
        <p:nvGrpSpPr>
          <p:cNvPr id="127" name="Shape 74"/>
          <p:cNvGrpSpPr/>
          <p:nvPr/>
        </p:nvGrpSpPr>
        <p:grpSpPr>
          <a:xfrm>
            <a:off x="4636074" y="500012"/>
            <a:ext cx="4507925" cy="4643488"/>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94042"/>
              <a:ext cx="3800702" cy="2612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graphicFrame>
        <p:nvGraphicFramePr>
          <p:cNvPr id="10" name="Chart 9">
            <a:extLst>
              <a:ext uri="{FF2B5EF4-FFF2-40B4-BE49-F238E27FC236}">
                <a16:creationId xmlns:a16="http://schemas.microsoft.com/office/drawing/2014/main" id="{B52887A0-079F-4B1C-8FB7-FCCA5E32690E}"/>
              </a:ext>
            </a:extLst>
          </p:cNvPr>
          <p:cNvGraphicFramePr>
            <a:graphicFrameLocks/>
          </p:cNvGraphicFramePr>
          <p:nvPr>
            <p:extLst>
              <p:ext uri="{D42A27DB-BD31-4B8C-83A1-F6EECF244321}">
                <p14:modId xmlns:p14="http://schemas.microsoft.com/office/powerpoint/2010/main" val="4282764538"/>
              </p:ext>
            </p:extLst>
          </p:nvPr>
        </p:nvGraphicFramePr>
        <p:xfrm>
          <a:off x="4657344" y="478630"/>
          <a:ext cx="4474366" cy="23148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75B2DBEC-8288-470F-B5B5-164C90341F07}"/>
              </a:ext>
            </a:extLst>
          </p:cNvPr>
          <p:cNvGraphicFramePr>
            <a:graphicFrameLocks/>
          </p:cNvGraphicFramePr>
          <p:nvPr>
            <p:extLst>
              <p:ext uri="{D42A27DB-BD31-4B8C-83A1-F6EECF244321}">
                <p14:modId xmlns:p14="http://schemas.microsoft.com/office/powerpoint/2010/main" val="3335457838"/>
              </p:ext>
            </p:extLst>
          </p:nvPr>
        </p:nvGraphicFramePr>
        <p:xfrm>
          <a:off x="4657344" y="2793440"/>
          <a:ext cx="4486656" cy="23500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29943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0"/>
            <a:ext cx="9191402" cy="730616"/>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154246"/>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48770" y="730616"/>
            <a:ext cx="4486656" cy="38366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Customer Distribution by Gender</a:t>
            </a:r>
            <a:endParaRPr sz="1200" dirty="0"/>
          </a:p>
        </p:txBody>
      </p:sp>
      <p:sp>
        <p:nvSpPr>
          <p:cNvPr id="124" name="Shape 73"/>
          <p:cNvSpPr/>
          <p:nvPr/>
        </p:nvSpPr>
        <p:spPr>
          <a:xfrm>
            <a:off x="0" y="1330193"/>
            <a:ext cx="4504941" cy="158924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000" dirty="0"/>
              <a:t>There are three categories of gender Male, Female and Unknown</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The female gender is slightly more than the male  for both distribution with 51% for both</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dirty="0"/>
              <a:t>The fraction of customers whose gender is unknown if 2% for both current customers and new customers</a:t>
            </a:r>
          </a:p>
          <a:p>
            <a:pPr marL="285750" indent="-285750">
              <a:buFont typeface="Arial" panose="020B0604020202020204" pitchFamily="34" charset="0"/>
              <a:buChar char="•"/>
            </a:pPr>
            <a:endParaRPr sz="1000" dirty="0"/>
          </a:p>
        </p:txBody>
      </p:sp>
      <p:sp>
        <p:nvSpPr>
          <p:cNvPr id="125" name="Rectangle"/>
          <p:cNvSpPr/>
          <p:nvPr/>
        </p:nvSpPr>
        <p:spPr>
          <a:xfrm>
            <a:off x="4486654" y="730616"/>
            <a:ext cx="4657345" cy="4412885"/>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1" name="Chart 10">
            <a:extLst>
              <a:ext uri="{FF2B5EF4-FFF2-40B4-BE49-F238E27FC236}">
                <a16:creationId xmlns:a16="http://schemas.microsoft.com/office/drawing/2014/main" id="{20DEC380-E154-4F20-BB73-D3587FA9BBC0}"/>
              </a:ext>
            </a:extLst>
          </p:cNvPr>
          <p:cNvGraphicFramePr>
            <a:graphicFrameLocks/>
          </p:cNvGraphicFramePr>
          <p:nvPr>
            <p:extLst>
              <p:ext uri="{D42A27DB-BD31-4B8C-83A1-F6EECF244321}">
                <p14:modId xmlns:p14="http://schemas.microsoft.com/office/powerpoint/2010/main" val="242296251"/>
              </p:ext>
            </p:extLst>
          </p:nvPr>
        </p:nvGraphicFramePr>
        <p:xfrm>
          <a:off x="4486654" y="2861789"/>
          <a:ext cx="4643900" cy="22859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19B97232-2031-4728-AB96-24C1A53B8919}"/>
              </a:ext>
            </a:extLst>
          </p:cNvPr>
          <p:cNvGraphicFramePr>
            <a:graphicFrameLocks/>
          </p:cNvGraphicFramePr>
          <p:nvPr>
            <p:extLst>
              <p:ext uri="{D42A27DB-BD31-4B8C-83A1-F6EECF244321}">
                <p14:modId xmlns:p14="http://schemas.microsoft.com/office/powerpoint/2010/main" val="4211608788"/>
              </p:ext>
            </p:extLst>
          </p:nvPr>
        </p:nvGraphicFramePr>
        <p:xfrm>
          <a:off x="4486654" y="730616"/>
          <a:ext cx="4637887" cy="21251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54118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7930" y="0"/>
            <a:ext cx="9191402" cy="583434"/>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56825" y="5036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17929" y="583434"/>
            <a:ext cx="4321693" cy="38366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New Customers Car Ownership Status by State</a:t>
            </a:r>
            <a:endParaRPr sz="1200" dirty="0"/>
          </a:p>
        </p:txBody>
      </p:sp>
      <p:sp>
        <p:nvSpPr>
          <p:cNvPr id="124" name="Shape 73"/>
          <p:cNvSpPr/>
          <p:nvPr/>
        </p:nvSpPr>
        <p:spPr>
          <a:xfrm>
            <a:off x="0" y="1007756"/>
            <a:ext cx="4339622" cy="239774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Most of the new customers are from New South Wales (NSW). They have the highest number of car owners and non car owners with about two times more customers than the other 2 states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Victoria (VIC) and Queensland (QLD) follow far behind with Victoria having a few more customers for both groups. </a:t>
            </a:r>
          </a:p>
          <a:p>
            <a:pPr marL="285750" indent="-285750">
              <a:buFont typeface="Arial" panose="020B0604020202020204" pitchFamily="34" charset="0"/>
              <a:buChar char="•"/>
            </a:pPr>
            <a:endParaRPr lang="en-US" dirty="0"/>
          </a:p>
          <a:p>
            <a:endParaRPr dirty="0"/>
          </a:p>
        </p:txBody>
      </p:sp>
      <p:sp>
        <p:nvSpPr>
          <p:cNvPr id="125" name="Rectangle"/>
          <p:cNvSpPr/>
          <p:nvPr/>
        </p:nvSpPr>
        <p:spPr>
          <a:xfrm>
            <a:off x="4339623" y="583434"/>
            <a:ext cx="4786447" cy="4560066"/>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0BF291FD-A62F-44CA-AA42-5CD59FF7B084}"/>
              </a:ext>
            </a:extLst>
          </p:cNvPr>
          <p:cNvGraphicFramePr>
            <a:graphicFrameLocks/>
          </p:cNvGraphicFramePr>
          <p:nvPr>
            <p:extLst>
              <p:ext uri="{D42A27DB-BD31-4B8C-83A1-F6EECF244321}">
                <p14:modId xmlns:p14="http://schemas.microsoft.com/office/powerpoint/2010/main" val="46167014"/>
              </p:ext>
            </p:extLst>
          </p:nvPr>
        </p:nvGraphicFramePr>
        <p:xfrm>
          <a:off x="4303757" y="555812"/>
          <a:ext cx="4840244"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07016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62806"/>
            <a:ext cx="9191402" cy="56004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0" y="-32876"/>
            <a:ext cx="9191402"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15501" y="461262"/>
            <a:ext cx="4134600" cy="5960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Customer Distribution by Job Industry and Wealth Segment</a:t>
            </a:r>
          </a:p>
        </p:txBody>
      </p:sp>
      <p:sp>
        <p:nvSpPr>
          <p:cNvPr id="124" name="Shape 73"/>
          <p:cNvSpPr/>
          <p:nvPr/>
        </p:nvSpPr>
        <p:spPr>
          <a:xfrm>
            <a:off x="-1" y="1019582"/>
            <a:ext cx="4134600" cy="420624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The 4000 customers fell into 10 industry one of which includes the n/a category for customer’s whose industry was not listed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manufacturing industry has the highest number of customers closely followed by the financial services industry</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About 16% of the customers don’t have their job industry listed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manufacturing industry has the highest number of mass customers and affluent customers. However, the financial services industry has the highest number of high net worth customers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telecommunications, Agriculture and entertainment industry has the least number of customers respectively</a:t>
            </a:r>
          </a:p>
        </p:txBody>
      </p:sp>
      <p:sp>
        <p:nvSpPr>
          <p:cNvPr id="125" name="Rectangle"/>
          <p:cNvSpPr/>
          <p:nvPr/>
        </p:nvSpPr>
        <p:spPr>
          <a:xfrm>
            <a:off x="4119099" y="527172"/>
            <a:ext cx="5024901" cy="4616327"/>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53068DEC-4893-498C-B7BC-7C75C2530FE8}"/>
              </a:ext>
            </a:extLst>
          </p:cNvPr>
          <p:cNvGraphicFramePr>
            <a:graphicFrameLocks/>
          </p:cNvGraphicFramePr>
          <p:nvPr>
            <p:extLst>
              <p:ext uri="{D42A27DB-BD31-4B8C-83A1-F6EECF244321}">
                <p14:modId xmlns:p14="http://schemas.microsoft.com/office/powerpoint/2010/main" val="1118939342"/>
              </p:ext>
            </p:extLst>
          </p:nvPr>
        </p:nvGraphicFramePr>
        <p:xfrm>
          <a:off x="4134600" y="489465"/>
          <a:ext cx="5009399" cy="46540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04428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62806"/>
            <a:ext cx="9191402" cy="56004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0" y="-32876"/>
            <a:ext cx="9191402"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15501" y="461262"/>
            <a:ext cx="4134600" cy="38366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Wealth Segment and Average Profits by Month</a:t>
            </a:r>
          </a:p>
        </p:txBody>
      </p:sp>
      <p:sp>
        <p:nvSpPr>
          <p:cNvPr id="124" name="Shape 73"/>
          <p:cNvSpPr/>
          <p:nvPr/>
        </p:nvSpPr>
        <p:spPr>
          <a:xfrm>
            <a:off x="-1" y="1019582"/>
            <a:ext cx="4134600" cy="399388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The Affluent customers made the highest average profit at different times of the year including the beginning, middle and end of the year compared to the two other segments for sprocket Central Pty ltd. Despite these impressive figures, they also had the lowest average profits for three months, two out of which are consecutive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mass customers made the least average profit for Sprocket in 5 different months in the transaction year considered. It’s interesting to note however that the mass customers had the highest average profit for 3 months two of which were consecutive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High Net Worth customers made the average profit for 2 months and the least in 3 months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
        <p:nvSpPr>
          <p:cNvPr id="125" name="Rectangle"/>
          <p:cNvSpPr/>
          <p:nvPr/>
        </p:nvSpPr>
        <p:spPr>
          <a:xfrm>
            <a:off x="4119099" y="527172"/>
            <a:ext cx="5024901" cy="4616327"/>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53068DEC-4893-498C-B7BC-7C75C2530FE8}"/>
              </a:ext>
            </a:extLst>
          </p:cNvPr>
          <p:cNvGraphicFramePr>
            <a:graphicFrameLocks/>
          </p:cNvGraphicFramePr>
          <p:nvPr/>
        </p:nvGraphicFramePr>
        <p:xfrm>
          <a:off x="4134600" y="489465"/>
          <a:ext cx="5009399" cy="46540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365CAEC-F1AA-40B7-A1B2-40A1985C37D7}"/>
              </a:ext>
            </a:extLst>
          </p:cNvPr>
          <p:cNvGraphicFramePr>
            <a:graphicFrameLocks/>
          </p:cNvGraphicFramePr>
          <p:nvPr>
            <p:extLst>
              <p:ext uri="{D42A27DB-BD31-4B8C-83A1-F6EECF244321}">
                <p14:modId xmlns:p14="http://schemas.microsoft.com/office/powerpoint/2010/main" val="1142618759"/>
              </p:ext>
            </p:extLst>
          </p:nvPr>
        </p:nvGraphicFramePr>
        <p:xfrm>
          <a:off x="4150098" y="459534"/>
          <a:ext cx="5041303" cy="46839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8947019"/>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1793</TotalTime>
  <Words>1658</Words>
  <Application>Microsoft Office PowerPoint</Application>
  <PresentationFormat>On-screen Show (16:9)</PresentationFormat>
  <Paragraphs>256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ADEKEMI</dc:creator>
  <cp:lastModifiedBy>Adekemi Oreofe Alana</cp:lastModifiedBy>
  <cp:revision>62</cp:revision>
  <dcterms:modified xsi:type="dcterms:W3CDTF">2023-11-28T23:34:47Z</dcterms:modified>
</cp:coreProperties>
</file>