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7AAF-D63A-DD41-7838-4EDF6281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80353-8720-85E8-69F6-DA224F4A5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E134-533B-FED0-7300-EFA588EB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578C-9CCD-4263-BE47-EF36C875542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1C775-4A23-EBEC-FB39-0A24A458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5A1B-873B-F2B4-7BE8-9C80334B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D251-FD04-4090-ADF3-F3502A45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7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CB879-0DE1-0EFB-1E9F-BAE5D7825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8EB4B-AC34-2878-DBE8-E7024B514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4577A-FFA6-2BAE-EBDA-6E6003A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578C-9CCD-4263-BE47-EF36C875542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B8F5D-760F-2A4E-3217-C340F5A2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83B6E-4D45-FB7C-C7B3-6EFDEDD5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D251-FD04-4090-ADF3-F3502A45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51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239F2-0077-60C6-9C36-FCED830BE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0AF16-339D-7DB3-6CA7-7172768A3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B175-74D2-6D6E-FA35-31FA5663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578C-9CCD-4263-BE47-EF36C875542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3F783-C2D3-A12C-E2F0-285B3C40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7843-F0BB-DAC6-0377-08F6AD62F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D251-FD04-4090-ADF3-F3502A45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662B-65D2-E1E1-F9B0-0006F58B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BFB5-5CF8-369A-BE03-36ACCB74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A6826-9AAB-812B-B183-F3254F3AB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578C-9CCD-4263-BE47-EF36C875542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0322E-30F5-9D89-31BA-C88FF01F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DC368-7FBC-F610-2C74-C6692A1F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D251-FD04-4090-ADF3-F3502A45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4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F1B8-4DC9-E83A-C03F-8DEB2172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2ACB5-1A83-44C2-4326-269E7416E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935C7-0D26-9074-7949-31E6A1E1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578C-9CCD-4263-BE47-EF36C875542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526EC-8098-0773-B636-F5F95AB33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8D93-9945-42F5-686F-6F40A786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D251-FD04-4090-ADF3-F3502A45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2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AB38-D668-BDE5-D9A0-A1B921DA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29A2-6801-FF23-7BCE-367F7ED5D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B7048-C172-0D89-485C-D7FF2D4A4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D66B-2F01-AEF5-42BE-8EF7D38E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578C-9CCD-4263-BE47-EF36C875542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F60FD-EDFB-9D62-3B01-0CE0A0DA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061B2-D608-F280-18AB-F2BD1D6E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D251-FD04-4090-ADF3-F3502A45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A952F-7300-4779-6F7B-7E6FF4D66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C738C-82E2-B12F-5ACC-CD60FFBAA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AE78F-5229-1595-56E1-7B1B993FE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15C6E-0306-8114-3B8E-E1D6137D3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B40C6-5256-F933-83E5-07784B4AC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4F72AB-514B-3EBF-D43D-6BAF1927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578C-9CCD-4263-BE47-EF36C875542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E96AD-F21D-197C-B507-ED189AE3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2005D-FE92-D6EA-C401-7BC4C312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D251-FD04-4090-ADF3-F3502A45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6157-E996-C009-2FB3-53565B2E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1D37E-6206-2846-7DFE-08EEF3307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578C-9CCD-4263-BE47-EF36C875542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A07BB-5778-AD54-C334-64730B66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B82D5-EFE2-7EF2-BAD8-07ABA97E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D251-FD04-4090-ADF3-F3502A45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14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0C595-4DF1-D339-FDDE-117355A6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578C-9CCD-4263-BE47-EF36C875542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969AFF-0E66-FC86-A8CE-B14C93D0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4B734-CEA8-A004-6BA7-4F1578AF5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D251-FD04-4090-ADF3-F3502A45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58F75-336D-BE3C-DF65-B9A480E5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23F3-D82F-4C30-B764-19EC856D4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DDE6-0402-E2B7-58DC-BF814B0FE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81174-DDFD-9DCB-2F7B-82960909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578C-9CCD-4263-BE47-EF36C875542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4F60D-5873-5188-FE4A-DBFEF295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555F4-7F0F-A1A9-CEE7-9FF5DF08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D251-FD04-4090-ADF3-F3502A45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6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00B6-1714-7D81-FAF0-70EF4E1D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CD1A72-735D-4D2A-116F-9101B7390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B8725-8773-6C37-57F3-0DECA9F1A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97D15-ED45-8603-1060-4F12C7C3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C578C-9CCD-4263-BE47-EF36C875542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AE4AA-A66B-5F40-CB5F-BF8C88F8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4CACD-F235-6437-5ADA-064C64F5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D251-FD04-4090-ADF3-F3502A45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4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CB877-9CFB-961A-DDA3-D6B1CC38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BDF4-1040-7425-F006-54146AC74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1DC92-BD2C-3E34-DD98-7D93B5DFE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C578C-9CCD-4263-BE47-EF36C8755421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29D17-5EF3-6490-8BA3-A3EFDC47C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246B2-C86E-9C13-55C4-F67832B0F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58D251-FD04-4090-ADF3-F3502A452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49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F9512-8707-2C87-249F-A02529E9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3023754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en-US" sz="3800"/>
              <a:t>JAABIA Launches Innovative Geotechnical and Hydrogeological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658C9-1803-63EF-0948-E4B174EFE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1016076"/>
            <a:ext cx="4900143" cy="1709849"/>
          </a:xfrm>
        </p:spPr>
        <p:txBody>
          <a:bodyPr anchor="b">
            <a:normAutofit fontScale="92500" lnSpcReduction="10000"/>
          </a:bodyPr>
          <a:lstStyle/>
          <a:p>
            <a:r>
              <a:rPr lang="en-US" sz="1400" dirty="0"/>
              <a:t>Revolutionizing Geotechnical and Hydrogeological Solutions</a:t>
            </a:r>
          </a:p>
          <a:p>
            <a:endParaRPr lang="en-US" sz="1400" dirty="0"/>
          </a:p>
          <a:p>
            <a:r>
              <a:rPr lang="en-US" sz="1400" dirty="0"/>
              <a:t>Presented </a:t>
            </a:r>
          </a:p>
          <a:p>
            <a:r>
              <a:rPr lang="en-US" sz="1400" dirty="0"/>
              <a:t>By</a:t>
            </a:r>
          </a:p>
          <a:p>
            <a:endParaRPr lang="en-US" sz="1400" dirty="0"/>
          </a:p>
          <a:p>
            <a:r>
              <a:rPr lang="en-US" sz="1400" dirty="0"/>
              <a:t>Umar Adekola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purple logo&#10;&#10;Description automatically generated with medium confidence">
            <a:extLst>
              <a:ext uri="{FF2B5EF4-FFF2-40B4-BE49-F238E27FC236}">
                <a16:creationId xmlns:a16="http://schemas.microsoft.com/office/drawing/2014/main" id="{8FB5F4E1-C352-A324-FB4C-87A308767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2" r="-1" b="23940"/>
          <a:stretch/>
        </p:blipFill>
        <p:spPr>
          <a:xfrm>
            <a:off x="7114162" y="3676230"/>
            <a:ext cx="4324849" cy="2552007"/>
          </a:xfrm>
          <a:prstGeom prst="rect">
            <a:avLst/>
          </a:prstGeom>
        </p:spPr>
      </p:pic>
      <p:pic>
        <p:nvPicPr>
          <p:cNvPr id="14" name="Picture 13" descr="A collage of construction workers&#10;&#10;Description automatically generated">
            <a:extLst>
              <a:ext uri="{FF2B5EF4-FFF2-40B4-BE49-F238E27FC236}">
                <a16:creationId xmlns:a16="http://schemas.microsoft.com/office/drawing/2014/main" id="{245699C6-F400-451D-745C-004E82F5F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17" y="471113"/>
            <a:ext cx="4358095" cy="255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17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F9512-8707-2C87-249F-A02529E9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875" y="776837"/>
            <a:ext cx="4236251" cy="74165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800" dirty="0"/>
              <a:t>CONCLUSION &amp; 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658C9-1803-63EF-0948-E4B174EFE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1" y="1747752"/>
            <a:ext cx="6103284" cy="2069868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Conclusion &amp; Q&amp;A: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Summary of key points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Vision for JAABIA’s future and impact on the industry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Questions and discussion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purple logo&#10;&#10;Description automatically generated with medium confidence">
            <a:extLst>
              <a:ext uri="{FF2B5EF4-FFF2-40B4-BE49-F238E27FC236}">
                <a16:creationId xmlns:a16="http://schemas.microsoft.com/office/drawing/2014/main" id="{8FB5F4E1-C352-A324-FB4C-87A308767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2" r="-1" b="23940"/>
          <a:stretch/>
        </p:blipFill>
        <p:spPr>
          <a:xfrm>
            <a:off x="7321688" y="1348051"/>
            <a:ext cx="4022235" cy="237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865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F9512-8707-2C87-249F-A02529E9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169" y="954925"/>
            <a:ext cx="3544995" cy="652476"/>
          </a:xfrm>
        </p:spPr>
        <p:txBody>
          <a:bodyPr anchor="t">
            <a:normAutofit/>
          </a:bodyPr>
          <a:lstStyle/>
          <a:p>
            <a:pPr algn="l"/>
            <a:r>
              <a:rPr lang="en-US" sz="3800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658C9-1803-63EF-0948-E4B174EFE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500" y="2114550"/>
            <a:ext cx="5844428" cy="1866372"/>
          </a:xfrm>
        </p:spPr>
        <p:txBody>
          <a:bodyPr anchor="b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Overview of JAABIA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Introduction to the new comprehensive service offerings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Significance of this launch in the current market landscape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purple logo&#10;&#10;Description automatically generated with medium confidence">
            <a:extLst>
              <a:ext uri="{FF2B5EF4-FFF2-40B4-BE49-F238E27FC236}">
                <a16:creationId xmlns:a16="http://schemas.microsoft.com/office/drawing/2014/main" id="{8FB5F4E1-C352-A324-FB4C-87A308767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2" r="-1" b="23940"/>
          <a:stretch/>
        </p:blipFill>
        <p:spPr>
          <a:xfrm>
            <a:off x="8253353" y="183360"/>
            <a:ext cx="2046469" cy="1207580"/>
          </a:xfrm>
          <a:prstGeom prst="rect">
            <a:avLst/>
          </a:prstGeom>
        </p:spPr>
      </p:pic>
      <p:pic>
        <p:nvPicPr>
          <p:cNvPr id="14" name="Picture 13" descr="A collage of construction workers&#10;&#10;Description automatically generated">
            <a:extLst>
              <a:ext uri="{FF2B5EF4-FFF2-40B4-BE49-F238E27FC236}">
                <a16:creationId xmlns:a16="http://schemas.microsoft.com/office/drawing/2014/main" id="{245699C6-F400-451D-745C-004E82F5F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96" b="53439"/>
          <a:stretch/>
        </p:blipFill>
        <p:spPr>
          <a:xfrm>
            <a:off x="6857999" y="1871000"/>
            <a:ext cx="4837178" cy="229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579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F9512-8707-2C87-249F-A02529E9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500" y="759516"/>
            <a:ext cx="4083053" cy="65247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800" dirty="0"/>
              <a:t>PRODUCT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658C9-1803-63EF-0948-E4B174EFE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1" y="1569621"/>
            <a:ext cx="5916407" cy="3813909"/>
          </a:xfrm>
        </p:spPr>
        <p:txBody>
          <a:bodyPr anchor="b">
            <a:normAutofit fontScale="92500" lnSpcReduction="20000"/>
          </a:bodyPr>
          <a:lstStyle/>
          <a:p>
            <a:pPr algn="l"/>
            <a:r>
              <a:rPr lang="en-US" sz="2300" dirty="0"/>
              <a:t>Service Features: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900" dirty="0"/>
              <a:t>Geotechnical Engineering Consultancy: Expert advice on construction projects, foundation design, and slope stability analysis.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900" dirty="0"/>
              <a:t>Hydrogeological Consultancy: Groundwater resources assessment, aquifer characterization, and contamination remediation.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900" dirty="0"/>
              <a:t>Groundwater Geophysical Surveys: Advanced geophysical techniques for subsurface mapping.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900" dirty="0"/>
              <a:t>Borehole Drilling: Professional services for water wells and geotechnical investigations.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900" dirty="0"/>
              <a:t>Pump Installation and Maintenance: Comprehensive pump services for water supply and irrigation systems.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900" dirty="0"/>
              <a:t>Water Treatment: Quality checks for physicochemical and potentially toxic elements.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purple logo&#10;&#10;Description automatically generated with medium confidence">
            <a:extLst>
              <a:ext uri="{FF2B5EF4-FFF2-40B4-BE49-F238E27FC236}">
                <a16:creationId xmlns:a16="http://schemas.microsoft.com/office/drawing/2014/main" id="{8FB5F4E1-C352-A324-FB4C-87A308767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2" r="-1" b="23940"/>
          <a:stretch/>
        </p:blipFill>
        <p:spPr>
          <a:xfrm>
            <a:off x="6831448" y="204412"/>
            <a:ext cx="2046469" cy="1207580"/>
          </a:xfrm>
          <a:prstGeom prst="rect">
            <a:avLst/>
          </a:prstGeom>
        </p:spPr>
      </p:pic>
      <p:pic>
        <p:nvPicPr>
          <p:cNvPr id="14" name="Picture 13" descr="A collage of construction workers&#10;&#10;Description automatically generated">
            <a:extLst>
              <a:ext uri="{FF2B5EF4-FFF2-40B4-BE49-F238E27FC236}">
                <a16:creationId xmlns:a16="http://schemas.microsoft.com/office/drawing/2014/main" id="{245699C6-F400-451D-745C-004E82F5F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6" t="-382" r="47917" b="51773"/>
          <a:stretch/>
        </p:blipFill>
        <p:spPr>
          <a:xfrm>
            <a:off x="6647928" y="1905136"/>
            <a:ext cx="5073800" cy="22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937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F9512-8707-2C87-249F-A02529E9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948" y="664278"/>
            <a:ext cx="4083053" cy="65247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800" dirty="0"/>
              <a:t>PRODUCT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658C9-1803-63EF-0948-E4B174EFE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669" y="1458332"/>
            <a:ext cx="5916407" cy="317754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Service Benefits: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Innovative Solutions: Cutting-edge technology and methodologies.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Reliability: High-quality, accurate, and dependable services.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Expertise: Professional and experienced team of engineers and geologists.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Comprehensive Support: End-to-end solutions from consultation to maintenance.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purple logo&#10;&#10;Description automatically generated with medium confidence">
            <a:extLst>
              <a:ext uri="{FF2B5EF4-FFF2-40B4-BE49-F238E27FC236}">
                <a16:creationId xmlns:a16="http://schemas.microsoft.com/office/drawing/2014/main" id="{8FB5F4E1-C352-A324-FB4C-87A308767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2" r="-1" b="23940"/>
          <a:stretch/>
        </p:blipFill>
        <p:spPr>
          <a:xfrm>
            <a:off x="8253353" y="5142870"/>
            <a:ext cx="2046469" cy="1207580"/>
          </a:xfrm>
          <a:prstGeom prst="rect">
            <a:avLst/>
          </a:prstGeom>
        </p:spPr>
      </p:pic>
      <p:pic>
        <p:nvPicPr>
          <p:cNvPr id="14" name="Picture 13" descr="A collage of construction workers&#10;&#10;Description automatically generated">
            <a:extLst>
              <a:ext uri="{FF2B5EF4-FFF2-40B4-BE49-F238E27FC236}">
                <a16:creationId xmlns:a16="http://schemas.microsoft.com/office/drawing/2014/main" id="{245699C6-F400-451D-745C-004E82F5F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75" t="51174" r="4296" b="217"/>
          <a:stretch/>
        </p:blipFill>
        <p:spPr>
          <a:xfrm>
            <a:off x="6647928" y="1905136"/>
            <a:ext cx="5073800" cy="22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41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F9512-8707-2C87-249F-A02529E9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948" y="805221"/>
            <a:ext cx="4083053" cy="652476"/>
          </a:xfrm>
        </p:spPr>
        <p:txBody>
          <a:bodyPr anchor="t">
            <a:normAutofit/>
          </a:bodyPr>
          <a:lstStyle/>
          <a:p>
            <a:pPr algn="l"/>
            <a:r>
              <a:rPr lang="en-US" sz="3800" dirty="0"/>
              <a:t>MARKET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658C9-1803-63EF-0948-E4B174EFE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669" y="1458332"/>
            <a:ext cx="5916407" cy="3177540"/>
          </a:xfrm>
        </p:spPr>
        <p:txBody>
          <a:bodyPr anchor="b">
            <a:normAutofit fontScale="92500" lnSpcReduction="20000"/>
          </a:bodyPr>
          <a:lstStyle/>
          <a:p>
            <a:pPr algn="l"/>
            <a:r>
              <a:rPr lang="en-US" dirty="0"/>
              <a:t>Market Analysis: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Current Landscape: Overview of the geotechnical and hydrogeological services market in Nigeria.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Target Market Segments: Construction companies, government agencies, academic institutions, and rural communities.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Competitive Analysis: Positioning JAABIA against key competitors.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Market Opportunities: Growing demand for reliable water resource management and infrastructure development.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purple logo&#10;&#10;Description automatically generated with medium confidence">
            <a:extLst>
              <a:ext uri="{FF2B5EF4-FFF2-40B4-BE49-F238E27FC236}">
                <a16:creationId xmlns:a16="http://schemas.microsoft.com/office/drawing/2014/main" id="{8FB5F4E1-C352-A324-FB4C-87A308767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2" r="-1" b="23940"/>
          <a:stretch/>
        </p:blipFill>
        <p:spPr>
          <a:xfrm>
            <a:off x="9648707" y="5158254"/>
            <a:ext cx="2046469" cy="1207580"/>
          </a:xfrm>
          <a:prstGeom prst="rect">
            <a:avLst/>
          </a:prstGeom>
        </p:spPr>
      </p:pic>
      <p:pic>
        <p:nvPicPr>
          <p:cNvPr id="14" name="Picture 13" descr="A collage of construction workers&#10;&#10;Description automatically generated">
            <a:extLst>
              <a:ext uri="{FF2B5EF4-FFF2-40B4-BE49-F238E27FC236}">
                <a16:creationId xmlns:a16="http://schemas.microsoft.com/office/drawing/2014/main" id="{245699C6-F400-451D-745C-004E82F5F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21" t="-2002" r="-163" b="53393"/>
          <a:stretch/>
        </p:blipFill>
        <p:spPr>
          <a:xfrm>
            <a:off x="6884552" y="1905136"/>
            <a:ext cx="4837176" cy="22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62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F9512-8707-2C87-249F-A02529E9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934" y="805221"/>
            <a:ext cx="5407934" cy="65247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800" dirty="0"/>
              <a:t>PROMOTIONAL STRATEGIES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658C9-1803-63EF-0948-E4B174EFE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669" y="1458332"/>
            <a:ext cx="5916407" cy="3177540"/>
          </a:xfrm>
        </p:spPr>
        <p:txBody>
          <a:bodyPr anchor="b">
            <a:normAutofit fontScale="92500" lnSpcReduction="20000"/>
          </a:bodyPr>
          <a:lstStyle/>
          <a:p>
            <a:pPr algn="l"/>
            <a:r>
              <a:rPr lang="en-US" dirty="0"/>
              <a:t>Promotional Strategies: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Digital Marketing: Website optimization, social media campaigns, SEO, and email newsletters.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Content Marketing: Case studies, blog posts, video tutorials, and whitepapers.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Traditional Marketing: Print advertisements, participation in industry conferences, and local community events.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Partnerships: Collaborations with academic institutions, government agencies, and industry influencers.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purple logo&#10;&#10;Description automatically generated with medium confidence">
            <a:extLst>
              <a:ext uri="{FF2B5EF4-FFF2-40B4-BE49-F238E27FC236}">
                <a16:creationId xmlns:a16="http://schemas.microsoft.com/office/drawing/2014/main" id="{8FB5F4E1-C352-A324-FB4C-87A308767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2" r="-1" b="23940"/>
          <a:stretch/>
        </p:blipFill>
        <p:spPr>
          <a:xfrm>
            <a:off x="7230119" y="4635872"/>
            <a:ext cx="2477773" cy="1462084"/>
          </a:xfrm>
          <a:prstGeom prst="rect">
            <a:avLst/>
          </a:prstGeom>
        </p:spPr>
      </p:pic>
      <p:pic>
        <p:nvPicPr>
          <p:cNvPr id="14" name="Picture 13" descr="A collage of construction workers&#10;&#10;Description automatically generated">
            <a:extLst>
              <a:ext uri="{FF2B5EF4-FFF2-40B4-BE49-F238E27FC236}">
                <a16:creationId xmlns:a16="http://schemas.microsoft.com/office/drawing/2014/main" id="{245699C6-F400-451D-745C-004E82F5F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5" t="74" r="48106" b="51317"/>
          <a:stretch/>
        </p:blipFill>
        <p:spPr>
          <a:xfrm>
            <a:off x="6647928" y="1905136"/>
            <a:ext cx="5073800" cy="22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81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F9512-8707-2C87-249F-A02529E9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932" y="818345"/>
            <a:ext cx="4173213" cy="652476"/>
          </a:xfrm>
        </p:spPr>
        <p:txBody>
          <a:bodyPr anchor="t">
            <a:normAutofit/>
          </a:bodyPr>
          <a:lstStyle/>
          <a:p>
            <a:pPr algn="l"/>
            <a:r>
              <a:rPr lang="en-US" sz="3800" dirty="0"/>
              <a:t>PRICING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658C9-1803-63EF-0948-E4B174EFE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669" y="1458332"/>
            <a:ext cx="5916407" cy="317754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Pricing Strategy: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Competitive Pricing: Fair and competitive pricing model to attract and retain clients.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Value Proposition: Highlighting the value and benefits over competitors.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Discounts and Offers: Introductory discounts and package deals for early clients.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purple logo&#10;&#10;Description automatically generated with medium confidence">
            <a:extLst>
              <a:ext uri="{FF2B5EF4-FFF2-40B4-BE49-F238E27FC236}">
                <a16:creationId xmlns:a16="http://schemas.microsoft.com/office/drawing/2014/main" id="{8FB5F4E1-C352-A324-FB4C-87A308767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2" r="-1" b="23940"/>
          <a:stretch/>
        </p:blipFill>
        <p:spPr>
          <a:xfrm>
            <a:off x="9190402" y="5138146"/>
            <a:ext cx="2477773" cy="1462084"/>
          </a:xfrm>
          <a:prstGeom prst="rect">
            <a:avLst/>
          </a:prstGeom>
        </p:spPr>
      </p:pic>
      <p:pic>
        <p:nvPicPr>
          <p:cNvPr id="14" name="Picture 13" descr="A collage of construction workers&#10;&#10;Description automatically generated">
            <a:extLst>
              <a:ext uri="{FF2B5EF4-FFF2-40B4-BE49-F238E27FC236}">
                <a16:creationId xmlns:a16="http://schemas.microsoft.com/office/drawing/2014/main" id="{245699C6-F400-451D-745C-004E82F5F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72" t="51250" r="973" b="141"/>
          <a:stretch/>
        </p:blipFill>
        <p:spPr>
          <a:xfrm>
            <a:off x="6659076" y="1144583"/>
            <a:ext cx="5062652" cy="273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45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F9512-8707-2C87-249F-A02529E9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593" y="716041"/>
            <a:ext cx="5625728" cy="741656"/>
          </a:xfrm>
        </p:spPr>
        <p:txBody>
          <a:bodyPr anchor="t">
            <a:normAutofit fontScale="90000"/>
          </a:bodyPr>
          <a:lstStyle/>
          <a:p>
            <a:r>
              <a:rPr lang="en-US" sz="3800" dirty="0"/>
              <a:t>SALES &amp; DISTRIBUTION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658C9-1803-63EF-0948-E4B174EFE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669" y="1458332"/>
            <a:ext cx="5916407" cy="317754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Sales &amp; Distribution Plan: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Sales Channels: Direct sales, online inquiries, and partnerships with local distributors.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Distribution Networks: Efficient logistics and support systems to reach clients across Nigeria.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Sales Targets: Quarterly and yearly sales goals to measure success.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purple logo&#10;&#10;Description automatically generated with medium confidence">
            <a:extLst>
              <a:ext uri="{FF2B5EF4-FFF2-40B4-BE49-F238E27FC236}">
                <a16:creationId xmlns:a16="http://schemas.microsoft.com/office/drawing/2014/main" id="{8FB5F4E1-C352-A324-FB4C-87A308767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2" r="-1" b="23940"/>
          <a:stretch/>
        </p:blipFill>
        <p:spPr>
          <a:xfrm>
            <a:off x="6672943" y="57225"/>
            <a:ext cx="2477773" cy="1462084"/>
          </a:xfrm>
          <a:prstGeom prst="rect">
            <a:avLst/>
          </a:prstGeom>
        </p:spPr>
      </p:pic>
      <p:pic>
        <p:nvPicPr>
          <p:cNvPr id="14" name="Picture 13" descr="A collage of construction workers&#10;&#10;Description automatically generated">
            <a:extLst>
              <a:ext uri="{FF2B5EF4-FFF2-40B4-BE49-F238E27FC236}">
                <a16:creationId xmlns:a16="http://schemas.microsoft.com/office/drawing/2014/main" id="{245699C6-F400-451D-745C-004E82F5F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2" r="-265" b="51391"/>
          <a:stretch/>
        </p:blipFill>
        <p:spPr>
          <a:xfrm>
            <a:off x="6844133" y="2400205"/>
            <a:ext cx="4915841" cy="28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8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97725C-6431-496A-B11C-691354780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F9512-8707-2C87-249F-A02529E9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169" y="788267"/>
            <a:ext cx="3627265" cy="741656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800" dirty="0"/>
              <a:t>LAUNCH TIMELINE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658C9-1803-63EF-0948-E4B174EFE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1" y="1747752"/>
            <a:ext cx="6103284" cy="3178578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Launch Timeline: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Phase 1: Product development and testing (Months 1-3)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Phase 2: Pre-launch preparations and marketing (Months 4-5)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Phase 3: Official launch event and media coverage (Month 6)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dirty="0"/>
              <a:t>Phase 4: Post-launch follow-up and client feedback (Months 7-8)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purple logo&#10;&#10;Description automatically generated with medium confidence">
            <a:extLst>
              <a:ext uri="{FF2B5EF4-FFF2-40B4-BE49-F238E27FC236}">
                <a16:creationId xmlns:a16="http://schemas.microsoft.com/office/drawing/2014/main" id="{8FB5F4E1-C352-A324-FB4C-87A308767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2" r="-1" b="23940"/>
          <a:stretch/>
        </p:blipFill>
        <p:spPr>
          <a:xfrm>
            <a:off x="9194208" y="506346"/>
            <a:ext cx="2477773" cy="1462084"/>
          </a:xfrm>
          <a:prstGeom prst="rect">
            <a:avLst/>
          </a:prstGeom>
        </p:spPr>
      </p:pic>
      <p:pic>
        <p:nvPicPr>
          <p:cNvPr id="14" name="Picture 13" descr="A collage of construction workers&#10;&#10;Description automatically generated">
            <a:extLst>
              <a:ext uri="{FF2B5EF4-FFF2-40B4-BE49-F238E27FC236}">
                <a16:creationId xmlns:a16="http://schemas.microsoft.com/office/drawing/2014/main" id="{245699C6-F400-451D-745C-004E82F5F8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" t="51783" r="56918" b="-392"/>
          <a:stretch/>
        </p:blipFill>
        <p:spPr>
          <a:xfrm>
            <a:off x="6858000" y="2192948"/>
            <a:ext cx="4837176" cy="28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99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464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JAABIA Launches Innovative Geotechnical and Hydrogeological Services</vt:lpstr>
      <vt:lpstr>INTRODUCTION</vt:lpstr>
      <vt:lpstr>PRODUCT FEATURES</vt:lpstr>
      <vt:lpstr>PRODUCT BENEFITS</vt:lpstr>
      <vt:lpstr>MARKET ANALYSIS</vt:lpstr>
      <vt:lpstr>PROMOTIONAL STRATEGIES</vt:lpstr>
      <vt:lpstr>PRICING STRATEGY</vt:lpstr>
      <vt:lpstr>SALES &amp; DISTRIBUTION PLAN</vt:lpstr>
      <vt:lpstr>LAUNCH TIMELINE</vt:lpstr>
      <vt:lpstr>CONCLUSION &amp;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Umar Adekola</dc:creator>
  <cp:lastModifiedBy>Umar Adekola</cp:lastModifiedBy>
  <cp:revision>1</cp:revision>
  <dcterms:created xsi:type="dcterms:W3CDTF">2024-06-07T10:30:24Z</dcterms:created>
  <dcterms:modified xsi:type="dcterms:W3CDTF">2024-06-07T14:02:31Z</dcterms:modified>
</cp:coreProperties>
</file>