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3F"/>
    <a:srgbClr val="FFFFFF"/>
    <a:srgbClr val="F1C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9F366-B9E5-430D-A137-EDF77BF0A9A2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95EFC4E-45FD-4CA9-A7E3-2FD89BBAB96E}">
      <dgm:prSet/>
      <dgm:spPr/>
      <dgm:t>
        <a:bodyPr/>
        <a:lstStyle/>
        <a:p>
          <a:r>
            <a:rPr lang="en-US" b="1" dirty="0"/>
            <a:t>Import Visuals/ 3-Demos</a:t>
          </a:r>
          <a:endParaRPr lang="en-US" dirty="0"/>
        </a:p>
      </dgm:t>
    </dgm:pt>
    <dgm:pt modelId="{AEBCF82B-844D-4359-8B40-EEC5848E784F}" type="parTrans" cxnId="{2087F533-A2BD-403A-B017-1F51074F9F3F}">
      <dgm:prSet/>
      <dgm:spPr/>
      <dgm:t>
        <a:bodyPr/>
        <a:lstStyle/>
        <a:p>
          <a:endParaRPr lang="en-US"/>
        </a:p>
      </dgm:t>
    </dgm:pt>
    <dgm:pt modelId="{F4119FF9-3D91-4ADF-8F44-8D3FD3143B2A}" type="sibTrans" cxnId="{2087F533-A2BD-403A-B017-1F51074F9F3F}">
      <dgm:prSet/>
      <dgm:spPr/>
      <dgm:t>
        <a:bodyPr/>
        <a:lstStyle/>
        <a:p>
          <a:endParaRPr lang="en-US"/>
        </a:p>
      </dgm:t>
    </dgm:pt>
    <dgm:pt modelId="{154F0398-7560-4AB5-B456-ABF6E7BB944A}">
      <dgm:prSet/>
      <dgm:spPr/>
      <dgm:t>
        <a:bodyPr/>
        <a:lstStyle/>
        <a:p>
          <a:r>
            <a:rPr lang="en-US" b="1" dirty="0"/>
            <a:t>Page Layout and Formatting/Demo</a:t>
          </a:r>
          <a:endParaRPr lang="en-US" dirty="0"/>
        </a:p>
      </dgm:t>
    </dgm:pt>
    <dgm:pt modelId="{77F18699-B076-4AFA-B335-1608E60C60A4}" type="parTrans" cxnId="{FFAEC356-8139-4F07-BE5F-15DA31305A5D}">
      <dgm:prSet/>
      <dgm:spPr/>
      <dgm:t>
        <a:bodyPr/>
        <a:lstStyle/>
        <a:p>
          <a:endParaRPr lang="en-US"/>
        </a:p>
      </dgm:t>
    </dgm:pt>
    <dgm:pt modelId="{9950F97A-75EA-416C-A779-A1AC30F2115D}" type="sibTrans" cxnId="{FFAEC356-8139-4F07-BE5F-15DA31305A5D}">
      <dgm:prSet/>
      <dgm:spPr/>
      <dgm:t>
        <a:bodyPr/>
        <a:lstStyle/>
        <a:p>
          <a:endParaRPr lang="en-US"/>
        </a:p>
      </dgm:t>
    </dgm:pt>
    <dgm:pt modelId="{4FBC1358-E989-4E4A-B5A1-AAF6AB22578E}">
      <dgm:prSet/>
      <dgm:spPr/>
      <dgm:t>
        <a:bodyPr/>
        <a:lstStyle/>
        <a:p>
          <a:r>
            <a:rPr lang="en-US" dirty="0"/>
            <a:t>Q/A  ---</a:t>
          </a:r>
        </a:p>
        <a:p>
          <a:r>
            <a:rPr lang="en-US" dirty="0"/>
            <a:t>Bonus Session- Analytics (Forecasting in </a:t>
          </a:r>
          <a:r>
            <a:rPr lang="en-US" dirty="0" err="1"/>
            <a:t>powerbi</a:t>
          </a:r>
          <a:r>
            <a:rPr lang="en-US" dirty="0"/>
            <a:t>)</a:t>
          </a:r>
        </a:p>
      </dgm:t>
    </dgm:pt>
    <dgm:pt modelId="{88DFAB05-8148-4670-A4FC-D5EE02E3AAD9}" type="parTrans" cxnId="{3A154893-9A54-44BA-9813-D4395EE2FD4A}">
      <dgm:prSet/>
      <dgm:spPr/>
      <dgm:t>
        <a:bodyPr/>
        <a:lstStyle/>
        <a:p>
          <a:endParaRPr lang="en-US"/>
        </a:p>
      </dgm:t>
    </dgm:pt>
    <dgm:pt modelId="{A90ADB26-3ED6-4C29-87E9-545BF3AFCA17}" type="sibTrans" cxnId="{3A154893-9A54-44BA-9813-D4395EE2FD4A}">
      <dgm:prSet/>
      <dgm:spPr/>
      <dgm:t>
        <a:bodyPr/>
        <a:lstStyle/>
        <a:p>
          <a:endParaRPr lang="en-US"/>
        </a:p>
      </dgm:t>
    </dgm:pt>
    <dgm:pt modelId="{831CC426-9050-4C8D-A093-EA22D67EBA96}" type="pres">
      <dgm:prSet presAssocID="{5109F366-B9E5-430D-A137-EDF77BF0A9A2}" presName="linearFlow" presStyleCnt="0">
        <dgm:presLayoutVars>
          <dgm:dir/>
          <dgm:resizeHandles val="exact"/>
        </dgm:presLayoutVars>
      </dgm:prSet>
      <dgm:spPr/>
    </dgm:pt>
    <dgm:pt modelId="{5743B24A-918E-4585-916E-F5FB03FDE15F}" type="pres">
      <dgm:prSet presAssocID="{195EFC4E-45FD-4CA9-A7E3-2FD89BBAB96E}" presName="composite" presStyleCnt="0"/>
      <dgm:spPr/>
    </dgm:pt>
    <dgm:pt modelId="{4DABF765-9B00-47FC-ABB7-4E2F077719D4}" type="pres">
      <dgm:prSet presAssocID="{195EFC4E-45FD-4CA9-A7E3-2FD89BBAB96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536530-7615-477F-A562-E9B50F07B58F}" type="pres">
      <dgm:prSet presAssocID="{195EFC4E-45FD-4CA9-A7E3-2FD89BBAB96E}" presName="txShp" presStyleLbl="node1" presStyleIdx="0" presStyleCnt="3">
        <dgm:presLayoutVars>
          <dgm:bulletEnabled val="1"/>
        </dgm:presLayoutVars>
      </dgm:prSet>
      <dgm:spPr/>
    </dgm:pt>
    <dgm:pt modelId="{FA9EF9DF-A574-4A38-BC9F-17EDE821813A}" type="pres">
      <dgm:prSet presAssocID="{F4119FF9-3D91-4ADF-8F44-8D3FD3143B2A}" presName="spacing" presStyleCnt="0"/>
      <dgm:spPr/>
    </dgm:pt>
    <dgm:pt modelId="{6D62D995-0EA1-4890-A753-AF0EA35AA560}" type="pres">
      <dgm:prSet presAssocID="{154F0398-7560-4AB5-B456-ABF6E7BB944A}" presName="composite" presStyleCnt="0"/>
      <dgm:spPr/>
    </dgm:pt>
    <dgm:pt modelId="{CA98BCA5-C5BA-4152-867C-A730B5005FA3}" type="pres">
      <dgm:prSet presAssocID="{154F0398-7560-4AB5-B456-ABF6E7BB944A}" presName="imgShp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90F06F-33DA-46AB-B0C5-FA231B2225D8}" type="pres">
      <dgm:prSet presAssocID="{154F0398-7560-4AB5-B456-ABF6E7BB944A}" presName="txShp" presStyleLbl="node1" presStyleIdx="1" presStyleCnt="3">
        <dgm:presLayoutVars>
          <dgm:bulletEnabled val="1"/>
        </dgm:presLayoutVars>
      </dgm:prSet>
      <dgm:spPr/>
    </dgm:pt>
    <dgm:pt modelId="{FB4C612B-907B-4219-93D2-480DF3C5C25C}" type="pres">
      <dgm:prSet presAssocID="{9950F97A-75EA-416C-A779-A1AC30F2115D}" presName="spacing" presStyleCnt="0"/>
      <dgm:spPr/>
    </dgm:pt>
    <dgm:pt modelId="{4B8C5FA5-68F2-44D7-9CBD-6B2570108578}" type="pres">
      <dgm:prSet presAssocID="{4FBC1358-E989-4E4A-B5A1-AAF6AB22578E}" presName="composite" presStyleCnt="0"/>
      <dgm:spPr/>
    </dgm:pt>
    <dgm:pt modelId="{A49D7353-6904-4D2D-A8BE-9A9EC268C644}" type="pres">
      <dgm:prSet presAssocID="{4FBC1358-E989-4E4A-B5A1-AAF6AB22578E}" presName="imgShp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B25463-7AEF-4929-BB0F-07450B8E071D}" type="pres">
      <dgm:prSet presAssocID="{4FBC1358-E989-4E4A-B5A1-AAF6AB22578E}" presName="txShp" presStyleLbl="node1" presStyleIdx="2" presStyleCnt="3">
        <dgm:presLayoutVars>
          <dgm:bulletEnabled val="1"/>
        </dgm:presLayoutVars>
      </dgm:prSet>
      <dgm:spPr/>
    </dgm:pt>
  </dgm:ptLst>
  <dgm:cxnLst>
    <dgm:cxn modelId="{FCE49B01-0A89-44F1-908E-7886562FCE3F}" type="presOf" srcId="{5109F366-B9E5-430D-A137-EDF77BF0A9A2}" destId="{831CC426-9050-4C8D-A093-EA22D67EBA96}" srcOrd="0" destOrd="0" presId="urn:microsoft.com/office/officeart/2005/8/layout/vList3"/>
    <dgm:cxn modelId="{029A8712-B85A-40B0-B3AF-5F01C9AECBE1}" type="presOf" srcId="{4FBC1358-E989-4E4A-B5A1-AAF6AB22578E}" destId="{E0B25463-7AEF-4929-BB0F-07450B8E071D}" srcOrd="0" destOrd="0" presId="urn:microsoft.com/office/officeart/2005/8/layout/vList3"/>
    <dgm:cxn modelId="{2087F533-A2BD-403A-B017-1F51074F9F3F}" srcId="{5109F366-B9E5-430D-A137-EDF77BF0A9A2}" destId="{195EFC4E-45FD-4CA9-A7E3-2FD89BBAB96E}" srcOrd="0" destOrd="0" parTransId="{AEBCF82B-844D-4359-8B40-EEC5848E784F}" sibTransId="{F4119FF9-3D91-4ADF-8F44-8D3FD3143B2A}"/>
    <dgm:cxn modelId="{96B0515C-2D43-4F80-858D-466FB51E9BDE}" type="presOf" srcId="{154F0398-7560-4AB5-B456-ABF6E7BB944A}" destId="{0090F06F-33DA-46AB-B0C5-FA231B2225D8}" srcOrd="0" destOrd="0" presId="urn:microsoft.com/office/officeart/2005/8/layout/vList3"/>
    <dgm:cxn modelId="{FFAEC356-8139-4F07-BE5F-15DA31305A5D}" srcId="{5109F366-B9E5-430D-A137-EDF77BF0A9A2}" destId="{154F0398-7560-4AB5-B456-ABF6E7BB944A}" srcOrd="1" destOrd="0" parTransId="{77F18699-B076-4AFA-B335-1608E60C60A4}" sibTransId="{9950F97A-75EA-416C-A779-A1AC30F2115D}"/>
    <dgm:cxn modelId="{3A154893-9A54-44BA-9813-D4395EE2FD4A}" srcId="{5109F366-B9E5-430D-A137-EDF77BF0A9A2}" destId="{4FBC1358-E989-4E4A-B5A1-AAF6AB22578E}" srcOrd="2" destOrd="0" parTransId="{88DFAB05-8148-4670-A4FC-D5EE02E3AAD9}" sibTransId="{A90ADB26-3ED6-4C29-87E9-545BF3AFCA17}"/>
    <dgm:cxn modelId="{DA2731E7-D91B-43C5-8BC8-B5BC78841E4C}" type="presOf" srcId="{195EFC4E-45FD-4CA9-A7E3-2FD89BBAB96E}" destId="{2D536530-7615-477F-A562-E9B50F07B58F}" srcOrd="0" destOrd="0" presId="urn:microsoft.com/office/officeart/2005/8/layout/vList3"/>
    <dgm:cxn modelId="{A925C0A6-AFDD-46F4-9982-0DC771052388}" type="presParOf" srcId="{831CC426-9050-4C8D-A093-EA22D67EBA96}" destId="{5743B24A-918E-4585-916E-F5FB03FDE15F}" srcOrd="0" destOrd="0" presId="urn:microsoft.com/office/officeart/2005/8/layout/vList3"/>
    <dgm:cxn modelId="{EC93B037-98FD-4473-9E43-9F40AD7B3968}" type="presParOf" srcId="{5743B24A-918E-4585-916E-F5FB03FDE15F}" destId="{4DABF765-9B00-47FC-ABB7-4E2F077719D4}" srcOrd="0" destOrd="0" presId="urn:microsoft.com/office/officeart/2005/8/layout/vList3"/>
    <dgm:cxn modelId="{B449628D-D5B1-4B27-9D80-4EE822349629}" type="presParOf" srcId="{5743B24A-918E-4585-916E-F5FB03FDE15F}" destId="{2D536530-7615-477F-A562-E9B50F07B58F}" srcOrd="1" destOrd="0" presId="urn:microsoft.com/office/officeart/2005/8/layout/vList3"/>
    <dgm:cxn modelId="{42738FA0-2DA4-42B3-AC0C-5E3BB7DE9214}" type="presParOf" srcId="{831CC426-9050-4C8D-A093-EA22D67EBA96}" destId="{FA9EF9DF-A574-4A38-BC9F-17EDE821813A}" srcOrd="1" destOrd="0" presId="urn:microsoft.com/office/officeart/2005/8/layout/vList3"/>
    <dgm:cxn modelId="{8451D33C-7D0B-42CF-B2B9-38E325277161}" type="presParOf" srcId="{831CC426-9050-4C8D-A093-EA22D67EBA96}" destId="{6D62D995-0EA1-4890-A753-AF0EA35AA560}" srcOrd="2" destOrd="0" presId="urn:microsoft.com/office/officeart/2005/8/layout/vList3"/>
    <dgm:cxn modelId="{3E062AF4-CA71-4F27-A1BD-9ACEA73669C9}" type="presParOf" srcId="{6D62D995-0EA1-4890-A753-AF0EA35AA560}" destId="{CA98BCA5-C5BA-4152-867C-A730B5005FA3}" srcOrd="0" destOrd="0" presId="urn:microsoft.com/office/officeart/2005/8/layout/vList3"/>
    <dgm:cxn modelId="{D1BBD06A-2D54-4EBA-9269-BB6A75BCB557}" type="presParOf" srcId="{6D62D995-0EA1-4890-A753-AF0EA35AA560}" destId="{0090F06F-33DA-46AB-B0C5-FA231B2225D8}" srcOrd="1" destOrd="0" presId="urn:microsoft.com/office/officeart/2005/8/layout/vList3"/>
    <dgm:cxn modelId="{B3396E08-E479-4078-902E-74FB9EC0CEF3}" type="presParOf" srcId="{831CC426-9050-4C8D-A093-EA22D67EBA96}" destId="{FB4C612B-907B-4219-93D2-480DF3C5C25C}" srcOrd="3" destOrd="0" presId="urn:microsoft.com/office/officeart/2005/8/layout/vList3"/>
    <dgm:cxn modelId="{F84EDA1B-1032-4398-9000-58F1DE36E2CF}" type="presParOf" srcId="{831CC426-9050-4C8D-A093-EA22D67EBA96}" destId="{4B8C5FA5-68F2-44D7-9CBD-6B2570108578}" srcOrd="4" destOrd="0" presId="urn:microsoft.com/office/officeart/2005/8/layout/vList3"/>
    <dgm:cxn modelId="{B96F2BBC-4699-454D-B9DD-F88A9FF7E87B}" type="presParOf" srcId="{4B8C5FA5-68F2-44D7-9CBD-6B2570108578}" destId="{A49D7353-6904-4D2D-A8BE-9A9EC268C644}" srcOrd="0" destOrd="0" presId="urn:microsoft.com/office/officeart/2005/8/layout/vList3"/>
    <dgm:cxn modelId="{75C0F6CC-8EA0-4FD5-96D0-377DA758D7B8}" type="presParOf" srcId="{4B8C5FA5-68F2-44D7-9CBD-6B2570108578}" destId="{E0B25463-7AEF-4929-BB0F-07450B8E07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36530-7615-477F-A562-E9B50F07B58F}">
      <dsp:nvSpPr>
        <dsp:cNvPr id="0" name=""/>
        <dsp:cNvSpPr/>
      </dsp:nvSpPr>
      <dsp:spPr>
        <a:xfrm rot="10800000">
          <a:off x="1944841" y="1666"/>
          <a:ext cx="6244123" cy="148829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56296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Import Visuals/ 3-Demos</a:t>
          </a:r>
          <a:endParaRPr lang="en-US" sz="2700" kern="1200" dirty="0"/>
        </a:p>
      </dsp:txBody>
      <dsp:txXfrm rot="10800000">
        <a:off x="2316914" y="1666"/>
        <a:ext cx="5872050" cy="1488293"/>
      </dsp:txXfrm>
    </dsp:sp>
    <dsp:sp modelId="{4DABF765-9B00-47FC-ABB7-4E2F077719D4}">
      <dsp:nvSpPr>
        <dsp:cNvPr id="0" name=""/>
        <dsp:cNvSpPr/>
      </dsp:nvSpPr>
      <dsp:spPr>
        <a:xfrm>
          <a:off x="1200694" y="1666"/>
          <a:ext cx="1488293" cy="1488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090F06F-33DA-46AB-B0C5-FA231B2225D8}">
      <dsp:nvSpPr>
        <dsp:cNvPr id="0" name=""/>
        <dsp:cNvSpPr/>
      </dsp:nvSpPr>
      <dsp:spPr>
        <a:xfrm rot="10800000">
          <a:off x="1944841" y="1934226"/>
          <a:ext cx="6244123" cy="148829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56296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Page Layout and Formatting/Demo</a:t>
          </a:r>
          <a:endParaRPr lang="en-US" sz="2700" kern="1200" dirty="0"/>
        </a:p>
      </dsp:txBody>
      <dsp:txXfrm rot="10800000">
        <a:off x="2316914" y="1934226"/>
        <a:ext cx="5872050" cy="1488293"/>
      </dsp:txXfrm>
    </dsp:sp>
    <dsp:sp modelId="{CA98BCA5-C5BA-4152-867C-A730B5005FA3}">
      <dsp:nvSpPr>
        <dsp:cNvPr id="0" name=""/>
        <dsp:cNvSpPr/>
      </dsp:nvSpPr>
      <dsp:spPr>
        <a:xfrm>
          <a:off x="1200694" y="1934226"/>
          <a:ext cx="1488293" cy="14882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0B25463-7AEF-4929-BB0F-07450B8E071D}">
      <dsp:nvSpPr>
        <dsp:cNvPr id="0" name=""/>
        <dsp:cNvSpPr/>
      </dsp:nvSpPr>
      <dsp:spPr>
        <a:xfrm rot="10800000">
          <a:off x="1944841" y="3866786"/>
          <a:ext cx="6244123" cy="148829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56296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Q/A  ---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Bonus Session- Analytics (Forecasting in </a:t>
          </a:r>
          <a:r>
            <a:rPr lang="en-US" sz="2700" kern="1200" dirty="0" err="1"/>
            <a:t>powerbi</a:t>
          </a:r>
          <a:r>
            <a:rPr lang="en-US" sz="2700" kern="1200" dirty="0"/>
            <a:t>)</a:t>
          </a:r>
        </a:p>
      </dsp:txBody>
      <dsp:txXfrm rot="10800000">
        <a:off x="2316914" y="3866786"/>
        <a:ext cx="5872050" cy="1488293"/>
      </dsp:txXfrm>
    </dsp:sp>
    <dsp:sp modelId="{A49D7353-6904-4D2D-A8BE-9A9EC268C644}">
      <dsp:nvSpPr>
        <dsp:cNvPr id="0" name=""/>
        <dsp:cNvSpPr/>
      </dsp:nvSpPr>
      <dsp:spPr>
        <a:xfrm>
          <a:off x="1200694" y="3866786"/>
          <a:ext cx="1488293" cy="14882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90CE-2608-4B3D-9056-414A5BAB3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FB96-E03D-44F7-81A0-752AA0898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3C8F-6DD2-4A35-AA82-D9F4742D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8235-EB93-41F3-8AD1-2C231B3A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9DA2-C1BC-4898-826C-F043CC7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CF8D-AF5E-4400-B82A-7CB5C252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29FEF-38EE-4A44-8ED0-3A0AFC5F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F328-EDB3-42B0-A420-A84C15C9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96AB-BD6B-4DEF-BB1C-48C7CE2B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391E-9FA1-44B0-90CE-B3C56A6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C53FD-2296-420C-BD44-B6A6D0C96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83FA-788B-4893-8AF3-56318D551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7BF4-A3AF-4091-AA7F-E41B15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6CDF-FFD2-445E-902A-7C4FB65F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E954-A767-4849-AC4B-9132BBE2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889-7655-43EF-B84B-AF961471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E602-2F19-4DEA-8EE3-FFFA4C01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C506-C159-4F24-9409-6512BE8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DBD7-A89B-4B52-95EC-E98F4E9B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B884-6782-42AA-9938-C16DDD33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02B2-C2BA-4664-AD56-2BB4D1BF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8EB1-6FD4-414B-BB9A-06E83B58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2699-F25A-42D1-8B81-D6D6AF10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EA32-16CE-4393-86E5-E702A118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81BE-29B8-4CE8-AE84-C5DE35B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056-2163-4CA6-B09E-51F6F31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1265-69D4-466C-A2AE-BB5CB774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B883-A968-4BFF-AA4A-4820568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F17DC-1733-45FE-800D-933BADE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C1BF-6412-413A-875D-5076116D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5BF8-84DE-42A5-9122-F48BB591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F2A-9F10-4CDE-91FC-8C79B106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E221-2E6D-44BB-94D3-BCF58BFE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1953F-EDCD-4B74-A35B-9FDF62A5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60999-B1FA-4F47-9DE6-98C5746D3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C3C07-928E-4396-B1CF-9323D734B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99FA3-4A68-4401-81E5-37B8C9AC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B15FD-002F-4147-A55C-F66AF10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BC35-A332-4B65-9D48-6EEA6C07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4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C091-0F24-42D1-A0F7-D6A8A81D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6692B-72CE-46FD-B80D-7DC1C606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312B0-6107-4A91-880E-C3CB0E80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91B2-DF2D-4197-988C-EBD60E3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2E153-D2E0-425C-A7AF-2CE3B68C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E83E-48FE-4952-8217-FBF3D7B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4775-7288-4C0F-B6F5-9EABD54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A7E1-5408-4CE3-A21C-BDE76D3E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F476-8663-4D11-BD16-B8AD5F22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CB023-108C-49BD-B5F5-7AA7A411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D89B-5276-4650-842A-CE883921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375A-9240-4A53-908D-866D92DE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93CA-3355-4AA4-B981-8C39E14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81B5-5AC3-41C3-AF38-88C75CF1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7E526-9A68-4DDA-BDFE-5FA2E0D7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F905F-33FF-4069-9569-14D50446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813E-1D76-4581-A61F-DD54EC3A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408A-DB45-4567-B1CD-A7B8C447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B746A-A847-4E9E-B696-FC7507C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B9D7A-E99A-4EB0-BF08-8E604804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03D4-8C9C-4E3B-A5B8-43B7DFD9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1F1D-919D-4990-B7CD-C0F5F94D3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7E44-9D33-4C87-AF6E-85A1E3D7FA6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6B67-BFD5-4E38-91F5-40A296098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F7F3-721D-49A9-9E6C-C0CB7AD5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0377-5654-4CC9-8D22-47DB99EA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ommons.wikimedia.org/wiki/File%3ALinkedin_Shiny_Icon.svg" TargetMode="External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File:Twitter_bird_logo_2012.sv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8D5D5-F9D7-4282-BE35-3501D178DB9F}"/>
              </a:ext>
            </a:extLst>
          </p:cNvPr>
          <p:cNvSpPr/>
          <p:nvPr/>
        </p:nvSpPr>
        <p:spPr>
          <a:xfrm>
            <a:off x="0" y="30030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DC14-B0D5-4ED6-BEF3-B754C5CD8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4" y="2072630"/>
            <a:ext cx="11441151" cy="109904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Power BI Made Easy in 10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8F53-2027-461E-859F-607C2500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732" y="360226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/>
              <a:t>Power BI Overview (Day 08)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7A32F-BCD3-4944-A894-61975A9FB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8" b="14385"/>
          <a:stretch/>
        </p:blipFill>
        <p:spPr>
          <a:xfrm>
            <a:off x="2414946" y="384486"/>
            <a:ext cx="6791788" cy="1901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BCAC9-55D2-48D8-9007-5198B81F7FB8}"/>
              </a:ext>
            </a:extLst>
          </p:cNvPr>
          <p:cNvSpPr txBox="1"/>
          <p:nvPr/>
        </p:nvSpPr>
        <p:spPr>
          <a:xfrm>
            <a:off x="743413" y="5856829"/>
            <a:ext cx="1070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MCT Naija Power BI User Group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F5D678-EBA9-4275-B721-FC4FA1B9D92C}"/>
              </a:ext>
            </a:extLst>
          </p:cNvPr>
          <p:cNvGrpSpPr/>
          <p:nvPr/>
        </p:nvGrpSpPr>
        <p:grpSpPr>
          <a:xfrm>
            <a:off x="5006900" y="4362052"/>
            <a:ext cx="2442117" cy="1528230"/>
            <a:chOff x="7382107" y="4328599"/>
            <a:chExt cx="2442117" cy="15282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DC9FDF-F248-42B6-98CE-7E520CC3E7C6}"/>
                </a:ext>
              </a:extLst>
            </p:cNvPr>
            <p:cNvSpPr/>
            <p:nvPr/>
          </p:nvSpPr>
          <p:spPr>
            <a:xfrm>
              <a:off x="7382107" y="4328599"/>
              <a:ext cx="2442117" cy="15282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3D9F60-0504-4AD3-856F-C485AC02F173}"/>
                </a:ext>
              </a:extLst>
            </p:cNvPr>
            <p:cNvGrpSpPr/>
            <p:nvPr/>
          </p:nvGrpSpPr>
          <p:grpSpPr>
            <a:xfrm>
              <a:off x="7393487" y="4380306"/>
              <a:ext cx="2381250" cy="1261348"/>
              <a:chOff x="6880526" y="2548988"/>
              <a:chExt cx="2381250" cy="1261348"/>
            </a:xfrm>
          </p:grpSpPr>
          <p:pic>
            <p:nvPicPr>
              <p:cNvPr id="8" name="Picture 4" descr="Lagos Buildings Stock Vectors, Images &amp; Vector Art | Shutterstock">
                <a:extLst>
                  <a:ext uri="{FF2B5EF4-FFF2-40B4-BE49-F238E27FC236}">
                    <a16:creationId xmlns:a16="http://schemas.microsoft.com/office/drawing/2014/main" id="{F4B100F3-5A52-4EC2-9B5D-EBCFF2398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937" b="27493"/>
              <a:stretch/>
            </p:blipFill>
            <p:spPr bwMode="auto">
              <a:xfrm>
                <a:off x="6880526" y="2814637"/>
                <a:ext cx="2381250" cy="780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BAFE2-A45A-4671-BF9D-B016695ACE87}"/>
                  </a:ext>
                </a:extLst>
              </p:cNvPr>
              <p:cNvSpPr txBox="1"/>
              <p:nvPr/>
            </p:nvSpPr>
            <p:spPr>
              <a:xfrm>
                <a:off x="6880526" y="2548988"/>
                <a:ext cx="22332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ED23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MCT Naija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AE7751B-8843-413B-972F-A5ABB2B07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66" t="9944"/>
              <a:stretch/>
            </p:blipFill>
            <p:spPr>
              <a:xfrm>
                <a:off x="7311474" y="3526334"/>
                <a:ext cx="1420619" cy="28400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122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547F46-738C-448A-8D76-2C52756DEF56}"/>
              </a:ext>
            </a:extLst>
          </p:cNvPr>
          <p:cNvSpPr/>
          <p:nvPr/>
        </p:nvSpPr>
        <p:spPr>
          <a:xfrm>
            <a:off x="0" y="5709424"/>
            <a:ext cx="12192000" cy="1148576"/>
          </a:xfrm>
          <a:prstGeom prst="rect">
            <a:avLst/>
          </a:prstGeom>
          <a:solidFill>
            <a:srgbClr val="157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787A6-EC63-4CA2-B0C9-DD86BA117554}"/>
              </a:ext>
            </a:extLst>
          </p:cNvPr>
          <p:cNvSpPr/>
          <p:nvPr/>
        </p:nvSpPr>
        <p:spPr>
          <a:xfrm>
            <a:off x="3556861" y="0"/>
            <a:ext cx="8617697" cy="5709424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9E788-6E71-4DA7-834A-8453C80D8925}"/>
              </a:ext>
            </a:extLst>
          </p:cNvPr>
          <p:cNvSpPr txBox="1"/>
          <p:nvPr/>
        </p:nvSpPr>
        <p:spPr>
          <a:xfrm>
            <a:off x="100362" y="5745103"/>
            <a:ext cx="344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Adekoya Michael G.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(MCSA)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BE0B3-9A98-476C-95C6-EE04945D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79551" y="6026817"/>
            <a:ext cx="621594" cy="621594"/>
          </a:xfrm>
          <a:prstGeom prst="rect">
            <a:avLst/>
          </a:prstGeom>
        </p:spPr>
      </p:pic>
      <p:pic>
        <p:nvPicPr>
          <p:cNvPr id="10" name="Picture 9" descr="A picture containing ax&#10;&#10;Description automatically generated">
            <a:extLst>
              <a:ext uri="{FF2B5EF4-FFF2-40B4-BE49-F238E27FC236}">
                <a16:creationId xmlns:a16="http://schemas.microsoft.com/office/drawing/2014/main" id="{226980D9-98A2-4660-A2D2-7B3CB0EB9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54202" y="6051483"/>
            <a:ext cx="525027" cy="505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C5F345-7708-43EB-A7D3-83F645358C3C}"/>
              </a:ext>
            </a:extLst>
          </p:cNvPr>
          <p:cNvSpPr txBox="1"/>
          <p:nvPr/>
        </p:nvSpPr>
        <p:spPr>
          <a:xfrm>
            <a:off x="6821004" y="6079614"/>
            <a:ext cx="2011377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i="1" dirty="0">
                <a:solidFill>
                  <a:schemeClr val="bg1"/>
                </a:solidFill>
              </a:rPr>
              <a:t>@mykel411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270E7-4C5D-48A2-9BC7-319799DF2E87}"/>
              </a:ext>
            </a:extLst>
          </p:cNvPr>
          <p:cNvSpPr txBox="1"/>
          <p:nvPr/>
        </p:nvSpPr>
        <p:spPr>
          <a:xfrm>
            <a:off x="9182670" y="6094169"/>
            <a:ext cx="209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Adekoya Michael</a:t>
            </a:r>
            <a:endParaRPr lang="en-US" sz="1836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BA8B1-748B-48A6-8AF2-B8B593053EB9}"/>
              </a:ext>
            </a:extLst>
          </p:cNvPr>
          <p:cNvSpPr txBox="1"/>
          <p:nvPr/>
        </p:nvSpPr>
        <p:spPr>
          <a:xfrm>
            <a:off x="4396369" y="6063156"/>
            <a:ext cx="1699631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i="1" dirty="0" err="1">
                <a:solidFill>
                  <a:schemeClr val="bg1"/>
                </a:solidFill>
              </a:rPr>
              <a:t>iammicade</a:t>
            </a:r>
            <a:endParaRPr lang="en-US" sz="2448" i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EA3B0-FCEC-465A-9230-A3B55A98A601}"/>
              </a:ext>
            </a:extLst>
          </p:cNvPr>
          <p:cNvSpPr/>
          <p:nvPr/>
        </p:nvSpPr>
        <p:spPr>
          <a:xfrm>
            <a:off x="3690297" y="1642560"/>
            <a:ext cx="6313101" cy="1593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9720" indent="-179720" algn="ctr">
              <a:buFont typeface="Arial" panose="020B0604020202020204" pitchFamily="34" charset="0"/>
              <a:buChar char="•"/>
            </a:pPr>
            <a:endParaRPr lang="en-US" sz="1836" b="1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179720" indent="-17972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36" b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Computer Science/Economics Graduate (OAU)</a:t>
            </a:r>
          </a:p>
          <a:p>
            <a:pPr marL="179720" indent="-17972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36" b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Microsoft BI Stack Developer (Currently)</a:t>
            </a:r>
          </a:p>
          <a:p>
            <a:pPr marL="179720" indent="-17972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36" b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Data Science and Cloud technology Enthusiast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8D7E-7FB4-444E-9153-699E69589A8E}"/>
              </a:ext>
            </a:extLst>
          </p:cNvPr>
          <p:cNvSpPr/>
          <p:nvPr/>
        </p:nvSpPr>
        <p:spPr>
          <a:xfrm>
            <a:off x="5397808" y="5259336"/>
            <a:ext cx="3181743" cy="35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2" b="1" i="1" dirty="0">
                <a:solidFill>
                  <a:schemeClr val="bg1"/>
                </a:solidFill>
                <a:latin typeface="Cambria" panose="02040503050406030204" pitchFamily="18" charset="0"/>
              </a:rPr>
              <a:t>Learn, Unlearn and Earn. </a:t>
            </a:r>
          </a:p>
        </p:txBody>
      </p:sp>
      <p:pic>
        <p:nvPicPr>
          <p:cNvPr id="3" name="Picture 2" descr="A person sitting in a room&#10;&#10;Description automatically generated">
            <a:extLst>
              <a:ext uri="{FF2B5EF4-FFF2-40B4-BE49-F238E27FC236}">
                <a16:creationId xmlns:a16="http://schemas.microsoft.com/office/drawing/2014/main" id="{1169B4EA-6884-4A10-80C5-3E54689B0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2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" y="-5588"/>
            <a:ext cx="3539420" cy="56758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54E5D-399D-4AB3-B5F5-9A315DC4B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769162" y="6049949"/>
            <a:ext cx="482244" cy="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E1814-E6AD-460A-8A06-C37681CEC127}"/>
              </a:ext>
            </a:extLst>
          </p:cNvPr>
          <p:cNvSpPr txBox="1"/>
          <p:nvPr/>
        </p:nvSpPr>
        <p:spPr>
          <a:xfrm>
            <a:off x="744279" y="3069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BEGINNERS TRACK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D95A59-8753-4D54-BE5F-13D427053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61958"/>
              </p:ext>
            </p:extLst>
          </p:nvPr>
        </p:nvGraphicFramePr>
        <p:xfrm>
          <a:off x="744279" y="1102438"/>
          <a:ext cx="9898912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90">
                  <a:extLst>
                    <a:ext uri="{9D8B030D-6E8A-4147-A177-3AD203B41FA5}">
                      <a16:colId xmlns:a16="http://schemas.microsoft.com/office/drawing/2014/main" val="1488270959"/>
                    </a:ext>
                  </a:extLst>
                </a:gridCol>
                <a:gridCol w="1912991">
                  <a:extLst>
                    <a:ext uri="{9D8B030D-6E8A-4147-A177-3AD203B41FA5}">
                      <a16:colId xmlns:a16="http://schemas.microsoft.com/office/drawing/2014/main" val="255866854"/>
                    </a:ext>
                  </a:extLst>
                </a:gridCol>
                <a:gridCol w="3968603">
                  <a:extLst>
                    <a:ext uri="{9D8B030D-6E8A-4147-A177-3AD203B41FA5}">
                      <a16:colId xmlns:a16="http://schemas.microsoft.com/office/drawing/2014/main" val="2178748796"/>
                    </a:ext>
                  </a:extLst>
                </a:gridCol>
                <a:gridCol w="2474728">
                  <a:extLst>
                    <a:ext uri="{9D8B030D-6E8A-4147-A177-3AD203B41FA5}">
                      <a16:colId xmlns:a16="http://schemas.microsoft.com/office/drawing/2014/main" val="1480806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5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Overview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Ayodeji Folarin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ETL 1 - Connecting to different data sources and Home Ribbon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Segun </a:t>
                      </a:r>
                      <a:r>
                        <a:rPr lang="en-US" dirty="0" err="1"/>
                        <a:t>Dunni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ETL 2 -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Eddie Okonkwo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ETL 3 - Add Columns and Advance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Ayobami Adeleke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0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Modeling 1 - Calculations (new column, table and measure)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 </a:t>
                      </a:r>
                      <a:r>
                        <a:rPr lang="en-US" dirty="0" err="1"/>
                        <a:t>Oyewole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8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Modeling 2 - Relationship, what if, hierarchy, synonyms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Babatunde </a:t>
                      </a:r>
                      <a:r>
                        <a:rPr lang="en-US" dirty="0" err="1"/>
                        <a:t>Afeez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8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Visualization - Custom visuals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Adeola Kolaru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8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Visualization - imported visuals and formatting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Gbenga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View / Publish /   Web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Tobi Kazeem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April,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and Sharing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 Barnabas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664006-DCCC-4DA3-96A2-721BF3DD4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864903"/>
              </p:ext>
            </p:extLst>
          </p:nvPr>
        </p:nvGraphicFramePr>
        <p:xfrm>
          <a:off x="1401170" y="1310186"/>
          <a:ext cx="9389659" cy="535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C0C51E-4F09-4905-AB87-1114ADD64E8A}"/>
              </a:ext>
            </a:extLst>
          </p:cNvPr>
          <p:cNvSpPr txBox="1"/>
          <p:nvPr/>
        </p:nvSpPr>
        <p:spPr>
          <a:xfrm>
            <a:off x="2751857" y="191068"/>
            <a:ext cx="65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0626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AF4BF-1F67-4DAE-BFD0-26AAA28F5A60}"/>
              </a:ext>
            </a:extLst>
          </p:cNvPr>
          <p:cNvSpPr txBox="1"/>
          <p:nvPr/>
        </p:nvSpPr>
        <p:spPr>
          <a:xfrm>
            <a:off x="592873" y="2644170"/>
            <a:ext cx="1100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Demo Session</a:t>
            </a:r>
          </a:p>
        </p:txBody>
      </p:sp>
    </p:spTree>
    <p:extLst>
      <p:ext uri="{BB962C8B-B14F-4D97-AF65-F5344CB8AC3E}">
        <p14:creationId xmlns:p14="http://schemas.microsoft.com/office/powerpoint/2010/main" val="14924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AF4BF-1F67-4DAE-BFD0-26AAA28F5A60}"/>
              </a:ext>
            </a:extLst>
          </p:cNvPr>
          <p:cNvSpPr txBox="1"/>
          <p:nvPr/>
        </p:nvSpPr>
        <p:spPr>
          <a:xfrm>
            <a:off x="220011" y="318220"/>
            <a:ext cx="1100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BONUS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C38CD-1EA5-4C24-A2F2-DB02A1D125C2}"/>
              </a:ext>
            </a:extLst>
          </p:cNvPr>
          <p:cNvSpPr/>
          <p:nvPr/>
        </p:nvSpPr>
        <p:spPr>
          <a:xfrm>
            <a:off x="1728186" y="2206099"/>
            <a:ext cx="823847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Prediction in power bi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Forecasting in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Power BI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based on an established suite of methods for time series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prediction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called exponential smoothing. There are two versions provided in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Power BI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one for seasonal data (ETS AA), and the other for non-seasonal data (ETS AAN).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0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AF4BF-1F67-4DAE-BFD0-26AAA28F5A60}"/>
              </a:ext>
            </a:extLst>
          </p:cNvPr>
          <p:cNvSpPr txBox="1"/>
          <p:nvPr/>
        </p:nvSpPr>
        <p:spPr>
          <a:xfrm>
            <a:off x="592873" y="2644170"/>
            <a:ext cx="1100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Demo Session</a:t>
            </a:r>
          </a:p>
        </p:txBody>
      </p:sp>
    </p:spTree>
    <p:extLst>
      <p:ext uri="{BB962C8B-B14F-4D97-AF65-F5344CB8AC3E}">
        <p14:creationId xmlns:p14="http://schemas.microsoft.com/office/powerpoint/2010/main" val="26231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A0087-45E6-457A-86F3-C412097BCED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1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T IS FUNNY - quickmeme">
            <a:extLst>
              <a:ext uri="{FF2B5EF4-FFF2-40B4-BE49-F238E27FC236}">
                <a16:creationId xmlns:a16="http://schemas.microsoft.com/office/drawing/2014/main" id="{1BC1A373-E104-4F2D-858F-DDB250C5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56443"/>
            <a:ext cx="4937373" cy="496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7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301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Arial Black</vt:lpstr>
      <vt:lpstr>Calibri</vt:lpstr>
      <vt:lpstr>Calibri Light</vt:lpstr>
      <vt:lpstr>Cambria</vt:lpstr>
      <vt:lpstr>Office Theme</vt:lpstr>
      <vt:lpstr>Power BI Made Easy in 10 Days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Made Easy (Day 0)</dc:title>
  <dc:creator>Ayodeji Folarin</dc:creator>
  <cp:lastModifiedBy>Gbenga Adekoya</cp:lastModifiedBy>
  <cp:revision>17</cp:revision>
  <dcterms:created xsi:type="dcterms:W3CDTF">2020-04-15T13:29:20Z</dcterms:created>
  <dcterms:modified xsi:type="dcterms:W3CDTF">2020-04-27T13:07:37Z</dcterms:modified>
</cp:coreProperties>
</file>