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6"/>
  </p:notesMasterIdLst>
  <p:handoutMasterIdLst>
    <p:handoutMasterId r:id="rId17"/>
  </p:handoutMasterIdLst>
  <p:sldIdLst>
    <p:sldId id="2549" r:id="rId2"/>
    <p:sldId id="2555" r:id="rId3"/>
    <p:sldId id="2575" r:id="rId4"/>
    <p:sldId id="2553" r:id="rId5"/>
    <p:sldId id="2561" r:id="rId6"/>
    <p:sldId id="2563" r:id="rId7"/>
    <p:sldId id="2571" r:id="rId8"/>
    <p:sldId id="2552" r:id="rId9"/>
    <p:sldId id="2565" r:id="rId10"/>
    <p:sldId id="2566" r:id="rId11"/>
    <p:sldId id="2568" r:id="rId12"/>
    <p:sldId id="2558" r:id="rId13"/>
    <p:sldId id="2569" r:id="rId14"/>
    <p:sldId id="2574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34" autoAdjust="0"/>
  </p:normalViewPr>
  <p:slideViewPr>
    <p:cSldViewPr snapToGrid="0">
      <p:cViewPr varScale="1">
        <p:scale>
          <a:sx n="60" d="100"/>
          <a:sy n="60" d="100"/>
        </p:scale>
        <p:origin x="8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dekunle" userId="9087770bc58b1825" providerId="LiveId" clId="{C14B1674-4684-4342-9830-EBDE3063CD86}"/>
    <pc:docChg chg="undo custSel modSld">
      <pc:chgData name="Samuel Adekunle" userId="9087770bc58b1825" providerId="LiveId" clId="{C14B1674-4684-4342-9830-EBDE3063CD86}" dt="2025-02-09T12:41:27.347" v="5" actId="14100"/>
      <pc:docMkLst>
        <pc:docMk/>
      </pc:docMkLst>
      <pc:sldChg chg="addSp delSp modSp mod">
        <pc:chgData name="Samuel Adekunle" userId="9087770bc58b1825" providerId="LiveId" clId="{C14B1674-4684-4342-9830-EBDE3063CD86}" dt="2025-02-09T12:41:27.347" v="5" actId="14100"/>
        <pc:sldMkLst>
          <pc:docMk/>
          <pc:sldMk cId="1106713572" sldId="2574"/>
        </pc:sldMkLst>
        <pc:spChg chg="mod">
          <ac:chgData name="Samuel Adekunle" userId="9087770bc58b1825" providerId="LiveId" clId="{C14B1674-4684-4342-9830-EBDE3063CD86}" dt="2025-02-09T12:41:27.347" v="5" actId="14100"/>
          <ac:spMkLst>
            <pc:docMk/>
            <pc:sldMk cId="1106713572" sldId="2574"/>
            <ac:spMk id="5" creationId="{49482D66-C11B-C0C7-D50C-AD71C06DC354}"/>
          </ac:spMkLst>
        </pc:spChg>
        <pc:graphicFrameChg chg="add del mod">
          <ac:chgData name="Samuel Adekunle" userId="9087770bc58b1825" providerId="LiveId" clId="{C14B1674-4684-4342-9830-EBDE3063CD86}" dt="2025-02-09T12:39:34.781" v="2" actId="478"/>
          <ac:graphicFrameMkLst>
            <pc:docMk/>
            <pc:sldMk cId="1106713572" sldId="2574"/>
            <ac:graphicFrameMk id="7" creationId="{02628D25-2931-5328-80E4-5B1AC3098DD8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C68B812-A325-41D8-A08E-C2392666DF66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n-GB" sz="2000" b="1" i="0" noProof="0" dirty="0">
              <a:solidFill>
                <a:schemeClr val="bg1"/>
              </a:solidFill>
            </a:rPr>
            <a:t>Email</a:t>
          </a:r>
          <a:br>
            <a:rPr lang="en-GB" sz="2000" b="0" i="0" noProof="0" dirty="0">
              <a:solidFill>
                <a:schemeClr val="bg1"/>
              </a:solidFill>
            </a:rPr>
          </a:br>
          <a:r>
            <a:rPr lang="en-GB" sz="2000" b="0" i="0" noProof="0" dirty="0">
              <a:solidFill>
                <a:schemeClr val="bg1"/>
              </a:solidFill>
            </a:rPr>
            <a:t>adekunlesamuel701@g</a:t>
          </a:r>
          <a:r>
            <a:rPr lang="en-GB" sz="1600" b="0" i="0" noProof="0" dirty="0">
              <a:solidFill>
                <a:schemeClr val="bg1"/>
              </a:solidFill>
            </a:rPr>
            <a:t>mail.com</a:t>
          </a:r>
        </a:p>
      </dgm:t>
    </dgm:pt>
    <dgm:pt modelId="{23A01A1D-B409-49E7-91BA-2321B9A237C2}" type="parTrans" cxnId="{AAD26E9B-C129-46B7-BFCC-98D5999B6B9A}">
      <dgm:prSet/>
      <dgm:spPr/>
      <dgm:t>
        <a:bodyPr rtlCol="0"/>
        <a:lstStyle/>
        <a:p>
          <a:pPr rtl="0"/>
          <a:endParaRPr lang="en-GB" sz="1600" b="0" i="0" noProof="0" dirty="0"/>
        </a:p>
      </dgm:t>
    </dgm:pt>
    <dgm:pt modelId="{E950D3C2-0472-429B-98B0-86C856FA65A1}" type="sibTrans" cxnId="{AAD26E9B-C129-46B7-BFCC-98D5999B6B9A}">
      <dgm:prSet/>
      <dgm:spPr/>
      <dgm:t>
        <a:bodyPr rtlCol="0"/>
        <a:lstStyle/>
        <a:p>
          <a:pPr rtl="0"/>
          <a:endParaRPr lang="en-GB" sz="1600" b="0" i="0" noProof="0" dirty="0"/>
        </a:p>
      </dgm:t>
    </dgm:pt>
    <dgm:pt modelId="{7D1766B6-66CF-40CE-9693-BD20AFFFA3C9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n-GB" sz="2000" b="1" i="0" noProof="0" dirty="0">
              <a:solidFill>
                <a:schemeClr val="bg1"/>
              </a:solidFill>
            </a:rPr>
            <a:t>Phone</a:t>
          </a:r>
          <a:br>
            <a:rPr lang="en-GB" sz="2000" b="0" i="0" noProof="0" dirty="0">
              <a:solidFill>
                <a:schemeClr val="bg1"/>
              </a:solidFill>
            </a:rPr>
          </a:br>
          <a:r>
            <a:rPr lang="en-GB" sz="2000" b="0" i="0" noProof="0" dirty="0">
              <a:solidFill>
                <a:schemeClr val="bg1"/>
              </a:solidFill>
            </a:rPr>
            <a:t>09037074885</a:t>
          </a:r>
          <a:endParaRPr lang="en-GB" sz="1600" b="0" i="0" noProof="0" dirty="0">
            <a:solidFill>
              <a:schemeClr val="bg1"/>
            </a:solidFill>
          </a:endParaRPr>
        </a:p>
      </dgm:t>
    </dgm:pt>
    <dgm:pt modelId="{76694DF4-F7BE-4AF1-9E12-BAEDD42D9ED3}" type="parTrans" cxnId="{EA0F618E-4C96-42F0-9E3C-66B0158BCCBE}">
      <dgm:prSet/>
      <dgm:spPr/>
      <dgm:t>
        <a:bodyPr rtlCol="0"/>
        <a:lstStyle/>
        <a:p>
          <a:pPr rtl="0"/>
          <a:endParaRPr lang="en-GB" sz="1600" b="0" i="0" noProof="0" dirty="0"/>
        </a:p>
      </dgm:t>
    </dgm:pt>
    <dgm:pt modelId="{0C6A2CC7-5741-4D63-A8FF-E7E06F0D1222}" type="sibTrans" cxnId="{EA0F618E-4C96-42F0-9E3C-66B0158BCCBE}">
      <dgm:prSet/>
      <dgm:spPr/>
      <dgm:t>
        <a:bodyPr rtlCol="0"/>
        <a:lstStyle/>
        <a:p>
          <a:pPr rtl="0"/>
          <a:endParaRPr lang="en-GB" sz="1600" b="0" i="0" noProof="0" dirty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0" presStyleCnt="2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0" presStyleCnt="2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0" presStyleCnt="2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1" presStyleCnt="2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1" presStyleCnt="2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1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0" destOrd="0" parTransId="{23A01A1D-B409-49E7-91BA-2321B9A237C2}" sibTransId="{E950D3C2-0472-429B-98B0-86C856FA65A1}"/>
    <dgm:cxn modelId="{AC8A67FF-09EA-4C04-AE25-5A9F33A57654}" type="presParOf" srcId="{F61FEBF0-CB2F-4364-8F44-722FB7578D18}" destId="{763367BB-4527-4646-8015-D79C10A337E8}" srcOrd="0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1" destOrd="0" presId="urn:microsoft.com/office/officeart/2018/2/layout/IconVerticalSolidList"/>
    <dgm:cxn modelId="{69E1E3B7-31C1-4B29-966A-E5A8BB0D531A}" type="presParOf" srcId="{F61FEBF0-CB2F-4364-8F44-722FB7578D18}" destId="{DD57C002-1714-4E12-872A-FCE88CC043FE}" srcOrd="2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D2B29-4977-4B70-ABE9-215A9E804015}">
      <dsp:nvSpPr>
        <dsp:cNvPr id="0" name=""/>
        <dsp:cNvSpPr/>
      </dsp:nvSpPr>
      <dsp:spPr>
        <a:xfrm>
          <a:off x="0" y="366593"/>
          <a:ext cx="4535487" cy="740667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224052" y="533243"/>
          <a:ext cx="407367" cy="407367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855471" y="366593"/>
          <a:ext cx="3680015" cy="74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87" tIns="78387" rIns="78387" bIns="78387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noProof="0" dirty="0">
              <a:solidFill>
                <a:schemeClr val="bg1"/>
              </a:solidFill>
            </a:rPr>
            <a:t>Email</a:t>
          </a:r>
          <a:br>
            <a:rPr lang="en-GB" sz="2000" b="0" i="0" kern="1200" noProof="0" dirty="0">
              <a:solidFill>
                <a:schemeClr val="bg1"/>
              </a:solidFill>
            </a:rPr>
          </a:br>
          <a:r>
            <a:rPr lang="en-GB" sz="2000" b="0" i="0" kern="1200" noProof="0" dirty="0">
              <a:solidFill>
                <a:schemeClr val="bg1"/>
              </a:solidFill>
            </a:rPr>
            <a:t>adekunlesamuel701@g</a:t>
          </a:r>
          <a:r>
            <a:rPr lang="en-GB" sz="1600" b="0" i="0" kern="1200" noProof="0" dirty="0">
              <a:solidFill>
                <a:schemeClr val="bg1"/>
              </a:solidFill>
            </a:rPr>
            <a:t>mail.com</a:t>
          </a:r>
        </a:p>
      </dsp:txBody>
      <dsp:txXfrm>
        <a:off x="855471" y="366593"/>
        <a:ext cx="3680015" cy="740667"/>
      </dsp:txXfrm>
    </dsp:sp>
    <dsp:sp modelId="{59534EC1-7FD9-454B-8378-AACE14683CA9}">
      <dsp:nvSpPr>
        <dsp:cNvPr id="0" name=""/>
        <dsp:cNvSpPr/>
      </dsp:nvSpPr>
      <dsp:spPr>
        <a:xfrm>
          <a:off x="0" y="1286816"/>
          <a:ext cx="4535487" cy="740667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224052" y="1453467"/>
          <a:ext cx="407367" cy="407367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855471" y="1286816"/>
          <a:ext cx="3680015" cy="74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87" tIns="78387" rIns="78387" bIns="78387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noProof="0" dirty="0">
              <a:solidFill>
                <a:schemeClr val="bg1"/>
              </a:solidFill>
            </a:rPr>
            <a:t>Phone</a:t>
          </a:r>
          <a:br>
            <a:rPr lang="en-GB" sz="2000" b="0" i="0" kern="1200" noProof="0" dirty="0">
              <a:solidFill>
                <a:schemeClr val="bg1"/>
              </a:solidFill>
            </a:rPr>
          </a:br>
          <a:r>
            <a:rPr lang="en-GB" sz="2000" b="0" i="0" kern="1200" noProof="0" dirty="0">
              <a:solidFill>
                <a:schemeClr val="bg1"/>
              </a:solidFill>
            </a:rPr>
            <a:t>09037074885</a:t>
          </a:r>
          <a:endParaRPr lang="en-GB" sz="1600" b="0" i="0" kern="1200" noProof="0" dirty="0">
            <a:solidFill>
              <a:schemeClr val="bg1"/>
            </a:solidFill>
          </a:endParaRPr>
        </a:p>
      </dsp:txBody>
      <dsp:txXfrm>
        <a:off x="855471" y="1286816"/>
        <a:ext cx="3680015" cy="74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801FC8B-EC93-C64D-BBD2-37E30DAF45B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E16EE5-8C1C-4B5B-81F0-49B389D0880D}" type="datetime1">
              <a:rPr lang="en-GB" smtClean="0"/>
              <a:t>09/02/2025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879357-2F91-463E-B7D4-CFA44C08302C}" type="datetime1">
              <a:rPr lang="en-GB" noProof="0" smtClean="0"/>
              <a:t>09/02/2025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7D111EE-B1CE-3F40-8B0E-AB6A92B8545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34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EFC36-BD03-F4A8-F776-89361E9E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987742-3D16-6846-2234-137C8BF2B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7C529F-068E-3000-1670-7B142C65D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E905-BB59-489C-FDB2-D11E73BE94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148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81E81-1CB3-F3A3-D596-03750CCF3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76AE70-118F-747D-B234-A5A6DDC74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54E942-81E8-CA5D-26E8-02168655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A2564-8682-CFD0-7521-AD4C6A7AD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665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757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C0570-B5BD-6573-537D-275DC45B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90876-34D1-2A93-8ED0-56FE422BB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1E191C-C042-9BBE-8358-5A56DDC14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2E95-66CF-1F1F-CBD5-7F6AFBA62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46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550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96C5C-7662-8449-78DE-54C278A18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371BF-8C60-85D9-DEFB-C6194CC3A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BDB08D-7FC6-E17E-E14F-DE61E46D0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26E2B-82B0-C1BD-1885-1A24C6172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74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89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0BF-51BA-84A2-C286-25523E7A8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96A6D4-5774-BAF1-6117-64F23E05D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977464-F49D-F751-ADC7-BEBA7BFA0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D5043-D0D5-72DC-31C3-159CBC70A9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2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78BF9-B9FC-9BB4-CF22-36DAC769B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85D47C-4875-A8D2-D73E-25E5F441B1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DFAE2A-7426-A8AC-C52B-B94EB04E6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F7D5E-3138-701C-4380-C9E87A719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761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F87F1-150E-99D5-F163-E7A795822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723039-A547-E477-7DD9-9249715769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4AE83D-B132-A6DF-9A9B-5919E2558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BDB78-1805-6511-CE81-2B0D5DADE3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92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36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D05D5-29EB-E443-2397-E2D5CF3F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965DBA-8CCC-6192-1143-0F9168B49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6CD439-956C-600B-F37C-E5013FD98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C3AB8-95E1-9980-2EC3-F8AED5243E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15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01919-B8FD-4E19-BF64-F614CA8529B4}" type="datetime1">
              <a:rPr lang="en-GB" noProof="0" smtClean="0"/>
              <a:t>09/02/2025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 dirty="0"/>
              <a:t>Click to edit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6AA8F6-734A-412E-B73E-4AD89BEDDA7D}" type="datetime1">
              <a:rPr lang="en-GB" noProof="0" smtClean="0"/>
              <a:t>09/02/2025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rtlCol="0"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 rtlCol="0"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118EE1-7C8A-4C12-B6A5-25DB48C84E06}" type="datetime1">
              <a:rPr lang="en-GB" noProof="0" smtClean="0"/>
              <a:t>09/02/2025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rtlCol="0"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 rtlCol="0"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89D2EE-DBFC-498F-A4FA-B59D09AF2CD6}" type="datetime1">
              <a:rPr lang="en-GB" noProof="0" smtClean="0"/>
              <a:t>09/02/2025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rtlCol="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rtlCol="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B69109-6D49-40BB-8002-72D9A30CEE69}" type="datetime1">
              <a:rPr lang="en-GB" noProof="0" smtClean="0"/>
              <a:t>09/02/2025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rtlCol="0"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FD9E729E-3D1D-42C1-8E5D-5823DB538F89}" type="datetime1">
              <a:rPr lang="en-GB" noProof="0" smtClean="0"/>
              <a:t>09/02/2025</a:t>
            </a:fld>
            <a:endParaRPr lang="en-GB" noProof="0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772BE-1ED2-48DD-BF2C-398520694DC0}" type="datetime1">
              <a:rPr lang="en-GB" noProof="0" smtClean="0"/>
              <a:t>09/02/2025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9A422C-34A8-48C3-B52C-FAF2F54AB3AC}" type="datetime1">
              <a:rPr lang="en-GB" noProof="0" smtClean="0"/>
              <a:t>09/02/2025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B7AAA2-0915-4C8B-9005-F2D966A7F799}" type="datetime1">
              <a:rPr lang="en-GB" noProof="0" smtClean="0"/>
              <a:t>09/02/2025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50359-4064-4D6B-8B02-A096A2990EF1}" type="datetime1">
              <a:rPr lang="en-GB" noProof="0" smtClean="0"/>
              <a:t>09/02/2025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AD7D35-F8F8-4E62-83B2-152058749C2F}" type="datetime1">
              <a:rPr lang="en-GB" noProof="0" smtClean="0"/>
              <a:t>09/02/2025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2400" noProof="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1400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B3A6FA-077F-483A-9132-CF3B2E5F67E2}" type="datetime1">
              <a:rPr lang="en-GB" noProof="0" smtClean="0"/>
              <a:t>09/02/2025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2400" noProof="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1400" noProof="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E33E3-8327-4A19-95E5-9C257DC57909}" type="datetime1">
              <a:rPr lang="en-GB" noProof="0" smtClean="0"/>
              <a:t>09/02/2025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rtlCol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68B787D-EA6D-475D-BE2C-7AD4360D92F1}" type="datetime1">
              <a:rPr lang="en-GB" noProof="0" smtClean="0"/>
              <a:t>09/02/2025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107" y="4546121"/>
            <a:ext cx="3778618" cy="1095039"/>
          </a:xfrm>
        </p:spPr>
        <p:txBody>
          <a:bodyPr rtlCol="0"/>
          <a:lstStyle/>
          <a:p>
            <a:pPr rtl="0"/>
            <a:r>
              <a:rPr lang="en-GB" b="1" dirty="0"/>
              <a:t>Presenter Name :</a:t>
            </a:r>
            <a:r>
              <a:rPr lang="en-GB" dirty="0"/>
              <a:t> </a:t>
            </a:r>
            <a:r>
              <a:rPr lang="en-GB" sz="1800" b="1" dirty="0"/>
              <a:t>samuel Adekunle</a:t>
            </a:r>
            <a:endParaRPr lang="en-GB" b="1" dirty="0"/>
          </a:p>
          <a:p>
            <a:pPr rtl="0"/>
            <a:endParaRPr lang="en-GB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D23110B-B7BF-D7A3-52F3-E092570F4C1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5" r="14805"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05AD13-61A7-7651-7C75-B542EC28BD25}"/>
              </a:ext>
            </a:extLst>
          </p:cNvPr>
          <p:cNvSpPr/>
          <p:nvPr/>
        </p:nvSpPr>
        <p:spPr>
          <a:xfrm>
            <a:off x="396816" y="1388701"/>
            <a:ext cx="559375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Healthcare Employee Attrition Report</a:t>
            </a:r>
          </a:p>
        </p:txBody>
      </p:sp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6305E-60A2-4690-E7F0-BE1B9B6F4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8F9467-E52D-C897-FB9C-18B84C14615B}"/>
              </a:ext>
            </a:extLst>
          </p:cNvPr>
          <p:cNvSpPr/>
          <p:nvPr/>
        </p:nvSpPr>
        <p:spPr>
          <a:xfrm>
            <a:off x="-23073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BD4C8-FF0A-8A70-BE25-4EDEBBB6B632}"/>
              </a:ext>
            </a:extLst>
          </p:cNvPr>
          <p:cNvSpPr txBox="1"/>
          <p:nvPr/>
        </p:nvSpPr>
        <p:spPr>
          <a:xfrm>
            <a:off x="0" y="117513"/>
            <a:ext cx="2667000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INSIGHT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41D97-1D54-66A5-CDCD-85C0F9F6BEE7}"/>
              </a:ext>
            </a:extLst>
          </p:cNvPr>
          <p:cNvSpPr txBox="1"/>
          <p:nvPr/>
        </p:nvSpPr>
        <p:spPr>
          <a:xfrm>
            <a:off x="6865820" y="691533"/>
            <a:ext cx="46811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5AE7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Attrition came mainly from people who stayed </a:t>
            </a:r>
            <a:r>
              <a:rPr lang="en-GB" sz="2400" dirty="0"/>
              <a:t>within a short distance.</a:t>
            </a:r>
          </a:p>
          <a:p>
            <a:pPr marL="457200" indent="-457200">
              <a:buClr>
                <a:srgbClr val="C5AE7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This suggests that distance is not the sole factor for attrition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DA550F-BC9A-5767-859E-5840221CE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689" y="3590509"/>
            <a:ext cx="5159920" cy="29734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0D428D-8E27-406C-94C8-7B2681019572}"/>
              </a:ext>
            </a:extLst>
          </p:cNvPr>
          <p:cNvSpPr txBox="1"/>
          <p:nvPr/>
        </p:nvSpPr>
        <p:spPr>
          <a:xfrm>
            <a:off x="7964285" y="3129102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Distance from Home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4AAD8-5C28-108A-F0D3-56AD1B698EBC}"/>
              </a:ext>
            </a:extLst>
          </p:cNvPr>
          <p:cNvSpPr txBox="1"/>
          <p:nvPr/>
        </p:nvSpPr>
        <p:spPr>
          <a:xfrm>
            <a:off x="352954" y="1261064"/>
            <a:ext cx="50249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77% of employees who leave the company earn low salaries which is a key factor in their attrition.</a:t>
            </a:r>
          </a:p>
          <a:p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06E30-9642-2F1D-96ED-E2AA15403B4C}"/>
              </a:ext>
            </a:extLst>
          </p:cNvPr>
          <p:cNvSpPr txBox="1"/>
          <p:nvPr/>
        </p:nvSpPr>
        <p:spPr>
          <a:xfrm>
            <a:off x="1112461" y="3059668"/>
            <a:ext cx="280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Monthly Income Range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290D9-AA19-6B6C-F131-6A4B44612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1" y="3512611"/>
            <a:ext cx="4628091" cy="297345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157393-4030-F7BC-2573-8E04104CEB4D}"/>
              </a:ext>
            </a:extLst>
          </p:cNvPr>
          <p:cNvSpPr/>
          <p:nvPr/>
        </p:nvSpPr>
        <p:spPr>
          <a:xfrm>
            <a:off x="285486" y="1158949"/>
            <a:ext cx="5159920" cy="5581538"/>
          </a:xfrm>
          <a:prstGeom prst="roundRect">
            <a:avLst>
              <a:gd name="adj" fmla="val 368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5366A0-4D85-33A5-D114-D0670BF2BDDC}"/>
              </a:ext>
            </a:extLst>
          </p:cNvPr>
          <p:cNvSpPr/>
          <p:nvPr/>
        </p:nvSpPr>
        <p:spPr>
          <a:xfrm>
            <a:off x="6308130" y="414670"/>
            <a:ext cx="5695983" cy="6263493"/>
          </a:xfrm>
          <a:prstGeom prst="roundRect">
            <a:avLst>
              <a:gd name="adj" fmla="val 368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78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00088-75CE-8274-AFE0-591677189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EC7B4B-C4B4-B535-2532-656BF33D8FEA}"/>
              </a:ext>
            </a:extLst>
          </p:cNvPr>
          <p:cNvSpPr/>
          <p:nvPr/>
        </p:nvSpPr>
        <p:spPr>
          <a:xfrm>
            <a:off x="0" y="-46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436DF-FF2C-5259-36BD-715036353EFB}"/>
              </a:ext>
            </a:extLst>
          </p:cNvPr>
          <p:cNvSpPr txBox="1"/>
          <p:nvPr/>
        </p:nvSpPr>
        <p:spPr>
          <a:xfrm>
            <a:off x="0" y="180677"/>
            <a:ext cx="2667000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921FF-A564-C7E9-8EB7-6FFD0BC1A52E}"/>
              </a:ext>
            </a:extLst>
          </p:cNvPr>
          <p:cNvSpPr txBox="1"/>
          <p:nvPr/>
        </p:nvSpPr>
        <p:spPr>
          <a:xfrm>
            <a:off x="3735572" y="25582"/>
            <a:ext cx="6011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b="1" dirty="0"/>
              <a:t>Job role | Job satisfaction | Performance rating </a:t>
            </a:r>
            <a:r>
              <a:rPr lang="en-GB" sz="2800" b="1" dirty="0"/>
              <a:t>|</a:t>
            </a:r>
            <a:r>
              <a:rPr lang="en-US" sz="2800" b="1" dirty="0"/>
              <a:t> Training times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A9CE0-8C25-472D-5052-4D0748AEB6BF}"/>
              </a:ext>
            </a:extLst>
          </p:cNvPr>
          <p:cNvSpPr txBox="1"/>
          <p:nvPr/>
        </p:nvSpPr>
        <p:spPr>
          <a:xfrm>
            <a:off x="372312" y="1223318"/>
            <a:ext cx="952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5AE7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Performance rating average of 3.2 which meets expectations.</a:t>
            </a:r>
          </a:p>
          <a:p>
            <a:pPr marL="342900" indent="-342900">
              <a:buClr>
                <a:srgbClr val="C5AE76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Clr>
                <a:srgbClr val="C5AE7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An average job satisfaction score of </a:t>
            </a:r>
            <a:r>
              <a:rPr lang="en-US" sz="2000" b="1" dirty="0"/>
              <a:t>2.5 </a:t>
            </a:r>
            <a:r>
              <a:rPr lang="en-US" sz="2000" dirty="0"/>
              <a:t>suggests that employees are neither fully satisfied nor completely dissatisfied but lean towards dissatisfaction.</a:t>
            </a:r>
          </a:p>
          <a:p>
            <a:pPr>
              <a:buClr>
                <a:srgbClr val="C5AE76"/>
              </a:buClr>
            </a:pPr>
            <a:endParaRPr lang="en-US" sz="2000" dirty="0"/>
          </a:p>
          <a:p>
            <a:pPr marL="342900" indent="-342900">
              <a:buClr>
                <a:srgbClr val="C5AE7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An average training score of </a:t>
            </a:r>
            <a:r>
              <a:rPr lang="en-US" sz="2000" b="1" dirty="0"/>
              <a:t>2.6</a:t>
            </a:r>
            <a:r>
              <a:rPr lang="en-US" sz="2000" dirty="0"/>
              <a:t> on a scale of </a:t>
            </a:r>
            <a:r>
              <a:rPr lang="en-US" sz="2000" b="1" dirty="0"/>
              <a:t>1 to 6</a:t>
            </a:r>
            <a:r>
              <a:rPr lang="en-US" sz="2000" dirty="0"/>
              <a:t> implies that the training effectiveness and quality are </a:t>
            </a:r>
            <a:r>
              <a:rPr lang="en-US" sz="2000" b="1" dirty="0"/>
              <a:t>below average;</a:t>
            </a:r>
            <a:r>
              <a:rPr lang="en-US" sz="2000" dirty="0"/>
              <a:t> the training is not meeting expectations for most employees.</a:t>
            </a:r>
          </a:p>
          <a:p>
            <a:pPr marL="342900" indent="-342900">
              <a:buClr>
                <a:srgbClr val="C5AE76"/>
              </a:buClr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EF5A0E-0374-C896-2E2F-AD43AA26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2" y="4399891"/>
            <a:ext cx="10674916" cy="22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6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51416A-906A-F4BF-B447-488D8177A2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79" y="1923386"/>
            <a:ext cx="11268219" cy="4668800"/>
          </a:xfrm>
        </p:spPr>
        <p:txBody>
          <a:bodyPr rtlCol="0"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b="1" dirty="0">
                <a:solidFill>
                  <a:schemeClr val="tx1"/>
                </a:solidFill>
                <a:latin typeface="+mj-lt"/>
              </a:rPr>
              <a:t>Promotion, Low job satisfaction, and salary are major drivers of attrition :</a:t>
            </a:r>
            <a:endParaRPr lang="en-US" sz="12800" dirty="0">
              <a:solidFill>
                <a:schemeClr val="tx1"/>
              </a:solidFill>
              <a:latin typeface="+mj-lt"/>
            </a:endParaRPr>
          </a:p>
          <a:p>
            <a:endParaRPr lang="en-US" sz="11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9600" dirty="0">
                <a:solidFill>
                  <a:schemeClr val="tx1"/>
                </a:solidFill>
              </a:rPr>
              <a:t>T</a:t>
            </a:r>
            <a:r>
              <a:rPr lang="en-GB" sz="9600" dirty="0">
                <a:solidFill>
                  <a:schemeClr val="tx1"/>
                </a:solidFill>
              </a:rPr>
              <a:t>here is a negative strong relationship between attrition and years of promotion i.e. as one variable increases other variable decrease. </a:t>
            </a:r>
            <a:r>
              <a:rPr lang="en-US" sz="9600" dirty="0">
                <a:solidFill>
                  <a:schemeClr val="tx1"/>
                </a:solidFill>
              </a:rPr>
              <a:t>There is a tendency for attrition to decrease as employees receive promotions over time.</a:t>
            </a:r>
          </a:p>
          <a:p>
            <a:pPr rtl="0">
              <a:buFont typeface="Wingdings" panose="05000000000000000000" pitchFamily="2" charset="2"/>
              <a:buChar char="Ø"/>
            </a:pPr>
            <a:endParaRPr lang="en-US" sz="9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9600" dirty="0">
                <a:solidFill>
                  <a:schemeClr val="tx1"/>
                </a:solidFill>
              </a:rPr>
              <a:t>Attrition will likely decrease as monthly salary increases, indicating a strong negative correlation.</a:t>
            </a:r>
          </a:p>
          <a:p>
            <a:pPr marL="0" indent="0">
              <a:buNone/>
            </a:pPr>
            <a:endParaRPr lang="en-US" sz="112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797" y="506447"/>
            <a:ext cx="3700056" cy="910492"/>
          </a:xfrm>
        </p:spPr>
        <p:txBody>
          <a:bodyPr rtlCol="0" anchor="ctr">
            <a:normAutofit/>
          </a:bodyPr>
          <a:lstStyle/>
          <a:p>
            <a:pPr rtl="0"/>
            <a:r>
              <a:rPr lang="en-US" sz="3200" b="1" dirty="0">
                <a:solidFill>
                  <a:schemeClr val="tx1"/>
                </a:solidFill>
              </a:rPr>
              <a:t>CONCLUSION</a:t>
            </a:r>
            <a:endParaRPr lang="en-GB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99BD3-484B-DC52-EE80-6501C759D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CCFDD0-18A1-BFAC-CEC3-52B823C319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F332-0CC6-1C9D-FA3E-6ADE5FB8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287107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More training time should be given to the new employee</a:t>
            </a:r>
          </a:p>
          <a:p>
            <a:r>
              <a:rPr lang="en-US" sz="2400" dirty="0">
                <a:solidFill>
                  <a:schemeClr val="tx1"/>
                </a:solidFill>
              </a:rPr>
              <a:t>Frequent review of Monthly salary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Regular promotion,  mainly for new employee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819F4-C970-9C55-EF17-353E71FD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21" y="790213"/>
            <a:ext cx="3898463" cy="910492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en-US" sz="3200" b="1" dirty="0">
                <a:solidFill>
                  <a:schemeClr val="tx1"/>
                </a:solidFill>
              </a:rPr>
              <a:t>RECOMENDATION</a:t>
            </a:r>
            <a:endParaRPr lang="en-GB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482D66-C11B-C0C7-D50C-AD71C06DC354}"/>
              </a:ext>
            </a:extLst>
          </p:cNvPr>
          <p:cNvSpPr/>
          <p:nvPr/>
        </p:nvSpPr>
        <p:spPr>
          <a:xfrm>
            <a:off x="414068" y="483079"/>
            <a:ext cx="11419969" cy="5909095"/>
          </a:xfrm>
          <a:prstGeom prst="rect">
            <a:avLst/>
          </a:prstGeom>
          <a:solidFill>
            <a:srgbClr val="000000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25849-28F1-F0EA-5DA3-AC28CCDC4439}"/>
              </a:ext>
            </a:extLst>
          </p:cNvPr>
          <p:cNvSpPr txBox="1"/>
          <p:nvPr/>
        </p:nvSpPr>
        <p:spPr>
          <a:xfrm>
            <a:off x="821266" y="601133"/>
            <a:ext cx="6045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THANK YOU</a:t>
            </a:r>
            <a:endParaRPr lang="en-GB" sz="8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 descr="SmartArt Placeholder - Contact List">
            <a:extLst>
              <a:ext uri="{FF2B5EF4-FFF2-40B4-BE49-F238E27FC236}">
                <a16:creationId xmlns:a16="http://schemas.microsoft.com/office/drawing/2014/main" id="{02628D25-2931-5328-80E4-5B1AC3098D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822342"/>
              </p:ext>
            </p:extLst>
          </p:nvPr>
        </p:nvGraphicFramePr>
        <p:xfrm>
          <a:off x="821266" y="3847381"/>
          <a:ext cx="4535487" cy="2394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71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2D3A3F-0D63-EA9B-42C1-9D4B071DA4E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8F2DD6C3-E45C-D044-7FEE-A98E9FF34CC2}"/>
              </a:ext>
            </a:extLst>
          </p:cNvPr>
          <p:cNvSpPr/>
          <p:nvPr/>
        </p:nvSpPr>
        <p:spPr>
          <a:xfrm>
            <a:off x="2522590" y="0"/>
            <a:ext cx="4387169" cy="6858000"/>
          </a:xfrm>
          <a:prstGeom prst="parallelogram">
            <a:avLst>
              <a:gd name="adj" fmla="val 781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57DFC-33A1-CACC-991D-C27D6DFEC8F4}"/>
              </a:ext>
            </a:extLst>
          </p:cNvPr>
          <p:cNvSpPr txBox="1"/>
          <p:nvPr/>
        </p:nvSpPr>
        <p:spPr>
          <a:xfrm>
            <a:off x="2522590" y="1863366"/>
            <a:ext cx="7935996" cy="297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rtl="0">
              <a:lnSpc>
                <a:spcPct val="150000"/>
              </a:lnSpc>
              <a:buClr>
                <a:srgbClr val="C5AE76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What are the key drivers of employee attrition?</a:t>
            </a:r>
          </a:p>
          <a:p>
            <a:pPr marL="457200" indent="-457200" rtl="0">
              <a:lnSpc>
                <a:spcPct val="150000"/>
              </a:lnSpc>
              <a:buClr>
                <a:srgbClr val="C5AE76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 </a:t>
            </a:r>
            <a:r>
              <a:rPr lang="en-US" sz="3200" dirty="0"/>
              <a:t>Which tenure group is at the highest risk of leaving?</a:t>
            </a:r>
            <a:endParaRPr lang="en-GB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0C03E-CAFC-F035-D5F2-85F30F5C74C8}"/>
              </a:ext>
            </a:extLst>
          </p:cNvPr>
          <p:cNvSpPr txBox="1"/>
          <p:nvPr/>
        </p:nvSpPr>
        <p:spPr>
          <a:xfrm>
            <a:off x="10633" y="326959"/>
            <a:ext cx="6613451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QUESTION</a:t>
            </a:r>
          </a:p>
        </p:txBody>
      </p:sp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2A52-E72D-B199-FFA1-5108ECEA9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479B66-9876-E160-539E-548936DA889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E55CD82F-34E4-C4DB-B44B-5EE04F3A5070}"/>
              </a:ext>
            </a:extLst>
          </p:cNvPr>
          <p:cNvSpPr/>
          <p:nvPr/>
        </p:nvSpPr>
        <p:spPr>
          <a:xfrm>
            <a:off x="2522590" y="0"/>
            <a:ext cx="4387169" cy="6858000"/>
          </a:xfrm>
          <a:prstGeom prst="parallelogram">
            <a:avLst>
              <a:gd name="adj" fmla="val 781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564A9-D805-93FE-CE52-A8999B7BF815}"/>
              </a:ext>
            </a:extLst>
          </p:cNvPr>
          <p:cNvSpPr txBox="1"/>
          <p:nvPr/>
        </p:nvSpPr>
        <p:spPr>
          <a:xfrm>
            <a:off x="2522590" y="1863366"/>
            <a:ext cx="7935996" cy="297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rtl="0">
              <a:lnSpc>
                <a:spcPct val="150000"/>
              </a:lnSpc>
              <a:buClr>
                <a:srgbClr val="C5AE76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Salary Adjustments &amp; Benefits:</a:t>
            </a:r>
            <a:r>
              <a:rPr lang="en-US" sz="3200" dirty="0"/>
              <a:t> Offer competitive pay, bonuses, and benefits</a:t>
            </a:r>
            <a:endParaRPr lang="en-GB" sz="3200" b="1" dirty="0"/>
          </a:p>
          <a:p>
            <a:pPr marL="285750" indent="-285750" rtl="0">
              <a:lnSpc>
                <a:spcPct val="150000"/>
              </a:lnSpc>
              <a:buClr>
                <a:srgbClr val="C5AE76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 Career Development:</a:t>
            </a:r>
            <a:r>
              <a:rPr lang="en-US" sz="3200" dirty="0"/>
              <a:t> give room for more promotions and training </a:t>
            </a:r>
            <a:endParaRPr lang="en-GB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7957-9E31-64F6-03A6-33BCDF956C01}"/>
              </a:ext>
            </a:extLst>
          </p:cNvPr>
          <p:cNvSpPr txBox="1"/>
          <p:nvPr/>
        </p:nvSpPr>
        <p:spPr>
          <a:xfrm>
            <a:off x="10633" y="326959"/>
            <a:ext cx="3149599" cy="76944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13841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C8EC5-6831-ABEC-CC10-7081EA866A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D28F233F-BB61-FAD2-FA11-F3C63D3903C3}"/>
              </a:ext>
            </a:extLst>
          </p:cNvPr>
          <p:cNvSpPr/>
          <p:nvPr/>
        </p:nvSpPr>
        <p:spPr>
          <a:xfrm>
            <a:off x="2456735" y="0"/>
            <a:ext cx="4387169" cy="6858000"/>
          </a:xfrm>
          <a:prstGeom prst="parallelogram">
            <a:avLst>
              <a:gd name="adj" fmla="val 781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43733-30CE-AC40-BAAC-BE6530B8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043" y="1974831"/>
            <a:ext cx="8920716" cy="3554100"/>
          </a:xfrm>
        </p:spPr>
        <p:txBody>
          <a:bodyPr rtlCol="0">
            <a:normAutofit/>
          </a:bodyPr>
          <a:lstStyle/>
          <a:p>
            <a:pPr algn="l">
              <a:lnSpc>
                <a:spcPct val="160000"/>
              </a:lnSpc>
            </a:pPr>
            <a:r>
              <a:rPr lang="en-US" sz="3200" b="1" dirty="0" err="1">
                <a:solidFill>
                  <a:schemeClr val="tx1"/>
                </a:solidFill>
                <a:latin typeface="+mn-lt"/>
              </a:rPr>
              <a:t>Analyse</a:t>
            </a:r>
            <a:r>
              <a:rPr lang="en-US" sz="32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+mn-lt"/>
              </a:rPr>
              <a:t>employee attrition among different demographics, job roles, and departments.</a:t>
            </a:r>
            <a:endParaRPr lang="en-US" sz="3200" b="1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60000"/>
              </a:lnSpc>
            </a:pPr>
            <a:r>
              <a:rPr lang="en-US" sz="3200" b="1" i="0" dirty="0">
                <a:solidFill>
                  <a:srgbClr val="1F1F1F"/>
                </a:solidFill>
                <a:effectLst/>
                <a:latin typeface="+mn-lt"/>
              </a:rPr>
              <a:t>Determining the most significant factors that influence employee attrition</a:t>
            </a:r>
            <a:endParaRPr lang="en-US" sz="32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01401D-415D-8585-0988-9D3A89A1DC5F}"/>
              </a:ext>
            </a:extLst>
          </p:cNvPr>
          <p:cNvSpPr/>
          <p:nvPr/>
        </p:nvSpPr>
        <p:spPr>
          <a:xfrm>
            <a:off x="383180" y="379411"/>
            <a:ext cx="3187091" cy="76944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398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EF49A-BDA7-3AAA-1784-C85033497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3DAC0D-DE39-913F-E0B2-2FD147A974DD}"/>
              </a:ext>
            </a:extLst>
          </p:cNvPr>
          <p:cNvSpPr/>
          <p:nvPr/>
        </p:nvSpPr>
        <p:spPr>
          <a:xfrm>
            <a:off x="0" y="0"/>
            <a:ext cx="12192000" cy="68493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1906C486-0C28-C533-33E3-CE4F93B7ED10}"/>
              </a:ext>
            </a:extLst>
          </p:cNvPr>
          <p:cNvSpPr/>
          <p:nvPr/>
        </p:nvSpPr>
        <p:spPr>
          <a:xfrm>
            <a:off x="2827991" y="-8626"/>
            <a:ext cx="4387169" cy="6858000"/>
          </a:xfrm>
          <a:prstGeom prst="parallelogram">
            <a:avLst>
              <a:gd name="adj" fmla="val 781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DD39A-A1C8-1994-E1AA-789AA5BE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54" y="2153345"/>
            <a:ext cx="4123426" cy="2374470"/>
          </a:xfrm>
          <a:noFill/>
          <a:ln>
            <a:noFill/>
          </a:ln>
          <a:effectLst/>
        </p:spPr>
        <p:txBody>
          <a:bodyPr rtlCol="0">
            <a:normAutofit fontScale="70000" lnSpcReduction="20000"/>
          </a:bodyPr>
          <a:lstStyle/>
          <a:p>
            <a:pPr algn="l">
              <a:lnSpc>
                <a:spcPct val="150000"/>
              </a:lnSpc>
              <a:spcAft>
                <a:spcPts val="300"/>
              </a:spcAft>
            </a:pPr>
            <a:r>
              <a:rPr lang="en-US" sz="2800" b="1" dirty="0">
                <a:solidFill>
                  <a:schemeClr val="tx1"/>
                </a:solidFill>
              </a:rPr>
              <a:t>Total number of Employees 1,676</a:t>
            </a:r>
            <a:endParaRPr lang="en-GB" sz="2800" b="1" u="sng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Aft>
                <a:spcPts val="300"/>
              </a:spcAft>
            </a:pPr>
            <a:r>
              <a:rPr lang="en-GB" sz="2800" b="1" dirty="0">
                <a:solidFill>
                  <a:schemeClr val="tx1"/>
                </a:solidFill>
              </a:rPr>
              <a:t>Total Attrition 199</a:t>
            </a:r>
          </a:p>
          <a:p>
            <a:pPr algn="l">
              <a:lnSpc>
                <a:spcPct val="150000"/>
              </a:lnSpc>
              <a:spcAft>
                <a:spcPts val="300"/>
              </a:spcAft>
            </a:pPr>
            <a:r>
              <a:rPr lang="en-GB" sz="2800" b="1" dirty="0">
                <a:solidFill>
                  <a:schemeClr val="tx1"/>
                </a:solidFill>
              </a:rPr>
              <a:t>Attrition rate 11.9%</a:t>
            </a:r>
          </a:p>
          <a:p>
            <a:pPr algn="l">
              <a:lnSpc>
                <a:spcPct val="150000"/>
              </a:lnSpc>
              <a:spcAft>
                <a:spcPts val="300"/>
              </a:spcAft>
            </a:pPr>
            <a:r>
              <a:rPr lang="en-GB" sz="2800" b="1" dirty="0">
                <a:solidFill>
                  <a:schemeClr val="tx1"/>
                </a:solidFill>
              </a:rPr>
              <a:t>Retained Employees 1,477</a:t>
            </a:r>
          </a:p>
          <a:p>
            <a:pPr marL="0" indent="0" algn="l">
              <a:lnSpc>
                <a:spcPct val="150000"/>
              </a:lnSpc>
              <a:spcAft>
                <a:spcPts val="300"/>
              </a:spcAft>
              <a:buNone/>
            </a:pP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A26429-3E8C-635A-DDBB-8C51B0806F5C}"/>
              </a:ext>
            </a:extLst>
          </p:cNvPr>
          <p:cNvSpPr/>
          <p:nvPr/>
        </p:nvSpPr>
        <p:spPr>
          <a:xfrm>
            <a:off x="0" y="353531"/>
            <a:ext cx="3809999" cy="76944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3FB0F77-BE06-A6FC-00BF-72EDFC7FE879}"/>
              </a:ext>
            </a:extLst>
          </p:cNvPr>
          <p:cNvSpPr txBox="1">
            <a:spLocks/>
          </p:cNvSpPr>
          <p:nvPr/>
        </p:nvSpPr>
        <p:spPr>
          <a:xfrm>
            <a:off x="5540823" y="1414891"/>
            <a:ext cx="5682357" cy="4468483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182880" indent="-18288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C5AE76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4048" indent="-18288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566928" indent="-18288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749808" indent="-18288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932688" indent="-18288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Aft>
                <a:spcPts val="300"/>
              </a:spcAft>
            </a:pPr>
            <a:r>
              <a:rPr lang="en-US" sz="2800" b="1" dirty="0">
                <a:solidFill>
                  <a:schemeClr val="tx1"/>
                </a:solidFill>
              </a:rPr>
              <a:t>N</a:t>
            </a:r>
            <a:r>
              <a:rPr lang="en-GB" sz="2800" b="1" dirty="0">
                <a:solidFill>
                  <a:schemeClr val="tx1"/>
                </a:solidFill>
              </a:rPr>
              <a:t>urse has the highest Attrition of </a:t>
            </a:r>
            <a:r>
              <a:rPr lang="en-GB" sz="2800" b="1" u="sng" dirty="0">
                <a:solidFill>
                  <a:schemeClr val="tx1"/>
                </a:solidFill>
              </a:rPr>
              <a:t>107</a:t>
            </a:r>
            <a:r>
              <a:rPr lang="en-GB" sz="2800" b="1" dirty="0">
                <a:solidFill>
                  <a:schemeClr val="tx1"/>
                </a:solidFill>
              </a:rPr>
              <a:t> while Other has the highest Attrition rate of </a:t>
            </a:r>
            <a:r>
              <a:rPr lang="en-GB" sz="2800" b="1" u="sng" dirty="0">
                <a:solidFill>
                  <a:schemeClr val="tx1"/>
                </a:solidFill>
              </a:rPr>
              <a:t>16.3%</a:t>
            </a:r>
          </a:p>
          <a:p>
            <a:pPr marL="0" indent="0" algn="l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None/>
            </a:pPr>
            <a:endParaRPr lang="en-GB" sz="2800" b="1" u="sng" dirty="0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  <a:spcAft>
                <a:spcPts val="300"/>
              </a:spcAft>
            </a:pPr>
            <a:r>
              <a:rPr lang="en-GB" sz="2800" b="1" dirty="0">
                <a:solidFill>
                  <a:schemeClr val="tx1"/>
                </a:solidFill>
              </a:rPr>
              <a:t>New Employees have the highest Attrition</a:t>
            </a:r>
          </a:p>
          <a:p>
            <a:pPr marL="0" indent="0" algn="l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None/>
            </a:pPr>
            <a:endParaRPr lang="en-GB" sz="2800" b="1" dirty="0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  <a:spcAft>
                <a:spcPts val="300"/>
              </a:spcAft>
            </a:pPr>
            <a:r>
              <a:rPr lang="en-GB" sz="2800" b="1" dirty="0">
                <a:solidFill>
                  <a:schemeClr val="tx1"/>
                </a:solidFill>
              </a:rPr>
              <a:t>The Maternity Department has the largest number of attrition</a:t>
            </a:r>
          </a:p>
          <a:p>
            <a:pPr marL="0" indent="0" algn="l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None/>
            </a:pPr>
            <a:endParaRPr lang="en-GB" sz="2800" b="1" dirty="0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  <a:spcAft>
                <a:spcPts val="300"/>
              </a:spcAft>
            </a:pPr>
            <a:r>
              <a:rPr lang="en-GB" sz="2800" b="1" dirty="0">
                <a:solidFill>
                  <a:schemeClr val="tx1"/>
                </a:solidFill>
              </a:rPr>
              <a:t>153 out of 199 attrition employees have a low Salary range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FEFCE7-731E-DC08-F7C1-8561AA2346F1}"/>
              </a:ext>
            </a:extLst>
          </p:cNvPr>
          <p:cNvSpPr/>
          <p:nvPr/>
        </p:nvSpPr>
        <p:spPr>
          <a:xfrm>
            <a:off x="102614" y="2063719"/>
            <a:ext cx="4123426" cy="2721935"/>
          </a:xfrm>
          <a:prstGeom prst="roundRect">
            <a:avLst>
              <a:gd name="adj" fmla="val 8073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686B34-C60B-DE9F-D215-29C580EE43F4}"/>
              </a:ext>
            </a:extLst>
          </p:cNvPr>
          <p:cNvSpPr/>
          <p:nvPr/>
        </p:nvSpPr>
        <p:spPr>
          <a:xfrm>
            <a:off x="5337544" y="974626"/>
            <a:ext cx="6039293" cy="4908748"/>
          </a:xfrm>
          <a:prstGeom prst="roundRect">
            <a:avLst>
              <a:gd name="adj" fmla="val 807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37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17EDA-8973-E619-82C6-13EE53B96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D3ADCF-F990-086D-A350-B2D2DAB9A309}"/>
              </a:ext>
            </a:extLst>
          </p:cNvPr>
          <p:cNvSpPr/>
          <p:nvPr/>
        </p:nvSpPr>
        <p:spPr>
          <a:xfrm>
            <a:off x="-10633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F5376-480C-5B7B-11D5-672FC9617BC5}"/>
              </a:ext>
            </a:extLst>
          </p:cNvPr>
          <p:cNvSpPr txBox="1"/>
          <p:nvPr/>
        </p:nvSpPr>
        <p:spPr>
          <a:xfrm>
            <a:off x="0" y="220214"/>
            <a:ext cx="2667000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FACTS :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08EE6252-A7D6-32E8-E912-7A18CB6F2ED3}"/>
              </a:ext>
            </a:extLst>
          </p:cNvPr>
          <p:cNvSpPr txBox="1">
            <a:spLocks/>
          </p:cNvSpPr>
          <p:nvPr/>
        </p:nvSpPr>
        <p:spPr>
          <a:xfrm>
            <a:off x="7637388" y="1148315"/>
            <a:ext cx="4037162" cy="1846660"/>
          </a:xfrm>
          <a:prstGeom prst="rect">
            <a:avLst/>
          </a:prstGeom>
        </p:spPr>
        <p:txBody>
          <a:bodyPr vert="horz" lIns="0" tIns="45720" rIns="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C5AE76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n/>
                <a:solidFill>
                  <a:schemeClr val="accent3"/>
                </a:solidFill>
              </a:rPr>
              <a:t>Maternity: 98 Employees</a:t>
            </a:r>
          </a:p>
          <a:p>
            <a:r>
              <a:rPr lang="en-US" sz="2600" b="1" dirty="0">
                <a:ln/>
                <a:solidFill>
                  <a:schemeClr val="accent3"/>
                </a:solidFill>
              </a:rPr>
              <a:t>Cardiology: 74 Employees</a:t>
            </a:r>
          </a:p>
          <a:p>
            <a:r>
              <a:rPr lang="en-US" sz="2600" b="1" dirty="0">
                <a:ln/>
                <a:solidFill>
                  <a:schemeClr val="accent3"/>
                </a:solidFill>
              </a:rPr>
              <a:t>Neurology: 27 Employees</a:t>
            </a:r>
            <a:endParaRPr lang="en-GB" sz="2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F8957-E683-0731-C2FA-4DF0F1D22A3E}"/>
              </a:ext>
            </a:extLst>
          </p:cNvPr>
          <p:cNvSpPr txBox="1"/>
          <p:nvPr/>
        </p:nvSpPr>
        <p:spPr>
          <a:xfrm>
            <a:off x="736856" y="2716021"/>
            <a:ext cx="4159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5AE76"/>
              </a:buClr>
              <a:buSzPct val="96000"/>
              <a:buFont typeface="Arial" panose="020B0604020202020204" pitchFamily="34" charset="0"/>
              <a:buChar char="•"/>
            </a:pPr>
            <a:r>
              <a:rPr lang="en-US" sz="2000" b="1" dirty="0"/>
              <a:t>New Employee: 124</a:t>
            </a:r>
          </a:p>
          <a:p>
            <a:pPr marL="342900" indent="-342900">
              <a:buClr>
                <a:srgbClr val="C5AE76"/>
              </a:buClr>
              <a:buSzPct val="96000"/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Clr>
                <a:srgbClr val="C5AE76"/>
              </a:buClr>
              <a:buSzPct val="96000"/>
              <a:buFont typeface="Arial" panose="020B0604020202020204" pitchFamily="34" charset="0"/>
              <a:buChar char="•"/>
            </a:pPr>
            <a:r>
              <a:rPr lang="en-US" sz="2000" b="1" dirty="0"/>
              <a:t>Experience Employee: 68</a:t>
            </a:r>
          </a:p>
          <a:p>
            <a:pPr marL="342900" indent="-342900">
              <a:buClr>
                <a:srgbClr val="C5AE76"/>
              </a:buClr>
              <a:buSzPct val="96000"/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Clr>
                <a:srgbClr val="C5AE76"/>
              </a:buClr>
              <a:buSzPct val="96000"/>
              <a:buFont typeface="Arial" panose="020B0604020202020204" pitchFamily="34" charset="0"/>
              <a:buChar char="•"/>
            </a:pPr>
            <a:r>
              <a:rPr lang="en-US" sz="2000" b="1" dirty="0"/>
              <a:t>Senior Employee: 5</a:t>
            </a:r>
          </a:p>
          <a:p>
            <a:pPr marL="342900" indent="-342900">
              <a:buClr>
                <a:srgbClr val="C5AE76"/>
              </a:buClr>
              <a:buSzPct val="96000"/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Clr>
                <a:srgbClr val="C5AE76"/>
              </a:buClr>
              <a:buSzPct val="96000"/>
              <a:buFont typeface="Arial" panose="020B0604020202020204" pitchFamily="34" charset="0"/>
              <a:buChar char="•"/>
            </a:pPr>
            <a:r>
              <a:rPr lang="en-US" sz="2000" b="1" dirty="0"/>
              <a:t>Legacy: 1</a:t>
            </a:r>
          </a:p>
          <a:p>
            <a:pPr marL="342900" indent="-342900">
              <a:buClr>
                <a:srgbClr val="C5AE76"/>
              </a:buClr>
              <a:buSzPct val="96000"/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Clr>
                <a:srgbClr val="C5AE76"/>
              </a:buClr>
              <a:buSzPct val="96000"/>
              <a:buFont typeface="Arial" panose="020B0604020202020204" pitchFamily="34" charset="0"/>
              <a:buChar char="•"/>
            </a:pPr>
            <a:r>
              <a:rPr lang="en-US" sz="2000" b="1" dirty="0"/>
              <a:t>Veteran Employee: 1</a:t>
            </a:r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4FECB-97E1-AE05-059E-D7D499902164}"/>
              </a:ext>
            </a:extLst>
          </p:cNvPr>
          <p:cNvSpPr txBox="1"/>
          <p:nvPr/>
        </p:nvSpPr>
        <p:spPr>
          <a:xfrm>
            <a:off x="1088064" y="1840812"/>
            <a:ext cx="288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Year at Company</a:t>
            </a:r>
            <a:endParaRPr lang="en-GB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168E7-7966-F282-F8D3-1354163FA091}"/>
              </a:ext>
            </a:extLst>
          </p:cNvPr>
          <p:cNvSpPr txBox="1"/>
          <p:nvPr/>
        </p:nvSpPr>
        <p:spPr>
          <a:xfrm>
            <a:off x="7917712" y="343325"/>
            <a:ext cx="375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Attrition by Department</a:t>
            </a:r>
            <a:endParaRPr lang="en-GB" sz="2400" b="1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147FB899-D268-D820-D9DA-AEA8CB37A70D}"/>
              </a:ext>
            </a:extLst>
          </p:cNvPr>
          <p:cNvSpPr txBox="1">
            <a:spLocks/>
          </p:cNvSpPr>
          <p:nvPr/>
        </p:nvSpPr>
        <p:spPr>
          <a:xfrm>
            <a:off x="7657984" y="4239552"/>
            <a:ext cx="3633793" cy="2538834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lIns="0" tIns="45720" rIns="0" bIns="45720" rtlCol="0">
            <a:normAutofit fontScale="700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C5AE76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b="1" dirty="0">
                <a:ln/>
                <a:solidFill>
                  <a:schemeClr val="accent3"/>
                </a:solidFill>
              </a:rPr>
              <a:t>Nurse: 107 Employees 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n/>
                <a:solidFill>
                  <a:schemeClr val="accent3"/>
                </a:solidFill>
              </a:rPr>
              <a:t>Other: 87 Employees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n/>
                <a:solidFill>
                  <a:schemeClr val="accent3"/>
                </a:solidFill>
              </a:rPr>
              <a:t>Therapist: 4 Employees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n/>
                <a:solidFill>
                  <a:schemeClr val="accent3"/>
                </a:solidFill>
              </a:rPr>
              <a:t>Administrative: 1 Employee</a:t>
            </a:r>
          </a:p>
          <a:p>
            <a:pPr>
              <a:lnSpc>
                <a:spcPct val="150000"/>
              </a:lnSpc>
            </a:pPr>
            <a:endParaRPr lang="en-US" sz="3200" b="1" dirty="0">
              <a:ln/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GB" sz="32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8FE47-1F93-6E60-BF01-4C4B1FCFE857}"/>
              </a:ext>
            </a:extLst>
          </p:cNvPr>
          <p:cNvSpPr txBox="1"/>
          <p:nvPr/>
        </p:nvSpPr>
        <p:spPr>
          <a:xfrm>
            <a:off x="7917712" y="3739516"/>
            <a:ext cx="327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Attrition by Job Role</a:t>
            </a:r>
            <a:endParaRPr lang="en-GB" sz="24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2BB2B8-E13E-F8FB-C11D-FA882CDDAFC5}"/>
              </a:ext>
            </a:extLst>
          </p:cNvPr>
          <p:cNvSpPr/>
          <p:nvPr/>
        </p:nvSpPr>
        <p:spPr>
          <a:xfrm>
            <a:off x="230039" y="1360967"/>
            <a:ext cx="4276294" cy="4954773"/>
          </a:xfrm>
          <a:prstGeom prst="roundRect">
            <a:avLst>
              <a:gd name="adj" fmla="val 6970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47EBA5-9C8E-4893-C44A-E9AE5CC6D674}"/>
              </a:ext>
            </a:extLst>
          </p:cNvPr>
          <p:cNvSpPr/>
          <p:nvPr/>
        </p:nvSpPr>
        <p:spPr>
          <a:xfrm>
            <a:off x="7390299" y="55073"/>
            <a:ext cx="4276294" cy="3016906"/>
          </a:xfrm>
          <a:prstGeom prst="roundRect">
            <a:avLst>
              <a:gd name="adj" fmla="val 6970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537839-8602-2354-8B84-C00A32482661}"/>
              </a:ext>
            </a:extLst>
          </p:cNvPr>
          <p:cNvSpPr/>
          <p:nvPr/>
        </p:nvSpPr>
        <p:spPr>
          <a:xfrm>
            <a:off x="7410895" y="3610387"/>
            <a:ext cx="4276294" cy="3016906"/>
          </a:xfrm>
          <a:prstGeom prst="roundRect">
            <a:avLst>
              <a:gd name="adj" fmla="val 6970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31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B33B0-153C-ADD7-C685-88179767B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22D052-C581-6368-D3D4-C914CF4F5B1F}"/>
              </a:ext>
            </a:extLst>
          </p:cNvPr>
          <p:cNvSpPr/>
          <p:nvPr/>
        </p:nvSpPr>
        <p:spPr>
          <a:xfrm>
            <a:off x="-931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07D2065F-8343-12F6-350E-163FC90B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1" y="246673"/>
            <a:ext cx="2984739" cy="648586"/>
          </a:xfrm>
          <a:solidFill>
            <a:schemeClr val="tx1"/>
          </a:solidFill>
        </p:spPr>
        <p:txBody>
          <a:bodyPr rtlCol="0">
            <a:normAutofit fontScale="90000"/>
          </a:bodyPr>
          <a:lstStyle/>
          <a:p>
            <a:pPr rtl="0"/>
            <a:r>
              <a:rPr lang="en-GB" sz="49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FACTS</a:t>
            </a:r>
            <a:r>
              <a:rPr lang="en-GB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8709C-84F0-C4C1-108B-FD809479A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5" y="2117926"/>
            <a:ext cx="4842026" cy="2981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F0B0D-6652-0F63-C16E-B400EDB66341}"/>
              </a:ext>
            </a:extLst>
          </p:cNvPr>
          <p:cNvSpPr txBox="1"/>
          <p:nvPr/>
        </p:nvSpPr>
        <p:spPr>
          <a:xfrm>
            <a:off x="1830105" y="1602432"/>
            <a:ext cx="219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Marital Status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CD809-165C-9471-1AAA-7C4A2AE29E7E}"/>
              </a:ext>
            </a:extLst>
          </p:cNvPr>
          <p:cNvSpPr txBox="1"/>
          <p:nvPr/>
        </p:nvSpPr>
        <p:spPr>
          <a:xfrm>
            <a:off x="8584854" y="1584251"/>
            <a:ext cx="1777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Age Range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C63BD-5BA8-EFFF-FF8D-6EC149BA8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1" y="2117926"/>
            <a:ext cx="4715259" cy="2981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9ABF37-CAF4-BAD0-8567-F4E4CE09C545}"/>
              </a:ext>
            </a:extLst>
          </p:cNvPr>
          <p:cNvSpPr txBox="1"/>
          <p:nvPr/>
        </p:nvSpPr>
        <p:spPr>
          <a:xfrm>
            <a:off x="6672130" y="776177"/>
            <a:ext cx="483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Younger employees are leaving at the highest rate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4347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CA6075-E912-94CB-78B4-D0AE821A74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028" y="1611143"/>
            <a:ext cx="9114476" cy="3635714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en-US" sz="3600" dirty="0"/>
              <a:t>An attrition rate of </a:t>
            </a:r>
            <a:r>
              <a:rPr lang="en-US" sz="3600" b="1" dirty="0"/>
              <a:t>11.9% </a:t>
            </a:r>
            <a:r>
              <a:rPr lang="en-US" sz="3600" dirty="0"/>
              <a:t>is generally considered good, as it falls within the typical range of the healthcare sector, which is often cited as between 10% and 18%.</a:t>
            </a:r>
            <a:endParaRPr lang="en-GB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7E8DC-4223-B379-F69A-CBEA2613A709}"/>
              </a:ext>
            </a:extLst>
          </p:cNvPr>
          <p:cNvSpPr txBox="1"/>
          <p:nvPr/>
        </p:nvSpPr>
        <p:spPr>
          <a:xfrm>
            <a:off x="0" y="214779"/>
            <a:ext cx="2667000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61C51-7CB4-8C14-EA6B-25106DA3F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0D38B2-DC61-ABFE-5372-74BE08E996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2CBBED-CA4D-7F22-F132-84E83793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498" y="655314"/>
            <a:ext cx="8153400" cy="1659467"/>
          </a:xfrm>
        </p:spPr>
        <p:txBody>
          <a:bodyPr rtlCol="0">
            <a:normAutofit/>
          </a:bodyPr>
          <a:lstStyle/>
          <a:p>
            <a:r>
              <a:rPr lang="en-US" sz="3200" dirty="0">
                <a:latin typeface="+mn-lt"/>
              </a:rPr>
              <a:t>New Employee has the lowest year of promotion,</a:t>
            </a:r>
          </a:p>
          <a:p>
            <a:r>
              <a:rPr lang="en-US" sz="3200" dirty="0">
                <a:latin typeface="+mn-lt"/>
              </a:rPr>
              <a:t>Also has the highest Attrition rate.</a:t>
            </a:r>
            <a:endParaRPr lang="en-GB" sz="3200" b="1" dirty="0">
              <a:latin typeface="+mn-lt"/>
            </a:endParaRPr>
          </a:p>
          <a:p>
            <a:pPr marL="0" indent="0" rtl="0">
              <a:buNone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EDD0F-9267-4E34-F718-FCFC4BCC3BA6}"/>
              </a:ext>
            </a:extLst>
          </p:cNvPr>
          <p:cNvSpPr txBox="1"/>
          <p:nvPr/>
        </p:nvSpPr>
        <p:spPr>
          <a:xfrm>
            <a:off x="0" y="160890"/>
            <a:ext cx="2667000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INSIGHT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E4C35-9408-3DB7-518E-AD32372F7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3" y="3261100"/>
            <a:ext cx="3749674" cy="3030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40486E-0962-0D4A-6184-CB3D554F6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6" y="3144142"/>
            <a:ext cx="3877733" cy="3030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9BB27F-3E5B-478B-08AD-2471712B2055}"/>
              </a:ext>
            </a:extLst>
          </p:cNvPr>
          <p:cNvSpPr txBox="1"/>
          <p:nvPr/>
        </p:nvSpPr>
        <p:spPr>
          <a:xfrm>
            <a:off x="1300165" y="2658596"/>
            <a:ext cx="19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Year at Company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E0087-7B55-9265-F66C-24976DAE1701}"/>
              </a:ext>
            </a:extLst>
          </p:cNvPr>
          <p:cNvSpPr txBox="1"/>
          <p:nvPr/>
        </p:nvSpPr>
        <p:spPr>
          <a:xfrm>
            <a:off x="8944503" y="2658596"/>
            <a:ext cx="208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Year of Promotion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352793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61_TF11344857.potx" id="{447DE04F-D9F7-411E-8003-AF7540944A8B}" vid="{F02F3C99-844F-4725-8EDE-49154AAB67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8097</TotalTime>
  <Words>517</Words>
  <Application>Microsoft Office PowerPoint</Application>
  <PresentationFormat>Widescreen</PresentationFormat>
  <Paragraphs>94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Wingdings</vt:lpstr>
      <vt:lpstr>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FACTS :</vt:lpstr>
      <vt:lpstr>PowerPoint Presentation</vt:lpstr>
      <vt:lpstr>PowerPoint Presentation</vt:lpstr>
      <vt:lpstr>PowerPoint Presentation</vt:lpstr>
      <vt:lpstr>PowerPoint Presentation</vt:lpstr>
      <vt:lpstr>CONCLUSION</vt:lpstr>
      <vt:lpstr>RECOMENDATION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Adekunle</dc:creator>
  <cp:lastModifiedBy>Samuel Adekunle</cp:lastModifiedBy>
  <cp:revision>35</cp:revision>
  <dcterms:created xsi:type="dcterms:W3CDTF">2025-02-02T13:49:28Z</dcterms:created>
  <dcterms:modified xsi:type="dcterms:W3CDTF">2025-02-09T14:42:55Z</dcterms:modified>
</cp:coreProperties>
</file>