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546B-5A31-93F3-1CB2-7C2B875044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D0A53C5-8020-8B28-6E79-BD5470D3A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73A615F-BCEC-00ED-B4CC-A016E0891FB4}"/>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5" name="Footer Placeholder 4">
            <a:extLst>
              <a:ext uri="{FF2B5EF4-FFF2-40B4-BE49-F238E27FC236}">
                <a16:creationId xmlns:a16="http://schemas.microsoft.com/office/drawing/2014/main" id="{9C8299C4-92E4-2660-CC3A-682977E806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5E5EB2-0B36-A966-7814-1CFE4F20983C}"/>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24147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C864-ACA0-3041-3E9A-15E4BBD1810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13C1A9C-1CE0-3DF2-CBBE-B703B99B10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C1EAFAC-539B-03ED-28BE-E47071E3BFDE}"/>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5" name="Footer Placeholder 4">
            <a:extLst>
              <a:ext uri="{FF2B5EF4-FFF2-40B4-BE49-F238E27FC236}">
                <a16:creationId xmlns:a16="http://schemas.microsoft.com/office/drawing/2014/main" id="{748207E0-614E-3428-3C86-5C338A4ED4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B3898A-1DCE-2E22-62B6-3DD4AF0ECAB7}"/>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313078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8DF88-BFE6-0C15-5D92-11E539D5F54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03368F8-DCDA-BF66-5D87-A811DD1D8C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FB26C9-2ECE-728C-52A1-F177E790C9D4}"/>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5" name="Footer Placeholder 4">
            <a:extLst>
              <a:ext uri="{FF2B5EF4-FFF2-40B4-BE49-F238E27FC236}">
                <a16:creationId xmlns:a16="http://schemas.microsoft.com/office/drawing/2014/main" id="{122AA033-4678-7858-3E34-EC9D9657ED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46FAAE-7023-FA3D-5BF2-9845968CAC61}"/>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352285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18D3-E0B8-A117-3528-13C9E6A99BD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CC4AE4A-0E8E-B729-8686-92C845D4D44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31AD2F-FB4E-2DDD-2D95-1A13FBE1D062}"/>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5" name="Footer Placeholder 4">
            <a:extLst>
              <a:ext uri="{FF2B5EF4-FFF2-40B4-BE49-F238E27FC236}">
                <a16:creationId xmlns:a16="http://schemas.microsoft.com/office/drawing/2014/main" id="{2470D9FE-720F-B386-AF62-9AEED5C81A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031D06-9642-C3A3-9AB9-5589BD5216D3}"/>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68733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2DC2-E701-5D2D-8229-D2065FC277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22FF7E6-4F30-0A4C-5DB4-8D8FC3B8B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55E25D-6EFA-BC98-3321-AB987B069979}"/>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5" name="Footer Placeholder 4">
            <a:extLst>
              <a:ext uri="{FF2B5EF4-FFF2-40B4-BE49-F238E27FC236}">
                <a16:creationId xmlns:a16="http://schemas.microsoft.com/office/drawing/2014/main" id="{89FC1A3D-4B32-19D1-1013-2B01146484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F6CA26-1F76-B843-95E0-C3B345614971}"/>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39415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2B98-DBDE-6859-AB4B-47DD21A6596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F119478-31CD-BDBC-1E6E-0649D2E47F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158C673-C209-629A-0925-1E739C127F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545E2F7-3014-62E8-FFFF-C9977E0D5898}"/>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6" name="Footer Placeholder 5">
            <a:extLst>
              <a:ext uri="{FF2B5EF4-FFF2-40B4-BE49-F238E27FC236}">
                <a16:creationId xmlns:a16="http://schemas.microsoft.com/office/drawing/2014/main" id="{C36C0E9F-23E5-3958-4B0D-E0109B747A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2EE168-4A2C-41AD-04CF-34B33294BFFB}"/>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118658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71B8-3C80-5692-212A-0ACAD2B44F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B095523-4807-3B17-F2C3-7FDAFF45D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9569EF-EFBE-DD96-81A0-A038E301F9F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1D28E30-4DDA-96E0-BB68-213F39F51C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45FD8D-44A1-616B-AA38-09F415C142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D6273DB-0D71-17D2-0AE7-F16534BE224C}"/>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8" name="Footer Placeholder 7">
            <a:extLst>
              <a:ext uri="{FF2B5EF4-FFF2-40B4-BE49-F238E27FC236}">
                <a16:creationId xmlns:a16="http://schemas.microsoft.com/office/drawing/2014/main" id="{E9CD3552-CBD3-D3C4-58B1-54F521BB88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C46B13-BFFB-99F2-A2C6-9C0F43DB11F3}"/>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358636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CB32-D67E-A00F-4A35-7C0A654CA35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715DB7A-2CBC-4EB2-2868-A4EB9489760F}"/>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4" name="Footer Placeholder 3">
            <a:extLst>
              <a:ext uri="{FF2B5EF4-FFF2-40B4-BE49-F238E27FC236}">
                <a16:creationId xmlns:a16="http://schemas.microsoft.com/office/drawing/2014/main" id="{24114D7E-5FB0-90ED-1BD4-3FF56C2CE2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411D60-2BBC-F134-6FA3-A6329A2B5516}"/>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397178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F6A5F1-28A5-7ED7-EDEA-F365B7E1546D}"/>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3" name="Footer Placeholder 2">
            <a:extLst>
              <a:ext uri="{FF2B5EF4-FFF2-40B4-BE49-F238E27FC236}">
                <a16:creationId xmlns:a16="http://schemas.microsoft.com/office/drawing/2014/main" id="{3482C014-F0FC-24A3-D665-431570998E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639D50-6E06-C563-BB3D-526986383172}"/>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78943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D060-1195-E164-B62B-398C7C142B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39D9E00-35C6-89DD-1B8C-87E3D951C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A74A185B-A522-9B0E-DD6A-49A3EE2F3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A3D86C-DE36-C824-F4C6-87FDDB50F4D0}"/>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6" name="Footer Placeholder 5">
            <a:extLst>
              <a:ext uri="{FF2B5EF4-FFF2-40B4-BE49-F238E27FC236}">
                <a16:creationId xmlns:a16="http://schemas.microsoft.com/office/drawing/2014/main" id="{FD39D6D1-497F-3AB5-EF68-D26259C461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B08A89-7367-1381-DED5-1A621D32C57C}"/>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235130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8E719-0F29-6CBC-8C40-AE3BD1F729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70104C5-0885-B130-DD65-9EFE6919CD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B11474-411C-74A2-70D4-83EF1E81E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0F2868-1A56-41F8-537B-3DC437307A07}"/>
              </a:ext>
            </a:extLst>
          </p:cNvPr>
          <p:cNvSpPr>
            <a:spLocks noGrp="1"/>
          </p:cNvSpPr>
          <p:nvPr>
            <p:ph type="dt" sz="half" idx="10"/>
          </p:nvPr>
        </p:nvSpPr>
        <p:spPr/>
        <p:txBody>
          <a:bodyPr/>
          <a:lstStyle/>
          <a:p>
            <a:fld id="{036F02B5-A49D-431B-87B9-575B1326C27A}" type="datetimeFigureOut">
              <a:rPr lang="en-GB" smtClean="0"/>
              <a:t>04/12/2023</a:t>
            </a:fld>
            <a:endParaRPr lang="en-GB"/>
          </a:p>
        </p:txBody>
      </p:sp>
      <p:sp>
        <p:nvSpPr>
          <p:cNvPr id="6" name="Footer Placeholder 5">
            <a:extLst>
              <a:ext uri="{FF2B5EF4-FFF2-40B4-BE49-F238E27FC236}">
                <a16:creationId xmlns:a16="http://schemas.microsoft.com/office/drawing/2014/main" id="{DDBEE4CB-71CE-A6FD-D64E-37BA74C60B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EEC6A1-6C5E-7D76-018D-C92B5B8CDD48}"/>
              </a:ext>
            </a:extLst>
          </p:cNvPr>
          <p:cNvSpPr>
            <a:spLocks noGrp="1"/>
          </p:cNvSpPr>
          <p:nvPr>
            <p:ph type="sldNum" sz="quarter" idx="12"/>
          </p:nvPr>
        </p:nvSpPr>
        <p:spPr/>
        <p:txBody>
          <a:bodyPr/>
          <a:lstStyle/>
          <a:p>
            <a:fld id="{A5AFFB28-C6B3-4E8F-B836-733E3049924D}" type="slidenum">
              <a:rPr lang="en-GB" smtClean="0"/>
              <a:t>‹#›</a:t>
            </a:fld>
            <a:endParaRPr lang="en-GB"/>
          </a:p>
        </p:txBody>
      </p:sp>
    </p:spTree>
    <p:extLst>
      <p:ext uri="{BB962C8B-B14F-4D97-AF65-F5344CB8AC3E}">
        <p14:creationId xmlns:p14="http://schemas.microsoft.com/office/powerpoint/2010/main" val="276617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4AB9A-CDF7-F71F-DCB0-FF10F2541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5E94B75-E780-6E55-39AF-2EC6D79DF5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9FFF2B0-55A0-E806-9C4D-658131E32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F02B5-A49D-431B-87B9-575B1326C27A}" type="datetimeFigureOut">
              <a:rPr lang="en-GB" smtClean="0"/>
              <a:t>04/12/2023</a:t>
            </a:fld>
            <a:endParaRPr lang="en-GB"/>
          </a:p>
        </p:txBody>
      </p:sp>
      <p:sp>
        <p:nvSpPr>
          <p:cNvPr id="5" name="Footer Placeholder 4">
            <a:extLst>
              <a:ext uri="{FF2B5EF4-FFF2-40B4-BE49-F238E27FC236}">
                <a16:creationId xmlns:a16="http://schemas.microsoft.com/office/drawing/2014/main" id="{A4569A9F-EBB8-F569-D2CA-0EA346A68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35B6034-E132-FBF5-2B43-DCE3D27A43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FFB28-C6B3-4E8F-B836-733E3049924D}" type="slidenum">
              <a:rPr lang="en-GB" smtClean="0"/>
              <a:t>‹#›</a:t>
            </a:fld>
            <a:endParaRPr lang="en-GB"/>
          </a:p>
        </p:txBody>
      </p:sp>
    </p:spTree>
    <p:extLst>
      <p:ext uri="{BB962C8B-B14F-4D97-AF65-F5344CB8AC3E}">
        <p14:creationId xmlns:p14="http://schemas.microsoft.com/office/powerpoint/2010/main" val="4157366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2A13-F29D-A57F-D4FD-DDD603B41810}"/>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DD15B0AB-BEA5-8303-F7DF-FA92844B1AD3}"/>
              </a:ext>
            </a:extLst>
          </p:cNvPr>
          <p:cNvSpPr>
            <a:spLocks noGrp="1"/>
          </p:cNvSpPr>
          <p:nvPr>
            <p:ph type="subTitle" idx="1"/>
          </p:nvPr>
        </p:nvSpPr>
        <p:spPr>
          <a:xfrm>
            <a:off x="1524000" y="4980685"/>
            <a:ext cx="9144000" cy="1655762"/>
          </a:xfrm>
        </p:spPr>
        <p:txBody>
          <a:bodyPr>
            <a:normAutofit/>
          </a:bodyPr>
          <a:lstStyle/>
          <a:p>
            <a:r>
              <a:rPr lang="en-GB" sz="1400" b="0" i="0" dirty="0">
                <a:solidFill>
                  <a:srgbClr val="374151"/>
                </a:solidFill>
                <a:effectLst/>
                <a:latin typeface="Söhne"/>
              </a:rPr>
              <a:t>The line chart illustrates a consistent rise in average attainment scores from 2018 to 2019, showcasing an annual increase of approximately 5%. However, post-2020, a noticeable decline is observed, with an average yearly percentage change of -8%. This suggests that the years following the onset of the COVID-19 pandemic saw a significant negative impact on average attainment scores, potentially attributed to disruptions in learning environments.</a:t>
            </a:r>
            <a:endParaRPr lang="en-GB" sz="1400" dirty="0"/>
          </a:p>
        </p:txBody>
      </p:sp>
      <p:pic>
        <p:nvPicPr>
          <p:cNvPr id="6" name="Picture 5">
            <a:extLst>
              <a:ext uri="{FF2B5EF4-FFF2-40B4-BE49-F238E27FC236}">
                <a16:creationId xmlns:a16="http://schemas.microsoft.com/office/drawing/2014/main" id="{ADBD9714-CBD3-9327-935A-994CA9E9BDB2}"/>
              </a:ext>
            </a:extLst>
          </p:cNvPr>
          <p:cNvPicPr>
            <a:picLocks noChangeAspect="1"/>
          </p:cNvPicPr>
          <p:nvPr/>
        </p:nvPicPr>
        <p:blipFill>
          <a:blip r:embed="rId2"/>
          <a:stretch>
            <a:fillRect/>
          </a:stretch>
        </p:blipFill>
        <p:spPr>
          <a:xfrm>
            <a:off x="825189" y="0"/>
            <a:ext cx="10080704" cy="4683512"/>
          </a:xfrm>
          <a:prstGeom prst="rect">
            <a:avLst/>
          </a:prstGeom>
        </p:spPr>
      </p:pic>
    </p:spTree>
    <p:extLst>
      <p:ext uri="{BB962C8B-B14F-4D97-AF65-F5344CB8AC3E}">
        <p14:creationId xmlns:p14="http://schemas.microsoft.com/office/powerpoint/2010/main" val="100075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CCB0-F181-B282-266C-9EE437542314}"/>
              </a:ext>
            </a:extLst>
          </p:cNvPr>
          <p:cNvSpPr>
            <a:spLocks noGrp="1"/>
          </p:cNvSpPr>
          <p:nvPr>
            <p:ph type="title"/>
          </p:nvPr>
        </p:nvSpPr>
        <p:spPr/>
        <p:txBody>
          <a:bodyPr>
            <a:normAutofit/>
          </a:bodyPr>
          <a:lstStyle/>
          <a:p>
            <a:r>
              <a:rPr lang="en-GB" sz="1400" dirty="0">
                <a:latin typeface="+mn-lt"/>
              </a:rPr>
              <a:t>A time series analysis reveals interesting patterns, indicating that the academic performance had recurring phases of disturbance during the pandemic. Peaks in the time series coincide with periods of heightened disruption, possibly aligning with major waves of COVID-19 and subsequent lockdowns.</a:t>
            </a:r>
          </a:p>
        </p:txBody>
      </p:sp>
      <p:pic>
        <p:nvPicPr>
          <p:cNvPr id="4" name="Content Placeholder 3">
            <a:extLst>
              <a:ext uri="{FF2B5EF4-FFF2-40B4-BE49-F238E27FC236}">
                <a16:creationId xmlns:a16="http://schemas.microsoft.com/office/drawing/2014/main" id="{5B32D2DD-4015-2A16-C0FB-769491EF00C4}"/>
              </a:ext>
            </a:extLst>
          </p:cNvPr>
          <p:cNvPicPr>
            <a:picLocks noGrp="1" noChangeAspect="1"/>
          </p:cNvPicPr>
          <p:nvPr>
            <p:ph idx="1"/>
          </p:nvPr>
        </p:nvPicPr>
        <p:blipFill>
          <a:blip r:embed="rId2"/>
          <a:stretch>
            <a:fillRect/>
          </a:stretch>
        </p:blipFill>
        <p:spPr>
          <a:xfrm>
            <a:off x="2682795" y="1825625"/>
            <a:ext cx="6826410" cy="4351338"/>
          </a:xfrm>
          <a:prstGeom prst="rect">
            <a:avLst/>
          </a:prstGeom>
        </p:spPr>
      </p:pic>
    </p:spTree>
    <p:extLst>
      <p:ext uri="{BB962C8B-B14F-4D97-AF65-F5344CB8AC3E}">
        <p14:creationId xmlns:p14="http://schemas.microsoft.com/office/powerpoint/2010/main" val="96502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1F78-A058-915D-31E7-7D9D41B75B04}"/>
              </a:ext>
            </a:extLst>
          </p:cNvPr>
          <p:cNvSpPr>
            <a:spLocks noGrp="1"/>
          </p:cNvSpPr>
          <p:nvPr>
            <p:ph type="title"/>
          </p:nvPr>
        </p:nvSpPr>
        <p:spPr/>
        <p:txBody>
          <a:bodyPr>
            <a:normAutofit/>
          </a:bodyPr>
          <a:lstStyle/>
          <a:p>
            <a:endParaRPr lang="en-GB" sz="1400" dirty="0">
              <a:latin typeface="+mn-lt"/>
            </a:endParaRPr>
          </a:p>
        </p:txBody>
      </p:sp>
      <p:pic>
        <p:nvPicPr>
          <p:cNvPr id="5" name="Content Placeholder 4">
            <a:extLst>
              <a:ext uri="{FF2B5EF4-FFF2-40B4-BE49-F238E27FC236}">
                <a16:creationId xmlns:a16="http://schemas.microsoft.com/office/drawing/2014/main" id="{CF084ABD-B270-1473-0328-FF445A61992F}"/>
              </a:ext>
            </a:extLst>
          </p:cNvPr>
          <p:cNvPicPr>
            <a:picLocks noGrp="1" noChangeAspect="1"/>
          </p:cNvPicPr>
          <p:nvPr>
            <p:ph idx="1"/>
          </p:nvPr>
        </p:nvPicPr>
        <p:blipFill>
          <a:blip r:embed="rId2"/>
          <a:stretch>
            <a:fillRect/>
          </a:stretch>
        </p:blipFill>
        <p:spPr>
          <a:xfrm>
            <a:off x="838200" y="1579852"/>
            <a:ext cx="10515599" cy="4802187"/>
          </a:xfrm>
        </p:spPr>
      </p:pic>
    </p:spTree>
    <p:extLst>
      <p:ext uri="{BB962C8B-B14F-4D97-AF65-F5344CB8AC3E}">
        <p14:creationId xmlns:p14="http://schemas.microsoft.com/office/powerpoint/2010/main" val="333711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CEA637-9834-D878-3102-905F73CAF6BD}"/>
              </a:ext>
            </a:extLst>
          </p:cNvPr>
          <p:cNvPicPr>
            <a:picLocks noChangeAspect="1"/>
          </p:cNvPicPr>
          <p:nvPr/>
        </p:nvPicPr>
        <p:blipFill>
          <a:blip r:embed="rId2"/>
          <a:stretch>
            <a:fillRect/>
          </a:stretch>
        </p:blipFill>
        <p:spPr>
          <a:xfrm>
            <a:off x="1726826" y="1414556"/>
            <a:ext cx="8039100" cy="5191125"/>
          </a:xfrm>
          <a:prstGeom prst="rect">
            <a:avLst/>
          </a:prstGeom>
        </p:spPr>
      </p:pic>
      <p:sp>
        <p:nvSpPr>
          <p:cNvPr id="3" name="Content Placeholder 2">
            <a:extLst>
              <a:ext uri="{FF2B5EF4-FFF2-40B4-BE49-F238E27FC236}">
                <a16:creationId xmlns:a16="http://schemas.microsoft.com/office/drawing/2014/main" id="{FAB8787D-C260-5B01-8E43-E2E04CAEAF69}"/>
              </a:ext>
            </a:extLst>
          </p:cNvPr>
          <p:cNvSpPr>
            <a:spLocks noGrp="1"/>
          </p:cNvSpPr>
          <p:nvPr>
            <p:ph idx="1"/>
          </p:nvPr>
        </p:nvSpPr>
        <p:spPr>
          <a:xfrm>
            <a:off x="703730" y="252319"/>
            <a:ext cx="10515600" cy="2006787"/>
          </a:xfrm>
        </p:spPr>
        <p:txBody>
          <a:bodyPr>
            <a:noAutofit/>
          </a:bodyPr>
          <a:lstStyle/>
          <a:p>
            <a:pPr marL="0" indent="0">
              <a:buNone/>
            </a:pPr>
            <a:r>
              <a:rPr lang="en-GB" sz="1800" dirty="0" err="1"/>
              <a:t>Analyzing</a:t>
            </a:r>
            <a:r>
              <a:rPr lang="en-GB" sz="1800" dirty="0"/>
              <a:t> subject-specific trends involves statistical measures for each subject or cluster. For example, calculating subject-specific yearly percentage changes or comparing average scores between subjects can unveil areas of particular vulnerability or resilience during the pandemic.</a:t>
            </a:r>
          </a:p>
        </p:txBody>
      </p:sp>
    </p:spTree>
    <p:extLst>
      <p:ext uri="{BB962C8B-B14F-4D97-AF65-F5344CB8AC3E}">
        <p14:creationId xmlns:p14="http://schemas.microsoft.com/office/powerpoint/2010/main" val="355356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5D11-0A9F-C938-7B44-AB96A877CE9E}"/>
              </a:ext>
            </a:extLst>
          </p:cNvPr>
          <p:cNvSpPr>
            <a:spLocks noGrp="1"/>
          </p:cNvSpPr>
          <p:nvPr>
            <p:ph type="title"/>
          </p:nvPr>
        </p:nvSpPr>
        <p:spPr/>
        <p:txBody>
          <a:bodyPr>
            <a:noAutofit/>
          </a:bodyPr>
          <a:lstStyle/>
          <a:p>
            <a:br>
              <a:rPr lang="en-GB" sz="1400" dirty="0">
                <a:solidFill>
                  <a:srgbClr val="374151"/>
                </a:solidFill>
                <a:latin typeface="+mn-lt"/>
              </a:rPr>
            </a:br>
            <a:r>
              <a:rPr lang="en-GB" sz="1400" b="0" i="0" dirty="0">
                <a:solidFill>
                  <a:srgbClr val="374151"/>
                </a:solidFill>
                <a:effectLst/>
                <a:latin typeface="+mn-lt"/>
              </a:rPr>
              <a:t>between socioeconomic status and the decrease in average attainment scores. This implies that students from lower socioeconomic backgrounds experienced a more substantial decline in academic performance during the pandemic, underscoring the importance of addressing these disparities.</a:t>
            </a:r>
            <a:br>
              <a:rPr lang="en-GB" sz="1400" b="0" i="0" dirty="0">
                <a:solidFill>
                  <a:srgbClr val="374151"/>
                </a:solidFill>
                <a:effectLst/>
                <a:latin typeface="+mn-lt"/>
              </a:rPr>
            </a:br>
            <a:br>
              <a:rPr lang="en-GB" sz="1400" b="0" i="0" dirty="0">
                <a:solidFill>
                  <a:srgbClr val="374151"/>
                </a:solidFill>
                <a:effectLst/>
                <a:latin typeface="+mn-lt"/>
              </a:rPr>
            </a:br>
            <a:r>
              <a:rPr lang="en-GB" sz="1400" b="0" i="0" dirty="0">
                <a:solidFill>
                  <a:srgbClr val="374151"/>
                </a:solidFill>
                <a:effectLst/>
                <a:latin typeface="+mn-lt"/>
              </a:rPr>
              <a:t>These interpretations provide a nuanced understanding of the statistical trends within the dataset, offering concrete figures and measures to support the narrative of the impact of the COVID-19 pandemic on GCSE results.</a:t>
            </a:r>
            <a:br>
              <a:rPr lang="en-GB" sz="1400" b="0" i="0" dirty="0">
                <a:solidFill>
                  <a:srgbClr val="374151"/>
                </a:solidFill>
                <a:effectLst/>
                <a:latin typeface="Söhne"/>
              </a:rPr>
            </a:br>
            <a:endParaRPr lang="en-GB" sz="1400" dirty="0"/>
          </a:p>
        </p:txBody>
      </p:sp>
      <p:pic>
        <p:nvPicPr>
          <p:cNvPr id="5" name="Picture 4">
            <a:extLst>
              <a:ext uri="{FF2B5EF4-FFF2-40B4-BE49-F238E27FC236}">
                <a16:creationId xmlns:a16="http://schemas.microsoft.com/office/drawing/2014/main" id="{F473EADB-EE0C-1FBD-653D-E137838ADFDC}"/>
              </a:ext>
            </a:extLst>
          </p:cNvPr>
          <p:cNvPicPr>
            <a:picLocks noChangeAspect="1"/>
          </p:cNvPicPr>
          <p:nvPr/>
        </p:nvPicPr>
        <p:blipFill>
          <a:blip r:embed="rId2"/>
          <a:stretch>
            <a:fillRect/>
          </a:stretch>
        </p:blipFill>
        <p:spPr>
          <a:xfrm>
            <a:off x="420885" y="1690688"/>
            <a:ext cx="10516511" cy="4925995"/>
          </a:xfrm>
          <a:prstGeom prst="rect">
            <a:avLst/>
          </a:prstGeom>
        </p:spPr>
      </p:pic>
    </p:spTree>
    <p:extLst>
      <p:ext uri="{BB962C8B-B14F-4D97-AF65-F5344CB8AC3E}">
        <p14:creationId xmlns:p14="http://schemas.microsoft.com/office/powerpoint/2010/main" val="246883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234</Words>
  <Application>Microsoft Office PowerPoint</Application>
  <PresentationFormat>Widescreen</PresentationFormat>
  <Paragraphs>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PowerPoint Presentation</vt:lpstr>
      <vt:lpstr>A time series analysis reveals interesting patterns, indicating that the academic performance had recurring phases of disturbance during the pandemic. Peaks in the time series coincide with periods of heightened disruption, possibly aligning with major waves of COVID-19 and subsequent lockdowns.</vt:lpstr>
      <vt:lpstr>PowerPoint Presentation</vt:lpstr>
      <vt:lpstr>PowerPoint Presentation</vt:lpstr>
      <vt:lpstr> between socioeconomic status and the decrease in average attainment scores. This implies that students from lower socioeconomic backgrounds experienced a more substantial decline in academic performance during the pandemic, underscoring the importance of addressing these disparities.  These interpretations provide a nuanced understanding of the statistical trends within the dataset, offering concrete figures and measures to support the narrative of the impact of the COVID-19 pandemic on GCSE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A.User</dc:creator>
  <cp:lastModifiedBy>A.User</cp:lastModifiedBy>
  <cp:revision>3</cp:revision>
  <dcterms:created xsi:type="dcterms:W3CDTF">2023-12-04T19:28:09Z</dcterms:created>
  <dcterms:modified xsi:type="dcterms:W3CDTF">2023-12-04T19:59:13Z</dcterms:modified>
</cp:coreProperties>
</file>