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07608" y="482916"/>
            <a:ext cx="372878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39263" y="482916"/>
            <a:ext cx="366547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24" y="1624055"/>
            <a:ext cx="8072150" cy="439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57600" y="6289019"/>
            <a:ext cx="274954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530" y="2573845"/>
            <a:ext cx="4963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Public</a:t>
            </a:r>
            <a:r>
              <a:rPr sz="4000" spc="-25" dirty="0"/>
              <a:t> </a:t>
            </a:r>
            <a:r>
              <a:rPr sz="4000" spc="-5" dirty="0"/>
              <a:t>Key</a:t>
            </a:r>
            <a:r>
              <a:rPr sz="4000" spc="-25" dirty="0"/>
              <a:t> </a:t>
            </a:r>
            <a:r>
              <a:rPr sz="4000" spc="-5" dirty="0"/>
              <a:t>Algorithms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453737" y="3828170"/>
            <a:ext cx="2237105" cy="583493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0"/>
              </a:spcBef>
            </a:pPr>
            <a:r>
              <a:rPr lang="en-US" sz="3200" dirty="0">
                <a:latin typeface="Times New Roman"/>
                <a:cs typeface="Times New Roman"/>
              </a:rPr>
              <a:t>Tutorial 6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0554" y="2502217"/>
            <a:ext cx="53428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Computation</a:t>
            </a:r>
            <a:r>
              <a:rPr spc="-70" dirty="0"/>
              <a:t> </a:t>
            </a:r>
            <a:r>
              <a:rPr dirty="0"/>
              <a:t>Aspects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0554" y="482916"/>
            <a:ext cx="53428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Computation</a:t>
            </a:r>
            <a:r>
              <a:rPr spc="-70" dirty="0"/>
              <a:t> </a:t>
            </a:r>
            <a:r>
              <a:rPr dirty="0"/>
              <a:t>Aspects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24" y="1545417"/>
            <a:ext cx="7247890" cy="22809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Arial MT"/>
                <a:cs typeface="Arial MT"/>
              </a:rPr>
              <a:t>Exponentiation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Efficient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Operations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Using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Public </a:t>
            </a:r>
            <a:r>
              <a:rPr sz="3200" spc="-10" dirty="0">
                <a:latin typeface="Arial MT"/>
                <a:cs typeface="Arial MT"/>
              </a:rPr>
              <a:t>Key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Efficient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Operations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Using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Private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Key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Key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Generation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/>
              <a:t>Exponentiation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692" y="2514600"/>
            <a:ext cx="8788907" cy="3657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7324" y="1584431"/>
            <a:ext cx="49104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ourier New"/>
                <a:cs typeface="Courier New"/>
              </a:rPr>
              <a:t>General</a:t>
            </a:r>
            <a:r>
              <a:rPr sz="3200" b="1" spc="-90" dirty="0">
                <a:latin typeface="Courier New"/>
                <a:cs typeface="Courier New"/>
              </a:rPr>
              <a:t> </a:t>
            </a:r>
            <a:r>
              <a:rPr sz="3200" b="1" dirty="0">
                <a:latin typeface="Courier New"/>
                <a:cs typeface="Courier New"/>
              </a:rPr>
              <a:t>Optimization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/>
              <a:t>Exponentiation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286000"/>
            <a:ext cx="5521451" cy="4190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7324" y="1584431"/>
            <a:ext cx="46666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ourier New"/>
                <a:cs typeface="Courier New"/>
              </a:rPr>
              <a:t>Binary</a:t>
            </a:r>
            <a:r>
              <a:rPr sz="3200" b="1" spc="-55" dirty="0">
                <a:latin typeface="Courier New"/>
                <a:cs typeface="Courier New"/>
              </a:rPr>
              <a:t> </a:t>
            </a:r>
            <a:r>
              <a:rPr sz="3200" b="1" dirty="0">
                <a:latin typeface="Courier New"/>
                <a:cs typeface="Courier New"/>
              </a:rPr>
              <a:t>Optimization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8306" y="482916"/>
            <a:ext cx="3728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Exponentiation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574292"/>
            <a:ext cx="8479535" cy="505510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835" y="482916"/>
            <a:ext cx="3910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</a:t>
            </a:r>
            <a:r>
              <a:rPr spc="-100" dirty="0"/>
              <a:t> </a:t>
            </a:r>
            <a:r>
              <a:rPr dirty="0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24" y="1530894"/>
            <a:ext cx="7807325" cy="360616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10"/>
              </a:spcBef>
              <a:buAutoNum type="alphaUcPeriod"/>
              <a:tabLst>
                <a:tab pos="528320" algn="l"/>
              </a:tabLst>
            </a:pPr>
            <a:r>
              <a:rPr sz="3200" spc="-5" dirty="0">
                <a:latin typeface="Arial MT"/>
                <a:cs typeface="Arial MT"/>
              </a:rPr>
              <a:t>Generate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q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follows</a:t>
            </a:r>
            <a:endParaRPr sz="3200">
              <a:latin typeface="Arial MT"/>
              <a:cs typeface="Arial MT"/>
            </a:endParaRPr>
          </a:p>
          <a:p>
            <a:pPr marL="984885" lvl="1" indent="-51562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5" dirty="0">
                <a:latin typeface="Arial MT"/>
                <a:cs typeface="Arial MT"/>
              </a:rPr>
              <a:t>Pick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</a:t>
            </a:r>
            <a:r>
              <a:rPr sz="2800" dirty="0">
                <a:latin typeface="Arial MT"/>
                <a:cs typeface="Arial MT"/>
              </a:rPr>
              <a:t> odd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integer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random</a:t>
            </a:r>
            <a:endParaRPr sz="2800">
              <a:latin typeface="Arial MT"/>
              <a:cs typeface="Arial MT"/>
            </a:endParaRPr>
          </a:p>
          <a:p>
            <a:pPr marL="984885" lvl="1" indent="-51562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dirty="0">
                <a:latin typeface="Arial MT"/>
                <a:cs typeface="Arial MT"/>
              </a:rPr>
              <a:t>Perform</a:t>
            </a:r>
            <a:r>
              <a:rPr sz="2800" spc="-5" dirty="0">
                <a:latin typeface="Arial MT"/>
                <a:cs typeface="Arial MT"/>
              </a:rPr>
              <a:t> Miller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Rabin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test</a:t>
            </a:r>
            <a:endParaRPr sz="2800">
              <a:latin typeface="Arial MT"/>
              <a:cs typeface="Arial MT"/>
            </a:endParaRPr>
          </a:p>
          <a:p>
            <a:pPr marL="984885" lvl="1" indent="-51562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5" dirty="0">
                <a:latin typeface="Arial MT"/>
                <a:cs typeface="Arial MT"/>
              </a:rPr>
              <a:t>If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return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“composite”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goto1</a:t>
            </a:r>
            <a:endParaRPr sz="2800">
              <a:latin typeface="Arial MT"/>
              <a:cs typeface="Arial MT"/>
            </a:endParaRPr>
          </a:p>
          <a:p>
            <a:pPr marL="984885" marR="5080" lvl="1" indent="-51562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5" dirty="0">
                <a:latin typeface="Arial MT"/>
                <a:cs typeface="Arial MT"/>
              </a:rPr>
              <a:t>If it </a:t>
            </a:r>
            <a:r>
              <a:rPr sz="2800" dirty="0">
                <a:latin typeface="Arial MT"/>
                <a:cs typeface="Arial MT"/>
              </a:rPr>
              <a:t>return “inclusive” repeat </a:t>
            </a:r>
            <a:r>
              <a:rPr sz="2800" spc="-5" dirty="0">
                <a:latin typeface="Arial MT"/>
                <a:cs typeface="Arial MT"/>
              </a:rPr>
              <a:t>2 </a:t>
            </a:r>
            <a:r>
              <a:rPr sz="2800" dirty="0">
                <a:latin typeface="Arial MT"/>
                <a:cs typeface="Arial MT"/>
              </a:rPr>
              <a:t>several </a:t>
            </a:r>
            <a:r>
              <a:rPr sz="2800" spc="-5" dirty="0">
                <a:latin typeface="Arial MT"/>
                <a:cs typeface="Arial MT"/>
              </a:rPr>
              <a:t>times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increase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trust</a:t>
            </a:r>
            <a:endParaRPr sz="28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580"/>
              </a:spcBef>
              <a:buAutoNum type="alphaUcPeriod"/>
              <a:tabLst>
                <a:tab pos="528320" algn="l"/>
              </a:tabLst>
            </a:pPr>
            <a:r>
              <a:rPr sz="3200" spc="-5" dirty="0">
                <a:latin typeface="Arial MT"/>
                <a:cs typeface="Arial MT"/>
              </a:rPr>
              <a:t>If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60" dirty="0">
                <a:latin typeface="Arial MT"/>
                <a:cs typeface="Arial MT"/>
              </a:rPr>
              <a:t>GCD(ϕ(n),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e)!=1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repeat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726" y="2502217"/>
            <a:ext cx="33515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RSA</a:t>
            </a:r>
            <a:r>
              <a:rPr spc="-70" dirty="0"/>
              <a:t> </a:t>
            </a:r>
            <a:r>
              <a:rPr spc="-5" dirty="0"/>
              <a:t>Security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726" y="482916"/>
            <a:ext cx="33515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RSA</a:t>
            </a:r>
            <a:r>
              <a:rPr spc="-70" dirty="0"/>
              <a:t> </a:t>
            </a:r>
            <a:r>
              <a:rPr spc="-5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24" y="1545417"/>
            <a:ext cx="5219065" cy="32867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Brute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Force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Attack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Mathematical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Attack</a:t>
            </a:r>
            <a:endParaRPr sz="3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1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Calculation</a:t>
            </a:r>
            <a:r>
              <a:rPr sz="2800" dirty="0">
                <a:latin typeface="Arial MT"/>
                <a:cs typeface="Arial MT"/>
              </a:rPr>
              <a:t> of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310" dirty="0">
                <a:latin typeface="Arial MT"/>
                <a:cs typeface="Arial MT"/>
              </a:rPr>
              <a:t>ϕ(n)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 MT"/>
                <a:cs typeface="Arial MT"/>
              </a:rPr>
              <a:t>Factoring of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 to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5" dirty="0">
                <a:latin typeface="Arial MT"/>
                <a:cs typeface="Arial MT"/>
              </a:rPr>
              <a:t> q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Timing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Attack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Chosen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Cipher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Text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Attack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1962" y="482916"/>
            <a:ext cx="46583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Brute</a:t>
            </a:r>
            <a:r>
              <a:rPr spc="-40" dirty="0"/>
              <a:t> </a:t>
            </a:r>
            <a:r>
              <a:rPr dirty="0"/>
              <a:t>Force</a:t>
            </a:r>
            <a:r>
              <a:rPr spc="-35" dirty="0"/>
              <a:t> </a:t>
            </a:r>
            <a:r>
              <a:rPr dirty="0"/>
              <a:t>Attack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24" y="1545417"/>
            <a:ext cx="6388100" cy="1153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dirty="0">
                <a:latin typeface="Arial MT"/>
                <a:cs typeface="Arial MT"/>
              </a:rPr>
              <a:t> very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large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512,..,2048,..,8192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Brute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Force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Infeasible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4211" y="482916"/>
            <a:ext cx="62750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Ca</a:t>
            </a:r>
            <a:r>
              <a:rPr spc="5" dirty="0"/>
              <a:t>lc</a:t>
            </a:r>
            <a:r>
              <a:rPr spc="-5" dirty="0"/>
              <a:t>u</a:t>
            </a:r>
            <a:r>
              <a:rPr spc="5" dirty="0"/>
              <a:t>l</a:t>
            </a:r>
            <a:r>
              <a:rPr spc="-5" dirty="0"/>
              <a:t>at</a:t>
            </a:r>
            <a:r>
              <a:rPr spc="5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5" dirty="0"/>
              <a:t> </a:t>
            </a:r>
            <a:r>
              <a:rPr spc="-5" dirty="0"/>
              <a:t>o</a:t>
            </a:r>
            <a:r>
              <a:rPr dirty="0"/>
              <a:t>f </a:t>
            </a:r>
            <a:r>
              <a:rPr spc="-1930" dirty="0"/>
              <a:t>ϕ</a:t>
            </a:r>
            <a:r>
              <a:rPr spc="-5" dirty="0"/>
              <a:t>(n</a:t>
            </a:r>
            <a:r>
              <a:rPr dirty="0"/>
              <a:t>)</a:t>
            </a:r>
            <a:r>
              <a:rPr spc="-15" dirty="0"/>
              <a:t> </a:t>
            </a:r>
            <a:r>
              <a:rPr dirty="0"/>
              <a:t>Atta</a:t>
            </a:r>
            <a:r>
              <a:rPr spc="5" dirty="0"/>
              <a:t>c</a:t>
            </a:r>
            <a:r>
              <a:rPr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24" y="1545417"/>
            <a:ext cx="8006080" cy="42449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67665" algn="l"/>
                <a:tab pos="368300" algn="l"/>
              </a:tabLst>
            </a:pPr>
            <a:r>
              <a:rPr sz="3200" dirty="0">
                <a:latin typeface="Arial MT"/>
                <a:cs typeface="Arial MT"/>
              </a:rPr>
              <a:t>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dirty="0">
                <a:latin typeface="Arial MT"/>
                <a:cs typeface="Arial MT"/>
              </a:rPr>
              <a:t> very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large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512,..,2048,..,8192</a:t>
            </a:r>
            <a:endParaRPr sz="3200">
              <a:latin typeface="Arial MT"/>
              <a:cs typeface="Arial MT"/>
            </a:endParaRPr>
          </a:p>
          <a:p>
            <a:pPr marL="3683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67665" algn="l"/>
                <a:tab pos="368300" algn="l"/>
              </a:tabLst>
            </a:pPr>
            <a:r>
              <a:rPr sz="3200" spc="-5" dirty="0">
                <a:latin typeface="Arial MT"/>
                <a:cs typeface="Arial MT"/>
              </a:rPr>
              <a:t>Calculation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Infeasible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Because</a:t>
            </a:r>
            <a:endParaRPr sz="3200">
              <a:latin typeface="Arial MT"/>
              <a:cs typeface="Arial MT"/>
            </a:endParaRPr>
          </a:p>
          <a:p>
            <a:pPr marL="768985" lvl="1" indent="-287020">
              <a:lnSpc>
                <a:spcPct val="100000"/>
              </a:lnSpc>
              <a:spcBef>
                <a:spcPts val="615"/>
              </a:spcBef>
              <a:buChar char="–"/>
              <a:tabLst>
                <a:tab pos="769620" algn="l"/>
              </a:tabLst>
            </a:pPr>
            <a:r>
              <a:rPr sz="2800" spc="-5" dirty="0">
                <a:latin typeface="Arial MT"/>
                <a:cs typeface="Arial MT"/>
              </a:rPr>
              <a:t>Huge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number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tests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Segoe UI Symbol"/>
                <a:cs typeface="Segoe UI Symbol"/>
              </a:rPr>
              <a:t>➔</a:t>
            </a:r>
            <a:r>
              <a:rPr sz="2800" dirty="0">
                <a:latin typeface="Segoe UI Symbol"/>
                <a:cs typeface="Segoe UI Symbol"/>
              </a:rPr>
              <a:t> </a:t>
            </a:r>
            <a:r>
              <a:rPr sz="2800" dirty="0">
                <a:latin typeface="Arial MT"/>
                <a:cs typeface="Arial MT"/>
              </a:rPr>
              <a:t>infeasible</a:t>
            </a:r>
            <a:r>
              <a:rPr sz="2800" spc="-5" dirty="0">
                <a:latin typeface="Arial MT"/>
                <a:cs typeface="Arial MT"/>
              </a:rPr>
              <a:t> time</a:t>
            </a:r>
            <a:endParaRPr sz="2800">
              <a:latin typeface="Arial MT"/>
              <a:cs typeface="Arial MT"/>
            </a:endParaRPr>
          </a:p>
          <a:p>
            <a:pPr marL="7689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69620" algn="l"/>
              </a:tabLst>
            </a:pPr>
            <a:r>
              <a:rPr sz="2800" spc="-5" dirty="0">
                <a:latin typeface="Arial MT"/>
                <a:cs typeface="Arial MT"/>
              </a:rPr>
              <a:t>Primality</a:t>
            </a:r>
            <a:r>
              <a:rPr sz="2800" dirty="0">
                <a:latin typeface="Arial MT"/>
                <a:cs typeface="Arial MT"/>
              </a:rPr>
              <a:t> test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failure </a:t>
            </a:r>
            <a:r>
              <a:rPr sz="2800" spc="-5" dirty="0">
                <a:latin typeface="Segoe UI Symbol"/>
                <a:cs typeface="Segoe UI Symbol"/>
              </a:rPr>
              <a:t>➔</a:t>
            </a:r>
            <a:r>
              <a:rPr sz="2800" spc="5" dirty="0">
                <a:latin typeface="Segoe UI Symbol"/>
                <a:cs typeface="Segoe UI Symbol"/>
              </a:rPr>
              <a:t> </a:t>
            </a:r>
            <a:r>
              <a:rPr sz="2800" spc="-5" dirty="0">
                <a:latin typeface="Arial MT"/>
                <a:cs typeface="Arial MT"/>
              </a:rPr>
              <a:t>wrong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calculations</a:t>
            </a:r>
            <a:endParaRPr sz="2800">
              <a:latin typeface="Arial MT"/>
              <a:cs typeface="Arial MT"/>
            </a:endParaRPr>
          </a:p>
          <a:p>
            <a:pPr marL="1168400" lvl="2" indent="-228600">
              <a:lnSpc>
                <a:spcPct val="100000"/>
              </a:lnSpc>
              <a:spcBef>
                <a:spcPts val="505"/>
              </a:spcBef>
              <a:buChar char="•"/>
              <a:tabLst>
                <a:tab pos="1168400" algn="l"/>
              </a:tabLst>
            </a:pPr>
            <a:r>
              <a:rPr sz="2400" spc="-10" dirty="0">
                <a:latin typeface="Arial MT"/>
                <a:cs typeface="Arial MT"/>
              </a:rPr>
              <a:t>Example</a:t>
            </a:r>
            <a:endParaRPr sz="2400">
              <a:latin typeface="Arial MT"/>
              <a:cs typeface="Arial MT"/>
            </a:endParaRPr>
          </a:p>
          <a:p>
            <a:pPr marL="1168400" lvl="2" indent="-228600">
              <a:lnSpc>
                <a:spcPct val="100000"/>
              </a:lnSpc>
              <a:spcBef>
                <a:spcPts val="505"/>
              </a:spcBef>
              <a:buChar char="•"/>
              <a:tabLst>
                <a:tab pos="1168400" algn="l"/>
              </a:tabLst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Miller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Rabin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10 trials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used</a:t>
            </a:r>
            <a:endParaRPr sz="2400">
              <a:latin typeface="Arial MT"/>
              <a:cs typeface="Arial MT"/>
            </a:endParaRPr>
          </a:p>
          <a:p>
            <a:pPr marL="1168400" lvl="2" indent="-228600">
              <a:lnSpc>
                <a:spcPct val="100000"/>
              </a:lnSpc>
              <a:spcBef>
                <a:spcPts val="505"/>
              </a:spcBef>
              <a:buChar char="•"/>
              <a:tabLst>
                <a:tab pos="1168400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false result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probability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(9.5x10</a:t>
            </a:r>
            <a:r>
              <a:rPr sz="2400" spc="-7" baseline="24305" dirty="0">
                <a:latin typeface="Arial MT"/>
                <a:cs typeface="Arial MT"/>
              </a:rPr>
              <a:t>-7</a:t>
            </a:r>
            <a:r>
              <a:rPr sz="2400" spc="-5" dirty="0"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1168400" marR="17780" lvl="2" indent="-228600">
              <a:lnSpc>
                <a:spcPct val="100000"/>
              </a:lnSpc>
              <a:spcBef>
                <a:spcPts val="490"/>
              </a:spcBef>
              <a:buChar char="•"/>
              <a:tabLst>
                <a:tab pos="1168400" algn="l"/>
              </a:tabLst>
            </a:pP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huge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test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false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result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affect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final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983863" y="2502217"/>
            <a:ext cx="1176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 MT"/>
                <a:cs typeface="Arial MT"/>
              </a:rPr>
              <a:t>RSA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175" y="482916"/>
            <a:ext cx="6090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Factoring</a:t>
            </a:r>
            <a:r>
              <a:rPr spc="-30" dirty="0"/>
              <a:t> </a:t>
            </a:r>
            <a:r>
              <a:rPr dirty="0"/>
              <a:t>of n</a:t>
            </a:r>
            <a:r>
              <a:rPr spc="-1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p</a:t>
            </a:r>
            <a:r>
              <a:rPr spc="-10" dirty="0"/>
              <a:t> </a:t>
            </a:r>
            <a:r>
              <a:rPr dirty="0"/>
              <a:t>and 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24" y="1565350"/>
            <a:ext cx="6692900" cy="41554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Several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algorithms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used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0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Quadratic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Sieve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(1991)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Generalized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Number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Field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Sieve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(1996)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39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Lattice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Sieve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(2003)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Conclusion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09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Minimum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RSA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(512)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8000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MIPS-Year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0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Attack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 infeasible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Recommendations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0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P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should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similar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length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Both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(P-1)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(Q-1)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should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have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large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prime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factors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39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GCD(P-1,Q-1)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should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small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5278" y="482916"/>
            <a:ext cx="3413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Timing</a:t>
            </a:r>
            <a:r>
              <a:rPr spc="-95" dirty="0"/>
              <a:t> </a:t>
            </a:r>
            <a:r>
              <a:rPr dirty="0"/>
              <a:t>Attack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24" y="1624055"/>
            <a:ext cx="8058784" cy="4394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7365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Paul </a:t>
            </a:r>
            <a:r>
              <a:rPr sz="2800" dirty="0">
                <a:latin typeface="Arial MT"/>
                <a:cs typeface="Arial MT"/>
              </a:rPr>
              <a:t>Kocher proof that </a:t>
            </a:r>
            <a:r>
              <a:rPr sz="2800" spc="-5" dirty="0">
                <a:latin typeface="Arial MT"/>
                <a:cs typeface="Arial MT"/>
              </a:rPr>
              <a:t>d </a:t>
            </a:r>
            <a:r>
              <a:rPr sz="2800" dirty="0">
                <a:latin typeface="Arial MT"/>
                <a:cs typeface="Arial MT"/>
              </a:rPr>
              <a:t>can </a:t>
            </a:r>
            <a:r>
              <a:rPr sz="2800" spc="-5" dirty="0">
                <a:latin typeface="Arial MT"/>
                <a:cs typeface="Arial MT"/>
              </a:rPr>
              <a:t>be </a:t>
            </a:r>
            <a:r>
              <a:rPr sz="2800" dirty="0">
                <a:latin typeface="Arial MT"/>
                <a:cs typeface="Arial MT"/>
              </a:rPr>
              <a:t>calculated by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keep tracking of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required </a:t>
            </a:r>
            <a:r>
              <a:rPr sz="2800" spc="-5" dirty="0">
                <a:latin typeface="Arial MT"/>
                <a:cs typeface="Arial MT"/>
              </a:rPr>
              <a:t>time to </a:t>
            </a:r>
            <a:r>
              <a:rPr sz="2800" dirty="0">
                <a:latin typeface="Arial MT"/>
                <a:cs typeface="Arial MT"/>
              </a:rPr>
              <a:t>decipher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different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messages</a:t>
            </a:r>
            <a:endParaRPr sz="2800">
              <a:latin typeface="Arial MT"/>
              <a:cs typeface="Arial MT"/>
            </a:endParaRPr>
          </a:p>
          <a:p>
            <a:pPr marL="355600" indent="-34290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Idea</a:t>
            </a:r>
            <a:endParaRPr sz="2800">
              <a:latin typeface="Arial MT"/>
              <a:cs typeface="Arial MT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higher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significant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bits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time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lower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ones</a:t>
            </a:r>
            <a:endParaRPr sz="2400">
              <a:latin typeface="Arial MT"/>
              <a:cs typeface="Arial MT"/>
            </a:endParaRPr>
          </a:p>
          <a:p>
            <a:pPr marL="355600" indent="-34290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Recommendation</a:t>
            </a:r>
            <a:endParaRPr sz="2800">
              <a:latin typeface="Arial MT"/>
              <a:cs typeface="Arial MT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Maintain Constant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Exponentiation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Time</a:t>
            </a:r>
            <a:endParaRPr sz="2400">
              <a:latin typeface="Arial MT"/>
              <a:cs typeface="Arial MT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Add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Random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Delay</a:t>
            </a:r>
            <a:endParaRPr sz="2400">
              <a:latin typeface="Arial MT"/>
              <a:cs typeface="Arial MT"/>
            </a:endParaRPr>
          </a:p>
          <a:p>
            <a:pPr marL="756285" marR="357505" lvl="1" indent="-287020" algn="just">
              <a:lnSpc>
                <a:spcPct val="100000"/>
              </a:lnSpc>
              <a:spcBef>
                <a:spcPts val="49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Random Values can be combined or multiplied with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plaintext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602" y="514920"/>
            <a:ext cx="76206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Chosen</a:t>
            </a:r>
            <a:r>
              <a:rPr sz="4000" spc="25" dirty="0"/>
              <a:t> </a:t>
            </a:r>
            <a:r>
              <a:rPr sz="4000" spc="-10" dirty="0"/>
              <a:t>Cipher</a:t>
            </a:r>
            <a:r>
              <a:rPr sz="4000" spc="30" dirty="0"/>
              <a:t> </a:t>
            </a:r>
            <a:r>
              <a:rPr sz="4000" spc="-5" dirty="0"/>
              <a:t>Text </a:t>
            </a:r>
            <a:r>
              <a:rPr sz="4000" spc="-10" dirty="0"/>
              <a:t>(CCT)</a:t>
            </a:r>
            <a:r>
              <a:rPr sz="4000" spc="30" dirty="0"/>
              <a:t> </a:t>
            </a:r>
            <a:r>
              <a:rPr sz="4000" spc="-5" dirty="0"/>
              <a:t>Attack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447800"/>
            <a:ext cx="6870191" cy="4876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1263" y="482916"/>
            <a:ext cx="1176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 MT"/>
                <a:cs typeface="Arial MT"/>
              </a:rPr>
              <a:t>RSA</a:t>
            </a:r>
            <a:endParaRPr sz="4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79831"/>
            <a:ext cx="7013447" cy="65257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3863" y="482916"/>
            <a:ext cx="1176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324" y="1548776"/>
            <a:ext cx="8173720" cy="468376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15" dirty="0">
                <a:latin typeface="Arial MT"/>
                <a:cs typeface="Arial MT"/>
              </a:rPr>
              <a:t>RSA</a:t>
            </a:r>
            <a:endParaRPr sz="2800">
              <a:latin typeface="Arial MT"/>
              <a:cs typeface="Arial MT"/>
            </a:endParaRPr>
          </a:p>
          <a:p>
            <a:pPr marL="781685" lvl="1" indent="-287020">
              <a:lnSpc>
                <a:spcPct val="100000"/>
              </a:lnSpc>
              <a:spcBef>
                <a:spcPts val="509"/>
              </a:spcBef>
              <a:buChar char="–"/>
              <a:tabLst>
                <a:tab pos="782320" algn="l"/>
              </a:tabLst>
            </a:pPr>
            <a:r>
              <a:rPr sz="2400" spc="-5" dirty="0">
                <a:latin typeface="Arial MT"/>
                <a:cs typeface="Arial MT"/>
              </a:rPr>
              <a:t>{e,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n} called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Public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which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secrete</a:t>
            </a:r>
            <a:endParaRPr sz="2400">
              <a:latin typeface="Arial MT"/>
              <a:cs typeface="Arial MT"/>
            </a:endParaRPr>
          </a:p>
          <a:p>
            <a:pPr marL="781685" lvl="1" indent="-287020">
              <a:lnSpc>
                <a:spcPct val="100000"/>
              </a:lnSpc>
              <a:spcBef>
                <a:spcPts val="505"/>
              </a:spcBef>
              <a:buChar char="–"/>
              <a:tabLst>
                <a:tab pos="782320" algn="l"/>
              </a:tabLst>
            </a:pPr>
            <a:r>
              <a:rPr sz="2400" spc="-5" dirty="0">
                <a:latin typeface="Arial MT"/>
                <a:cs typeface="Arial MT"/>
              </a:rPr>
              <a:t>{d,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n} called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Private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which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secrete</a:t>
            </a:r>
            <a:endParaRPr sz="2400">
              <a:latin typeface="Arial MT"/>
              <a:cs typeface="Arial MT"/>
            </a:endParaRPr>
          </a:p>
          <a:p>
            <a:pPr marL="781685" lvl="1" indent="-287020">
              <a:lnSpc>
                <a:spcPct val="100000"/>
              </a:lnSpc>
              <a:spcBef>
                <a:spcPts val="505"/>
              </a:spcBef>
              <a:buChar char="–"/>
              <a:tabLst>
                <a:tab pos="782320" algn="l"/>
              </a:tabLst>
            </a:pPr>
            <a:r>
              <a:rPr sz="2400" spc="-5" dirty="0">
                <a:latin typeface="Arial MT"/>
                <a:cs typeface="Arial MT"/>
              </a:rPr>
              <a:t>Public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Private keys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called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“Key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Pairs”</a:t>
            </a:r>
            <a:endParaRPr sz="24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Arial MT"/>
                <a:cs typeface="Arial MT"/>
              </a:rPr>
              <a:t>Example</a:t>
            </a:r>
            <a:endParaRPr sz="2800">
              <a:latin typeface="Arial MT"/>
              <a:cs typeface="Arial MT"/>
            </a:endParaRPr>
          </a:p>
          <a:p>
            <a:pPr marL="781685" lvl="1" indent="-287020">
              <a:lnSpc>
                <a:spcPct val="100000"/>
              </a:lnSpc>
              <a:spcBef>
                <a:spcPts val="509"/>
              </a:spcBef>
              <a:buChar char="–"/>
              <a:tabLst>
                <a:tab pos="782320" algn="l"/>
              </a:tabLst>
            </a:pPr>
            <a:r>
              <a:rPr sz="2400" spc="-5" dirty="0">
                <a:latin typeface="Arial MT"/>
                <a:cs typeface="Arial MT"/>
              </a:rPr>
              <a:t>Alice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Bob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their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own key pairs</a:t>
            </a:r>
            <a:endParaRPr sz="2400">
              <a:latin typeface="Arial MT"/>
              <a:cs typeface="Arial MT"/>
            </a:endParaRPr>
          </a:p>
          <a:p>
            <a:pPr marL="1181100" lvl="2" indent="-228600">
              <a:lnSpc>
                <a:spcPct val="100000"/>
              </a:lnSpc>
              <a:spcBef>
                <a:spcPts val="409"/>
              </a:spcBef>
              <a:buChar char="•"/>
              <a:tabLst>
                <a:tab pos="1180465" algn="l"/>
                <a:tab pos="1181100" algn="l"/>
              </a:tabLst>
            </a:pPr>
            <a:r>
              <a:rPr sz="2000" spc="-5" dirty="0">
                <a:latin typeface="Arial MT"/>
                <a:cs typeface="Arial MT"/>
              </a:rPr>
              <a:t>Alice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public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{e</a:t>
            </a:r>
            <a:r>
              <a:rPr sz="1950" baseline="-21367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,n</a:t>
            </a:r>
            <a:r>
              <a:rPr sz="1950" baseline="-21367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},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Alice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private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{d</a:t>
            </a:r>
            <a:r>
              <a:rPr sz="1950" baseline="-21367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,n</a:t>
            </a:r>
            <a:r>
              <a:rPr sz="1950" baseline="-21367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1181100" lvl="2" indent="-228600">
              <a:lnSpc>
                <a:spcPct val="100000"/>
              </a:lnSpc>
              <a:spcBef>
                <a:spcPts val="400"/>
              </a:spcBef>
              <a:buChar char="•"/>
              <a:tabLst>
                <a:tab pos="1180465" algn="l"/>
                <a:tab pos="1181100" algn="l"/>
              </a:tabLst>
            </a:pPr>
            <a:r>
              <a:rPr sz="2000" dirty="0">
                <a:latin typeface="Arial MT"/>
                <a:cs typeface="Arial MT"/>
              </a:rPr>
              <a:t>Bob </a:t>
            </a:r>
            <a:r>
              <a:rPr sz="2000" spc="-5" dirty="0">
                <a:latin typeface="Arial MT"/>
                <a:cs typeface="Arial MT"/>
              </a:rPr>
              <a:t>public </a:t>
            </a:r>
            <a:r>
              <a:rPr sz="2000" dirty="0">
                <a:latin typeface="Arial MT"/>
                <a:cs typeface="Arial MT"/>
              </a:rPr>
              <a:t>key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{e</a:t>
            </a:r>
            <a:r>
              <a:rPr sz="1950" baseline="-21367" dirty="0">
                <a:latin typeface="Arial MT"/>
                <a:cs typeface="Arial MT"/>
              </a:rPr>
              <a:t>b</a:t>
            </a:r>
            <a:r>
              <a:rPr sz="2000" dirty="0">
                <a:latin typeface="Arial MT"/>
                <a:cs typeface="Arial MT"/>
              </a:rPr>
              <a:t>,n</a:t>
            </a:r>
            <a:r>
              <a:rPr sz="1950" baseline="-21367" dirty="0">
                <a:latin typeface="Arial MT"/>
                <a:cs typeface="Arial MT"/>
              </a:rPr>
              <a:t>b</a:t>
            </a:r>
            <a:r>
              <a:rPr sz="2000" dirty="0">
                <a:latin typeface="Arial MT"/>
                <a:cs typeface="Arial MT"/>
              </a:rPr>
              <a:t>},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Bob </a:t>
            </a:r>
            <a:r>
              <a:rPr sz="2000" spc="-5" dirty="0">
                <a:latin typeface="Arial MT"/>
                <a:cs typeface="Arial MT"/>
              </a:rPr>
              <a:t>private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{d</a:t>
            </a:r>
            <a:r>
              <a:rPr sz="1950" baseline="-21367" dirty="0">
                <a:latin typeface="Arial MT"/>
                <a:cs typeface="Arial MT"/>
              </a:rPr>
              <a:t>b</a:t>
            </a:r>
            <a:r>
              <a:rPr sz="2000" dirty="0">
                <a:latin typeface="Arial MT"/>
                <a:cs typeface="Arial MT"/>
              </a:rPr>
              <a:t>,n</a:t>
            </a:r>
            <a:r>
              <a:rPr sz="1950" baseline="-21367" dirty="0">
                <a:latin typeface="Arial MT"/>
                <a:cs typeface="Arial MT"/>
              </a:rPr>
              <a:t>b</a:t>
            </a: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781685" lvl="1" indent="-287020">
              <a:lnSpc>
                <a:spcPct val="100000"/>
              </a:lnSpc>
              <a:spcBef>
                <a:spcPts val="500"/>
              </a:spcBef>
              <a:buChar char="–"/>
              <a:tabLst>
                <a:tab pos="782320" algn="l"/>
              </a:tabLst>
            </a:pPr>
            <a:r>
              <a:rPr sz="2400" spc="-5" dirty="0">
                <a:latin typeface="Arial MT"/>
                <a:cs typeface="Arial MT"/>
              </a:rPr>
              <a:t>Alice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Bob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must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give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private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one</a:t>
            </a:r>
            <a:endParaRPr sz="2400">
              <a:latin typeface="Arial MT"/>
              <a:cs typeface="Arial MT"/>
            </a:endParaRPr>
          </a:p>
          <a:p>
            <a:pPr marL="781685" marR="42545" lvl="1" indent="-287020">
              <a:lnSpc>
                <a:spcPct val="100000"/>
              </a:lnSpc>
              <a:spcBef>
                <a:spcPts val="490"/>
              </a:spcBef>
              <a:buChar char="–"/>
              <a:tabLst>
                <a:tab pos="782320" algn="l"/>
              </a:tabLst>
            </a:pPr>
            <a:r>
              <a:rPr sz="2400" spc="-5" dirty="0">
                <a:latin typeface="Arial MT"/>
                <a:cs typeface="Arial MT"/>
              </a:rPr>
              <a:t>Alice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Bob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exchange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their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public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keys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any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one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6691" y="147636"/>
            <a:ext cx="468820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320" marR="5080" indent="-389255">
              <a:lnSpc>
                <a:spcPct val="100000"/>
              </a:lnSpc>
              <a:spcBef>
                <a:spcPts val="100"/>
              </a:spcBef>
            </a:pPr>
            <a:r>
              <a:rPr dirty="0"/>
              <a:t>RSA</a:t>
            </a:r>
            <a:r>
              <a:rPr spc="-50" dirty="0"/>
              <a:t> </a:t>
            </a:r>
            <a:r>
              <a:rPr dirty="0"/>
              <a:t>Data</a:t>
            </a:r>
            <a:r>
              <a:rPr spc="-35" dirty="0"/>
              <a:t> </a:t>
            </a:r>
            <a:r>
              <a:rPr dirty="0"/>
              <a:t>Security </a:t>
            </a:r>
            <a:r>
              <a:rPr spc="-1205" dirty="0"/>
              <a:t> </a:t>
            </a:r>
            <a:r>
              <a:rPr dirty="0"/>
              <a:t>“Confidentiality”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981200"/>
            <a:ext cx="7769351" cy="2285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758" y="482916"/>
            <a:ext cx="4876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RSA</a:t>
            </a:r>
            <a:r>
              <a:rPr spc="-75" dirty="0"/>
              <a:t> </a:t>
            </a:r>
            <a:r>
              <a:rPr dirty="0"/>
              <a:t>Authentication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" y="1752600"/>
            <a:ext cx="8008619" cy="266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3863" y="482916"/>
            <a:ext cx="1176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24" y="1563095"/>
            <a:ext cx="6325870" cy="280924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590"/>
              </a:spcBef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latin typeface="Arial MT"/>
                <a:cs typeface="Arial MT"/>
              </a:rPr>
              <a:t>Given e,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 it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difficult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</a:t>
            </a:r>
            <a:endParaRPr sz="2400">
              <a:latin typeface="Arial MT"/>
              <a:cs typeface="Arial MT"/>
            </a:endParaRPr>
          </a:p>
          <a:p>
            <a:pPr marL="368300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latin typeface="Arial MT"/>
                <a:cs typeface="Arial MT"/>
              </a:rPr>
              <a:t>Consider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 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very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large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512..1024..8192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Bit</a:t>
            </a:r>
            <a:endParaRPr sz="2400">
              <a:latin typeface="Arial MT"/>
              <a:cs typeface="Arial MT"/>
            </a:endParaRPr>
          </a:p>
          <a:p>
            <a:pPr marL="3683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latin typeface="Arial MT"/>
                <a:cs typeface="Arial MT"/>
              </a:rPr>
              <a:t>d=e</a:t>
            </a:r>
            <a:r>
              <a:rPr sz="2400" spc="-7" baseline="24305" dirty="0">
                <a:latin typeface="Arial MT"/>
                <a:cs typeface="Arial MT"/>
              </a:rPr>
              <a:t>-1</a:t>
            </a:r>
            <a:r>
              <a:rPr sz="2400" spc="322" baseline="243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70" dirty="0">
                <a:latin typeface="Arial MT"/>
                <a:cs typeface="Arial MT"/>
              </a:rPr>
              <a:t>ϕ(n)</a:t>
            </a:r>
            <a:endParaRPr sz="2400">
              <a:latin typeface="Arial MT"/>
              <a:cs typeface="Arial MT"/>
            </a:endParaRPr>
          </a:p>
          <a:p>
            <a:pPr marL="36830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67665" algn="l"/>
                <a:tab pos="368300" algn="l"/>
              </a:tabLst>
            </a:pPr>
            <a:r>
              <a:rPr sz="2400" spc="-1065" dirty="0">
                <a:latin typeface="Arial MT"/>
                <a:cs typeface="Arial MT"/>
              </a:rPr>
              <a:t>ϕ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)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unkno</a:t>
            </a:r>
            <a:r>
              <a:rPr sz="2400" spc="-10" dirty="0">
                <a:latin typeface="Arial MT"/>
                <a:cs typeface="Arial MT"/>
              </a:rPr>
              <a:t>w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</a:t>
            </a:r>
            <a:r>
              <a:rPr sz="2400" spc="-5" dirty="0">
                <a:latin typeface="Arial MT"/>
                <a:cs typeface="Arial MT"/>
              </a:rPr>
              <a:t>ac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spc="-5" dirty="0">
                <a:latin typeface="Arial MT"/>
                <a:cs typeface="Arial MT"/>
              </a:rPr>
              <a:t>u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te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1065" dirty="0">
                <a:latin typeface="Arial MT"/>
                <a:cs typeface="Arial MT"/>
              </a:rPr>
              <a:t>ϕ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sz="2400" spc="-5" dirty="0">
                <a:latin typeface="Arial MT"/>
                <a:cs typeface="Arial MT"/>
              </a:rPr>
              <a:t>n)</a:t>
            </a:r>
            <a:endParaRPr sz="2400">
              <a:latin typeface="Arial MT"/>
              <a:cs typeface="Arial MT"/>
            </a:endParaRPr>
          </a:p>
          <a:p>
            <a:pPr marL="3683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67665" algn="l"/>
                <a:tab pos="368300" algn="l"/>
              </a:tabLst>
            </a:pPr>
            <a:r>
              <a:rPr sz="2000" dirty="0">
                <a:latin typeface="Arial MT"/>
                <a:cs typeface="Arial MT"/>
              </a:rPr>
              <a:t>Get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number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all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relative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prime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</a:t>
            </a:r>
            <a:r>
              <a:rPr sz="2000" spc="-5" dirty="0">
                <a:latin typeface="Arial MT"/>
                <a:cs typeface="Arial MT"/>
              </a:rPr>
              <a:t> (Difficult)</a:t>
            </a:r>
            <a:endParaRPr sz="2000">
              <a:latin typeface="Arial MT"/>
              <a:cs typeface="Arial MT"/>
            </a:endParaRPr>
          </a:p>
          <a:p>
            <a:pPr marL="3683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67665" algn="l"/>
                <a:tab pos="368300" algn="l"/>
              </a:tabLst>
            </a:pPr>
            <a:r>
              <a:rPr sz="2000" dirty="0">
                <a:latin typeface="Arial MT"/>
                <a:cs typeface="Arial MT"/>
              </a:rPr>
              <a:t>Factorizing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p,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Segoe UI Symbol"/>
                <a:cs typeface="Segoe UI Symbol"/>
              </a:rPr>
              <a:t>➔</a:t>
            </a:r>
            <a:r>
              <a:rPr sz="2000" spc="5" dirty="0">
                <a:latin typeface="Segoe UI Symbol"/>
                <a:cs typeface="Segoe UI Symbol"/>
              </a:rPr>
              <a:t> </a:t>
            </a:r>
            <a:r>
              <a:rPr sz="2000" spc="-65" dirty="0">
                <a:latin typeface="Arial MT"/>
                <a:cs typeface="Arial MT"/>
              </a:rPr>
              <a:t>ϕ(n)=(p-1)(q-1)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(Difficult)</a:t>
            </a:r>
            <a:endParaRPr sz="2000">
              <a:latin typeface="Arial MT"/>
              <a:cs typeface="Arial MT"/>
            </a:endParaRPr>
          </a:p>
          <a:p>
            <a:pPr marL="3683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67665" algn="l"/>
                <a:tab pos="368300" algn="l"/>
              </a:tabLst>
            </a:pPr>
            <a:r>
              <a:rPr sz="2000" dirty="0">
                <a:latin typeface="Arial MT"/>
                <a:cs typeface="Arial MT"/>
              </a:rPr>
              <a:t>Try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all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values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brute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force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attack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(Difficult)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5"/>
              </a:spcBef>
            </a:pPr>
            <a:r>
              <a:rPr dirty="0"/>
              <a:t>RSA</a:t>
            </a:r>
            <a:r>
              <a:rPr spc="-100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24" y="1565350"/>
            <a:ext cx="6727825" cy="458343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latin typeface="Arial MT"/>
                <a:cs typeface="Arial MT"/>
              </a:rPr>
              <a:t>Key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Generation</a:t>
            </a:r>
            <a:endParaRPr sz="2400">
              <a:latin typeface="Arial MT"/>
              <a:cs typeface="Arial MT"/>
            </a:endParaRPr>
          </a:p>
          <a:p>
            <a:pPr marL="768985" lvl="1" indent="-287020">
              <a:lnSpc>
                <a:spcPct val="100000"/>
              </a:lnSpc>
              <a:spcBef>
                <a:spcPts val="400"/>
              </a:spcBef>
              <a:buChar char="–"/>
              <a:tabLst>
                <a:tab pos="768985" algn="l"/>
                <a:tab pos="769620" algn="l"/>
              </a:tabLst>
            </a:pPr>
            <a:r>
              <a:rPr sz="2000" dirty="0">
                <a:latin typeface="Arial MT"/>
                <a:cs typeface="Arial MT"/>
              </a:rPr>
              <a:t>User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Miller</a:t>
            </a:r>
            <a:r>
              <a:rPr sz="2000" dirty="0">
                <a:latin typeface="Arial MT"/>
                <a:cs typeface="Arial MT"/>
              </a:rPr>
              <a:t> Rabin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Generate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Two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Primes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{p,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q}</a:t>
            </a:r>
            <a:endParaRPr sz="2000">
              <a:latin typeface="Arial MT"/>
              <a:cs typeface="Arial MT"/>
            </a:endParaRPr>
          </a:p>
          <a:p>
            <a:pPr marL="768985" lvl="1" indent="-287020">
              <a:lnSpc>
                <a:spcPct val="100000"/>
              </a:lnSpc>
              <a:spcBef>
                <a:spcPts val="405"/>
              </a:spcBef>
              <a:buChar char="–"/>
              <a:tabLst>
                <a:tab pos="768985" algn="l"/>
                <a:tab pos="769620" algn="l"/>
              </a:tabLst>
            </a:pPr>
            <a:r>
              <a:rPr sz="2000" spc="-5" dirty="0">
                <a:latin typeface="Arial MT"/>
                <a:cs typeface="Arial MT"/>
              </a:rPr>
              <a:t>Given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 =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17,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11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{Small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Primes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Illustration}</a:t>
            </a:r>
            <a:endParaRPr sz="2000">
              <a:latin typeface="Arial MT"/>
              <a:cs typeface="Arial MT"/>
            </a:endParaRPr>
          </a:p>
          <a:p>
            <a:pPr marL="452120" indent="-426720">
              <a:lnSpc>
                <a:spcPct val="100000"/>
              </a:lnSpc>
              <a:spcBef>
                <a:spcPts val="490"/>
              </a:spcBef>
              <a:buChar char="•"/>
              <a:tabLst>
                <a:tab pos="451484" algn="l"/>
                <a:tab pos="452120" algn="l"/>
              </a:tabLst>
            </a:pPr>
            <a:r>
              <a:rPr sz="2400" spc="-5" dirty="0">
                <a:latin typeface="Arial MT"/>
                <a:cs typeface="Arial MT"/>
              </a:rPr>
              <a:t>Key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Preparation</a:t>
            </a:r>
            <a:endParaRPr sz="2400">
              <a:latin typeface="Arial MT"/>
              <a:cs typeface="Arial MT"/>
            </a:endParaRPr>
          </a:p>
          <a:p>
            <a:pPr marL="482600">
              <a:lnSpc>
                <a:spcPct val="100000"/>
              </a:lnSpc>
              <a:spcBef>
                <a:spcPts val="409"/>
              </a:spcBef>
              <a:tabLst>
                <a:tab pos="768985" algn="l"/>
              </a:tabLst>
            </a:pPr>
            <a:r>
              <a:rPr sz="2000" dirty="0">
                <a:latin typeface="Arial MT"/>
                <a:cs typeface="Arial MT"/>
              </a:rPr>
              <a:t>–	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pq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17x11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187</a:t>
            </a:r>
            <a:endParaRPr sz="2000">
              <a:latin typeface="Arial MT"/>
              <a:cs typeface="Arial MT"/>
            </a:endParaRPr>
          </a:p>
          <a:p>
            <a:pPr marL="482600">
              <a:lnSpc>
                <a:spcPct val="100000"/>
              </a:lnSpc>
              <a:spcBef>
                <a:spcPts val="395"/>
              </a:spcBef>
              <a:tabLst>
                <a:tab pos="768985" algn="l"/>
              </a:tabLst>
            </a:pPr>
            <a:r>
              <a:rPr sz="2000" dirty="0">
                <a:latin typeface="Arial MT"/>
                <a:cs typeface="Arial MT"/>
              </a:rPr>
              <a:t>–	</a:t>
            </a:r>
            <a:r>
              <a:rPr sz="2000" spc="-875" dirty="0">
                <a:latin typeface="Arial MT"/>
                <a:cs typeface="Arial MT"/>
              </a:rPr>
              <a:t>ϕ</a:t>
            </a:r>
            <a:r>
              <a:rPr sz="2000" dirty="0">
                <a:latin typeface="Arial MT"/>
                <a:cs typeface="Arial MT"/>
              </a:rPr>
              <a:t>(n)</a:t>
            </a:r>
            <a:r>
              <a:rPr sz="2000" spc="5" dirty="0">
                <a:latin typeface="Arial MT"/>
                <a:cs typeface="Arial MT"/>
              </a:rPr>
              <a:t>=</a:t>
            </a:r>
            <a:r>
              <a:rPr sz="2000" spc="-10" dirty="0">
                <a:latin typeface="Arial MT"/>
                <a:cs typeface="Arial MT"/>
              </a:rPr>
              <a:t>(</a:t>
            </a:r>
            <a:r>
              <a:rPr sz="2000" dirty="0">
                <a:latin typeface="Arial MT"/>
                <a:cs typeface="Arial MT"/>
              </a:rPr>
              <a:t>p</a:t>
            </a:r>
            <a:r>
              <a:rPr sz="2000" spc="-10" dirty="0">
                <a:latin typeface="Arial MT"/>
                <a:cs typeface="Arial MT"/>
              </a:rPr>
              <a:t>-</a:t>
            </a:r>
            <a:r>
              <a:rPr sz="2000" dirty="0">
                <a:latin typeface="Arial MT"/>
                <a:cs typeface="Arial MT"/>
              </a:rPr>
              <a:t>1</a:t>
            </a:r>
            <a:r>
              <a:rPr sz="2000" spc="-10" dirty="0">
                <a:latin typeface="Arial MT"/>
                <a:cs typeface="Arial MT"/>
              </a:rPr>
              <a:t>)(</a:t>
            </a:r>
            <a:r>
              <a:rPr sz="2000" dirty="0">
                <a:latin typeface="Arial MT"/>
                <a:cs typeface="Arial MT"/>
              </a:rPr>
              <a:t>q</a:t>
            </a:r>
            <a:r>
              <a:rPr sz="2000" spc="-10" dirty="0">
                <a:latin typeface="Arial MT"/>
                <a:cs typeface="Arial MT"/>
              </a:rPr>
              <a:t>-</a:t>
            </a:r>
            <a:r>
              <a:rPr sz="2000" dirty="0">
                <a:latin typeface="Arial MT"/>
                <a:cs typeface="Arial MT"/>
              </a:rPr>
              <a:t>1)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160</a:t>
            </a:r>
            <a:endParaRPr sz="2000">
              <a:latin typeface="Arial MT"/>
              <a:cs typeface="Arial MT"/>
            </a:endParaRPr>
          </a:p>
          <a:p>
            <a:pPr marL="768985" lvl="1" indent="-287020">
              <a:lnSpc>
                <a:spcPct val="100000"/>
              </a:lnSpc>
              <a:spcBef>
                <a:spcPts val="400"/>
              </a:spcBef>
              <a:buChar char="–"/>
              <a:tabLst>
                <a:tab pos="768985" algn="l"/>
                <a:tab pos="769620" algn="l"/>
              </a:tabLst>
            </a:pPr>
            <a:r>
              <a:rPr sz="2000" spc="-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5" dirty="0">
                <a:latin typeface="Arial MT"/>
                <a:cs typeface="Arial MT"/>
              </a:rPr>
              <a:t>l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GCD(e,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875" dirty="0">
                <a:latin typeface="Arial MT"/>
                <a:cs typeface="Arial MT"/>
              </a:rPr>
              <a:t>ϕ</a:t>
            </a:r>
            <a:r>
              <a:rPr sz="2000" dirty="0">
                <a:latin typeface="Arial MT"/>
                <a:cs typeface="Arial MT"/>
              </a:rPr>
              <a:t>(n))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&lt;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875" dirty="0">
                <a:latin typeface="Arial MT"/>
                <a:cs typeface="Arial MT"/>
              </a:rPr>
              <a:t>ϕ</a:t>
            </a:r>
            <a:r>
              <a:rPr sz="2000" dirty="0">
                <a:latin typeface="Arial MT"/>
                <a:cs typeface="Arial MT"/>
              </a:rPr>
              <a:t>(n)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Segoe UI Symbol"/>
                <a:cs typeface="Segoe UI Symbol"/>
              </a:rPr>
              <a:t>➔</a:t>
            </a:r>
            <a:r>
              <a:rPr sz="2000" spc="-10" dirty="0">
                <a:latin typeface="Segoe UI Symbol"/>
                <a:cs typeface="Segoe UI Symbol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7</a:t>
            </a:r>
            <a:endParaRPr sz="2000">
              <a:latin typeface="Arial MT"/>
              <a:cs typeface="Arial MT"/>
            </a:endParaRPr>
          </a:p>
          <a:p>
            <a:pPr marL="768985" lvl="1" indent="-287020">
              <a:lnSpc>
                <a:spcPct val="100000"/>
              </a:lnSpc>
              <a:spcBef>
                <a:spcPts val="405"/>
              </a:spcBef>
              <a:buChar char="–"/>
              <a:tabLst>
                <a:tab pos="768985" algn="l"/>
                <a:tab pos="769620" algn="l"/>
              </a:tabLst>
            </a:pPr>
            <a:r>
              <a:rPr sz="2000" spc="-5" dirty="0">
                <a:latin typeface="Arial MT"/>
                <a:cs typeface="Arial MT"/>
              </a:rPr>
              <a:t>Small values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recommended,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Why?</a:t>
            </a:r>
            <a:endParaRPr sz="2000">
              <a:latin typeface="Arial MT"/>
              <a:cs typeface="Arial MT"/>
            </a:endParaRPr>
          </a:p>
          <a:p>
            <a:pPr marL="768985" lvl="1" indent="-287020">
              <a:lnSpc>
                <a:spcPct val="100000"/>
              </a:lnSpc>
              <a:spcBef>
                <a:spcPts val="395"/>
              </a:spcBef>
              <a:buChar char="–"/>
              <a:tabLst>
                <a:tab pos="768985" algn="l"/>
                <a:tab pos="769620" algn="l"/>
              </a:tabLst>
            </a:pPr>
            <a:r>
              <a:rPr sz="2000" dirty="0">
                <a:latin typeface="Arial MT"/>
                <a:cs typeface="Arial MT"/>
              </a:rPr>
              <a:t>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1950" spc="15" baseline="25641" dirty="0">
                <a:latin typeface="Arial MT"/>
                <a:cs typeface="Arial MT"/>
              </a:rPr>
              <a:t>-</a:t>
            </a:r>
            <a:r>
              <a:rPr sz="1950" spc="22" baseline="25641" dirty="0">
                <a:latin typeface="Arial MT"/>
                <a:cs typeface="Arial MT"/>
              </a:rPr>
              <a:t>1</a:t>
            </a:r>
            <a:r>
              <a:rPr sz="1950" baseline="25641" dirty="0">
                <a:latin typeface="Arial MT"/>
                <a:cs typeface="Arial MT"/>
              </a:rPr>
              <a:t> </a:t>
            </a:r>
            <a:r>
              <a:rPr sz="1950" spc="-254" baseline="25641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</a:t>
            </a:r>
            <a:r>
              <a:rPr sz="2000" dirty="0">
                <a:latin typeface="Arial MT"/>
                <a:cs typeface="Arial MT"/>
              </a:rPr>
              <a:t>od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875" dirty="0">
                <a:latin typeface="Arial MT"/>
                <a:cs typeface="Arial MT"/>
              </a:rPr>
              <a:t>ϕ</a:t>
            </a:r>
            <a:r>
              <a:rPr sz="2000" dirty="0">
                <a:latin typeface="Arial MT"/>
                <a:cs typeface="Arial MT"/>
              </a:rPr>
              <a:t>(n),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spc="-5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0" dirty="0">
                <a:latin typeface="Arial MT"/>
                <a:cs typeface="Arial MT"/>
              </a:rPr>
              <a:t>x</a:t>
            </a: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ended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eu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5" dirty="0">
                <a:latin typeface="Arial MT"/>
                <a:cs typeface="Arial MT"/>
              </a:rPr>
              <a:t>li</a:t>
            </a:r>
            <a:r>
              <a:rPr sz="2000" dirty="0">
                <a:latin typeface="Arial MT"/>
                <a:cs typeface="Arial MT"/>
              </a:rPr>
              <a:t>dean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Segoe UI Symbol"/>
                <a:cs typeface="Segoe UI Symbol"/>
              </a:rPr>
              <a:t>➔</a:t>
            </a:r>
            <a:r>
              <a:rPr sz="2000" spc="-10" dirty="0">
                <a:latin typeface="Segoe UI Symbol"/>
                <a:cs typeface="Segoe UI Symbol"/>
              </a:rPr>
              <a:t> </a:t>
            </a:r>
            <a:r>
              <a:rPr sz="2000" dirty="0">
                <a:latin typeface="Arial MT"/>
                <a:cs typeface="Arial MT"/>
              </a:rPr>
              <a:t>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23</a:t>
            </a:r>
            <a:endParaRPr sz="2000">
              <a:latin typeface="Arial MT"/>
              <a:cs typeface="Arial MT"/>
            </a:endParaRPr>
          </a:p>
          <a:p>
            <a:pPr marL="768985" lvl="1" indent="-287020">
              <a:lnSpc>
                <a:spcPct val="100000"/>
              </a:lnSpc>
              <a:spcBef>
                <a:spcPts val="400"/>
              </a:spcBef>
              <a:buChar char="–"/>
              <a:tabLst>
                <a:tab pos="768985" algn="l"/>
                <a:tab pos="769620" algn="l"/>
              </a:tabLst>
            </a:pPr>
            <a:r>
              <a:rPr sz="2000" spc="-5" dirty="0">
                <a:latin typeface="Arial MT"/>
                <a:cs typeface="Arial MT"/>
              </a:rPr>
              <a:t>Practically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must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very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large,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Why?</a:t>
            </a:r>
            <a:endParaRPr sz="2000">
              <a:latin typeface="Arial MT"/>
              <a:cs typeface="Arial MT"/>
            </a:endParaRPr>
          </a:p>
          <a:p>
            <a:pPr marL="3683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latin typeface="Arial MT"/>
                <a:cs typeface="Arial MT"/>
              </a:rPr>
              <a:t>Public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Key {e,n}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{7,187}</a:t>
            </a:r>
            <a:endParaRPr sz="2400">
              <a:latin typeface="Arial MT"/>
              <a:cs typeface="Arial MT"/>
            </a:endParaRPr>
          </a:p>
          <a:p>
            <a:pPr marL="368300" indent="-342900">
              <a:lnSpc>
                <a:spcPct val="100000"/>
              </a:lnSpc>
              <a:spcBef>
                <a:spcPts val="490"/>
              </a:spcBef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latin typeface="Arial MT"/>
                <a:cs typeface="Arial MT"/>
              </a:rPr>
              <a:t>Private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Key {d,n}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{23,187}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5"/>
              </a:spcBef>
            </a:pPr>
            <a:r>
              <a:rPr dirty="0"/>
              <a:t>RSA</a:t>
            </a:r>
            <a:r>
              <a:rPr spc="-100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24" y="1563095"/>
            <a:ext cx="7695565" cy="380301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590"/>
              </a:spcBef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latin typeface="Arial MT"/>
                <a:cs typeface="Arial MT"/>
              </a:rPr>
              <a:t>Assume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Block</a:t>
            </a:r>
            <a:r>
              <a:rPr sz="2400" dirty="0">
                <a:latin typeface="Arial MT"/>
                <a:cs typeface="Arial MT"/>
              </a:rPr>
              <a:t> 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0" dirty="0">
                <a:latin typeface="Arial MT"/>
                <a:cs typeface="Arial MT"/>
              </a:rPr>
              <a:t> 88</a:t>
            </a:r>
            <a:endParaRPr sz="2400">
              <a:latin typeface="Arial MT"/>
              <a:cs typeface="Arial MT"/>
            </a:endParaRPr>
          </a:p>
          <a:p>
            <a:pPr marL="368300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latin typeface="Arial MT"/>
                <a:cs typeface="Arial MT"/>
              </a:rPr>
              <a:t>Encryption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Public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{7,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187}</a:t>
            </a:r>
            <a:endParaRPr sz="2400">
              <a:latin typeface="Arial MT"/>
              <a:cs typeface="Arial MT"/>
            </a:endParaRPr>
          </a:p>
          <a:p>
            <a:pPr marL="482600">
              <a:lnSpc>
                <a:spcPct val="100000"/>
              </a:lnSpc>
              <a:spcBef>
                <a:spcPts val="409"/>
              </a:spcBef>
              <a:tabLst>
                <a:tab pos="768985" algn="l"/>
              </a:tabLst>
            </a:pPr>
            <a:r>
              <a:rPr sz="2000" dirty="0">
                <a:latin typeface="Arial MT"/>
                <a:cs typeface="Arial MT"/>
              </a:rPr>
              <a:t>–	C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M</a:t>
            </a:r>
            <a:r>
              <a:rPr sz="1950" spc="7" baseline="25641" dirty="0">
                <a:latin typeface="Arial MT"/>
                <a:cs typeface="Arial MT"/>
              </a:rPr>
              <a:t>e</a:t>
            </a:r>
            <a:r>
              <a:rPr sz="1950" spc="262" baseline="25641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(88)</a:t>
            </a:r>
            <a:r>
              <a:rPr sz="1950" spc="7" baseline="25641" dirty="0">
                <a:latin typeface="Arial MT"/>
                <a:cs typeface="Arial MT"/>
              </a:rPr>
              <a:t>7</a:t>
            </a:r>
            <a:r>
              <a:rPr sz="1950" spc="217" baseline="25641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187</a:t>
            </a:r>
            <a:endParaRPr sz="2000">
              <a:latin typeface="Arial MT"/>
              <a:cs typeface="Arial MT"/>
            </a:endParaRPr>
          </a:p>
          <a:p>
            <a:pPr marL="482600">
              <a:lnSpc>
                <a:spcPct val="100000"/>
              </a:lnSpc>
              <a:spcBef>
                <a:spcPts val="395"/>
              </a:spcBef>
              <a:tabLst>
                <a:tab pos="768985" algn="l"/>
              </a:tabLst>
            </a:pPr>
            <a:r>
              <a:rPr sz="2000" dirty="0">
                <a:latin typeface="Arial MT"/>
                <a:cs typeface="Arial MT"/>
              </a:rPr>
              <a:t>–	C 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((88)</a:t>
            </a:r>
            <a:r>
              <a:rPr sz="1950" baseline="25641" dirty="0">
                <a:latin typeface="Arial MT"/>
                <a:cs typeface="Arial MT"/>
              </a:rPr>
              <a:t>2</a:t>
            </a:r>
            <a:r>
              <a:rPr sz="2000" dirty="0">
                <a:latin typeface="Arial MT"/>
                <a:cs typeface="Arial MT"/>
              </a:rPr>
              <a:t>)</a:t>
            </a:r>
            <a:r>
              <a:rPr sz="1950" baseline="25641" dirty="0">
                <a:latin typeface="Arial MT"/>
                <a:cs typeface="Arial MT"/>
              </a:rPr>
              <a:t>2</a:t>
            </a:r>
            <a:r>
              <a:rPr sz="1950" spc="217" baseline="25641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 </a:t>
            </a:r>
            <a:r>
              <a:rPr sz="2000" spc="5" dirty="0">
                <a:latin typeface="Arial MT"/>
                <a:cs typeface="Arial MT"/>
              </a:rPr>
              <a:t>(88)</a:t>
            </a:r>
            <a:r>
              <a:rPr sz="1950" spc="7" baseline="25641" dirty="0">
                <a:latin typeface="Arial MT"/>
                <a:cs typeface="Arial MT"/>
              </a:rPr>
              <a:t>2</a:t>
            </a:r>
            <a:r>
              <a:rPr sz="1950" spc="232" baseline="25641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(88)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187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(132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77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88)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187</a:t>
            </a:r>
            <a:endParaRPr sz="2000">
              <a:latin typeface="Arial MT"/>
              <a:cs typeface="Arial MT"/>
            </a:endParaRPr>
          </a:p>
          <a:p>
            <a:pPr marL="482600">
              <a:lnSpc>
                <a:spcPct val="100000"/>
              </a:lnSpc>
              <a:spcBef>
                <a:spcPts val="409"/>
              </a:spcBef>
              <a:tabLst>
                <a:tab pos="768985" algn="l"/>
              </a:tabLst>
            </a:pPr>
            <a:r>
              <a:rPr sz="2000" dirty="0">
                <a:latin typeface="Arial MT"/>
                <a:cs typeface="Arial MT"/>
              </a:rPr>
              <a:t>–	C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11</a:t>
            </a:r>
            <a:endParaRPr sz="2000">
              <a:latin typeface="Arial MT"/>
              <a:cs typeface="Arial MT"/>
            </a:endParaRPr>
          </a:p>
          <a:p>
            <a:pPr marL="3683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latin typeface="Arial MT"/>
                <a:cs typeface="Arial MT"/>
              </a:rPr>
              <a:t>Decryption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Private Key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{23,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187}</a:t>
            </a:r>
            <a:endParaRPr sz="2400">
              <a:latin typeface="Arial MT"/>
              <a:cs typeface="Arial MT"/>
            </a:endParaRPr>
          </a:p>
          <a:p>
            <a:pPr marL="482600">
              <a:lnSpc>
                <a:spcPct val="100000"/>
              </a:lnSpc>
              <a:spcBef>
                <a:spcPts val="414"/>
              </a:spcBef>
              <a:tabLst>
                <a:tab pos="768985" algn="l"/>
              </a:tabLst>
            </a:pPr>
            <a:r>
              <a:rPr sz="2000" dirty="0">
                <a:latin typeface="Arial MT"/>
                <a:cs typeface="Arial MT"/>
              </a:rPr>
              <a:t>–	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C</a:t>
            </a:r>
            <a:r>
              <a:rPr sz="1950" spc="15" baseline="25641" dirty="0">
                <a:latin typeface="Arial MT"/>
                <a:cs typeface="Arial MT"/>
              </a:rPr>
              <a:t>d</a:t>
            </a:r>
            <a:r>
              <a:rPr sz="1950" spc="262" baseline="25641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(11)</a:t>
            </a:r>
            <a:r>
              <a:rPr sz="1950" spc="7" baseline="25641" dirty="0">
                <a:latin typeface="Arial MT"/>
                <a:cs typeface="Arial MT"/>
              </a:rPr>
              <a:t>23</a:t>
            </a:r>
            <a:r>
              <a:rPr sz="1950" spc="225" baseline="25641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187</a:t>
            </a:r>
            <a:endParaRPr sz="2000">
              <a:latin typeface="Arial MT"/>
              <a:cs typeface="Arial MT"/>
            </a:endParaRPr>
          </a:p>
          <a:p>
            <a:pPr marL="482600">
              <a:lnSpc>
                <a:spcPct val="100000"/>
              </a:lnSpc>
              <a:spcBef>
                <a:spcPts val="395"/>
              </a:spcBef>
              <a:tabLst>
                <a:tab pos="768985" algn="l"/>
              </a:tabLst>
            </a:pPr>
            <a:r>
              <a:rPr sz="2000" dirty="0">
                <a:latin typeface="Arial MT"/>
                <a:cs typeface="Arial MT"/>
              </a:rPr>
              <a:t>–	M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((((11)</a:t>
            </a:r>
            <a:r>
              <a:rPr sz="1950" baseline="25641" dirty="0">
                <a:latin typeface="Arial MT"/>
                <a:cs typeface="Arial MT"/>
              </a:rPr>
              <a:t>2</a:t>
            </a:r>
            <a:r>
              <a:rPr sz="2000" dirty="0">
                <a:latin typeface="Arial MT"/>
                <a:cs typeface="Arial MT"/>
              </a:rPr>
              <a:t>)</a:t>
            </a:r>
            <a:r>
              <a:rPr sz="1950" baseline="25641" dirty="0">
                <a:latin typeface="Arial MT"/>
                <a:cs typeface="Arial MT"/>
              </a:rPr>
              <a:t>2</a:t>
            </a:r>
            <a:r>
              <a:rPr sz="2000" dirty="0">
                <a:latin typeface="Arial MT"/>
                <a:cs typeface="Arial MT"/>
              </a:rPr>
              <a:t>)</a:t>
            </a:r>
            <a:r>
              <a:rPr sz="1950" baseline="25641" dirty="0">
                <a:latin typeface="Arial MT"/>
                <a:cs typeface="Arial MT"/>
              </a:rPr>
              <a:t>2</a:t>
            </a:r>
            <a:r>
              <a:rPr sz="2000" dirty="0">
                <a:latin typeface="Arial MT"/>
                <a:cs typeface="Arial MT"/>
              </a:rPr>
              <a:t>)</a:t>
            </a:r>
            <a:r>
              <a:rPr sz="1950" baseline="25641" dirty="0">
                <a:latin typeface="Arial MT"/>
                <a:cs typeface="Arial MT"/>
              </a:rPr>
              <a:t>2</a:t>
            </a:r>
            <a:r>
              <a:rPr sz="1950" spc="217" baseline="25641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((11)</a:t>
            </a:r>
            <a:r>
              <a:rPr sz="1950" baseline="25641" dirty="0">
                <a:latin typeface="Arial MT"/>
                <a:cs typeface="Arial MT"/>
              </a:rPr>
              <a:t>2</a:t>
            </a:r>
            <a:r>
              <a:rPr sz="2000" dirty="0">
                <a:latin typeface="Arial MT"/>
                <a:cs typeface="Arial MT"/>
              </a:rPr>
              <a:t>)</a:t>
            </a:r>
            <a:r>
              <a:rPr sz="1950" baseline="25641" dirty="0">
                <a:latin typeface="Arial MT"/>
                <a:cs typeface="Arial MT"/>
              </a:rPr>
              <a:t>2</a:t>
            </a:r>
            <a:r>
              <a:rPr sz="1950" spc="217" baseline="25641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(11)</a:t>
            </a:r>
            <a:r>
              <a:rPr sz="1950" spc="7" baseline="25641" dirty="0">
                <a:latin typeface="Arial MT"/>
                <a:cs typeface="Arial MT"/>
              </a:rPr>
              <a:t>2</a:t>
            </a:r>
            <a:r>
              <a:rPr sz="1950" spc="240" baseline="25641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(11)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187</a:t>
            </a:r>
            <a:endParaRPr sz="2000">
              <a:latin typeface="Arial MT"/>
              <a:cs typeface="Arial MT"/>
            </a:endParaRPr>
          </a:p>
          <a:p>
            <a:pPr marL="482600">
              <a:lnSpc>
                <a:spcPct val="100000"/>
              </a:lnSpc>
              <a:spcBef>
                <a:spcPts val="395"/>
              </a:spcBef>
              <a:tabLst>
                <a:tab pos="768985" algn="l"/>
              </a:tabLst>
            </a:pPr>
            <a:r>
              <a:rPr sz="2000" dirty="0">
                <a:latin typeface="Arial MT"/>
                <a:cs typeface="Arial MT"/>
              </a:rPr>
              <a:t>–	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(33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33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55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121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11)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187</a:t>
            </a:r>
            <a:endParaRPr sz="2000">
              <a:latin typeface="Arial MT"/>
              <a:cs typeface="Arial MT"/>
            </a:endParaRPr>
          </a:p>
          <a:p>
            <a:pPr marL="482600">
              <a:lnSpc>
                <a:spcPct val="100000"/>
              </a:lnSpc>
              <a:spcBef>
                <a:spcPts val="409"/>
              </a:spcBef>
              <a:tabLst>
                <a:tab pos="768985" algn="l"/>
              </a:tabLst>
            </a:pPr>
            <a:r>
              <a:rPr sz="2000" dirty="0">
                <a:latin typeface="Arial MT"/>
                <a:cs typeface="Arial MT"/>
              </a:rPr>
              <a:t>–	M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88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784</Words>
  <Application>Microsoft Office PowerPoint</Application>
  <PresentationFormat>On-screen Show (4:3)</PresentationFormat>
  <Paragraphs>129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MT</vt:lpstr>
      <vt:lpstr>Calibri</vt:lpstr>
      <vt:lpstr>Courier New</vt:lpstr>
      <vt:lpstr>Segoe UI Symbol</vt:lpstr>
      <vt:lpstr>Times New Roman</vt:lpstr>
      <vt:lpstr>Office Theme</vt:lpstr>
      <vt:lpstr>Public Key Algorithms</vt:lpstr>
      <vt:lpstr>PowerPoint Presentation</vt:lpstr>
      <vt:lpstr>PowerPoint Presentation</vt:lpstr>
      <vt:lpstr>RSA</vt:lpstr>
      <vt:lpstr>RSA Data Security  “Confidentiality”</vt:lpstr>
      <vt:lpstr>RSA Authentication</vt:lpstr>
      <vt:lpstr>RSA</vt:lpstr>
      <vt:lpstr>RSA Example</vt:lpstr>
      <vt:lpstr>RSA Example</vt:lpstr>
      <vt:lpstr>Computation Aspects</vt:lpstr>
      <vt:lpstr>Computation Aspects</vt:lpstr>
      <vt:lpstr>Exponentiation</vt:lpstr>
      <vt:lpstr>Exponentiation</vt:lpstr>
      <vt:lpstr>Exponentiation</vt:lpstr>
      <vt:lpstr>Key Generation</vt:lpstr>
      <vt:lpstr>RSA Security</vt:lpstr>
      <vt:lpstr>RSA Security</vt:lpstr>
      <vt:lpstr>Brute Force Attack</vt:lpstr>
      <vt:lpstr>Calculation of ϕ(n) Attack</vt:lpstr>
      <vt:lpstr>Factoring of n to p and q</vt:lpstr>
      <vt:lpstr>Timing Attack</vt:lpstr>
      <vt:lpstr>Chosen Cipher Text (CCT) Attack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Algorithms</dc:title>
  <cp:lastModifiedBy>Mahmoud Magdy Mohamed e14162</cp:lastModifiedBy>
  <cp:revision>1</cp:revision>
  <dcterms:created xsi:type="dcterms:W3CDTF">2022-12-10T06:19:09Z</dcterms:created>
  <dcterms:modified xsi:type="dcterms:W3CDTF">2022-12-10T06:21:05Z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2018-10-26T00:00:00Z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2022-12-10T00:00:00Z</vt:filetime>
  </property>
</Properties>
</file>