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8" r:id="rId5"/>
    <p:sldId id="259" r:id="rId6"/>
    <p:sldId id="256" r:id="rId7"/>
    <p:sldId id="257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B33A3-B256-4A79-A771-42E4F82D53F2}" v="239" dt="2020-04-01T15:28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results%20(5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results%20(6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results%20(8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p\Downloads\results%20(7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(5)'!$B$1</c:f>
              <c:strCache>
                <c:ptCount val="1"/>
                <c:pt idx="0">
                  <c:v>total_spend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'results (5)'!$A$2:$A$22</c:f>
              <c:strCache>
                <c:ptCount val="21"/>
                <c:pt idx="0">
                  <c:v>Eleanor</c:v>
                </c:pt>
                <c:pt idx="1">
                  <c:v>Karl</c:v>
                </c:pt>
                <c:pt idx="2">
                  <c:v>Marion</c:v>
                </c:pt>
                <c:pt idx="3">
                  <c:v>Rhonda</c:v>
                </c:pt>
                <c:pt idx="4">
                  <c:v>Clara</c:v>
                </c:pt>
                <c:pt idx="5">
                  <c:v>Tommy</c:v>
                </c:pt>
                <c:pt idx="6">
                  <c:v>Ana</c:v>
                </c:pt>
                <c:pt idx="7">
                  <c:v>Curtis</c:v>
                </c:pt>
                <c:pt idx="8">
                  <c:v>Marcia</c:v>
                </c:pt>
                <c:pt idx="9">
                  <c:v>Mike</c:v>
                </c:pt>
                <c:pt idx="10">
                  <c:v>Arnold</c:v>
                </c:pt>
                <c:pt idx="11">
                  <c:v>Wesley</c:v>
                </c:pt>
                <c:pt idx="12">
                  <c:v>Gordon</c:v>
                </c:pt>
                <c:pt idx="13">
                  <c:v>Louis</c:v>
                </c:pt>
                <c:pt idx="14">
                  <c:v>Lena</c:v>
                </c:pt>
                <c:pt idx="15">
                  <c:v>Tim</c:v>
                </c:pt>
                <c:pt idx="16">
                  <c:v>Warren</c:v>
                </c:pt>
                <c:pt idx="17">
                  <c:v>Steve</c:v>
                </c:pt>
                <c:pt idx="18">
                  <c:v>Brittany</c:v>
                </c:pt>
                <c:pt idx="19">
                  <c:v>Guy</c:v>
                </c:pt>
                <c:pt idx="20">
                  <c:v>June</c:v>
                </c:pt>
              </c:strCache>
            </c:strRef>
          </c:cat>
          <c:val>
            <c:numRef>
              <c:f>'results (5)'!$B$2:$B$22</c:f>
              <c:numCache>
                <c:formatCode>General</c:formatCode>
                <c:ptCount val="21"/>
                <c:pt idx="0">
                  <c:v>211.55</c:v>
                </c:pt>
                <c:pt idx="1">
                  <c:v>208.58</c:v>
                </c:pt>
                <c:pt idx="2">
                  <c:v>194.61</c:v>
                </c:pt>
                <c:pt idx="3">
                  <c:v>191.62</c:v>
                </c:pt>
                <c:pt idx="4">
                  <c:v>189.6</c:v>
                </c:pt>
                <c:pt idx="5">
                  <c:v>183.63</c:v>
                </c:pt>
                <c:pt idx="6">
                  <c:v>167.67</c:v>
                </c:pt>
                <c:pt idx="7">
                  <c:v>167.62</c:v>
                </c:pt>
                <c:pt idx="8">
                  <c:v>166.61</c:v>
                </c:pt>
                <c:pt idx="9">
                  <c:v>162.66999999999999</c:v>
                </c:pt>
                <c:pt idx="10">
                  <c:v>161.68</c:v>
                </c:pt>
                <c:pt idx="11">
                  <c:v>158.65</c:v>
                </c:pt>
                <c:pt idx="12">
                  <c:v>157.69</c:v>
                </c:pt>
                <c:pt idx="13">
                  <c:v>156.66</c:v>
                </c:pt>
                <c:pt idx="14">
                  <c:v>154.69999999999999</c:v>
                </c:pt>
                <c:pt idx="15">
                  <c:v>154.66</c:v>
                </c:pt>
                <c:pt idx="16">
                  <c:v>152.69</c:v>
                </c:pt>
                <c:pt idx="17">
                  <c:v>152.68</c:v>
                </c:pt>
                <c:pt idx="18">
                  <c:v>151.72999999999999</c:v>
                </c:pt>
                <c:pt idx="19">
                  <c:v>151.69</c:v>
                </c:pt>
                <c:pt idx="20">
                  <c:v>151.68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2-4083-8302-F5C3547D67F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4213440"/>
        <c:axId val="1915198992"/>
      </c:barChart>
      <c:catAx>
        <c:axId val="184421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198992"/>
        <c:crosses val="autoZero"/>
        <c:auto val="1"/>
        <c:lblAlgn val="ctr"/>
        <c:lblOffset val="100"/>
        <c:noMultiLvlLbl val="0"/>
      </c:catAx>
      <c:valAx>
        <c:axId val="191519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1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 (6)'!$A$1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(6)'!$B$2:$B$17</c:f>
              <c:strCache>
                <c:ptCount val="16"/>
                <c:pt idx="0">
                  <c:v>Sports</c:v>
                </c:pt>
                <c:pt idx="1">
                  <c:v>Foreign</c:v>
                </c:pt>
                <c:pt idx="2">
                  <c:v>Family</c:v>
                </c:pt>
                <c:pt idx="3">
                  <c:v>Documentary</c:v>
                </c:pt>
                <c:pt idx="4">
                  <c:v>Animation</c:v>
                </c:pt>
                <c:pt idx="5">
                  <c:v>Action</c:v>
                </c:pt>
                <c:pt idx="6">
                  <c:v>New</c:v>
                </c:pt>
                <c:pt idx="7">
                  <c:v>Drama</c:v>
                </c:pt>
                <c:pt idx="8">
                  <c:v>Sci-Fi</c:v>
                </c:pt>
                <c:pt idx="9">
                  <c:v>Games</c:v>
                </c:pt>
                <c:pt idx="10">
                  <c:v>Children</c:v>
                </c:pt>
                <c:pt idx="11">
                  <c:v>Comedy</c:v>
                </c:pt>
                <c:pt idx="12">
                  <c:v>Classics</c:v>
                </c:pt>
                <c:pt idx="13">
                  <c:v>Travel</c:v>
                </c:pt>
                <c:pt idx="14">
                  <c:v>Horror</c:v>
                </c:pt>
                <c:pt idx="15">
                  <c:v>Music</c:v>
                </c:pt>
              </c:strCache>
            </c:strRef>
          </c:cat>
          <c:val>
            <c:numRef>
              <c:f>'results (6)'!$A$2:$A$17</c:f>
              <c:numCache>
                <c:formatCode>General</c:formatCode>
                <c:ptCount val="16"/>
                <c:pt idx="0">
                  <c:v>74</c:v>
                </c:pt>
                <c:pt idx="1">
                  <c:v>73</c:v>
                </c:pt>
                <c:pt idx="2">
                  <c:v>69</c:v>
                </c:pt>
                <c:pt idx="3">
                  <c:v>68</c:v>
                </c:pt>
                <c:pt idx="4">
                  <c:v>66</c:v>
                </c:pt>
                <c:pt idx="5">
                  <c:v>64</c:v>
                </c:pt>
                <c:pt idx="6">
                  <c:v>63</c:v>
                </c:pt>
                <c:pt idx="7">
                  <c:v>62</c:v>
                </c:pt>
                <c:pt idx="8">
                  <c:v>61</c:v>
                </c:pt>
                <c:pt idx="9">
                  <c:v>61</c:v>
                </c:pt>
                <c:pt idx="10">
                  <c:v>60</c:v>
                </c:pt>
                <c:pt idx="11">
                  <c:v>58</c:v>
                </c:pt>
                <c:pt idx="12">
                  <c:v>57</c:v>
                </c:pt>
                <c:pt idx="13">
                  <c:v>57</c:v>
                </c:pt>
                <c:pt idx="14">
                  <c:v>56</c:v>
                </c:pt>
                <c:pt idx="15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6-4529-AA1C-195C2B140F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44237440"/>
        <c:axId val="18439696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'results (6)'!$B$1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'results (6)'!$B$2:$B$17</c15:sqref>
                        </c15:formulaRef>
                      </c:ext>
                    </c:extLst>
                    <c:strCache>
                      <c:ptCount val="16"/>
                      <c:pt idx="0">
                        <c:v>Sports</c:v>
                      </c:pt>
                      <c:pt idx="1">
                        <c:v>Foreign</c:v>
                      </c:pt>
                      <c:pt idx="2">
                        <c:v>Family</c:v>
                      </c:pt>
                      <c:pt idx="3">
                        <c:v>Documentary</c:v>
                      </c:pt>
                      <c:pt idx="4">
                        <c:v>Animation</c:v>
                      </c:pt>
                      <c:pt idx="5">
                        <c:v>Action</c:v>
                      </c:pt>
                      <c:pt idx="6">
                        <c:v>New</c:v>
                      </c:pt>
                      <c:pt idx="7">
                        <c:v>Drama</c:v>
                      </c:pt>
                      <c:pt idx="8">
                        <c:v>Sci-Fi</c:v>
                      </c:pt>
                      <c:pt idx="9">
                        <c:v>Games</c:v>
                      </c:pt>
                      <c:pt idx="10">
                        <c:v>Children</c:v>
                      </c:pt>
                      <c:pt idx="11">
                        <c:v>Comedy</c:v>
                      </c:pt>
                      <c:pt idx="12">
                        <c:v>Classics</c:v>
                      </c:pt>
                      <c:pt idx="13">
                        <c:v>Travel</c:v>
                      </c:pt>
                      <c:pt idx="14">
                        <c:v>Horror</c:v>
                      </c:pt>
                      <c:pt idx="15">
                        <c:v>Music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'results (6)'!$B$2:$B$17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396-4529-AA1C-195C2B140FEC}"/>
                  </c:ext>
                </c:extLst>
              </c15:ser>
            </c15:filteredBarSeries>
          </c:ext>
        </c:extLst>
      </c:barChart>
      <c:catAx>
        <c:axId val="1844237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69680"/>
        <c:crosses val="autoZero"/>
        <c:auto val="1"/>
        <c:lblAlgn val="ctr"/>
        <c:lblOffset val="100"/>
        <c:noMultiLvlLbl val="0"/>
      </c:catAx>
      <c:valAx>
        <c:axId val="1843969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the categories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2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(8)'!$C$1</c:f>
              <c:strCache>
                <c:ptCount val="1"/>
                <c:pt idx="0">
                  <c:v>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'results (8)'!$A$2:$B$3</c15:sqref>
                  </c15:fullRef>
                  <c15:levelRef>
                    <c15:sqref>'results (8)'!$A$2:$A$3</c15:sqref>
                  </c15:levelRef>
                </c:ext>
              </c:extLst>
              <c:f>'results (8)'!$A$2:$A$3</c:f>
              <c:strCache>
                <c:ptCount val="2"/>
                <c:pt idx="0">
                  <c:v>2007-03-20T02:27:07.996Z</c:v>
                </c:pt>
                <c:pt idx="1">
                  <c:v>2007-04-28T12:44:40.996Z</c:v>
                </c:pt>
              </c:strCache>
            </c:strRef>
          </c:cat>
          <c:val>
            <c:numRef>
              <c:f>'results (8)'!$C$2:$C$3</c:f>
              <c:numCache>
                <c:formatCode>General</c:formatCode>
                <c:ptCount val="2"/>
                <c:pt idx="0">
                  <c:v>8.99</c:v>
                </c:pt>
                <c:pt idx="1">
                  <c:v>4.99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3-4D2E-9146-A0B539A0EF6D}"/>
            </c:ext>
          </c:extLst>
        </c:ser>
        <c:ser>
          <c:idx val="1"/>
          <c:order val="1"/>
          <c:tx>
            <c:strRef>
              <c:f>'results (8)'!$D$1</c:f>
              <c:strCache>
                <c:ptCount val="1"/>
                <c:pt idx="0">
                  <c:v>avg_amount_of_payment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'results (8)'!$A$2:$B$3</c15:sqref>
                  </c15:fullRef>
                  <c15:levelRef>
                    <c15:sqref>'results (8)'!$A$2:$A$3</c15:sqref>
                  </c15:levelRef>
                </c:ext>
              </c:extLst>
              <c:f>'results (8)'!$A$2:$A$3</c:f>
              <c:strCache>
                <c:ptCount val="2"/>
                <c:pt idx="0">
                  <c:v>2007-03-20T02:27:07.996Z</c:v>
                </c:pt>
                <c:pt idx="1">
                  <c:v>2007-04-28T12:44:40.996Z</c:v>
                </c:pt>
              </c:strCache>
            </c:strRef>
          </c:cat>
          <c:val>
            <c:numRef>
              <c:f>'results (8)'!$D$2:$D$3</c:f>
              <c:numCache>
                <c:formatCode>General</c:formatCode>
                <c:ptCount val="2"/>
                <c:pt idx="0">
                  <c:v>8.99</c:v>
                </c:pt>
                <c:pt idx="1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3-4D2E-9146-A0B539A0EF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9876207"/>
        <c:axId val="1722567695"/>
      </c:barChart>
      <c:catAx>
        <c:axId val="1719876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The</a:t>
                </a:r>
                <a:r>
                  <a:rPr lang="en-US" baseline="0" dirty="0"/>
                  <a:t> date of the payment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567695"/>
        <c:crosses val="autoZero"/>
        <c:auto val="1"/>
        <c:lblAlgn val="ctr"/>
        <c:lblOffset val="100"/>
        <c:noMultiLvlLbl val="0"/>
      </c:catAx>
      <c:valAx>
        <c:axId val="172256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876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'results (7)'!$A$2:$A$11</cx:f>
        <cx:lvl ptCount="10">
          <cx:pt idx="0">Lambs Cincinatti</cx:pt>
          <cx:pt idx="1">Crazy Home</cx:pt>
          <cx:pt idx="2">Boondock Ballroom</cx:pt>
          <cx:pt idx="3">Dracula Crystal</cx:pt>
          <cx:pt idx="4">Mummy Creatures</cx:pt>
          <cx:pt idx="5">Random Go</cx:pt>
          <cx:pt idx="6">Chitty Lock</cx:pt>
          <cx:pt idx="7">Sky Miracle</cx:pt>
          <cx:pt idx="8">Lesson Cleopatra</cx:pt>
          <cx:pt idx="9">Titanic Boondock</cx:pt>
        </cx:lvl>
      </cx:strDim>
      <cx:numDim type="val">
        <cx:f>'results (7)'!$B$2:$B$11</cx:f>
        <cx:lvl ptCount="10" formatCode="General">
          <cx:pt idx="0">15</cx:pt>
          <cx:pt idx="1">13</cx:pt>
          <cx:pt idx="2">13</cx:pt>
          <cx:pt idx="3">13</cx:pt>
          <cx:pt idx="4">13</cx:pt>
          <cx:pt idx="5">13</cx:pt>
          <cx:pt idx="6">13</cx:pt>
          <cx:pt idx="7">12</cx:pt>
          <cx:pt idx="8">12</cx:pt>
          <cx:pt idx="9">12</cx:pt>
        </cx:lvl>
      </cx:numDim>
    </cx:data>
  </cx:chartData>
  <cx:chart>
    <cx:title pos="t" align="ctr" overlay="0">
      <cx:tx>
        <cx:txData>
          <cx:v>N.O of actor's in films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N.O of actor's in films </a:t>
          </a:r>
        </a:p>
      </cx:txPr>
    </cx:title>
    <cx:plotArea>
      <cx:plotAreaRegion>
        <cx:series layoutId="funnel" uniqueId="{34DB947F-0140-4F2D-9571-38F9A8160C19}">
          <cx:tx>
            <cx:txData>
              <cx:f>'results (7)'!$B$1</cx:f>
              <cx:v>number_of_actors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900" b="0" i="0" u="none" strike="noStrike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Calibri" panose="020F0502020204030204"/>
                  </a:rPr>
                  <a:t>The name of the film’s</a:t>
                </a:r>
              </a:p>
            </cx:rich>
          </cx:tx>
        </cx:title>
        <cx:tickLabels/>
      </cx:axis>
    </cx:plotArea>
    <cx:legend pos="t" align="ctr" overlay="0"/>
  </cx:chart>
  <cx:spPr>
    <a:solidFill>
      <a:schemeClr val="accent6">
        <a:lumMod val="50000"/>
      </a:schemeClr>
    </a:solidFill>
    <a:ln>
      <a:solidFill>
        <a:schemeClr val="accent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this query shows the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sum of customer total spend in condition that the spending over 150 $ group by the customer id , I did the join between 2 tables the customer and the payment and for the aggregation I used the sum operator and Eleanor is a good customer along with Kari ! 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the customers total payment spend (over 150 $)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A2B4A6-E51E-4C74-97A7-902260E52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315513"/>
              </p:ext>
            </p:extLst>
          </p:nvPr>
        </p:nvGraphicFramePr>
        <p:xfrm>
          <a:off x="332999" y="1418450"/>
          <a:ext cx="4631907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2593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made this query to figure out what is the most common category and according to my results it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is the sports ! I didn’t expect this result , I was expecting something like horror or action to be in the first place but I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was wrong 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most popular category in movies 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8A58EC-7166-4DFC-8F19-9061DEF57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309763"/>
              </p:ext>
            </p:extLst>
          </p:nvPr>
        </p:nvGraphicFramePr>
        <p:xfrm>
          <a:off x="354300" y="795600"/>
          <a:ext cx="4572000" cy="4320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query shows the most number of actor’s in a movie , I had to join 3 tables in nested query , the result shows that the “ Lambs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Cincinatti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” had the largest number of actors in a single movie with 15 actors , and from the 2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to the 7</a:t>
            </a:r>
            <a:r>
              <a:rPr lang="en-US" baseline="30000" dirty="0"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place we have 13 actors , and the last 3 of the 10 has 12 actors in a single movie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What are the 10 films with the largest number of actor?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C4D069BF-746E-43FE-BB3F-918E3C5D3F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0247587"/>
                  </p:ext>
                </p:extLst>
              </p:nvPr>
            </p:nvGraphicFramePr>
            <p:xfrm>
              <a:off x="354299" y="1348835"/>
              <a:ext cx="4638029" cy="32118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C4D069BF-746E-43FE-BB3F-918E3C5D3F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99" y="1348835"/>
                <a:ext cx="4638029" cy="321183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“ Lambs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Cincinatti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” is the film with the largest number of actors , so I figured to investigate with the payment side , I retrieved the average amount after each payment process , in 20/3/2007 the amount was normal comparing to the average but in the next month for the same year  there was decreasing for amount it was less than the average , but if we think about it , this is normal for every movie in the field !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average amount of Lambs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Cincinatti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film after each payment process?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1F4659-BD03-4726-AA12-8127CCF1A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752366"/>
              </p:ext>
            </p:extLst>
          </p:nvPr>
        </p:nvGraphicFramePr>
        <p:xfrm>
          <a:off x="343650" y="1418449"/>
          <a:ext cx="4572000" cy="307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428A04523DB46B1B77030739AD6AB" ma:contentTypeVersion="6" ma:contentTypeDescription="Create a new document." ma:contentTypeScope="" ma:versionID="b0247e3d355ce972a4162cc47363e18f">
  <xsd:schema xmlns:xsd="http://www.w3.org/2001/XMLSchema" xmlns:xs="http://www.w3.org/2001/XMLSchema" xmlns:p="http://schemas.microsoft.com/office/2006/metadata/properties" xmlns:ns3="7a2f70c5-d7cc-4227-bf24-76cc676ef3c0" targetNamespace="http://schemas.microsoft.com/office/2006/metadata/properties" ma:root="true" ma:fieldsID="ae71fb9a4760e22f890960f24d1e0465" ns3:_="">
    <xsd:import namespace="7a2f70c5-d7cc-4227-bf24-76cc676ef3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70c5-d7cc-4227-bf24-76cc676ef3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DD1F92-1CE7-48E3-BE32-8D0E8C09E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70c5-d7cc-4227-bf24-76cc676ef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26E086-A5E1-4DDE-929D-AD5D9B89E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258D8-9771-47CA-8CBE-CCDEF46DA0E1}">
  <ds:schemaRefs>
    <ds:schemaRef ds:uri="7a2f70c5-d7cc-4227-bf24-76cc676ef3c0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339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Simple Light</vt:lpstr>
      <vt:lpstr>   the customers total payment spend (over 150 $) </vt:lpstr>
      <vt:lpstr>What are the most popular category in movies ?</vt:lpstr>
      <vt:lpstr>What are the 10 films with the largest number of actor?</vt:lpstr>
      <vt:lpstr> the average amount of Lambs Cincinatti film after each payment process?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adel alawad</dc:creator>
  <cp:lastModifiedBy>عادل العواد</cp:lastModifiedBy>
  <cp:revision>2</cp:revision>
  <dcterms:modified xsi:type="dcterms:W3CDTF">2020-04-01T15:34:57Z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0x0101001C7428A04523DB46B1B77030739AD6AB</vt:lpwstr>
  </property>
</Properties>
</file>