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38" r:id="rId2"/>
  </p:sldMasterIdLst>
  <p:notesMasterIdLst>
    <p:notesMasterId r:id="rId23"/>
  </p:notesMasterIdLst>
  <p:sldIdLst>
    <p:sldId id="265" r:id="rId3"/>
    <p:sldId id="269" r:id="rId4"/>
    <p:sldId id="288" r:id="rId5"/>
    <p:sldId id="285" r:id="rId6"/>
    <p:sldId id="272" r:id="rId7"/>
    <p:sldId id="260" r:id="rId8"/>
    <p:sldId id="271" r:id="rId9"/>
    <p:sldId id="274" r:id="rId10"/>
    <p:sldId id="277" r:id="rId11"/>
    <p:sldId id="276" r:id="rId12"/>
    <p:sldId id="279" r:id="rId13"/>
    <p:sldId id="280" r:id="rId14"/>
    <p:sldId id="278" r:id="rId15"/>
    <p:sldId id="273" r:id="rId16"/>
    <p:sldId id="281" r:id="rId17"/>
    <p:sldId id="282" r:id="rId18"/>
    <p:sldId id="283" r:id="rId19"/>
    <p:sldId id="284"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5D027854-3301-4813-ACA5-96514F9DD66C}">
          <p14:sldIdLst>
            <p14:sldId id="265"/>
            <p14:sldId id="269"/>
            <p14:sldId id="288"/>
            <p14:sldId id="285"/>
          </p14:sldIdLst>
        </p14:section>
        <p14:section name="Data Set" id="{BD272FE2-413F-40DE-977B-E536BEFB4FD8}">
          <p14:sldIdLst>
            <p14:sldId id="272"/>
            <p14:sldId id="260"/>
            <p14:sldId id="271"/>
          </p14:sldIdLst>
        </p14:section>
        <p14:section name="EDA" id="{F8CC97F5-8D59-4E59-A432-338AF542E3FE}">
          <p14:sldIdLst>
            <p14:sldId id="274"/>
            <p14:sldId id="277"/>
            <p14:sldId id="276"/>
          </p14:sldIdLst>
        </p14:section>
        <p14:section name="Model" id="{B38F5785-7292-4897-9462-83A6183688F2}">
          <p14:sldIdLst>
            <p14:sldId id="279"/>
            <p14:sldId id="280"/>
            <p14:sldId id="278"/>
            <p14:sldId id="273"/>
            <p14:sldId id="281"/>
          </p14:sldIdLst>
        </p14:section>
        <p14:section name="Conclusions" id="{1886A21A-A3E3-46CF-A3F6-67999119176E}">
          <p14:sldIdLst>
            <p14:sldId id="282"/>
            <p14:sldId id="283"/>
            <p14:sldId id="284"/>
            <p14:sldId id="286"/>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4" autoAdjust="0"/>
    <p:restoredTop sz="94660"/>
  </p:normalViewPr>
  <p:slideViewPr>
    <p:cSldViewPr snapToGrid="0">
      <p:cViewPr varScale="1">
        <p:scale>
          <a:sx n="83" d="100"/>
          <a:sy n="83"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C629B-27CB-4D9B-B7EE-45D8B6D12B20}"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DA120-C9C6-43C1-A97E-6A8E895249E1}" type="slidenum">
              <a:rPr lang="en-US" smtClean="0"/>
              <a:t>‹#›</a:t>
            </a:fld>
            <a:endParaRPr lang="en-US"/>
          </a:p>
        </p:txBody>
      </p:sp>
    </p:spTree>
    <p:extLst>
      <p:ext uri="{BB962C8B-B14F-4D97-AF65-F5344CB8AC3E}">
        <p14:creationId xmlns:p14="http://schemas.microsoft.com/office/powerpoint/2010/main" val="313512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728-EE3E-4948-9553-DBCBF1F1F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36E98-499E-4B9C-A54E-B115D20A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D0CE5-88E1-46E2-ABD9-73661298ED4F}"/>
              </a:ext>
            </a:extLst>
          </p:cNvPr>
          <p:cNvSpPr>
            <a:spLocks noGrp="1"/>
          </p:cNvSpPr>
          <p:nvPr>
            <p:ph type="dt" sz="half" idx="10"/>
          </p:nvPr>
        </p:nvSpPr>
        <p:spPr/>
        <p:txBody>
          <a:bodyPr/>
          <a:lstStyle/>
          <a:p>
            <a:fld id="{80ABA219-C601-47DF-A5E3-0B0A28F702F0}" type="uaqdatetime6">
              <a:rPr lang="ar-SA" smtClean="0"/>
              <a:t>19-رمضان-41</a:t>
            </a:fld>
            <a:endParaRPr lang="en-US"/>
          </a:p>
        </p:txBody>
      </p:sp>
      <p:sp>
        <p:nvSpPr>
          <p:cNvPr id="5" name="Footer Placeholder 4">
            <a:extLst>
              <a:ext uri="{FF2B5EF4-FFF2-40B4-BE49-F238E27FC236}">
                <a16:creationId xmlns:a16="http://schemas.microsoft.com/office/drawing/2014/main" id="{DB5BD9E6-C39D-4C4C-A1FF-1A3437FC4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67590-C6A4-4BF1-AD5B-1B6F831C6FCC}"/>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75754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FA8-2D34-48E4-B72C-6152630A7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1BF7EA-6AEB-4057-95B6-7FCCF20F9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0DF22-354A-4BA7-883F-BD2E7A563573}"/>
              </a:ext>
            </a:extLst>
          </p:cNvPr>
          <p:cNvSpPr>
            <a:spLocks noGrp="1"/>
          </p:cNvSpPr>
          <p:nvPr>
            <p:ph type="dt" sz="half" idx="10"/>
          </p:nvPr>
        </p:nvSpPr>
        <p:spPr/>
        <p:txBody>
          <a:bodyPr/>
          <a:lstStyle/>
          <a:p>
            <a:fld id="{1016E71A-8D16-4299-8254-92557D351BF7}" type="uaqdatetime6">
              <a:rPr lang="ar-SA" smtClean="0"/>
              <a:t>19-رمضان-41</a:t>
            </a:fld>
            <a:endParaRPr lang="en-US"/>
          </a:p>
        </p:txBody>
      </p:sp>
      <p:sp>
        <p:nvSpPr>
          <p:cNvPr id="5" name="Footer Placeholder 4">
            <a:extLst>
              <a:ext uri="{FF2B5EF4-FFF2-40B4-BE49-F238E27FC236}">
                <a16:creationId xmlns:a16="http://schemas.microsoft.com/office/drawing/2014/main" id="{4BDE693F-53AA-452B-AB84-D78B785B4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17D13-4414-4A4C-B79A-A718B78F3AEA}"/>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81182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09357-7296-46E3-9A80-D28F72540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12ED9-E649-48FB-B4B8-D414F9B09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71B2-64A3-4138-AFE2-6B159D62C079}"/>
              </a:ext>
            </a:extLst>
          </p:cNvPr>
          <p:cNvSpPr>
            <a:spLocks noGrp="1"/>
          </p:cNvSpPr>
          <p:nvPr>
            <p:ph type="dt" sz="half" idx="10"/>
          </p:nvPr>
        </p:nvSpPr>
        <p:spPr/>
        <p:txBody>
          <a:bodyPr/>
          <a:lstStyle/>
          <a:p>
            <a:fld id="{F9B30BB4-8AFC-45A6-A92C-4EB94B5EDD62}" type="uaqdatetime6">
              <a:rPr lang="ar-SA" smtClean="0"/>
              <a:t>19-رمضان-41</a:t>
            </a:fld>
            <a:endParaRPr lang="en-US"/>
          </a:p>
        </p:txBody>
      </p:sp>
      <p:sp>
        <p:nvSpPr>
          <p:cNvPr id="5" name="Footer Placeholder 4">
            <a:extLst>
              <a:ext uri="{FF2B5EF4-FFF2-40B4-BE49-F238E27FC236}">
                <a16:creationId xmlns:a16="http://schemas.microsoft.com/office/drawing/2014/main" id="{F60579EA-D280-438C-A4AA-FE4C88BCF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89B2F-BA93-41EF-9225-BCE42D2498FA}"/>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290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CCB5-4978-4E23-91C5-E5533E985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D933E-DA82-4011-9CB8-9460C2725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B9215-9555-4090-AB12-69BA641A4F0F}"/>
              </a:ext>
            </a:extLst>
          </p:cNvPr>
          <p:cNvSpPr>
            <a:spLocks noGrp="1"/>
          </p:cNvSpPr>
          <p:nvPr>
            <p:ph type="dt" sz="half" idx="10"/>
          </p:nvPr>
        </p:nvSpPr>
        <p:spPr/>
        <p:txBody>
          <a:bodyPr/>
          <a:lstStyle/>
          <a:p>
            <a:fld id="{6D995DDD-F232-4E2B-8887-AA847C2887B2}" type="uaqdatetime6">
              <a:rPr lang="ar-SA" smtClean="0"/>
              <a:t>19-رمضان-41</a:t>
            </a:fld>
            <a:endParaRPr lang="en-US"/>
          </a:p>
        </p:txBody>
      </p:sp>
      <p:sp>
        <p:nvSpPr>
          <p:cNvPr id="5" name="Footer Placeholder 4">
            <a:extLst>
              <a:ext uri="{FF2B5EF4-FFF2-40B4-BE49-F238E27FC236}">
                <a16:creationId xmlns:a16="http://schemas.microsoft.com/office/drawing/2014/main" id="{5C91545F-B1F4-4F92-A1C8-A7B9183A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6120F-19B9-4A3F-B95F-2136E03711F4}"/>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71856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88E7-E291-446B-83D0-7BE99DBEA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5D8BED-77F6-455E-A855-78C7400A9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96F5D6-5864-4394-977C-05FFF428CF87}"/>
              </a:ext>
            </a:extLst>
          </p:cNvPr>
          <p:cNvSpPr>
            <a:spLocks noGrp="1"/>
          </p:cNvSpPr>
          <p:nvPr>
            <p:ph type="dt" sz="half" idx="10"/>
          </p:nvPr>
        </p:nvSpPr>
        <p:spPr/>
        <p:txBody>
          <a:bodyPr/>
          <a:lstStyle/>
          <a:p>
            <a:fld id="{AEB23A1A-7A54-487C-A294-A148A3880A80}" type="uaqdatetime6">
              <a:rPr lang="ar-SA" smtClean="0"/>
              <a:t>19-رمضان-41</a:t>
            </a:fld>
            <a:endParaRPr lang="en-US"/>
          </a:p>
        </p:txBody>
      </p:sp>
      <p:sp>
        <p:nvSpPr>
          <p:cNvPr id="5" name="Footer Placeholder 4">
            <a:extLst>
              <a:ext uri="{FF2B5EF4-FFF2-40B4-BE49-F238E27FC236}">
                <a16:creationId xmlns:a16="http://schemas.microsoft.com/office/drawing/2014/main" id="{36C92BB1-92F9-43FF-951E-4E04E6857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1CA68-6331-492C-9FBC-7EF6142C681C}"/>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46054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1FEF-8CCD-4E47-B8A7-123E978A4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CA360-90AF-40A6-9419-DA5A62F74A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58BE23-914D-4711-94E2-BF4F513BF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DFC6B-F695-4A2D-99EC-B679F96B2AF5}"/>
              </a:ext>
            </a:extLst>
          </p:cNvPr>
          <p:cNvSpPr>
            <a:spLocks noGrp="1"/>
          </p:cNvSpPr>
          <p:nvPr>
            <p:ph type="dt" sz="half" idx="10"/>
          </p:nvPr>
        </p:nvSpPr>
        <p:spPr/>
        <p:txBody>
          <a:bodyPr/>
          <a:lstStyle/>
          <a:p>
            <a:fld id="{F83B924E-8DE8-4D52-A906-A480AB59E4BD}" type="uaqdatetime6">
              <a:rPr lang="ar-SA" smtClean="0"/>
              <a:t>19-رمضان-41</a:t>
            </a:fld>
            <a:endParaRPr lang="en-US"/>
          </a:p>
        </p:txBody>
      </p:sp>
      <p:sp>
        <p:nvSpPr>
          <p:cNvPr id="6" name="Footer Placeholder 5">
            <a:extLst>
              <a:ext uri="{FF2B5EF4-FFF2-40B4-BE49-F238E27FC236}">
                <a16:creationId xmlns:a16="http://schemas.microsoft.com/office/drawing/2014/main" id="{3B8D5F03-0712-4EDB-83C2-17F8880B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082E9-0609-4C74-8786-3D648F5CB071}"/>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36771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38A9-E231-462F-AC4F-C305395C6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B471C2-7D10-42CB-9C66-3C0057FA2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DC6F7-324F-40AD-9D12-BE1F0492E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D043B-37E7-413F-91BF-E6209BEEE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7B7C2-36F3-49C5-9D8E-B7DD02D56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8890-44DC-4FD8-A727-7EB0CF17135A}"/>
              </a:ext>
            </a:extLst>
          </p:cNvPr>
          <p:cNvSpPr>
            <a:spLocks noGrp="1"/>
          </p:cNvSpPr>
          <p:nvPr>
            <p:ph type="dt" sz="half" idx="10"/>
          </p:nvPr>
        </p:nvSpPr>
        <p:spPr/>
        <p:txBody>
          <a:bodyPr/>
          <a:lstStyle/>
          <a:p>
            <a:fld id="{1D9237DF-07E3-44FC-887E-514DDC6BBB8C}" type="uaqdatetime6">
              <a:rPr lang="ar-SA" smtClean="0"/>
              <a:t>19-رمضان-41</a:t>
            </a:fld>
            <a:endParaRPr lang="en-US"/>
          </a:p>
        </p:txBody>
      </p:sp>
      <p:sp>
        <p:nvSpPr>
          <p:cNvPr id="8" name="Footer Placeholder 7">
            <a:extLst>
              <a:ext uri="{FF2B5EF4-FFF2-40B4-BE49-F238E27FC236}">
                <a16:creationId xmlns:a16="http://schemas.microsoft.com/office/drawing/2014/main" id="{DE5BE784-2D38-4E3F-BA94-7557679164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62BCBA-8D12-470E-AB20-83EB0F89AA21}"/>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92006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5F08-51F3-44D5-AE88-C6BD456422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FFD109-7AD4-4214-9655-6F7F2B31F2B9}"/>
              </a:ext>
            </a:extLst>
          </p:cNvPr>
          <p:cNvSpPr>
            <a:spLocks noGrp="1"/>
          </p:cNvSpPr>
          <p:nvPr>
            <p:ph type="dt" sz="half" idx="10"/>
          </p:nvPr>
        </p:nvSpPr>
        <p:spPr/>
        <p:txBody>
          <a:bodyPr/>
          <a:lstStyle/>
          <a:p>
            <a:fld id="{756FB141-1110-4FB3-8A71-F3183F4215CC}" type="uaqdatetime6">
              <a:rPr lang="ar-SA" smtClean="0"/>
              <a:t>19-رمضان-41</a:t>
            </a:fld>
            <a:endParaRPr lang="en-US"/>
          </a:p>
        </p:txBody>
      </p:sp>
      <p:sp>
        <p:nvSpPr>
          <p:cNvPr id="4" name="Footer Placeholder 3">
            <a:extLst>
              <a:ext uri="{FF2B5EF4-FFF2-40B4-BE49-F238E27FC236}">
                <a16:creationId xmlns:a16="http://schemas.microsoft.com/office/drawing/2014/main" id="{F360ED53-F9E4-4944-889A-F589A713B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EB8B26-E86F-4687-A55C-660ADDEC41AF}"/>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05356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DB6E8-34D3-4B88-86F6-7D7004C920B4}"/>
              </a:ext>
            </a:extLst>
          </p:cNvPr>
          <p:cNvSpPr>
            <a:spLocks noGrp="1"/>
          </p:cNvSpPr>
          <p:nvPr>
            <p:ph type="dt" sz="half" idx="10"/>
          </p:nvPr>
        </p:nvSpPr>
        <p:spPr/>
        <p:txBody>
          <a:bodyPr/>
          <a:lstStyle/>
          <a:p>
            <a:fld id="{EA9F2378-E3F5-4F44-88A3-16DD8C7847D8}" type="uaqdatetime6">
              <a:rPr lang="ar-SA" smtClean="0"/>
              <a:t>19-رمضان-41</a:t>
            </a:fld>
            <a:endParaRPr lang="en-US"/>
          </a:p>
        </p:txBody>
      </p:sp>
      <p:sp>
        <p:nvSpPr>
          <p:cNvPr id="3" name="Footer Placeholder 2">
            <a:extLst>
              <a:ext uri="{FF2B5EF4-FFF2-40B4-BE49-F238E27FC236}">
                <a16:creationId xmlns:a16="http://schemas.microsoft.com/office/drawing/2014/main" id="{BB557E37-8272-4E75-9859-FB5722B8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37344-9F88-4901-959A-2A8647CD3E84}"/>
              </a:ext>
            </a:extLst>
          </p:cNvPr>
          <p:cNvSpPr>
            <a:spLocks noGrp="1"/>
          </p:cNvSpPr>
          <p:nvPr>
            <p:ph type="sldNum" sz="quarter" idx="12"/>
          </p:nvPr>
        </p:nvSpPr>
        <p:spPr/>
        <p:txBody>
          <a:bodyPr/>
          <a:lstStyle/>
          <a:p>
            <a:fld id="{325B04DD-A8C9-4A3F-82F1-6F46E482E49F}" type="slidenum">
              <a:rPr lang="en-US" smtClean="0"/>
              <a:t>‹#›</a:t>
            </a:fld>
            <a:endParaRPr lang="en-US"/>
          </a:p>
        </p:txBody>
      </p:sp>
      <p:sp>
        <p:nvSpPr>
          <p:cNvPr id="5" name="Rectangle 4">
            <a:extLst>
              <a:ext uri="{FF2B5EF4-FFF2-40B4-BE49-F238E27FC236}">
                <a16:creationId xmlns:a16="http://schemas.microsoft.com/office/drawing/2014/main" id="{C694C317-667C-4C7D-9FE9-AD7D512EAB69}"/>
              </a:ext>
            </a:extLst>
          </p:cNvPr>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extLst>
      <p:ext uri="{BB962C8B-B14F-4D97-AF65-F5344CB8AC3E}">
        <p14:creationId xmlns:p14="http://schemas.microsoft.com/office/powerpoint/2010/main" val="273442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3FAE-011B-4CA4-94A8-44ED10A6C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4275EC-B5D2-4258-9624-DAB902008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5D512A-6D2A-49F4-8376-83747CA47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A296A-6144-4B78-95C8-AD48783F1037}"/>
              </a:ext>
            </a:extLst>
          </p:cNvPr>
          <p:cNvSpPr>
            <a:spLocks noGrp="1"/>
          </p:cNvSpPr>
          <p:nvPr>
            <p:ph type="dt" sz="half" idx="10"/>
          </p:nvPr>
        </p:nvSpPr>
        <p:spPr/>
        <p:txBody>
          <a:bodyPr/>
          <a:lstStyle/>
          <a:p>
            <a:fld id="{DB0D6CBF-8640-4B09-B926-4F832E13C6CA}" type="uaqdatetime6">
              <a:rPr lang="ar-SA" smtClean="0"/>
              <a:t>19-رمضان-41</a:t>
            </a:fld>
            <a:endParaRPr lang="en-US"/>
          </a:p>
        </p:txBody>
      </p:sp>
      <p:sp>
        <p:nvSpPr>
          <p:cNvPr id="6" name="Footer Placeholder 5">
            <a:extLst>
              <a:ext uri="{FF2B5EF4-FFF2-40B4-BE49-F238E27FC236}">
                <a16:creationId xmlns:a16="http://schemas.microsoft.com/office/drawing/2014/main" id="{5D1D00D6-25A1-4B00-ADD2-B3536D0D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789E-C53A-4774-A1A9-F126C6DC72F6}"/>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8456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C6B-A68A-47C4-8325-48CE83957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3739DB-B03D-4503-ACCB-BBBCA7F23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EC551-63A2-4A7A-B31D-E44A6B8EC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BF8F2-DC13-47BE-88EE-45E6E1215CE2}"/>
              </a:ext>
            </a:extLst>
          </p:cNvPr>
          <p:cNvSpPr>
            <a:spLocks noGrp="1"/>
          </p:cNvSpPr>
          <p:nvPr>
            <p:ph type="dt" sz="half" idx="10"/>
          </p:nvPr>
        </p:nvSpPr>
        <p:spPr/>
        <p:txBody>
          <a:bodyPr/>
          <a:lstStyle/>
          <a:p>
            <a:fld id="{0EAA8F6D-7DE4-4539-820B-B1D67F0A86CA}" type="uaqdatetime6">
              <a:rPr lang="ar-SA" smtClean="0"/>
              <a:t>19-رمضان-41</a:t>
            </a:fld>
            <a:endParaRPr lang="en-US"/>
          </a:p>
        </p:txBody>
      </p:sp>
      <p:sp>
        <p:nvSpPr>
          <p:cNvPr id="6" name="Footer Placeholder 5">
            <a:extLst>
              <a:ext uri="{FF2B5EF4-FFF2-40B4-BE49-F238E27FC236}">
                <a16:creationId xmlns:a16="http://schemas.microsoft.com/office/drawing/2014/main" id="{A9E909C5-A9BE-4EAA-9DFC-335A3CD26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31731-AFD7-4D18-BC93-F85F05D1B854}"/>
              </a:ext>
            </a:extLst>
          </p:cNvPr>
          <p:cNvSpPr>
            <a:spLocks noGrp="1"/>
          </p:cNvSpPr>
          <p:nvPr>
            <p:ph type="sldNum" sz="quarter" idx="12"/>
          </p:nvPr>
        </p:nvSpPr>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03263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F56D3-5676-4CE9-840E-FCD69D036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B672-F2D5-4244-B426-5CC69B730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BAE46-C4EB-452C-AB04-4B16C6F1D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844F3-6728-4E73-B204-1BB3557D7817}" type="uaqdatetime6">
              <a:rPr lang="ar-SA" smtClean="0"/>
              <a:t>19-رمضان-41</a:t>
            </a:fld>
            <a:endParaRPr lang="en-US"/>
          </a:p>
        </p:txBody>
      </p:sp>
      <p:sp>
        <p:nvSpPr>
          <p:cNvPr id="5" name="Footer Placeholder 4">
            <a:extLst>
              <a:ext uri="{FF2B5EF4-FFF2-40B4-BE49-F238E27FC236}">
                <a16:creationId xmlns:a16="http://schemas.microsoft.com/office/drawing/2014/main" id="{CFEFB773-2F6D-4921-A146-1534E2DBC0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C18988-3980-48CD-8F45-058403EC8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342764841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svgsilh.com/image/1217913.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image" Target="../media/image8.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6.sv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slide" Target="slide8.xml"/><Relationship Id="rId14" Type="http://schemas.openxmlformats.org/officeDocument/2006/relationships/slide" Target="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389906"/>
            <a:ext cx="4719782" cy="587617"/>
          </a:xfrm>
        </p:spPr>
        <p:txBody>
          <a:bodyPr>
            <a:noAutofit/>
          </a:bodyPr>
          <a:lstStyle/>
          <a:p>
            <a:pPr algn="ctr" rtl="1"/>
            <a:r>
              <a:rPr lang="en-GB" sz="4400" dirty="0">
                <a:cs typeface="AF_Najed" pitchFamily="2" charset="-78"/>
              </a:rPr>
              <a:t>Data science course</a:t>
            </a:r>
            <a:endParaRPr lang="en-US" sz="4400" dirty="0">
              <a:cs typeface="AF_Najed" pitchFamily="2" charset="-78"/>
            </a:endParaRPr>
          </a:p>
        </p:txBody>
      </p:sp>
      <p:sp>
        <p:nvSpPr>
          <p:cNvPr id="3" name="Text Placeholder 2"/>
          <p:cNvSpPr>
            <a:spLocks noGrp="1"/>
          </p:cNvSpPr>
          <p:nvPr>
            <p:ph type="body" idx="1"/>
          </p:nvPr>
        </p:nvSpPr>
        <p:spPr>
          <a:xfrm>
            <a:off x="665018" y="4883950"/>
            <a:ext cx="5024582" cy="565087"/>
          </a:xfrm>
        </p:spPr>
        <p:txBody>
          <a:bodyPr>
            <a:noAutofit/>
          </a:bodyPr>
          <a:lstStyle/>
          <a:p>
            <a:pPr rtl="1">
              <a:lnSpc>
                <a:spcPct val="110000"/>
              </a:lnSpc>
              <a:spcBef>
                <a:spcPct val="0"/>
              </a:spcBef>
            </a:pPr>
            <a:r>
              <a:rPr lang="en-GB" sz="2800" dirty="0">
                <a:solidFill>
                  <a:schemeClr val="accent1"/>
                </a:solidFill>
                <a:latin typeface="+mj-lt"/>
                <a:ea typeface="+mj-ea"/>
                <a:cs typeface="ACS  Akeek Bold" pitchFamily="2" charset="-78"/>
              </a:rPr>
              <a:t>Presented</a:t>
            </a:r>
            <a:r>
              <a:rPr lang="en-GB" sz="3200" dirty="0">
                <a:solidFill>
                  <a:schemeClr val="accent1"/>
                </a:solidFill>
                <a:latin typeface="+mj-lt"/>
                <a:ea typeface="+mj-ea"/>
                <a:cs typeface="ACS  Akeek Bold" pitchFamily="2" charset="-78"/>
              </a:rPr>
              <a:t> </a:t>
            </a:r>
            <a:r>
              <a:rPr lang="en-GB" sz="2800" dirty="0">
                <a:solidFill>
                  <a:schemeClr val="accent1"/>
                </a:solidFill>
                <a:latin typeface="+mj-lt"/>
                <a:ea typeface="+mj-ea"/>
                <a:cs typeface="ACS  Akeek Bold" pitchFamily="2" charset="-78"/>
              </a:rPr>
              <a:t>by:</a:t>
            </a:r>
            <a:r>
              <a:rPr lang="en-GB" sz="3200" dirty="0">
                <a:solidFill>
                  <a:schemeClr val="accent1"/>
                </a:solidFill>
                <a:latin typeface="+mj-lt"/>
                <a:ea typeface="+mj-ea"/>
                <a:cs typeface="ACS  Akeek Bold" pitchFamily="2" charset="-78"/>
              </a:rPr>
              <a:t> </a:t>
            </a:r>
          </a:p>
          <a:p>
            <a:pPr rtl="1"/>
            <a:r>
              <a:rPr lang="en-GB" sz="2000" dirty="0">
                <a:solidFill>
                  <a:schemeClr val="accent1"/>
                </a:solidFill>
                <a:latin typeface="+mj-lt"/>
                <a:ea typeface="+mj-ea"/>
                <a:cs typeface="ACS  Akeek Bold" pitchFamily="2" charset="-78"/>
              </a:rPr>
              <a:t>Adel</a:t>
            </a:r>
            <a:r>
              <a:rPr lang="en-GB" sz="500" dirty="0">
                <a:cs typeface="Al-Kharashi 3" pitchFamily="2" charset="-78"/>
              </a:rPr>
              <a:t> </a:t>
            </a:r>
            <a:r>
              <a:rPr lang="en-GB" sz="2000" dirty="0">
                <a:solidFill>
                  <a:schemeClr val="accent1"/>
                </a:solidFill>
                <a:latin typeface="+mj-lt"/>
                <a:ea typeface="+mj-ea"/>
                <a:cs typeface="ACS  Akeek Bold" pitchFamily="2" charset="-78"/>
              </a:rPr>
              <a:t>Altuwaijri</a:t>
            </a:r>
            <a:endParaRPr lang="en-US" sz="2000" dirty="0">
              <a:solidFill>
                <a:schemeClr val="accent1"/>
              </a:solidFill>
              <a:latin typeface="+mj-lt"/>
              <a:ea typeface="+mj-ea"/>
              <a:cs typeface="ACS  Akeek Bold" pitchFamily="2" charset="-78"/>
            </a:endParaRPr>
          </a:p>
        </p:txBody>
      </p:sp>
      <p:sp>
        <p:nvSpPr>
          <p:cNvPr id="4" name="Title 1"/>
          <p:cNvSpPr txBox="1">
            <a:spLocks/>
          </p:cNvSpPr>
          <p:nvPr/>
        </p:nvSpPr>
        <p:spPr>
          <a:xfrm>
            <a:off x="341737" y="823389"/>
            <a:ext cx="2683172" cy="59195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en-GB" sz="2700" dirty="0">
                <a:cs typeface="ACS  Akeek Bold" pitchFamily="2" charset="-78"/>
              </a:rPr>
              <a:t>Final</a:t>
            </a:r>
            <a:r>
              <a:rPr lang="en-GB" dirty="0">
                <a:cs typeface="ACS  Akeek Bold" pitchFamily="2" charset="-78"/>
              </a:rPr>
              <a:t> </a:t>
            </a:r>
            <a:r>
              <a:rPr lang="en-GB" sz="2700" dirty="0">
                <a:cs typeface="ACS  Akeek Bold" pitchFamily="2" charset="-78"/>
              </a:rPr>
              <a:t>Project</a:t>
            </a:r>
            <a:r>
              <a:rPr lang="en-GB" dirty="0">
                <a:cs typeface="ACS  Akeek Bold" pitchFamily="2" charset="-78"/>
              </a:rPr>
              <a:t> </a:t>
            </a:r>
            <a:endParaRPr lang="en-US" dirty="0">
              <a:cs typeface="ACS  Akeek Bold" pitchFamily="2" charset="-78"/>
            </a:endParaRPr>
          </a:p>
        </p:txBody>
      </p:sp>
      <p:sp>
        <p:nvSpPr>
          <p:cNvPr id="7" name="TextBox 6">
            <a:extLst>
              <a:ext uri="{FF2B5EF4-FFF2-40B4-BE49-F238E27FC236}">
                <a16:creationId xmlns:a16="http://schemas.microsoft.com/office/drawing/2014/main" id="{D1095807-0878-43A9-8971-DE13066DDD4D}"/>
              </a:ext>
            </a:extLst>
          </p:cNvPr>
          <p:cNvSpPr txBox="1"/>
          <p:nvPr/>
        </p:nvSpPr>
        <p:spPr>
          <a:xfrm>
            <a:off x="2715492" y="3244334"/>
            <a:ext cx="7675416" cy="369332"/>
          </a:xfrm>
          <a:prstGeom prst="rect">
            <a:avLst/>
          </a:prstGeom>
          <a:noFill/>
        </p:spPr>
        <p:txBody>
          <a:bodyPr wrap="square">
            <a:spAutoFit/>
          </a:bodyPr>
          <a:lstStyle/>
          <a:p>
            <a:r>
              <a:rPr lang="en-US" b="0" i="0" dirty="0">
                <a:solidFill>
                  <a:srgbClr val="24292E"/>
                </a:solidFill>
                <a:effectLst/>
                <a:latin typeface="-apple-system"/>
              </a:rPr>
              <a:t>Prediction of Student's performance based on social and demographic features.</a:t>
            </a:r>
            <a:endParaRPr lang="en-US" dirty="0"/>
          </a:p>
        </p:txBody>
      </p:sp>
      <p:sp>
        <p:nvSpPr>
          <p:cNvPr id="8" name="TextBox 7">
            <a:extLst>
              <a:ext uri="{FF2B5EF4-FFF2-40B4-BE49-F238E27FC236}">
                <a16:creationId xmlns:a16="http://schemas.microsoft.com/office/drawing/2014/main" id="{53A90214-9D32-4335-920A-B707426DA9FC}"/>
              </a:ext>
            </a:extLst>
          </p:cNvPr>
          <p:cNvSpPr txBox="1"/>
          <p:nvPr/>
        </p:nvSpPr>
        <p:spPr>
          <a:xfrm>
            <a:off x="2715491" y="2422993"/>
            <a:ext cx="7495309" cy="646331"/>
          </a:xfrm>
          <a:prstGeom prst="rect">
            <a:avLst/>
          </a:prstGeom>
          <a:noFill/>
        </p:spPr>
        <p:txBody>
          <a:bodyPr wrap="square" rtlCol="0">
            <a:spAutoFit/>
          </a:bodyPr>
          <a:lstStyle/>
          <a:p>
            <a:pPr algn="ctr"/>
            <a:r>
              <a:rPr lang="en-GB" sz="3600" dirty="0"/>
              <a:t>Students Performance Analysis</a:t>
            </a:r>
            <a:endParaRPr lang="en-US" sz="3600" dirty="0"/>
          </a:p>
        </p:txBody>
      </p:sp>
      <p:pic>
        <p:nvPicPr>
          <p:cNvPr id="10" name="Graphic 9">
            <a:extLst>
              <a:ext uri="{FF2B5EF4-FFF2-40B4-BE49-F238E27FC236}">
                <a16:creationId xmlns:a16="http://schemas.microsoft.com/office/drawing/2014/main" id="{FE020E2B-8E2E-4829-AA3C-786F1E19A50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390908" y="367204"/>
            <a:ext cx="1353418" cy="1242521"/>
          </a:xfrm>
          <a:prstGeom prst="rect">
            <a:avLst/>
          </a:prstGeom>
        </p:spPr>
      </p:pic>
    </p:spTree>
    <p:extLst>
      <p:ext uri="{BB962C8B-B14F-4D97-AF65-F5344CB8AC3E}">
        <p14:creationId xmlns:p14="http://schemas.microsoft.com/office/powerpoint/2010/main" val="262006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772C3E-F750-46F1-9884-461FF7E04E38}"/>
              </a:ext>
            </a:extLst>
          </p:cNvPr>
          <p:cNvSpPr>
            <a:spLocks noGrp="1"/>
          </p:cNvSpPr>
          <p:nvPr>
            <p:ph type="sldNum" sz="quarter" idx="12"/>
          </p:nvPr>
        </p:nvSpPr>
        <p:spPr/>
        <p:txBody>
          <a:bodyPr/>
          <a:lstStyle/>
          <a:p>
            <a:fld id="{325B04DD-A8C9-4A3F-82F1-6F46E482E49F}" type="slidenum">
              <a:rPr lang="en-US" smtClean="0"/>
              <a:t>10</a:t>
            </a:fld>
            <a:endParaRPr lang="en-US"/>
          </a:p>
        </p:txBody>
      </p:sp>
      <p:sp>
        <p:nvSpPr>
          <p:cNvPr id="7" name="Oval 6">
            <a:extLst>
              <a:ext uri="{FF2B5EF4-FFF2-40B4-BE49-F238E27FC236}">
                <a16:creationId xmlns:a16="http://schemas.microsoft.com/office/drawing/2014/main" id="{7AF9B4D1-5FF2-4B3F-8CAC-49DF44956F96}"/>
              </a:ext>
            </a:extLst>
          </p:cNvPr>
          <p:cNvSpPr/>
          <p:nvPr/>
        </p:nvSpPr>
        <p:spPr>
          <a:xfrm>
            <a:off x="11048999" y="146724"/>
            <a:ext cx="923840" cy="850692"/>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8" name="TextBox 7">
            <a:extLst>
              <a:ext uri="{FF2B5EF4-FFF2-40B4-BE49-F238E27FC236}">
                <a16:creationId xmlns:a16="http://schemas.microsoft.com/office/drawing/2014/main" id="{A70FAD00-EDC9-4D34-AED8-AE31E53AB87E}"/>
              </a:ext>
            </a:extLst>
          </p:cNvPr>
          <p:cNvSpPr txBox="1"/>
          <p:nvPr/>
        </p:nvSpPr>
        <p:spPr>
          <a:xfrm>
            <a:off x="2043952" y="448235"/>
            <a:ext cx="6131859" cy="646331"/>
          </a:xfrm>
          <a:prstGeom prst="rect">
            <a:avLst/>
          </a:prstGeom>
          <a:noFill/>
        </p:spPr>
        <p:txBody>
          <a:bodyPr wrap="square" rtlCol="0">
            <a:spAutoFit/>
          </a:bodyPr>
          <a:lstStyle/>
          <a:p>
            <a:r>
              <a:rPr lang="en-GB" sz="3600" dirty="0"/>
              <a:t>Collinearity</a:t>
            </a:r>
            <a:endParaRPr lang="en-US" sz="3600" dirty="0"/>
          </a:p>
        </p:txBody>
      </p:sp>
      <p:pic>
        <p:nvPicPr>
          <p:cNvPr id="10" name="Picture 9">
            <a:extLst>
              <a:ext uri="{FF2B5EF4-FFF2-40B4-BE49-F238E27FC236}">
                <a16:creationId xmlns:a16="http://schemas.microsoft.com/office/drawing/2014/main" id="{A0874719-C868-4BC8-AAB9-F21D38DBE5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2865" y="1361351"/>
            <a:ext cx="6194030" cy="4716719"/>
          </a:xfrm>
          <a:prstGeom prst="rect">
            <a:avLst/>
          </a:prstGeom>
        </p:spPr>
      </p:pic>
    </p:spTree>
    <p:extLst>
      <p:ext uri="{BB962C8B-B14F-4D97-AF65-F5344CB8AC3E}">
        <p14:creationId xmlns:p14="http://schemas.microsoft.com/office/powerpoint/2010/main" val="232176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8D0968-5C39-457E-809A-98F012844BF4}"/>
              </a:ext>
            </a:extLst>
          </p:cNvPr>
          <p:cNvSpPr>
            <a:spLocks noGrp="1"/>
          </p:cNvSpPr>
          <p:nvPr>
            <p:ph type="sldNum" sz="quarter" idx="12"/>
          </p:nvPr>
        </p:nvSpPr>
        <p:spPr/>
        <p:txBody>
          <a:bodyPr/>
          <a:lstStyle/>
          <a:p>
            <a:fld id="{325B04DD-A8C9-4A3F-82F1-6F46E482E49F}" type="slidenum">
              <a:rPr lang="en-US" smtClean="0"/>
              <a:t>11</a:t>
            </a:fld>
            <a:endParaRPr lang="en-US"/>
          </a:p>
        </p:txBody>
      </p:sp>
      <p:sp>
        <p:nvSpPr>
          <p:cNvPr id="6" name="TextBox 5">
            <a:extLst>
              <a:ext uri="{FF2B5EF4-FFF2-40B4-BE49-F238E27FC236}">
                <a16:creationId xmlns:a16="http://schemas.microsoft.com/office/drawing/2014/main" id="{56CC2C3F-9438-4478-9BAB-63030786A45F}"/>
              </a:ext>
            </a:extLst>
          </p:cNvPr>
          <p:cNvSpPr txBox="1"/>
          <p:nvPr/>
        </p:nvSpPr>
        <p:spPr>
          <a:xfrm>
            <a:off x="1899756" y="2082925"/>
            <a:ext cx="4572000" cy="738664"/>
          </a:xfrm>
          <a:prstGeom prst="rect">
            <a:avLst/>
          </a:prstGeom>
          <a:noFill/>
        </p:spPr>
        <p:txBody>
          <a:bodyPr wrap="square" rtlCol="0">
            <a:spAutoFit/>
          </a:bodyPr>
          <a:lstStyle/>
          <a:p>
            <a:pPr marL="342900" indent="-342900">
              <a:buFont typeface="Arial" panose="020B0604020202020204" pitchFamily="34" charset="0"/>
              <a:buChar char="•"/>
            </a:pPr>
            <a:r>
              <a:rPr lang="en-GB" sz="2400" dirty="0"/>
              <a:t>Data</a:t>
            </a:r>
            <a:r>
              <a:rPr lang="en-GB" dirty="0"/>
              <a:t> </a:t>
            </a:r>
            <a:r>
              <a:rPr lang="en-GB" sz="2400" dirty="0"/>
              <a:t>Pre-processing</a:t>
            </a:r>
            <a:r>
              <a:rPr lang="en-GB" dirty="0"/>
              <a:t> </a:t>
            </a:r>
          </a:p>
          <a:p>
            <a:endParaRPr lang="en-US" dirty="0"/>
          </a:p>
        </p:txBody>
      </p:sp>
      <p:sp>
        <p:nvSpPr>
          <p:cNvPr id="8" name="TextBox 7">
            <a:extLst>
              <a:ext uri="{FF2B5EF4-FFF2-40B4-BE49-F238E27FC236}">
                <a16:creationId xmlns:a16="http://schemas.microsoft.com/office/drawing/2014/main" id="{665D2627-D677-4F79-B2CC-65C2C342B9C9}"/>
              </a:ext>
            </a:extLst>
          </p:cNvPr>
          <p:cNvSpPr txBox="1"/>
          <p:nvPr/>
        </p:nvSpPr>
        <p:spPr>
          <a:xfrm>
            <a:off x="1899756" y="3200471"/>
            <a:ext cx="4572000" cy="738664"/>
          </a:xfrm>
          <a:prstGeom prst="rect">
            <a:avLst/>
          </a:prstGeom>
          <a:noFill/>
        </p:spPr>
        <p:txBody>
          <a:bodyPr wrap="square" rtlCol="0">
            <a:spAutoFit/>
          </a:bodyPr>
          <a:lstStyle/>
          <a:p>
            <a:pPr marL="342900" indent="-342900">
              <a:buFont typeface="Arial" panose="020B0604020202020204" pitchFamily="34" charset="0"/>
              <a:buChar char="•"/>
            </a:pPr>
            <a:r>
              <a:rPr lang="en-GB" sz="2400" dirty="0"/>
              <a:t>Features Selection</a:t>
            </a:r>
            <a:endParaRPr lang="en-GB" dirty="0"/>
          </a:p>
          <a:p>
            <a:endParaRPr lang="en-US" dirty="0"/>
          </a:p>
        </p:txBody>
      </p:sp>
      <p:sp>
        <p:nvSpPr>
          <p:cNvPr id="10" name="TextBox 9">
            <a:extLst>
              <a:ext uri="{FF2B5EF4-FFF2-40B4-BE49-F238E27FC236}">
                <a16:creationId xmlns:a16="http://schemas.microsoft.com/office/drawing/2014/main" id="{4EC0EDD4-CE7E-4CAF-A9A8-13F7B99DE9AB}"/>
              </a:ext>
            </a:extLst>
          </p:cNvPr>
          <p:cNvSpPr txBox="1"/>
          <p:nvPr/>
        </p:nvSpPr>
        <p:spPr>
          <a:xfrm>
            <a:off x="1364735" y="759521"/>
            <a:ext cx="6131859" cy="646331"/>
          </a:xfrm>
          <a:prstGeom prst="rect">
            <a:avLst/>
          </a:prstGeom>
          <a:noFill/>
        </p:spPr>
        <p:txBody>
          <a:bodyPr wrap="square" rtlCol="0">
            <a:spAutoFit/>
          </a:bodyPr>
          <a:lstStyle/>
          <a:p>
            <a:r>
              <a:rPr lang="en-GB" sz="3600" dirty="0"/>
              <a:t>Data Manipulation</a:t>
            </a:r>
            <a:endParaRPr lang="en-US" sz="3600" dirty="0"/>
          </a:p>
        </p:txBody>
      </p:sp>
    </p:spTree>
    <p:extLst>
      <p:ext uri="{BB962C8B-B14F-4D97-AF65-F5344CB8AC3E}">
        <p14:creationId xmlns:p14="http://schemas.microsoft.com/office/powerpoint/2010/main" val="346393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D12DE-3D7A-4C97-B326-7FB710D0CB15}"/>
              </a:ext>
            </a:extLst>
          </p:cNvPr>
          <p:cNvSpPr>
            <a:spLocks noGrp="1"/>
          </p:cNvSpPr>
          <p:nvPr>
            <p:ph type="sldNum" sz="quarter" idx="12"/>
          </p:nvPr>
        </p:nvSpPr>
        <p:spPr/>
        <p:txBody>
          <a:bodyPr/>
          <a:lstStyle/>
          <a:p>
            <a:fld id="{325B04DD-A8C9-4A3F-82F1-6F46E482E49F}" type="slidenum">
              <a:rPr lang="en-US" smtClean="0"/>
              <a:t>12</a:t>
            </a:fld>
            <a:endParaRPr lang="en-US"/>
          </a:p>
        </p:txBody>
      </p:sp>
      <p:sp>
        <p:nvSpPr>
          <p:cNvPr id="7" name="TextBox 6">
            <a:extLst>
              <a:ext uri="{FF2B5EF4-FFF2-40B4-BE49-F238E27FC236}">
                <a16:creationId xmlns:a16="http://schemas.microsoft.com/office/drawing/2014/main" id="{5BA52A00-97B2-41A2-9C44-8D402EDDFAFC}"/>
              </a:ext>
            </a:extLst>
          </p:cNvPr>
          <p:cNvSpPr txBox="1"/>
          <p:nvPr/>
        </p:nvSpPr>
        <p:spPr>
          <a:xfrm>
            <a:off x="932328" y="914399"/>
            <a:ext cx="6131859" cy="646331"/>
          </a:xfrm>
          <a:prstGeom prst="rect">
            <a:avLst/>
          </a:prstGeom>
          <a:noFill/>
        </p:spPr>
        <p:txBody>
          <a:bodyPr wrap="square" rtlCol="0">
            <a:spAutoFit/>
          </a:bodyPr>
          <a:lstStyle/>
          <a:p>
            <a:r>
              <a:rPr lang="en-GB" sz="3600"/>
              <a:t>Data Pre-Processing</a:t>
            </a:r>
            <a:endParaRPr lang="en-US" sz="3600" dirty="0"/>
          </a:p>
        </p:txBody>
      </p:sp>
      <p:sp>
        <p:nvSpPr>
          <p:cNvPr id="9" name="TextBox 8">
            <a:extLst>
              <a:ext uri="{FF2B5EF4-FFF2-40B4-BE49-F238E27FC236}">
                <a16:creationId xmlns:a16="http://schemas.microsoft.com/office/drawing/2014/main" id="{1AD01D16-685C-4E81-9748-2A26767801E5}"/>
              </a:ext>
            </a:extLst>
          </p:cNvPr>
          <p:cNvSpPr txBox="1"/>
          <p:nvPr/>
        </p:nvSpPr>
        <p:spPr>
          <a:xfrm>
            <a:off x="1259541" y="2228671"/>
            <a:ext cx="8207188" cy="2718693"/>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 </a:t>
            </a:r>
            <a:r>
              <a:rPr lang="en-US" sz="2400" i="0" dirty="0">
                <a:solidFill>
                  <a:srgbClr val="000000"/>
                </a:solidFill>
                <a:effectLst/>
                <a:latin typeface="Helvetica Neue"/>
              </a:rPr>
              <a:t>Ordered categories </a:t>
            </a:r>
            <a:endParaRPr lang="en-US" i="0" dirty="0">
              <a:solidFill>
                <a:srgbClr val="000000"/>
              </a:solidFill>
              <a:effectLst/>
              <a:latin typeface="Helvetica Neue"/>
            </a:endParaRPr>
          </a:p>
          <a:p>
            <a:pPr lvl="1">
              <a:lnSpc>
                <a:spcPct val="150000"/>
              </a:lnSpc>
              <a:buFont typeface="Arial" panose="020B0604020202020204" pitchFamily="34" charset="0"/>
              <a:buChar char="•"/>
            </a:pPr>
            <a:r>
              <a:rPr lang="en-US" b="0" i="0" dirty="0">
                <a:solidFill>
                  <a:srgbClr val="000000"/>
                </a:solidFill>
                <a:effectLst/>
                <a:latin typeface="Helvetica Neue"/>
              </a:rPr>
              <a:t> No </a:t>
            </a:r>
            <a:r>
              <a:rPr lang="en-US" b="0" i="0" dirty="0" err="1">
                <a:solidFill>
                  <a:srgbClr val="000000"/>
                </a:solidFill>
                <a:effectLst/>
                <a:latin typeface="Helvetica Neue"/>
              </a:rPr>
              <a:t>chages</a:t>
            </a:r>
            <a:endParaRPr lang="en-US" b="0" i="0" dirty="0">
              <a:solidFill>
                <a:srgbClr val="000000"/>
              </a:solidFill>
              <a:effectLst/>
              <a:latin typeface="Helvetica Neue"/>
            </a:endParaRPr>
          </a:p>
          <a:p>
            <a:pPr lvl="1">
              <a:lnSpc>
                <a:spcPct val="150000"/>
              </a:lnSpc>
              <a:buFont typeface="Arial" panose="020B0604020202020204" pitchFamily="34" charset="0"/>
              <a:buChar char="•"/>
            </a:pPr>
            <a:r>
              <a:rPr lang="en-US" b="0" i="0" dirty="0">
                <a:solidFill>
                  <a:srgbClr val="000000"/>
                </a:solidFill>
                <a:effectLst/>
                <a:latin typeface="Helvetica Neue"/>
              </a:rPr>
              <a:t> Encoded with sensible numeric values</a:t>
            </a:r>
          </a:p>
          <a:p>
            <a:pPr lvl="1">
              <a:lnSpc>
                <a:spcPct val="150000"/>
              </a:lnSpc>
              <a:buFont typeface="Arial" panose="020B0604020202020204" pitchFamily="34" charset="0"/>
              <a:buChar char="•"/>
            </a:pPr>
            <a:endParaRPr lang="en-US" dirty="0">
              <a:solidFill>
                <a:srgbClr val="000000"/>
              </a:solidFill>
              <a:latin typeface="Helvetica Neue"/>
            </a:endParaRPr>
          </a:p>
          <a:p>
            <a:pPr lvl="1"/>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a:t>
            </a:r>
            <a:r>
              <a:rPr lang="en-US" sz="2400" i="0" dirty="0">
                <a:solidFill>
                  <a:srgbClr val="000000"/>
                </a:solidFill>
                <a:effectLst/>
                <a:latin typeface="Helvetica Neue"/>
              </a:rPr>
              <a:t>Unordered categories</a:t>
            </a:r>
          </a:p>
          <a:p>
            <a:pPr lvl="1">
              <a:lnSpc>
                <a:spcPct val="150000"/>
              </a:lnSpc>
              <a:buFont typeface="Arial" panose="020B0604020202020204" pitchFamily="34" charset="0"/>
              <a:buChar char="•"/>
            </a:pPr>
            <a:r>
              <a:rPr lang="en-US" b="0" i="0" dirty="0">
                <a:solidFill>
                  <a:srgbClr val="000000"/>
                </a:solidFill>
                <a:effectLst/>
                <a:latin typeface="Helvetica Neue"/>
              </a:rPr>
              <a:t> Dummy encoding (0/1)</a:t>
            </a:r>
          </a:p>
        </p:txBody>
      </p:sp>
    </p:spTree>
    <p:extLst>
      <p:ext uri="{BB962C8B-B14F-4D97-AF65-F5344CB8AC3E}">
        <p14:creationId xmlns:p14="http://schemas.microsoft.com/office/powerpoint/2010/main" val="99102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5A3D9A-B27F-41BC-B47F-D56CFC401A1D}"/>
              </a:ext>
            </a:extLst>
          </p:cNvPr>
          <p:cNvSpPr>
            <a:spLocks noGrp="1"/>
          </p:cNvSpPr>
          <p:nvPr>
            <p:ph type="sldNum" sz="quarter" idx="12"/>
          </p:nvPr>
        </p:nvSpPr>
        <p:spPr/>
        <p:txBody>
          <a:bodyPr/>
          <a:lstStyle/>
          <a:p>
            <a:fld id="{325B04DD-A8C9-4A3F-82F1-6F46E482E49F}" type="slidenum">
              <a:rPr lang="en-US" smtClean="0"/>
              <a:t>13</a:t>
            </a:fld>
            <a:endParaRPr lang="en-US"/>
          </a:p>
        </p:txBody>
      </p:sp>
      <p:sp>
        <p:nvSpPr>
          <p:cNvPr id="7" name="TextBox 6">
            <a:extLst>
              <a:ext uri="{FF2B5EF4-FFF2-40B4-BE49-F238E27FC236}">
                <a16:creationId xmlns:a16="http://schemas.microsoft.com/office/drawing/2014/main" id="{EF29145C-A808-4C01-BFA2-82C158523157}"/>
              </a:ext>
            </a:extLst>
          </p:cNvPr>
          <p:cNvSpPr txBox="1"/>
          <p:nvPr/>
        </p:nvSpPr>
        <p:spPr>
          <a:xfrm>
            <a:off x="1425387" y="1388067"/>
            <a:ext cx="6104964" cy="523220"/>
          </a:xfrm>
          <a:prstGeom prst="rect">
            <a:avLst/>
          </a:prstGeom>
          <a:noFill/>
        </p:spPr>
        <p:txBody>
          <a:bodyPr wrap="square">
            <a:spAutoFit/>
          </a:bodyPr>
          <a:lstStyle/>
          <a:p>
            <a:pPr marL="285750" indent="-285750">
              <a:buFont typeface="Arial" panose="020B0604020202020204" pitchFamily="34" charset="0"/>
              <a:buChar char="•"/>
            </a:pPr>
            <a:r>
              <a:rPr lang="en-US" sz="2800" dirty="0" err="1"/>
              <a:t>SelectKBest</a:t>
            </a:r>
            <a:endParaRPr lang="en-US" dirty="0"/>
          </a:p>
        </p:txBody>
      </p:sp>
      <p:sp>
        <p:nvSpPr>
          <p:cNvPr id="9" name="TextBox 8">
            <a:extLst>
              <a:ext uri="{FF2B5EF4-FFF2-40B4-BE49-F238E27FC236}">
                <a16:creationId xmlns:a16="http://schemas.microsoft.com/office/drawing/2014/main" id="{66D0E5E3-A396-4C7E-B238-9DC0C7EBF668}"/>
              </a:ext>
            </a:extLst>
          </p:cNvPr>
          <p:cNvSpPr txBox="1"/>
          <p:nvPr/>
        </p:nvSpPr>
        <p:spPr>
          <a:xfrm>
            <a:off x="1075763" y="519952"/>
            <a:ext cx="6131859" cy="646331"/>
          </a:xfrm>
          <a:prstGeom prst="rect">
            <a:avLst/>
          </a:prstGeom>
          <a:noFill/>
        </p:spPr>
        <p:txBody>
          <a:bodyPr wrap="square" rtlCol="0">
            <a:spAutoFit/>
          </a:bodyPr>
          <a:lstStyle/>
          <a:p>
            <a:r>
              <a:rPr lang="en-GB" sz="3600" dirty="0"/>
              <a:t>Feature Selection</a:t>
            </a:r>
            <a:endParaRPr lang="en-US" sz="3600" dirty="0"/>
          </a:p>
        </p:txBody>
      </p:sp>
      <p:sp>
        <p:nvSpPr>
          <p:cNvPr id="11" name="TextBox 10">
            <a:extLst>
              <a:ext uri="{FF2B5EF4-FFF2-40B4-BE49-F238E27FC236}">
                <a16:creationId xmlns:a16="http://schemas.microsoft.com/office/drawing/2014/main" id="{68B7815B-A3D3-47D2-840C-F51ECAC1969E}"/>
              </a:ext>
            </a:extLst>
          </p:cNvPr>
          <p:cNvSpPr txBox="1"/>
          <p:nvPr/>
        </p:nvSpPr>
        <p:spPr>
          <a:xfrm>
            <a:off x="1873623" y="1974955"/>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err="1"/>
              <a:t>f_regression</a:t>
            </a:r>
            <a:r>
              <a:rPr lang="en-US" dirty="0"/>
              <a:t> ( Regression )</a:t>
            </a:r>
          </a:p>
        </p:txBody>
      </p:sp>
      <p:sp>
        <p:nvSpPr>
          <p:cNvPr id="13" name="TextBox 12">
            <a:extLst>
              <a:ext uri="{FF2B5EF4-FFF2-40B4-BE49-F238E27FC236}">
                <a16:creationId xmlns:a16="http://schemas.microsoft.com/office/drawing/2014/main" id="{193496AB-D1DE-4137-9C5F-E1F3EC6DC1F7}"/>
              </a:ext>
            </a:extLst>
          </p:cNvPr>
          <p:cNvSpPr txBox="1"/>
          <p:nvPr/>
        </p:nvSpPr>
        <p:spPr>
          <a:xfrm>
            <a:off x="1873623" y="2471624"/>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chi2 ( Classification )</a:t>
            </a:r>
          </a:p>
        </p:txBody>
      </p:sp>
      <p:sp>
        <p:nvSpPr>
          <p:cNvPr id="15" name="TextBox 14">
            <a:extLst>
              <a:ext uri="{FF2B5EF4-FFF2-40B4-BE49-F238E27FC236}">
                <a16:creationId xmlns:a16="http://schemas.microsoft.com/office/drawing/2014/main" id="{4B3FCE69-1466-4D09-B808-7B711A2F6037}"/>
              </a:ext>
            </a:extLst>
          </p:cNvPr>
          <p:cNvSpPr txBox="1"/>
          <p:nvPr/>
        </p:nvSpPr>
        <p:spPr>
          <a:xfrm>
            <a:off x="1425387" y="3267765"/>
            <a:ext cx="6104964" cy="523220"/>
          </a:xfrm>
          <a:prstGeom prst="rect">
            <a:avLst/>
          </a:prstGeom>
          <a:noFill/>
        </p:spPr>
        <p:txBody>
          <a:bodyPr wrap="square">
            <a:spAutoFit/>
          </a:bodyPr>
          <a:lstStyle/>
          <a:p>
            <a:pPr marL="285750" indent="-285750">
              <a:buFont typeface="Arial" panose="020B0604020202020204" pitchFamily="34" charset="0"/>
              <a:buChar char="•"/>
            </a:pPr>
            <a:r>
              <a:rPr lang="en-GB" sz="2800" dirty="0"/>
              <a:t>M</a:t>
            </a:r>
            <a:r>
              <a:rPr lang="en-US" sz="2800" dirty="0" err="1"/>
              <a:t>ost</a:t>
            </a:r>
            <a:r>
              <a:rPr lang="en-US" sz="2800" dirty="0"/>
              <a:t> important predictors</a:t>
            </a:r>
            <a:endParaRPr lang="en-US" dirty="0"/>
          </a:p>
        </p:txBody>
      </p:sp>
      <p:sp>
        <p:nvSpPr>
          <p:cNvPr id="17" name="TextBox 16">
            <a:extLst>
              <a:ext uri="{FF2B5EF4-FFF2-40B4-BE49-F238E27FC236}">
                <a16:creationId xmlns:a16="http://schemas.microsoft.com/office/drawing/2014/main" id="{7A85FA1F-5E24-4941-99D6-F92526EE7F98}"/>
              </a:ext>
            </a:extLst>
          </p:cNvPr>
          <p:cNvSpPr txBox="1"/>
          <p:nvPr/>
        </p:nvSpPr>
        <p:spPr>
          <a:xfrm>
            <a:off x="1797424" y="4197434"/>
            <a:ext cx="3518648" cy="2308324"/>
          </a:xfrm>
          <a:prstGeom prst="rect">
            <a:avLst/>
          </a:prstGeom>
          <a:noFill/>
        </p:spPr>
        <p:txBody>
          <a:bodyPr wrap="square">
            <a:spAutoFit/>
          </a:bodyPr>
          <a:lstStyle/>
          <a:p>
            <a:r>
              <a:rPr lang="en-US" dirty="0"/>
              <a:t>- </a:t>
            </a:r>
            <a:r>
              <a:rPr lang="en-US" dirty="0" err="1"/>
              <a:t>course_por</a:t>
            </a:r>
            <a:r>
              <a:rPr lang="en-US" dirty="0"/>
              <a:t>	</a:t>
            </a:r>
          </a:p>
          <a:p>
            <a:r>
              <a:rPr lang="en-US" dirty="0"/>
              <a:t>- </a:t>
            </a:r>
            <a:r>
              <a:rPr lang="en-US" dirty="0" err="1"/>
              <a:t>desire_higher_edu_yes</a:t>
            </a:r>
            <a:r>
              <a:rPr lang="en-US" dirty="0"/>
              <a:t>	</a:t>
            </a:r>
          </a:p>
          <a:p>
            <a:r>
              <a:rPr lang="en-US" dirty="0"/>
              <a:t>- failures	</a:t>
            </a:r>
          </a:p>
          <a:p>
            <a:r>
              <a:rPr lang="en-US" dirty="0"/>
              <a:t>- </a:t>
            </a:r>
            <a:r>
              <a:rPr lang="en-US" dirty="0" err="1"/>
              <a:t>mother_education</a:t>
            </a:r>
            <a:r>
              <a:rPr lang="en-US" dirty="0"/>
              <a:t>	</a:t>
            </a:r>
          </a:p>
          <a:p>
            <a:r>
              <a:rPr lang="en-US" dirty="0"/>
              <a:t>- period2_score	</a:t>
            </a:r>
          </a:p>
          <a:p>
            <a:r>
              <a:rPr lang="en-US" dirty="0"/>
              <a:t>- </a:t>
            </a:r>
            <a:r>
              <a:rPr lang="en-US" dirty="0" err="1"/>
              <a:t>school_MS</a:t>
            </a:r>
            <a:r>
              <a:rPr lang="en-US" dirty="0"/>
              <a:t>	</a:t>
            </a:r>
          </a:p>
          <a:p>
            <a:r>
              <a:rPr lang="en-US" dirty="0"/>
              <a:t>- </a:t>
            </a:r>
            <a:r>
              <a:rPr lang="en-US" dirty="0" err="1"/>
              <a:t>study_time</a:t>
            </a:r>
            <a:r>
              <a:rPr lang="en-US" dirty="0"/>
              <a:t>	</a:t>
            </a:r>
          </a:p>
          <a:p>
            <a:r>
              <a:rPr lang="en-US" dirty="0"/>
              <a:t>- </a:t>
            </a:r>
            <a:r>
              <a:rPr lang="en-US" dirty="0" err="1"/>
              <a:t>weekday_alcohol_usage</a:t>
            </a:r>
            <a:endParaRPr lang="en-US" dirty="0"/>
          </a:p>
        </p:txBody>
      </p:sp>
      <p:sp>
        <p:nvSpPr>
          <p:cNvPr id="19" name="TextBox 18">
            <a:extLst>
              <a:ext uri="{FF2B5EF4-FFF2-40B4-BE49-F238E27FC236}">
                <a16:creationId xmlns:a16="http://schemas.microsoft.com/office/drawing/2014/main" id="{4535EB69-944E-4013-A25B-ACECC8E7EC96}"/>
              </a:ext>
            </a:extLst>
          </p:cNvPr>
          <p:cNvSpPr txBox="1"/>
          <p:nvPr/>
        </p:nvSpPr>
        <p:spPr>
          <a:xfrm>
            <a:off x="5840508" y="4229001"/>
            <a:ext cx="6104964" cy="2308324"/>
          </a:xfrm>
          <a:prstGeom prst="rect">
            <a:avLst/>
          </a:prstGeom>
          <a:noFill/>
        </p:spPr>
        <p:txBody>
          <a:bodyPr wrap="square">
            <a:spAutoFit/>
          </a:bodyPr>
          <a:lstStyle/>
          <a:p>
            <a:r>
              <a:rPr lang="en-US" dirty="0"/>
              <a:t>- absences	</a:t>
            </a:r>
          </a:p>
          <a:p>
            <a:r>
              <a:rPr lang="en-US" dirty="0"/>
              <a:t>- </a:t>
            </a:r>
            <a:r>
              <a:rPr lang="en-US" dirty="0" err="1"/>
              <a:t>course_por</a:t>
            </a:r>
            <a:r>
              <a:rPr lang="en-US" dirty="0"/>
              <a:t>	</a:t>
            </a:r>
          </a:p>
          <a:p>
            <a:r>
              <a:rPr lang="en-US" dirty="0"/>
              <a:t>- failures	</a:t>
            </a:r>
          </a:p>
          <a:p>
            <a:r>
              <a:rPr lang="en-US" dirty="0"/>
              <a:t>- </a:t>
            </a:r>
            <a:r>
              <a:rPr lang="en-US" dirty="0" err="1"/>
              <a:t>father_job_teacher</a:t>
            </a:r>
            <a:r>
              <a:rPr lang="en-US" dirty="0"/>
              <a:t>	</a:t>
            </a:r>
          </a:p>
          <a:p>
            <a:r>
              <a:rPr lang="en-US" dirty="0"/>
              <a:t>- </a:t>
            </a:r>
            <a:r>
              <a:rPr lang="en-US" dirty="0" err="1"/>
              <a:t>mother_education</a:t>
            </a:r>
            <a:r>
              <a:rPr lang="en-US" dirty="0"/>
              <a:t>	</a:t>
            </a:r>
          </a:p>
          <a:p>
            <a:r>
              <a:rPr lang="en-US" dirty="0"/>
              <a:t>- period2_score	</a:t>
            </a:r>
          </a:p>
          <a:p>
            <a:r>
              <a:rPr lang="en-US" dirty="0"/>
              <a:t>- </a:t>
            </a:r>
            <a:r>
              <a:rPr lang="en-US" dirty="0" err="1"/>
              <a:t>school_MS</a:t>
            </a:r>
            <a:r>
              <a:rPr lang="en-US" dirty="0"/>
              <a:t>	</a:t>
            </a:r>
          </a:p>
          <a:p>
            <a:r>
              <a:rPr lang="en-US" dirty="0"/>
              <a:t>- </a:t>
            </a:r>
            <a:r>
              <a:rPr lang="en-US" dirty="0" err="1"/>
              <a:t>study_time</a:t>
            </a:r>
            <a:endParaRPr lang="en-US" dirty="0"/>
          </a:p>
        </p:txBody>
      </p:sp>
      <p:sp>
        <p:nvSpPr>
          <p:cNvPr id="21" name="TextBox 20">
            <a:extLst>
              <a:ext uri="{FF2B5EF4-FFF2-40B4-BE49-F238E27FC236}">
                <a16:creationId xmlns:a16="http://schemas.microsoft.com/office/drawing/2014/main" id="{644E70E0-D2AE-48A3-A7B9-009C8829FA2A}"/>
              </a:ext>
            </a:extLst>
          </p:cNvPr>
          <p:cNvSpPr txBox="1"/>
          <p:nvPr/>
        </p:nvSpPr>
        <p:spPr>
          <a:xfrm>
            <a:off x="1510552" y="3859669"/>
            <a:ext cx="2272554" cy="369332"/>
          </a:xfrm>
          <a:prstGeom prst="rect">
            <a:avLst/>
          </a:prstGeom>
          <a:noFill/>
        </p:spPr>
        <p:txBody>
          <a:bodyPr wrap="square">
            <a:spAutoFit/>
          </a:bodyPr>
          <a:lstStyle/>
          <a:p>
            <a:pPr marL="285750" indent="-285750">
              <a:buFont typeface="Arial" panose="020B0604020202020204" pitchFamily="34" charset="0"/>
              <a:buChar char="•"/>
            </a:pPr>
            <a:r>
              <a:rPr lang="en-US" u="sng" dirty="0" err="1">
                <a:solidFill>
                  <a:srgbClr val="FF0000"/>
                </a:solidFill>
              </a:rPr>
              <a:t>f_regression</a:t>
            </a:r>
            <a:endParaRPr lang="en-US" u="sng" dirty="0">
              <a:solidFill>
                <a:srgbClr val="FF0000"/>
              </a:solidFill>
            </a:endParaRPr>
          </a:p>
        </p:txBody>
      </p:sp>
      <p:sp>
        <p:nvSpPr>
          <p:cNvPr id="23" name="TextBox 22">
            <a:extLst>
              <a:ext uri="{FF2B5EF4-FFF2-40B4-BE49-F238E27FC236}">
                <a16:creationId xmlns:a16="http://schemas.microsoft.com/office/drawing/2014/main" id="{5A5AF2B9-3797-47A6-9D6F-6D3A50408AB7}"/>
              </a:ext>
            </a:extLst>
          </p:cNvPr>
          <p:cNvSpPr txBox="1"/>
          <p:nvPr/>
        </p:nvSpPr>
        <p:spPr>
          <a:xfrm>
            <a:off x="5607423" y="3861621"/>
            <a:ext cx="6104964" cy="369332"/>
          </a:xfrm>
          <a:prstGeom prst="rect">
            <a:avLst/>
          </a:prstGeom>
          <a:noFill/>
        </p:spPr>
        <p:txBody>
          <a:bodyPr wrap="square">
            <a:spAutoFit/>
          </a:bodyPr>
          <a:lstStyle/>
          <a:p>
            <a:pPr marL="285750" indent="-285750">
              <a:buFont typeface="Arial" panose="020B0604020202020204" pitchFamily="34" charset="0"/>
              <a:buChar char="•"/>
            </a:pPr>
            <a:r>
              <a:rPr lang="en-US" u="sng" dirty="0">
                <a:solidFill>
                  <a:srgbClr val="FF0000"/>
                </a:solidFill>
              </a:rPr>
              <a:t>chi2</a:t>
            </a:r>
          </a:p>
        </p:txBody>
      </p:sp>
    </p:spTree>
    <p:extLst>
      <p:ext uri="{BB962C8B-B14F-4D97-AF65-F5344CB8AC3E}">
        <p14:creationId xmlns:p14="http://schemas.microsoft.com/office/powerpoint/2010/main" val="44313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48F7F3-7224-4DF0-B0AB-EFA01CAE7F55}"/>
              </a:ext>
            </a:extLst>
          </p:cNvPr>
          <p:cNvSpPr>
            <a:spLocks noGrp="1"/>
          </p:cNvSpPr>
          <p:nvPr>
            <p:ph type="sldNum" sz="quarter" idx="12"/>
          </p:nvPr>
        </p:nvSpPr>
        <p:spPr/>
        <p:txBody>
          <a:bodyPr/>
          <a:lstStyle/>
          <a:p>
            <a:fld id="{325B04DD-A8C9-4A3F-82F1-6F46E482E49F}" type="slidenum">
              <a:rPr lang="en-US" smtClean="0"/>
              <a:t>14</a:t>
            </a:fld>
            <a:endParaRPr lang="en-US"/>
          </a:p>
        </p:txBody>
      </p:sp>
      <p:sp>
        <p:nvSpPr>
          <p:cNvPr id="7" name="TextBox 6">
            <a:extLst>
              <a:ext uri="{FF2B5EF4-FFF2-40B4-BE49-F238E27FC236}">
                <a16:creationId xmlns:a16="http://schemas.microsoft.com/office/drawing/2014/main" id="{FA8C6CBD-134B-479F-9B78-B87348FD9FA8}"/>
              </a:ext>
            </a:extLst>
          </p:cNvPr>
          <p:cNvSpPr txBox="1"/>
          <p:nvPr/>
        </p:nvSpPr>
        <p:spPr>
          <a:xfrm>
            <a:off x="1340223" y="1755005"/>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Training and Testing ratio of 75:25</a:t>
            </a:r>
          </a:p>
        </p:txBody>
      </p:sp>
      <p:sp>
        <p:nvSpPr>
          <p:cNvPr id="8" name="TextBox 7">
            <a:extLst>
              <a:ext uri="{FF2B5EF4-FFF2-40B4-BE49-F238E27FC236}">
                <a16:creationId xmlns:a16="http://schemas.microsoft.com/office/drawing/2014/main" id="{74F6BEF2-1258-425F-B575-AF7733E88B23}"/>
              </a:ext>
            </a:extLst>
          </p:cNvPr>
          <p:cNvSpPr txBox="1"/>
          <p:nvPr/>
        </p:nvSpPr>
        <p:spPr>
          <a:xfrm>
            <a:off x="1039906" y="691154"/>
            <a:ext cx="4222376" cy="646331"/>
          </a:xfrm>
          <a:prstGeom prst="rect">
            <a:avLst/>
          </a:prstGeom>
          <a:noFill/>
        </p:spPr>
        <p:txBody>
          <a:bodyPr wrap="square" rtlCol="0">
            <a:spAutoFit/>
          </a:bodyPr>
          <a:lstStyle/>
          <a:p>
            <a:r>
              <a:rPr lang="en-GB" sz="3600" dirty="0"/>
              <a:t>Linear Regression</a:t>
            </a:r>
            <a:endParaRPr lang="en-US" sz="3600" dirty="0"/>
          </a:p>
        </p:txBody>
      </p:sp>
      <p:pic>
        <p:nvPicPr>
          <p:cNvPr id="10" name="Picture 9">
            <a:extLst>
              <a:ext uri="{FF2B5EF4-FFF2-40B4-BE49-F238E27FC236}">
                <a16:creationId xmlns:a16="http://schemas.microsoft.com/office/drawing/2014/main" id="{D72474D5-69DF-4074-BE1C-F24EA8952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11" y="3756577"/>
            <a:ext cx="7216765" cy="685859"/>
          </a:xfrm>
          <a:prstGeom prst="rect">
            <a:avLst/>
          </a:prstGeom>
        </p:spPr>
      </p:pic>
      <p:sp>
        <p:nvSpPr>
          <p:cNvPr id="12" name="TextBox 11">
            <a:extLst>
              <a:ext uri="{FF2B5EF4-FFF2-40B4-BE49-F238E27FC236}">
                <a16:creationId xmlns:a16="http://schemas.microsoft.com/office/drawing/2014/main" id="{E5922B88-4107-4A2D-9B18-4C6E44D7F42B}"/>
              </a:ext>
            </a:extLst>
          </p:cNvPr>
          <p:cNvSpPr txBox="1"/>
          <p:nvPr/>
        </p:nvSpPr>
        <p:spPr>
          <a:xfrm>
            <a:off x="1340223" y="4486561"/>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Robust Regressor ( Huber ) </a:t>
            </a:r>
          </a:p>
        </p:txBody>
      </p:sp>
      <p:sp>
        <p:nvSpPr>
          <p:cNvPr id="14" name="TextBox 13">
            <a:extLst>
              <a:ext uri="{FF2B5EF4-FFF2-40B4-BE49-F238E27FC236}">
                <a16:creationId xmlns:a16="http://schemas.microsoft.com/office/drawing/2014/main" id="{1236F2AF-F2EA-4EE2-A496-B01A9923B7C6}"/>
              </a:ext>
            </a:extLst>
          </p:cNvPr>
          <p:cNvSpPr txBox="1"/>
          <p:nvPr/>
        </p:nvSpPr>
        <p:spPr>
          <a:xfrm>
            <a:off x="1340223" y="3330377"/>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Resulting Metrics</a:t>
            </a:r>
          </a:p>
        </p:txBody>
      </p:sp>
      <p:pic>
        <p:nvPicPr>
          <p:cNvPr id="16" name="Picture 15" descr="A screen shot of a social media post&#10;&#10;Description automatically generated">
            <a:extLst>
              <a:ext uri="{FF2B5EF4-FFF2-40B4-BE49-F238E27FC236}">
                <a16:creationId xmlns:a16="http://schemas.microsoft.com/office/drawing/2014/main" id="{BAA5ECBD-F394-407B-AEB3-11BF40663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11" y="4870157"/>
            <a:ext cx="3357371" cy="1219306"/>
          </a:xfrm>
          <a:prstGeom prst="rect">
            <a:avLst/>
          </a:prstGeom>
        </p:spPr>
      </p:pic>
      <p:sp>
        <p:nvSpPr>
          <p:cNvPr id="18" name="TextBox 17">
            <a:extLst>
              <a:ext uri="{FF2B5EF4-FFF2-40B4-BE49-F238E27FC236}">
                <a16:creationId xmlns:a16="http://schemas.microsoft.com/office/drawing/2014/main" id="{EC3CBAA5-CF69-4197-946A-B197D98A23C7}"/>
              </a:ext>
            </a:extLst>
          </p:cNvPr>
          <p:cNvSpPr txBox="1"/>
          <p:nvPr/>
        </p:nvSpPr>
        <p:spPr>
          <a:xfrm>
            <a:off x="1340223" y="2417933"/>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Target variable (categorical)</a:t>
            </a:r>
          </a:p>
        </p:txBody>
      </p:sp>
      <p:sp>
        <p:nvSpPr>
          <p:cNvPr id="20" name="TextBox 19">
            <a:extLst>
              <a:ext uri="{FF2B5EF4-FFF2-40B4-BE49-F238E27FC236}">
                <a16:creationId xmlns:a16="http://schemas.microsoft.com/office/drawing/2014/main" id="{26B6D383-119D-45C3-B26B-E3455BFF9B58}"/>
              </a:ext>
            </a:extLst>
          </p:cNvPr>
          <p:cNvSpPr txBox="1"/>
          <p:nvPr/>
        </p:nvSpPr>
        <p:spPr>
          <a:xfrm>
            <a:off x="1815352" y="2790636"/>
            <a:ext cx="6104964" cy="369332"/>
          </a:xfrm>
          <a:prstGeom prst="rect">
            <a:avLst/>
          </a:prstGeom>
          <a:noFill/>
        </p:spPr>
        <p:txBody>
          <a:bodyPr wrap="square">
            <a:spAutoFit/>
          </a:bodyPr>
          <a:lstStyle/>
          <a:p>
            <a:r>
              <a:rPr lang="en-US" dirty="0"/>
              <a:t>- Whether a student is likely to pass the final exam .</a:t>
            </a:r>
          </a:p>
        </p:txBody>
      </p:sp>
    </p:spTree>
    <p:extLst>
      <p:ext uri="{BB962C8B-B14F-4D97-AF65-F5344CB8AC3E}">
        <p14:creationId xmlns:p14="http://schemas.microsoft.com/office/powerpoint/2010/main" val="348017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BD3A99-BAA3-4FEA-A88C-65184B74D03E}"/>
              </a:ext>
            </a:extLst>
          </p:cNvPr>
          <p:cNvSpPr>
            <a:spLocks noGrp="1"/>
          </p:cNvSpPr>
          <p:nvPr>
            <p:ph type="sldNum" sz="quarter" idx="12"/>
          </p:nvPr>
        </p:nvSpPr>
        <p:spPr/>
        <p:txBody>
          <a:bodyPr/>
          <a:lstStyle/>
          <a:p>
            <a:fld id="{325B04DD-A8C9-4A3F-82F1-6F46E482E49F}" type="slidenum">
              <a:rPr lang="en-US" smtClean="0"/>
              <a:t>15</a:t>
            </a:fld>
            <a:endParaRPr lang="en-US"/>
          </a:p>
        </p:txBody>
      </p:sp>
      <p:sp>
        <p:nvSpPr>
          <p:cNvPr id="7" name="TextBox 6">
            <a:extLst>
              <a:ext uri="{FF2B5EF4-FFF2-40B4-BE49-F238E27FC236}">
                <a16:creationId xmlns:a16="http://schemas.microsoft.com/office/drawing/2014/main" id="{3740E8FC-58EC-47AA-BFEE-7C25F4C384DE}"/>
              </a:ext>
            </a:extLst>
          </p:cNvPr>
          <p:cNvSpPr txBox="1"/>
          <p:nvPr/>
        </p:nvSpPr>
        <p:spPr>
          <a:xfrm>
            <a:off x="1039906" y="691154"/>
            <a:ext cx="4518212" cy="646331"/>
          </a:xfrm>
          <a:prstGeom prst="rect">
            <a:avLst/>
          </a:prstGeom>
          <a:noFill/>
        </p:spPr>
        <p:txBody>
          <a:bodyPr wrap="square" rtlCol="0">
            <a:spAutoFit/>
          </a:bodyPr>
          <a:lstStyle/>
          <a:p>
            <a:r>
              <a:rPr lang="en-GB" sz="3600" dirty="0"/>
              <a:t>Logistic Regression</a:t>
            </a:r>
            <a:endParaRPr lang="en-US" sz="3600" dirty="0"/>
          </a:p>
        </p:txBody>
      </p:sp>
      <p:sp>
        <p:nvSpPr>
          <p:cNvPr id="9" name="TextBox 8">
            <a:extLst>
              <a:ext uri="{FF2B5EF4-FFF2-40B4-BE49-F238E27FC236}">
                <a16:creationId xmlns:a16="http://schemas.microsoft.com/office/drawing/2014/main" id="{1F447A18-1B91-4904-B847-799F306EADC1}"/>
              </a:ext>
            </a:extLst>
          </p:cNvPr>
          <p:cNvSpPr txBox="1"/>
          <p:nvPr/>
        </p:nvSpPr>
        <p:spPr>
          <a:xfrm>
            <a:off x="1178858" y="3059668"/>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Classification Report</a:t>
            </a:r>
          </a:p>
        </p:txBody>
      </p:sp>
      <p:sp>
        <p:nvSpPr>
          <p:cNvPr id="11" name="TextBox 10">
            <a:extLst>
              <a:ext uri="{FF2B5EF4-FFF2-40B4-BE49-F238E27FC236}">
                <a16:creationId xmlns:a16="http://schemas.microsoft.com/office/drawing/2014/main" id="{D3018548-23C1-400F-BC7A-7016C265ACD9}"/>
              </a:ext>
            </a:extLst>
          </p:cNvPr>
          <p:cNvSpPr txBox="1"/>
          <p:nvPr/>
        </p:nvSpPr>
        <p:spPr>
          <a:xfrm>
            <a:off x="1178858" y="1644578"/>
            <a:ext cx="6104964" cy="369332"/>
          </a:xfrm>
          <a:prstGeom prst="rect">
            <a:avLst/>
          </a:prstGeom>
          <a:noFill/>
        </p:spPr>
        <p:txBody>
          <a:bodyPr wrap="square">
            <a:spAutoFit/>
          </a:bodyPr>
          <a:lstStyle/>
          <a:p>
            <a:pPr marL="285750" indent="-285750">
              <a:buFont typeface="Arial" panose="020B0604020202020204" pitchFamily="34" charset="0"/>
              <a:buChar char="•"/>
            </a:pPr>
            <a:r>
              <a:rPr lang="en-US" dirty="0"/>
              <a:t>Target variable (categorical)</a:t>
            </a:r>
          </a:p>
        </p:txBody>
      </p:sp>
      <p:sp>
        <p:nvSpPr>
          <p:cNvPr id="13" name="TextBox 12">
            <a:extLst>
              <a:ext uri="{FF2B5EF4-FFF2-40B4-BE49-F238E27FC236}">
                <a16:creationId xmlns:a16="http://schemas.microsoft.com/office/drawing/2014/main" id="{0F67FB53-E608-4C47-A9D7-EB13AFA78ABE}"/>
              </a:ext>
            </a:extLst>
          </p:cNvPr>
          <p:cNvSpPr txBox="1"/>
          <p:nvPr/>
        </p:nvSpPr>
        <p:spPr>
          <a:xfrm>
            <a:off x="1653987" y="2017281"/>
            <a:ext cx="6104964" cy="369332"/>
          </a:xfrm>
          <a:prstGeom prst="rect">
            <a:avLst/>
          </a:prstGeom>
          <a:noFill/>
        </p:spPr>
        <p:txBody>
          <a:bodyPr wrap="square">
            <a:spAutoFit/>
          </a:bodyPr>
          <a:lstStyle/>
          <a:p>
            <a:r>
              <a:rPr lang="en-US" dirty="0"/>
              <a:t>- Whether a student is likely to pass the final exam .</a:t>
            </a:r>
          </a:p>
        </p:txBody>
      </p:sp>
      <p:pic>
        <p:nvPicPr>
          <p:cNvPr id="15" name="Picture 14" descr="A screenshot of a cell phone&#10;&#10;Description automatically generated">
            <a:extLst>
              <a:ext uri="{FF2B5EF4-FFF2-40B4-BE49-F238E27FC236}">
                <a16:creationId xmlns:a16="http://schemas.microsoft.com/office/drawing/2014/main" id="{CA7D92CF-87A4-4E0D-8DAA-F1C3D7882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434" y="3531371"/>
            <a:ext cx="3833192" cy="1539373"/>
          </a:xfrm>
          <a:prstGeom prst="rect">
            <a:avLst/>
          </a:prstGeom>
        </p:spPr>
      </p:pic>
      <p:sp>
        <p:nvSpPr>
          <p:cNvPr id="17" name="TextBox 16">
            <a:extLst>
              <a:ext uri="{FF2B5EF4-FFF2-40B4-BE49-F238E27FC236}">
                <a16:creationId xmlns:a16="http://schemas.microsoft.com/office/drawing/2014/main" id="{769D8B9D-CBA8-4266-B42C-09843B5DBE3A}"/>
              </a:ext>
            </a:extLst>
          </p:cNvPr>
          <p:cNvSpPr txBox="1"/>
          <p:nvPr/>
        </p:nvSpPr>
        <p:spPr>
          <a:xfrm>
            <a:off x="1385047" y="5213422"/>
            <a:ext cx="8518532" cy="461665"/>
          </a:xfrm>
          <a:prstGeom prst="rect">
            <a:avLst/>
          </a:prstGeom>
          <a:noFill/>
        </p:spPr>
        <p:txBody>
          <a:bodyPr wrap="square">
            <a:spAutoFit/>
          </a:bodyPr>
          <a:lstStyle/>
          <a:p>
            <a:pPr algn="l">
              <a:buFont typeface="Arial" panose="020B0604020202020204" pitchFamily="34" charset="0"/>
              <a:buChar char="•"/>
            </a:pPr>
            <a:r>
              <a:rPr lang="en-US" sz="1200" i="0" dirty="0">
                <a:solidFill>
                  <a:srgbClr val="000000"/>
                </a:solidFill>
                <a:effectLst/>
                <a:latin typeface="Helvetica Neue"/>
              </a:rPr>
              <a:t> for all students who classified "PASS", 95 percent was correct</a:t>
            </a:r>
          </a:p>
          <a:p>
            <a:pPr algn="l">
              <a:buFont typeface="Arial" panose="020B0604020202020204" pitchFamily="34" charset="0"/>
              <a:buChar char="•"/>
            </a:pPr>
            <a:r>
              <a:rPr lang="en-US" sz="1200" i="0" dirty="0">
                <a:solidFill>
                  <a:srgbClr val="000000"/>
                </a:solidFill>
                <a:effectLst/>
                <a:latin typeface="Helvetica Neue"/>
              </a:rPr>
              <a:t> for all students who were actually "PASS", 91 percent was classified correctly</a:t>
            </a:r>
          </a:p>
        </p:txBody>
      </p:sp>
    </p:spTree>
    <p:extLst>
      <p:ext uri="{BB962C8B-B14F-4D97-AF65-F5344CB8AC3E}">
        <p14:creationId xmlns:p14="http://schemas.microsoft.com/office/powerpoint/2010/main" val="216909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1EAE5-F7C1-4A23-9DD2-8F6297ABB80B}"/>
              </a:ext>
            </a:extLst>
          </p:cNvPr>
          <p:cNvSpPr>
            <a:spLocks noGrp="1"/>
          </p:cNvSpPr>
          <p:nvPr>
            <p:ph type="sldNum" sz="quarter" idx="12"/>
          </p:nvPr>
        </p:nvSpPr>
        <p:spPr/>
        <p:txBody>
          <a:bodyPr/>
          <a:lstStyle/>
          <a:p>
            <a:fld id="{325B04DD-A8C9-4A3F-82F1-6F46E482E49F}" type="slidenum">
              <a:rPr lang="en-US" smtClean="0"/>
              <a:t>16</a:t>
            </a:fld>
            <a:endParaRPr lang="en-US"/>
          </a:p>
        </p:txBody>
      </p:sp>
      <p:sp>
        <p:nvSpPr>
          <p:cNvPr id="7" name="TextBox 6">
            <a:extLst>
              <a:ext uri="{FF2B5EF4-FFF2-40B4-BE49-F238E27FC236}">
                <a16:creationId xmlns:a16="http://schemas.microsoft.com/office/drawing/2014/main" id="{150823F2-C61F-475E-8A39-0B9C0E42E82D}"/>
              </a:ext>
            </a:extLst>
          </p:cNvPr>
          <p:cNvSpPr txBox="1"/>
          <p:nvPr/>
        </p:nvSpPr>
        <p:spPr>
          <a:xfrm>
            <a:off x="1039906" y="691154"/>
            <a:ext cx="4222376" cy="646331"/>
          </a:xfrm>
          <a:prstGeom prst="rect">
            <a:avLst/>
          </a:prstGeom>
          <a:noFill/>
        </p:spPr>
        <p:txBody>
          <a:bodyPr wrap="square" rtlCol="0">
            <a:spAutoFit/>
          </a:bodyPr>
          <a:lstStyle/>
          <a:p>
            <a:r>
              <a:rPr lang="en-GB" sz="3600" dirty="0"/>
              <a:t>Conclusions</a:t>
            </a:r>
            <a:endParaRPr lang="en-US" sz="3600" dirty="0"/>
          </a:p>
        </p:txBody>
      </p:sp>
    </p:spTree>
    <p:extLst>
      <p:ext uri="{BB962C8B-B14F-4D97-AF65-F5344CB8AC3E}">
        <p14:creationId xmlns:p14="http://schemas.microsoft.com/office/powerpoint/2010/main" val="397294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ACE0979-C204-491C-A346-8E7134845FE8}"/>
              </a:ext>
            </a:extLst>
          </p:cNvPr>
          <p:cNvSpPr>
            <a:spLocks noGrp="1"/>
          </p:cNvSpPr>
          <p:nvPr>
            <p:ph type="sldNum" sz="quarter" idx="12"/>
          </p:nvPr>
        </p:nvSpPr>
        <p:spPr/>
        <p:txBody>
          <a:bodyPr/>
          <a:lstStyle/>
          <a:p>
            <a:fld id="{325B04DD-A8C9-4A3F-82F1-6F46E482E49F}" type="slidenum">
              <a:rPr lang="en-US" smtClean="0"/>
              <a:t>17</a:t>
            </a:fld>
            <a:endParaRPr lang="en-US"/>
          </a:p>
        </p:txBody>
      </p:sp>
      <p:pic>
        <p:nvPicPr>
          <p:cNvPr id="8" name="Picture 7">
            <a:extLst>
              <a:ext uri="{FF2B5EF4-FFF2-40B4-BE49-F238E27FC236}">
                <a16:creationId xmlns:a16="http://schemas.microsoft.com/office/drawing/2014/main" id="{26BC2432-45CA-41EA-A26C-16E7674E16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625" y="523875"/>
            <a:ext cx="11229975" cy="5734049"/>
          </a:xfrm>
          <a:prstGeom prst="rect">
            <a:avLst/>
          </a:prstGeom>
        </p:spPr>
      </p:pic>
    </p:spTree>
    <p:extLst>
      <p:ext uri="{BB962C8B-B14F-4D97-AF65-F5344CB8AC3E}">
        <p14:creationId xmlns:p14="http://schemas.microsoft.com/office/powerpoint/2010/main" val="382538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5213-E95A-4A18-AD6A-CB122287035C}"/>
              </a:ext>
            </a:extLst>
          </p:cNvPr>
          <p:cNvSpPr>
            <a:spLocks noGrp="1"/>
          </p:cNvSpPr>
          <p:nvPr>
            <p:ph type="title"/>
          </p:nvPr>
        </p:nvSpPr>
        <p:spPr>
          <a:xfrm>
            <a:off x="5457522" y="912822"/>
            <a:ext cx="5896278" cy="777865"/>
          </a:xfrm>
        </p:spPr>
        <p:txBody>
          <a:bodyPr>
            <a:normAutofit/>
          </a:bodyPr>
          <a:lstStyle/>
          <a:p>
            <a:pPr algn="ctr"/>
            <a:r>
              <a:rPr lang="en-GB" sz="2800" dirty="0"/>
              <a:t>Regression Losses</a:t>
            </a:r>
            <a:endParaRPr lang="en-US" sz="2800" dirty="0"/>
          </a:p>
        </p:txBody>
      </p:sp>
      <p:pic>
        <p:nvPicPr>
          <p:cNvPr id="7" name="Content Placeholder 6" descr="A picture containing screenshot, drawing&#10;&#10;Description automatically generated">
            <a:extLst>
              <a:ext uri="{FF2B5EF4-FFF2-40B4-BE49-F238E27FC236}">
                <a16:creationId xmlns:a16="http://schemas.microsoft.com/office/drawing/2014/main" id="{04120416-87AB-4278-B293-3F1E917E2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925" y="1908785"/>
            <a:ext cx="6515401" cy="4229467"/>
          </a:xfrm>
        </p:spPr>
      </p:pic>
      <p:sp>
        <p:nvSpPr>
          <p:cNvPr id="5" name="Slide Number Placeholder 4">
            <a:extLst>
              <a:ext uri="{FF2B5EF4-FFF2-40B4-BE49-F238E27FC236}">
                <a16:creationId xmlns:a16="http://schemas.microsoft.com/office/drawing/2014/main" id="{3985092B-D82A-48EB-B4B9-5879B91C839D}"/>
              </a:ext>
            </a:extLst>
          </p:cNvPr>
          <p:cNvSpPr>
            <a:spLocks noGrp="1"/>
          </p:cNvSpPr>
          <p:nvPr>
            <p:ph type="sldNum" sz="quarter" idx="12"/>
          </p:nvPr>
        </p:nvSpPr>
        <p:spPr/>
        <p:txBody>
          <a:bodyPr/>
          <a:lstStyle/>
          <a:p>
            <a:fld id="{325B04DD-A8C9-4A3F-82F1-6F46E482E49F}" type="slidenum">
              <a:rPr lang="en-US" smtClean="0"/>
              <a:t>18</a:t>
            </a:fld>
            <a:endParaRPr lang="en-US"/>
          </a:p>
        </p:txBody>
      </p:sp>
      <p:pic>
        <p:nvPicPr>
          <p:cNvPr id="9" name="Picture 8" descr="A screenshot of a cell phone&#10;&#10;Description automatically generated">
            <a:extLst>
              <a:ext uri="{FF2B5EF4-FFF2-40B4-BE49-F238E27FC236}">
                <a16:creationId xmlns:a16="http://schemas.microsoft.com/office/drawing/2014/main" id="{100F7A90-55A0-4172-BB56-AE601E5F8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35408"/>
            <a:ext cx="3160477" cy="3736273"/>
          </a:xfrm>
          <a:prstGeom prst="rect">
            <a:avLst/>
          </a:prstGeom>
        </p:spPr>
      </p:pic>
      <p:sp>
        <p:nvSpPr>
          <p:cNvPr id="10" name="Title 1">
            <a:extLst>
              <a:ext uri="{FF2B5EF4-FFF2-40B4-BE49-F238E27FC236}">
                <a16:creationId xmlns:a16="http://schemas.microsoft.com/office/drawing/2014/main" id="{4E576B7B-7D3B-4243-9F59-A4000A06FC1F}"/>
              </a:ext>
            </a:extLst>
          </p:cNvPr>
          <p:cNvSpPr txBox="1">
            <a:spLocks/>
          </p:cNvSpPr>
          <p:nvPr/>
        </p:nvSpPr>
        <p:spPr>
          <a:xfrm>
            <a:off x="1885038" y="855299"/>
            <a:ext cx="2743200" cy="77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t>R-Squared Metric</a:t>
            </a:r>
            <a:endParaRPr lang="en-US" sz="2800" dirty="0"/>
          </a:p>
        </p:txBody>
      </p:sp>
    </p:spTree>
    <p:extLst>
      <p:ext uri="{BB962C8B-B14F-4D97-AF65-F5344CB8AC3E}">
        <p14:creationId xmlns:p14="http://schemas.microsoft.com/office/powerpoint/2010/main" val="417289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A6C3-6413-4992-A26E-7FB179C62617}"/>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B777B829-6580-4425-99D2-86D794A978EE}"/>
              </a:ext>
            </a:extLst>
          </p:cNvPr>
          <p:cNvSpPr>
            <a:spLocks noGrp="1"/>
          </p:cNvSpPr>
          <p:nvPr>
            <p:ph type="dt" sz="half" idx="10"/>
          </p:nvPr>
        </p:nvSpPr>
        <p:spPr/>
        <p:txBody>
          <a:bodyPr/>
          <a:lstStyle/>
          <a:p>
            <a:fld id="{6D995DDD-F232-4E2B-8887-AA847C2887B2}" type="uaqdatetime6">
              <a:rPr lang="ar-SA" smtClean="0"/>
              <a:t>20-رمضان-41</a:t>
            </a:fld>
            <a:endParaRPr lang="en-US"/>
          </a:p>
        </p:txBody>
      </p:sp>
      <p:sp>
        <p:nvSpPr>
          <p:cNvPr id="5" name="Slide Number Placeholder 4">
            <a:extLst>
              <a:ext uri="{FF2B5EF4-FFF2-40B4-BE49-F238E27FC236}">
                <a16:creationId xmlns:a16="http://schemas.microsoft.com/office/drawing/2014/main" id="{47F8BA9F-92B0-4613-A9B2-95376D0B967B}"/>
              </a:ext>
            </a:extLst>
          </p:cNvPr>
          <p:cNvSpPr>
            <a:spLocks noGrp="1"/>
          </p:cNvSpPr>
          <p:nvPr>
            <p:ph type="sldNum" sz="quarter" idx="12"/>
          </p:nvPr>
        </p:nvSpPr>
        <p:spPr/>
        <p:txBody>
          <a:bodyPr/>
          <a:lstStyle/>
          <a:p>
            <a:fld id="{325B04DD-A8C9-4A3F-82F1-6F46E482E49F}" type="slidenum">
              <a:rPr lang="en-US" smtClean="0"/>
              <a:t>19</a:t>
            </a:fld>
            <a:endParaRPr lang="en-US"/>
          </a:p>
        </p:txBody>
      </p:sp>
      <p:sp>
        <p:nvSpPr>
          <p:cNvPr id="8" name="Content Placeholder 2">
            <a:extLst>
              <a:ext uri="{FF2B5EF4-FFF2-40B4-BE49-F238E27FC236}">
                <a16:creationId xmlns:a16="http://schemas.microsoft.com/office/drawing/2014/main" id="{322EB1B5-0467-4D33-BD73-D9BE89EE0069}"/>
              </a:ext>
            </a:extLst>
          </p:cNvPr>
          <p:cNvSpPr>
            <a:spLocks noGrp="1"/>
          </p:cNvSpPr>
          <p:nvPr/>
        </p:nvSpPr>
        <p:spPr>
          <a:xfrm>
            <a:off x="1205753" y="2070519"/>
            <a:ext cx="9905999" cy="35417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Provide the stakeholders with an integrated solution such as a learning management system to ensure coherent collection of data</a:t>
            </a:r>
          </a:p>
          <a:p>
            <a:r>
              <a:rPr lang="en-US" dirty="0"/>
              <a:t>The LMS will act as an early warning system for school management to take additive measures so that the at-risk students are able to cope up</a:t>
            </a:r>
          </a:p>
          <a:p>
            <a:r>
              <a:rPr lang="en-US" dirty="0"/>
              <a:t>Although student achievement is highly influenced by previous evaluations, certain features affect the direct outcome – the school can take action to lower failure rate</a:t>
            </a:r>
          </a:p>
          <a:p>
            <a:r>
              <a:rPr lang="en-US" dirty="0"/>
              <a:t>This will improve the quality of education imparted as well as help in resource management</a:t>
            </a:r>
          </a:p>
          <a:p>
            <a:pPr marL="0" indent="0">
              <a:buNone/>
            </a:pPr>
            <a:endParaRPr lang="en-US" dirty="0"/>
          </a:p>
          <a:p>
            <a:endParaRPr lang="en-US" dirty="0"/>
          </a:p>
        </p:txBody>
      </p:sp>
    </p:spTree>
    <p:extLst>
      <p:ext uri="{BB962C8B-B14F-4D97-AF65-F5344CB8AC3E}">
        <p14:creationId xmlns:p14="http://schemas.microsoft.com/office/powerpoint/2010/main" val="31878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Arc 1"/>
          <p:cNvSpPr/>
          <p:nvPr/>
        </p:nvSpPr>
        <p:spPr>
          <a:xfrm>
            <a:off x="-3429001" y="1"/>
            <a:ext cx="6858002" cy="6858000"/>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Oval 6"/>
          <p:cNvSpPr/>
          <p:nvPr/>
        </p:nvSpPr>
        <p:spPr>
          <a:xfrm>
            <a:off x="2721676" y="1370363"/>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3220192" y="2638879"/>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3222174" y="3907395"/>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2733551" y="5175910"/>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Arc 10"/>
          <p:cNvSpPr/>
          <p:nvPr/>
        </p:nvSpPr>
        <p:spPr>
          <a:xfrm>
            <a:off x="-1524000" y="1905000"/>
            <a:ext cx="3048000" cy="3048000"/>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24"/>
          <p:cNvGrpSpPr/>
          <p:nvPr/>
        </p:nvGrpSpPr>
        <p:grpSpPr>
          <a:xfrm rot="5400000">
            <a:off x="-3129150" y="3314700"/>
            <a:ext cx="6246420" cy="228600"/>
            <a:chOff x="-3200400" y="3314700"/>
            <a:chExt cx="6246420" cy="228600"/>
          </a:xfrm>
        </p:grpSpPr>
        <p:sp>
          <p:nvSpPr>
            <p:cNvPr id="13" name="Rounded Rectangle 12"/>
            <p:cNvSpPr/>
            <p:nvPr/>
          </p:nvSpPr>
          <p:spPr>
            <a:xfrm rot="5400000">
              <a:off x="1331520" y="1828800"/>
              <a:ext cx="228600" cy="3200400"/>
            </a:xfrm>
            <a:prstGeom prst="roundRect">
              <a:avLst>
                <a:gd name="adj" fmla="val 35051"/>
              </a:avLst>
            </a:prstGeom>
            <a:solidFill>
              <a:srgbClr val="D7D7D7"/>
            </a:solid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ounded Rectangle 13"/>
            <p:cNvSpPr/>
            <p:nvPr/>
          </p:nvSpPr>
          <p:spPr>
            <a:xfrm rot="5400000">
              <a:off x="-1714500" y="1828800"/>
              <a:ext cx="228600" cy="3200400"/>
            </a:xfrm>
            <a:prstGeom prst="roundRect">
              <a:avLst>
                <a:gd name="adj" fmla="val 35051"/>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8" name="Oval 27"/>
          <p:cNvSpPr/>
          <p:nvPr/>
        </p:nvSpPr>
        <p:spPr>
          <a:xfrm>
            <a:off x="11091134" y="163297"/>
            <a:ext cx="923840" cy="850692"/>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a:extLst>
              <a:ext uri="{FF2B5EF4-FFF2-40B4-BE49-F238E27FC236}">
                <a16:creationId xmlns:a16="http://schemas.microsoft.com/office/drawing/2014/main" id="{B150D84E-0C85-4B47-B1A3-C17D1D99CE1C}"/>
              </a:ext>
            </a:extLst>
          </p:cNvPr>
          <p:cNvSpPr txBox="1"/>
          <p:nvPr/>
        </p:nvSpPr>
        <p:spPr>
          <a:xfrm>
            <a:off x="3531919" y="1313320"/>
            <a:ext cx="2822124" cy="369332"/>
          </a:xfrm>
          <a:prstGeom prst="rect">
            <a:avLst/>
          </a:prstGeom>
          <a:noFill/>
        </p:spPr>
        <p:txBody>
          <a:bodyPr wrap="square" rtlCol="0">
            <a:spAutoFit/>
          </a:bodyPr>
          <a:lstStyle/>
          <a:p>
            <a:r>
              <a:rPr lang="en-GB" dirty="0"/>
              <a:t>Problem &amp; Dataset</a:t>
            </a:r>
            <a:endParaRPr lang="en-US" dirty="0"/>
          </a:p>
        </p:txBody>
      </p:sp>
      <p:sp>
        <p:nvSpPr>
          <p:cNvPr id="6" name="TextBox 5">
            <a:extLst>
              <a:ext uri="{FF2B5EF4-FFF2-40B4-BE49-F238E27FC236}">
                <a16:creationId xmlns:a16="http://schemas.microsoft.com/office/drawing/2014/main" id="{20F686B9-E533-41BF-BFB1-7D238007268D}"/>
              </a:ext>
            </a:extLst>
          </p:cNvPr>
          <p:cNvSpPr txBox="1"/>
          <p:nvPr/>
        </p:nvSpPr>
        <p:spPr>
          <a:xfrm>
            <a:off x="4180879" y="2638879"/>
            <a:ext cx="3722873" cy="369332"/>
          </a:xfrm>
          <a:prstGeom prst="rect">
            <a:avLst/>
          </a:prstGeom>
          <a:noFill/>
        </p:spPr>
        <p:txBody>
          <a:bodyPr wrap="square" rtlCol="0">
            <a:spAutoFit/>
          </a:bodyPr>
          <a:lstStyle/>
          <a:p>
            <a:r>
              <a:rPr lang="en-GB" dirty="0"/>
              <a:t>Exploratory Data Analysis</a:t>
            </a:r>
            <a:endParaRPr lang="en-US" dirty="0"/>
          </a:p>
        </p:txBody>
      </p:sp>
      <p:sp>
        <p:nvSpPr>
          <p:cNvPr id="23" name="TextBox 22">
            <a:extLst>
              <a:ext uri="{FF2B5EF4-FFF2-40B4-BE49-F238E27FC236}">
                <a16:creationId xmlns:a16="http://schemas.microsoft.com/office/drawing/2014/main" id="{CD6AB437-2C5B-4C08-AB97-1BEA6D8C4F67}"/>
              </a:ext>
            </a:extLst>
          </p:cNvPr>
          <p:cNvSpPr txBox="1"/>
          <p:nvPr/>
        </p:nvSpPr>
        <p:spPr>
          <a:xfrm>
            <a:off x="4040290" y="3964133"/>
            <a:ext cx="3722873" cy="369332"/>
          </a:xfrm>
          <a:prstGeom prst="rect">
            <a:avLst/>
          </a:prstGeom>
          <a:noFill/>
        </p:spPr>
        <p:txBody>
          <a:bodyPr wrap="square" rtlCol="0">
            <a:spAutoFit/>
          </a:bodyPr>
          <a:lstStyle/>
          <a:p>
            <a:r>
              <a:rPr lang="en-GB" dirty="0"/>
              <a:t>Machine Learning Models</a:t>
            </a:r>
            <a:endParaRPr lang="en-US" dirty="0"/>
          </a:p>
        </p:txBody>
      </p:sp>
      <p:sp>
        <p:nvSpPr>
          <p:cNvPr id="25" name="TextBox 24">
            <a:extLst>
              <a:ext uri="{FF2B5EF4-FFF2-40B4-BE49-F238E27FC236}">
                <a16:creationId xmlns:a16="http://schemas.microsoft.com/office/drawing/2014/main" id="{96639B76-7C79-4890-8A5D-E8D2917903F1}"/>
              </a:ext>
            </a:extLst>
          </p:cNvPr>
          <p:cNvSpPr txBox="1"/>
          <p:nvPr/>
        </p:nvSpPr>
        <p:spPr>
          <a:xfrm>
            <a:off x="3213248" y="5241760"/>
            <a:ext cx="3722873" cy="369332"/>
          </a:xfrm>
          <a:prstGeom prst="rect">
            <a:avLst/>
          </a:prstGeom>
          <a:noFill/>
        </p:spPr>
        <p:txBody>
          <a:bodyPr wrap="square" rtlCol="0">
            <a:spAutoFit/>
          </a:bodyPr>
          <a:lstStyle/>
          <a:p>
            <a:r>
              <a:rPr lang="en-GB" dirty="0"/>
              <a:t>Conclusions</a:t>
            </a:r>
            <a:endParaRPr lang="en-US" dirty="0"/>
          </a:p>
        </p:txBody>
      </p:sp>
      <mc:AlternateContent xmlns:mc="http://schemas.openxmlformats.org/markup-compatibility/2006" xmlns:psez="http://schemas.microsoft.com/office/powerpoint/2016/sectionzoom">
        <mc:Choice Requires="psez">
          <p:graphicFrame>
            <p:nvGraphicFramePr>
              <p:cNvPr id="29" name="Section Zoom 28">
                <a:extLst>
                  <a:ext uri="{FF2B5EF4-FFF2-40B4-BE49-F238E27FC236}">
                    <a16:creationId xmlns:a16="http://schemas.microsoft.com/office/drawing/2014/main" id="{5AFD7771-0419-43D6-8379-6D47A64D42A6}"/>
                  </a:ext>
                </a:extLst>
              </p:cNvPr>
              <p:cNvGraphicFramePr>
                <a:graphicFrameLocks noChangeAspect="1"/>
              </p:cNvGraphicFramePr>
              <p:nvPr>
                <p:extLst>
                  <p:ext uri="{D42A27DB-BD31-4B8C-83A1-F6EECF244321}">
                    <p14:modId xmlns:p14="http://schemas.microsoft.com/office/powerpoint/2010/main" val="1412312987"/>
                  </p:ext>
                </p:extLst>
              </p:nvPr>
            </p:nvGraphicFramePr>
            <p:xfrm>
              <a:off x="3086605" y="1259517"/>
              <a:ext cx="393855" cy="393855"/>
            </p:xfrm>
            <a:graphic>
              <a:graphicData uri="http://schemas.microsoft.com/office/powerpoint/2016/sectionzoom">
                <psez:sectionZm>
                  <psez:sectionZmObj sectionId="{BD272FE2-413F-40DE-977B-E536BEFB4FD8}">
                    <psez:zmPr id="{6FF23F4D-51E5-47B9-AC94-8B99B0861B58}" imageType="cover" transitionDur="1000">
                      <p166:blipFill xmlns:p166="http://schemas.microsoft.com/office/powerpoint/2016/6/main">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166:blipFill>
                      <p166:spPr xmlns:p166="http://schemas.microsoft.com/office/powerpoint/2016/6/main">
                        <a:xfrm>
                          <a:off x="0" y="0"/>
                          <a:ext cx="393855" cy="393855"/>
                        </a:xfrm>
                        <a:prstGeom prst="rect">
                          <a:avLst/>
                        </a:prstGeom>
                        <a:ln w="3175">
                          <a:noFill/>
                        </a:ln>
                      </p166:spPr>
                    </psez:zmPr>
                  </psez:sectionZmObj>
                </psez:sectionZm>
              </a:graphicData>
            </a:graphic>
          </p:graphicFrame>
        </mc:Choice>
        <mc:Fallback xmlns="">
          <p:pic>
            <p:nvPicPr>
              <p:cNvPr id="29" name="Section Zoom 28">
                <a:hlinkClick r:id="rId4" action="ppaction://hlinksldjump"/>
                <a:extLst>
                  <a:ext uri="{FF2B5EF4-FFF2-40B4-BE49-F238E27FC236}">
                    <a16:creationId xmlns:a16="http://schemas.microsoft.com/office/drawing/2014/main" id="{5AFD7771-0419-43D6-8379-6D47A64D42A6}"/>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86605" y="1259517"/>
                <a:ext cx="393855" cy="393855"/>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1" name="Section Zoom 30">
                <a:extLst>
                  <a:ext uri="{FF2B5EF4-FFF2-40B4-BE49-F238E27FC236}">
                    <a16:creationId xmlns:a16="http://schemas.microsoft.com/office/drawing/2014/main" id="{F1509592-BAB1-47B7-B22C-88287D86E1C4}"/>
                  </a:ext>
                </a:extLst>
              </p:cNvPr>
              <p:cNvGraphicFramePr>
                <a:graphicFrameLocks noChangeAspect="1"/>
              </p:cNvGraphicFramePr>
              <p:nvPr>
                <p:extLst>
                  <p:ext uri="{D42A27DB-BD31-4B8C-83A1-F6EECF244321}">
                    <p14:modId xmlns:p14="http://schemas.microsoft.com/office/powerpoint/2010/main" val="217540330"/>
                  </p:ext>
                </p:extLst>
              </p:nvPr>
            </p:nvGraphicFramePr>
            <p:xfrm>
              <a:off x="3661599" y="2599493"/>
              <a:ext cx="456346" cy="456346"/>
            </p:xfrm>
            <a:graphic>
              <a:graphicData uri="http://schemas.microsoft.com/office/powerpoint/2016/sectionzoom">
                <psez:sectionZm>
                  <psez:sectionZmObj sectionId="{F8CC97F5-8D59-4E59-A432-338AF542E3FE}">
                    <psez:zmPr id="{259DC669-C19F-47C6-B018-50FDFA8D23DD}" imageType="cover" transitionDur="1000">
                      <p166:blipFill xmlns:p166="http://schemas.microsoft.com/office/powerpoint/2016/6/main">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166:blipFill>
                      <p166:spPr xmlns:p166="http://schemas.microsoft.com/office/powerpoint/2016/6/main">
                        <a:xfrm>
                          <a:off x="0" y="0"/>
                          <a:ext cx="456346" cy="456346"/>
                        </a:xfrm>
                        <a:prstGeom prst="rect">
                          <a:avLst/>
                        </a:prstGeom>
                        <a:ln w="3175">
                          <a:noFill/>
                        </a:ln>
                      </p166:spPr>
                    </psez:zmPr>
                  </psez:sectionZmObj>
                </psez:sectionZm>
              </a:graphicData>
            </a:graphic>
          </p:graphicFrame>
        </mc:Choice>
        <mc:Fallback xmlns="">
          <p:pic>
            <p:nvPicPr>
              <p:cNvPr id="31" name="Section Zoom 30">
                <a:hlinkClick r:id="rId9" action="ppaction://hlinksldjump"/>
                <a:extLst>
                  <a:ext uri="{FF2B5EF4-FFF2-40B4-BE49-F238E27FC236}">
                    <a16:creationId xmlns:a16="http://schemas.microsoft.com/office/drawing/2014/main" id="{F1509592-BAB1-47B7-B22C-88287D86E1C4}"/>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61599" y="2599493"/>
                <a:ext cx="456346" cy="45634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31DD3076-DD5D-4F69-A073-6A1A9856E327}"/>
                  </a:ext>
                </a:extLst>
              </p:cNvPr>
              <p:cNvGraphicFramePr>
                <a:graphicFrameLocks noChangeAspect="1"/>
              </p:cNvGraphicFramePr>
              <p:nvPr>
                <p:extLst>
                  <p:ext uri="{D42A27DB-BD31-4B8C-83A1-F6EECF244321}">
                    <p14:modId xmlns:p14="http://schemas.microsoft.com/office/powerpoint/2010/main" val="2958355363"/>
                  </p:ext>
                </p:extLst>
              </p:nvPr>
            </p:nvGraphicFramePr>
            <p:xfrm>
              <a:off x="3532837" y="3906833"/>
              <a:ext cx="477117" cy="477117"/>
            </p:xfrm>
            <a:graphic>
              <a:graphicData uri="http://schemas.microsoft.com/office/powerpoint/2016/sectionzoom">
                <psez:sectionZm>
                  <psez:sectionZmObj sectionId="{B38F5785-7292-4897-9462-83A6183688F2}">
                    <psez:zmPr id="{A13D2ED4-439F-4004-BC67-55FB24A32333}"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0" y="0"/>
                          <a:ext cx="477117" cy="477117"/>
                        </a:xfrm>
                        <a:prstGeom prst="rect">
                          <a:avLst/>
                        </a:prstGeom>
                        <a:ln w="3175">
                          <a:noFill/>
                        </a:ln>
                      </p166:spPr>
                    </psez:zmPr>
                  </psez:sectionZmObj>
                </psez:sectionZm>
              </a:graphicData>
            </a:graphic>
          </p:graphicFrame>
        </mc:Choice>
        <mc:Fallback xmlns="">
          <p:pic>
            <p:nvPicPr>
              <p:cNvPr id="33" name="Section Zoom 32">
                <a:hlinkClick r:id="rId14" action="ppaction://hlinksldjump"/>
                <a:extLst>
                  <a:ext uri="{FF2B5EF4-FFF2-40B4-BE49-F238E27FC236}">
                    <a16:creationId xmlns:a16="http://schemas.microsoft.com/office/drawing/2014/main" id="{31DD3076-DD5D-4F69-A073-6A1A9856E327}"/>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32837" y="3906833"/>
                <a:ext cx="477117" cy="477117"/>
              </a:xfrm>
              <a:prstGeom prst="rect">
                <a:avLst/>
              </a:prstGeom>
              <a:ln w="3175">
                <a:noFill/>
              </a:ln>
            </p:spPr>
          </p:pic>
        </mc:Fallback>
      </mc:AlternateContent>
    </p:spTree>
    <p:extLst>
      <p:ext uri="{BB962C8B-B14F-4D97-AF65-F5344CB8AC3E}">
        <p14:creationId xmlns:p14="http://schemas.microsoft.com/office/powerpoint/2010/main" val="124002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7380000">
                                      <p:cBhvr>
                                        <p:cTn id="6" dur="1000" fill="hold"/>
                                        <p:tgtEl>
                                          <p:spTgt spid="12"/>
                                        </p:tgtEl>
                                        <p:attrNameLst>
                                          <p:attrName>r</p:attrName>
                                        </p:attrNameLst>
                                      </p:cBhvr>
                                    </p:animRot>
                                  </p:childTnLst>
                                </p:cTn>
                              </p:par>
                            </p:childTnLst>
                          </p:cTn>
                        </p:par>
                        <p:par>
                          <p:cTn id="7" fill="hold">
                            <p:stCondLst>
                              <p:cond delay="60000"/>
                            </p:stCondLst>
                            <p:childTnLst>
                              <p:par>
                                <p:cTn id="8" presetID="1" presetClass="emph" presetSubtype="2" fill="hold" nodeType="afterEffect">
                                  <p:stCondLst>
                                    <p:cond delay="0"/>
                                  </p:stCondLst>
                                  <p:childTnLst>
                                    <p:animClr clrSpc="rgb" dir="cw">
                                      <p:cBhvr>
                                        <p:cTn id="9" dur="500" fill="hold"/>
                                        <p:tgtEl>
                                          <p:spTgt spid="7"/>
                                        </p:tgtEl>
                                        <p:attrNameLst>
                                          <p:attrName>fillcolor</p:attrName>
                                        </p:attrNameLst>
                                      </p:cBhvr>
                                      <p:to>
                                        <a:srgbClr val="829975"/>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1320000">
                                      <p:cBhvr>
                                        <p:cTn id="15" dur="500" fill="hold"/>
                                        <p:tgtEl>
                                          <p:spTgt spid="12"/>
                                        </p:tgtEl>
                                        <p:attrNameLst>
                                          <p:attrName>r</p:attrName>
                                        </p:attrNameLst>
                                      </p:cBhvr>
                                    </p:animRo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500" fill="hold"/>
                                        <p:tgtEl>
                                          <p:spTgt spid="8"/>
                                        </p:tgtEl>
                                        <p:attrNameLst>
                                          <p:attrName>fillcolor</p:attrName>
                                        </p:attrNameLst>
                                      </p:cBhvr>
                                      <p:to>
                                        <a:srgbClr val="829975"/>
                                      </p:to>
                                    </p:animClr>
                                    <p:set>
                                      <p:cBhvr>
                                        <p:cTn id="19" dur="500" fill="hold"/>
                                        <p:tgtEl>
                                          <p:spTgt spid="8"/>
                                        </p:tgtEl>
                                        <p:attrNameLst>
                                          <p:attrName>fill.type</p:attrName>
                                        </p:attrNameLst>
                                      </p:cBhvr>
                                      <p:to>
                                        <p:strVal val="solid"/>
                                      </p:to>
                                    </p:set>
                                    <p:set>
                                      <p:cBhvr>
                                        <p:cTn id="20" dur="500" fill="hold"/>
                                        <p:tgtEl>
                                          <p:spTgt spid="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320000">
                                      <p:cBhvr>
                                        <p:cTn id="24" dur="500" fill="hold"/>
                                        <p:tgtEl>
                                          <p:spTgt spid="12"/>
                                        </p:tgtEl>
                                        <p:attrNameLst>
                                          <p:attrName>r</p:attrName>
                                        </p:attrNameLst>
                                      </p:cBhvr>
                                    </p:animRot>
                                  </p:childTnLst>
                                </p:cTn>
                              </p:par>
                            </p:childTnLst>
                          </p:cTn>
                        </p:par>
                        <p:par>
                          <p:cTn id="25" fill="hold">
                            <p:stCondLst>
                              <p:cond delay="500"/>
                            </p:stCondLst>
                            <p:childTnLst>
                              <p:par>
                                <p:cTn id="26" presetID="1" presetClass="emph" presetSubtype="2" fill="hold" nodeType="afterEffect">
                                  <p:stCondLst>
                                    <p:cond delay="0"/>
                                  </p:stCondLst>
                                  <p:childTnLst>
                                    <p:animClr clrSpc="rgb" dir="cw">
                                      <p:cBhvr>
                                        <p:cTn id="27" dur="500" fill="hold"/>
                                        <p:tgtEl>
                                          <p:spTgt spid="9"/>
                                        </p:tgtEl>
                                        <p:attrNameLst>
                                          <p:attrName>fillcolor</p:attrName>
                                        </p:attrNameLst>
                                      </p:cBhvr>
                                      <p:to>
                                        <a:srgbClr val="829975"/>
                                      </p:to>
                                    </p:animClr>
                                    <p:set>
                                      <p:cBhvr>
                                        <p:cTn id="28" dur="500" fill="hold"/>
                                        <p:tgtEl>
                                          <p:spTgt spid="9"/>
                                        </p:tgtEl>
                                        <p:attrNameLst>
                                          <p:attrName>fill.type</p:attrName>
                                        </p:attrNameLst>
                                      </p:cBhvr>
                                      <p:to>
                                        <p:strVal val="solid"/>
                                      </p:to>
                                    </p:set>
                                    <p:set>
                                      <p:cBhvr>
                                        <p:cTn id="29" dur="500" fill="hold"/>
                                        <p:tgtEl>
                                          <p:spTgt spid="9"/>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8" presetClass="emph" presetSubtype="0" fill="hold" nodeType="clickEffect">
                                  <p:stCondLst>
                                    <p:cond delay="0"/>
                                  </p:stCondLst>
                                  <p:childTnLst>
                                    <p:animRot by="1320000">
                                      <p:cBhvr>
                                        <p:cTn id="33" dur="500" fill="hold"/>
                                        <p:tgtEl>
                                          <p:spTgt spid="12"/>
                                        </p:tgtEl>
                                        <p:attrNameLst>
                                          <p:attrName>r</p:attrName>
                                        </p:attrNameLst>
                                      </p:cBhvr>
                                    </p:animRot>
                                  </p:childTnLst>
                                </p:cTn>
                              </p:par>
                            </p:childTnLst>
                          </p:cTn>
                        </p:par>
                        <p:par>
                          <p:cTn id="34" fill="hold">
                            <p:stCondLst>
                              <p:cond delay="500"/>
                            </p:stCondLst>
                            <p:childTnLst>
                              <p:par>
                                <p:cTn id="35" presetID="1" presetClass="emph" presetSubtype="2" fill="hold" nodeType="afterEffect">
                                  <p:stCondLst>
                                    <p:cond delay="0"/>
                                  </p:stCondLst>
                                  <p:childTnLst>
                                    <p:animClr clrSpc="rgb" dir="cw">
                                      <p:cBhvr>
                                        <p:cTn id="36" dur="500" fill="hold"/>
                                        <p:tgtEl>
                                          <p:spTgt spid="10"/>
                                        </p:tgtEl>
                                        <p:attrNameLst>
                                          <p:attrName>fillcolor</p:attrName>
                                        </p:attrNameLst>
                                      </p:cBhvr>
                                      <p:to>
                                        <a:srgbClr val="829975"/>
                                      </p:to>
                                    </p:animClr>
                                    <p:set>
                                      <p:cBhvr>
                                        <p:cTn id="37" dur="500" fill="hold"/>
                                        <p:tgtEl>
                                          <p:spTgt spid="10"/>
                                        </p:tgtEl>
                                        <p:attrNameLst>
                                          <p:attrName>fill.type</p:attrName>
                                        </p:attrNameLst>
                                      </p:cBhvr>
                                      <p:to>
                                        <p:strVal val="solid"/>
                                      </p:to>
                                    </p:set>
                                    <p:set>
                                      <p:cBhvr>
                                        <p:cTn id="3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7F9B-5488-49E9-A332-F7979C2681B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B44F751-18A9-4FC2-A4C2-EF86A1BD76EB}"/>
              </a:ext>
            </a:extLst>
          </p:cNvPr>
          <p:cNvSpPr>
            <a:spLocks noGrp="1"/>
          </p:cNvSpPr>
          <p:nvPr>
            <p:ph type="dt" sz="half" idx="10"/>
          </p:nvPr>
        </p:nvSpPr>
        <p:spPr/>
        <p:txBody>
          <a:bodyPr/>
          <a:lstStyle/>
          <a:p>
            <a:fld id="{6D995DDD-F232-4E2B-8887-AA847C2887B2}" type="uaqdatetime6">
              <a:rPr lang="ar-SA" smtClean="0"/>
              <a:t>20-رمضان-41</a:t>
            </a:fld>
            <a:endParaRPr lang="en-US"/>
          </a:p>
        </p:txBody>
      </p:sp>
      <p:sp>
        <p:nvSpPr>
          <p:cNvPr id="5" name="Slide Number Placeholder 4">
            <a:extLst>
              <a:ext uri="{FF2B5EF4-FFF2-40B4-BE49-F238E27FC236}">
                <a16:creationId xmlns:a16="http://schemas.microsoft.com/office/drawing/2014/main" id="{EDD0B4B4-54BD-4C84-A0CB-0F0F75E8EB45}"/>
              </a:ext>
            </a:extLst>
          </p:cNvPr>
          <p:cNvSpPr>
            <a:spLocks noGrp="1"/>
          </p:cNvSpPr>
          <p:nvPr>
            <p:ph type="sldNum" sz="quarter" idx="12"/>
          </p:nvPr>
        </p:nvSpPr>
        <p:spPr/>
        <p:txBody>
          <a:bodyPr/>
          <a:lstStyle/>
          <a:p>
            <a:fld id="{325B04DD-A8C9-4A3F-82F1-6F46E482E49F}" type="slidenum">
              <a:rPr lang="en-US" smtClean="0"/>
              <a:t>20</a:t>
            </a:fld>
            <a:endParaRPr lang="en-US"/>
          </a:p>
        </p:txBody>
      </p:sp>
      <p:sp>
        <p:nvSpPr>
          <p:cNvPr id="8" name="Content Placeholder 2">
            <a:extLst>
              <a:ext uri="{FF2B5EF4-FFF2-40B4-BE49-F238E27FC236}">
                <a16:creationId xmlns:a16="http://schemas.microsoft.com/office/drawing/2014/main" id="{4D02F9D9-955C-46CF-9D63-539501226872}"/>
              </a:ext>
            </a:extLst>
          </p:cNvPr>
          <p:cNvSpPr>
            <a:spLocks noGrp="1"/>
          </p:cNvSpPr>
          <p:nvPr/>
        </p:nvSpPr>
        <p:spPr>
          <a:xfrm>
            <a:off x="945777" y="2151202"/>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Collecting data from numerous cohorts from multiple schools for a particular district, state and country</a:t>
            </a:r>
          </a:p>
          <a:p>
            <a:r>
              <a:rPr lang="en-US" dirty="0"/>
              <a:t>Broaden the dataset through questions that account for student psychological and social behavior</a:t>
            </a:r>
          </a:p>
          <a:p>
            <a:r>
              <a:rPr lang="en-US" dirty="0"/>
              <a:t>Applying Deep Learning models</a:t>
            </a:r>
          </a:p>
        </p:txBody>
      </p:sp>
    </p:spTree>
    <p:extLst>
      <p:ext uri="{BB962C8B-B14F-4D97-AF65-F5344CB8AC3E}">
        <p14:creationId xmlns:p14="http://schemas.microsoft.com/office/powerpoint/2010/main" val="314351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DA2ADB-24BA-43BE-99F0-7E0FCC331D61}"/>
              </a:ext>
            </a:extLst>
          </p:cNvPr>
          <p:cNvSpPr>
            <a:spLocks noGrp="1"/>
          </p:cNvSpPr>
          <p:nvPr>
            <p:ph type="dt" sz="half" idx="10"/>
          </p:nvPr>
        </p:nvSpPr>
        <p:spPr/>
        <p:txBody>
          <a:bodyPr/>
          <a:lstStyle/>
          <a:p>
            <a:fld id="{AEB23A1A-7A54-487C-A294-A148A3880A80}" type="uaqdatetime6">
              <a:rPr lang="ar-SA" smtClean="0"/>
              <a:t>20-رمضان-41</a:t>
            </a:fld>
            <a:endParaRPr lang="en-US"/>
          </a:p>
        </p:txBody>
      </p:sp>
      <p:sp>
        <p:nvSpPr>
          <p:cNvPr id="5" name="Slide Number Placeholder 4">
            <a:extLst>
              <a:ext uri="{FF2B5EF4-FFF2-40B4-BE49-F238E27FC236}">
                <a16:creationId xmlns:a16="http://schemas.microsoft.com/office/drawing/2014/main" id="{E861CA46-9BE5-4F09-B424-AEF899FD2C34}"/>
              </a:ext>
            </a:extLst>
          </p:cNvPr>
          <p:cNvSpPr>
            <a:spLocks noGrp="1"/>
          </p:cNvSpPr>
          <p:nvPr>
            <p:ph type="sldNum" sz="quarter" idx="12"/>
          </p:nvPr>
        </p:nvSpPr>
        <p:spPr/>
        <p:txBody>
          <a:bodyPr/>
          <a:lstStyle/>
          <a:p>
            <a:fld id="{325B04DD-A8C9-4A3F-82F1-6F46E482E49F}" type="slidenum">
              <a:rPr lang="en-US" smtClean="0"/>
              <a:t>3</a:t>
            </a:fld>
            <a:endParaRPr lang="en-US"/>
          </a:p>
        </p:txBody>
      </p:sp>
      <p:sp>
        <p:nvSpPr>
          <p:cNvPr id="6" name="TextBox 5">
            <a:extLst>
              <a:ext uri="{FF2B5EF4-FFF2-40B4-BE49-F238E27FC236}">
                <a16:creationId xmlns:a16="http://schemas.microsoft.com/office/drawing/2014/main" id="{E7B8C4BB-C502-4BB0-91B0-1D921C27F819}"/>
              </a:ext>
            </a:extLst>
          </p:cNvPr>
          <p:cNvSpPr txBox="1"/>
          <p:nvPr/>
        </p:nvSpPr>
        <p:spPr>
          <a:xfrm>
            <a:off x="510988" y="847725"/>
            <a:ext cx="10842812" cy="1815882"/>
          </a:xfrm>
          <a:prstGeom prst="rect">
            <a:avLst/>
          </a:prstGeom>
          <a:noFill/>
        </p:spPr>
        <p:txBody>
          <a:bodyPr wrap="square" rtlCol="0">
            <a:spAutoFit/>
          </a:bodyPr>
          <a:lstStyle/>
          <a:p>
            <a:r>
              <a:rPr lang="en-US" sz="2800" dirty="0"/>
              <a:t>Student performance data approach student achievement in secondary education of two Portuguese schools. The data attributes include student grades, demographic, social and school related features) and it was collected by using school reports and questionnaires</a:t>
            </a:r>
          </a:p>
        </p:txBody>
      </p:sp>
    </p:spTree>
    <p:extLst>
      <p:ext uri="{BB962C8B-B14F-4D97-AF65-F5344CB8AC3E}">
        <p14:creationId xmlns:p14="http://schemas.microsoft.com/office/powerpoint/2010/main" val="329840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CB8D7-B463-4746-95F3-35A21CF03B2F}"/>
              </a:ext>
            </a:extLst>
          </p:cNvPr>
          <p:cNvSpPr>
            <a:spLocks noGrp="1"/>
          </p:cNvSpPr>
          <p:nvPr>
            <p:ph type="dt" sz="half" idx="10"/>
          </p:nvPr>
        </p:nvSpPr>
        <p:spPr/>
        <p:txBody>
          <a:bodyPr/>
          <a:lstStyle/>
          <a:p>
            <a:fld id="{EA9F2378-E3F5-4F44-88A3-16DD8C7847D8}" type="uaqdatetime6">
              <a:rPr lang="ar-SA" smtClean="0"/>
              <a:t>20-رمضان-41</a:t>
            </a:fld>
            <a:endParaRPr lang="en-US"/>
          </a:p>
        </p:txBody>
      </p:sp>
      <p:sp>
        <p:nvSpPr>
          <p:cNvPr id="3" name="Slide Number Placeholder 2">
            <a:extLst>
              <a:ext uri="{FF2B5EF4-FFF2-40B4-BE49-F238E27FC236}">
                <a16:creationId xmlns:a16="http://schemas.microsoft.com/office/drawing/2014/main" id="{1BBFD68C-A473-4066-B0BB-508D36695320}"/>
              </a:ext>
            </a:extLst>
          </p:cNvPr>
          <p:cNvSpPr>
            <a:spLocks noGrp="1"/>
          </p:cNvSpPr>
          <p:nvPr>
            <p:ph type="sldNum" sz="quarter" idx="12"/>
          </p:nvPr>
        </p:nvSpPr>
        <p:spPr/>
        <p:txBody>
          <a:bodyPr/>
          <a:lstStyle/>
          <a:p>
            <a:fld id="{325B04DD-A8C9-4A3F-82F1-6F46E482E49F}" type="slidenum">
              <a:rPr lang="en-US" smtClean="0"/>
              <a:t>4</a:t>
            </a:fld>
            <a:endParaRPr lang="en-US"/>
          </a:p>
        </p:txBody>
      </p:sp>
      <p:sp>
        <p:nvSpPr>
          <p:cNvPr id="5" name="Content Placeholder 2">
            <a:extLst>
              <a:ext uri="{FF2B5EF4-FFF2-40B4-BE49-F238E27FC236}">
                <a16:creationId xmlns:a16="http://schemas.microsoft.com/office/drawing/2014/main" id="{B81E0108-62DE-4610-839E-FE3AA79AE781}"/>
              </a:ext>
            </a:extLst>
          </p:cNvPr>
          <p:cNvSpPr>
            <a:spLocks noGrp="1"/>
          </p:cNvSpPr>
          <p:nvPr/>
        </p:nvSpPr>
        <p:spPr>
          <a:xfrm>
            <a:off x="1034556" y="1780697"/>
            <a:ext cx="10319244" cy="14915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There are many students who score zero marks in the final exam</a:t>
            </a:r>
            <a:r>
              <a:rPr lang="en-GB" dirty="0"/>
              <a:t>.</a:t>
            </a:r>
            <a:r>
              <a:rPr lang="en-US" dirty="0"/>
              <a:t> we have no idea whether they are real scores or a sign that these students do not attend the final exam for some reason.</a:t>
            </a:r>
          </a:p>
        </p:txBody>
      </p:sp>
      <p:sp>
        <p:nvSpPr>
          <p:cNvPr id="7" name="TextBox 6">
            <a:extLst>
              <a:ext uri="{FF2B5EF4-FFF2-40B4-BE49-F238E27FC236}">
                <a16:creationId xmlns:a16="http://schemas.microsoft.com/office/drawing/2014/main" id="{510D6227-447D-4E9F-B421-546A9D6A07A2}"/>
              </a:ext>
            </a:extLst>
          </p:cNvPr>
          <p:cNvSpPr txBox="1"/>
          <p:nvPr/>
        </p:nvSpPr>
        <p:spPr>
          <a:xfrm>
            <a:off x="1106273" y="1094859"/>
            <a:ext cx="4509436" cy="584775"/>
          </a:xfrm>
          <a:prstGeom prst="rect">
            <a:avLst/>
          </a:prstGeom>
          <a:noFill/>
        </p:spPr>
        <p:txBody>
          <a:bodyPr wrap="square" rtlCol="0">
            <a:spAutoFit/>
          </a:bodyPr>
          <a:lstStyle/>
          <a:p>
            <a:r>
              <a:rPr lang="en-GB" sz="3200" dirty="0"/>
              <a:t>Risks\Limitations</a:t>
            </a:r>
            <a:endParaRPr lang="en-US" sz="3200" dirty="0"/>
          </a:p>
        </p:txBody>
      </p:sp>
      <p:sp>
        <p:nvSpPr>
          <p:cNvPr id="9" name="Content Placeholder 2">
            <a:extLst>
              <a:ext uri="{FF2B5EF4-FFF2-40B4-BE49-F238E27FC236}">
                <a16:creationId xmlns:a16="http://schemas.microsoft.com/office/drawing/2014/main" id="{407C6B90-7533-4129-A773-DA20E2808B83}"/>
              </a:ext>
            </a:extLst>
          </p:cNvPr>
          <p:cNvSpPr>
            <a:spLocks noGrp="1"/>
          </p:cNvSpPr>
          <p:nvPr/>
        </p:nvSpPr>
        <p:spPr>
          <a:xfrm>
            <a:off x="1106273" y="3761928"/>
            <a:ext cx="10319244" cy="14915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There are a large number of students who score zero marks in the final exam</a:t>
            </a:r>
            <a:r>
              <a:rPr lang="en-GB" dirty="0"/>
              <a:t>.</a:t>
            </a:r>
            <a:r>
              <a:rPr lang="en-US" dirty="0"/>
              <a:t> because we do not know whether they are real scores or a sign that these students do not attend the final exam for some reason.</a:t>
            </a:r>
          </a:p>
        </p:txBody>
      </p:sp>
    </p:spTree>
    <p:extLst>
      <p:ext uri="{BB962C8B-B14F-4D97-AF65-F5344CB8AC3E}">
        <p14:creationId xmlns:p14="http://schemas.microsoft.com/office/powerpoint/2010/main" val="318265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C2111-1C08-499C-8FF5-1B7249BE962E}"/>
              </a:ext>
            </a:extLst>
          </p:cNvPr>
          <p:cNvSpPr>
            <a:spLocks noGrp="1"/>
          </p:cNvSpPr>
          <p:nvPr>
            <p:ph type="sldNum" sz="quarter" idx="12"/>
          </p:nvPr>
        </p:nvSpPr>
        <p:spPr/>
        <p:txBody>
          <a:bodyPr/>
          <a:lstStyle/>
          <a:p>
            <a:fld id="{325B04DD-A8C9-4A3F-82F1-6F46E482E49F}" type="slidenum">
              <a:rPr lang="en-US" smtClean="0"/>
              <a:t>5</a:t>
            </a:fld>
            <a:endParaRPr lang="en-US"/>
          </a:p>
        </p:txBody>
      </p:sp>
      <p:sp>
        <p:nvSpPr>
          <p:cNvPr id="7" name="Content Placeholder 2">
            <a:extLst>
              <a:ext uri="{FF2B5EF4-FFF2-40B4-BE49-F238E27FC236}">
                <a16:creationId xmlns:a16="http://schemas.microsoft.com/office/drawing/2014/main" id="{9CF5A134-3615-46BA-9064-DD8C3606B919}"/>
              </a:ext>
            </a:extLst>
          </p:cNvPr>
          <p:cNvSpPr>
            <a:spLocks noGrp="1"/>
          </p:cNvSpPr>
          <p:nvPr/>
        </p:nvSpPr>
        <p:spPr>
          <a:xfrm>
            <a:off x="1034556" y="2036761"/>
            <a:ext cx="826175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Can we expect the final grades for students</a:t>
            </a:r>
            <a:r>
              <a:rPr lang="ar-SA" dirty="0"/>
              <a:t> </a:t>
            </a:r>
            <a:r>
              <a:rPr lang="en-US" dirty="0"/>
              <a:t>?</a:t>
            </a:r>
          </a:p>
          <a:p>
            <a:r>
              <a:rPr lang="en-US" dirty="0"/>
              <a:t>Can we classify the students at risk in passing a course from the given data ? </a:t>
            </a:r>
          </a:p>
          <a:p>
            <a:r>
              <a:rPr lang="en-US" dirty="0"/>
              <a:t>What are the relevant features required to classify the final grade outcome ?</a:t>
            </a:r>
          </a:p>
        </p:txBody>
      </p:sp>
      <p:sp>
        <p:nvSpPr>
          <p:cNvPr id="8" name="TextBox 7">
            <a:extLst>
              <a:ext uri="{FF2B5EF4-FFF2-40B4-BE49-F238E27FC236}">
                <a16:creationId xmlns:a16="http://schemas.microsoft.com/office/drawing/2014/main" id="{B3BC3800-A215-4378-BA97-4110D24CC1DC}"/>
              </a:ext>
            </a:extLst>
          </p:cNvPr>
          <p:cNvSpPr txBox="1"/>
          <p:nvPr/>
        </p:nvSpPr>
        <p:spPr>
          <a:xfrm>
            <a:off x="1106273" y="1094859"/>
            <a:ext cx="4176927" cy="584775"/>
          </a:xfrm>
          <a:prstGeom prst="rect">
            <a:avLst/>
          </a:prstGeom>
          <a:noFill/>
        </p:spPr>
        <p:txBody>
          <a:bodyPr wrap="square" rtlCol="0">
            <a:spAutoFit/>
          </a:bodyPr>
          <a:lstStyle/>
          <a:p>
            <a:r>
              <a:rPr lang="en-GB" sz="3200" dirty="0"/>
              <a:t>Problem </a:t>
            </a:r>
            <a:r>
              <a:rPr lang="en-GB" sz="3200" dirty="0" err="1"/>
              <a:t>Statment</a:t>
            </a:r>
            <a:endParaRPr lang="en-US" sz="3200" dirty="0"/>
          </a:p>
        </p:txBody>
      </p:sp>
    </p:spTree>
    <p:extLst>
      <p:ext uri="{BB962C8B-B14F-4D97-AF65-F5344CB8AC3E}">
        <p14:creationId xmlns:p14="http://schemas.microsoft.com/office/powerpoint/2010/main" val="294493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5B04DD-A8C9-4A3F-82F1-6F46E482E49F}" type="slidenum">
              <a:rPr lang="en-US" smtClean="0"/>
              <a:t>6</a:t>
            </a:fld>
            <a:endParaRPr lang="en-US"/>
          </a:p>
        </p:txBody>
      </p:sp>
      <p:sp>
        <p:nvSpPr>
          <p:cNvPr id="10" name="Oval 9"/>
          <p:cNvSpPr/>
          <p:nvPr/>
        </p:nvSpPr>
        <p:spPr>
          <a:xfrm>
            <a:off x="9337086" y="1286341"/>
            <a:ext cx="2052228" cy="20522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11048999" y="146724"/>
            <a:ext cx="923840" cy="850692"/>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7" name="Title 1">
            <a:extLst>
              <a:ext uri="{FF2B5EF4-FFF2-40B4-BE49-F238E27FC236}">
                <a16:creationId xmlns:a16="http://schemas.microsoft.com/office/drawing/2014/main" id="{EE13A81E-4E19-41E5-86F4-6B6CA75D3BE6}"/>
              </a:ext>
            </a:extLst>
          </p:cNvPr>
          <p:cNvSpPr>
            <a:spLocks noGrp="1"/>
          </p:cNvSpPr>
          <p:nvPr/>
        </p:nvSpPr>
        <p:spPr>
          <a:xfrm>
            <a:off x="1143001" y="84265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DATASET</a:t>
            </a:r>
          </a:p>
        </p:txBody>
      </p:sp>
      <p:sp>
        <p:nvSpPr>
          <p:cNvPr id="19" name="Content Placeholder 2">
            <a:extLst>
              <a:ext uri="{FF2B5EF4-FFF2-40B4-BE49-F238E27FC236}">
                <a16:creationId xmlns:a16="http://schemas.microsoft.com/office/drawing/2014/main" id="{17722EFA-ACE1-493D-AC61-79CADC35FB31}"/>
              </a:ext>
            </a:extLst>
          </p:cNvPr>
          <p:cNvSpPr>
            <a:spLocks noGrp="1"/>
          </p:cNvSpPr>
          <p:nvPr/>
        </p:nvSpPr>
        <p:spPr>
          <a:xfrm>
            <a:off x="1028323" y="1995499"/>
            <a:ext cx="9905999" cy="29750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Structured raw dataset available at </a:t>
            </a:r>
            <a:r>
              <a:rPr lang="en-US" dirty="0">
                <a:hlinkClick r:id="rId2"/>
              </a:rPr>
              <a:t>UCI ML Repository </a:t>
            </a:r>
            <a:r>
              <a:rPr lang="en-US" dirty="0"/>
              <a:t>.</a:t>
            </a:r>
          </a:p>
          <a:p>
            <a:r>
              <a:rPr lang="en-US" dirty="0"/>
              <a:t>(rows=1044, columns=33) </a:t>
            </a:r>
          </a:p>
          <a:p>
            <a:r>
              <a:rPr lang="en-US" dirty="0"/>
              <a:t>Portuguese school collated student reports and questionnaires </a:t>
            </a:r>
          </a:p>
          <a:p>
            <a:r>
              <a:rPr lang="en-US" dirty="0"/>
              <a:t>Convert dependent variable final grade G3 to categorical</a:t>
            </a:r>
          </a:p>
          <a:p>
            <a:endParaRPr lang="en-US" dirty="0"/>
          </a:p>
          <a:p>
            <a:endParaRPr lang="en-US" dirty="0"/>
          </a:p>
        </p:txBody>
      </p:sp>
      <mc:AlternateContent xmlns:mc="http://schemas.openxmlformats.org/markup-compatibility/2006" xmlns:psez="http://schemas.microsoft.com/office/powerpoint/2016/sectionzoom">
        <mc:Choice Requires="psez">
          <p:graphicFrame>
            <p:nvGraphicFramePr>
              <p:cNvPr id="23" name="Section Zoom 22">
                <a:extLst>
                  <a:ext uri="{FF2B5EF4-FFF2-40B4-BE49-F238E27FC236}">
                    <a16:creationId xmlns:a16="http://schemas.microsoft.com/office/drawing/2014/main" id="{CF291251-D589-4388-A031-5CDE65021478}"/>
                  </a:ext>
                </a:extLst>
              </p:cNvPr>
              <p:cNvGraphicFramePr>
                <a:graphicFrameLocks noChangeAspect="1"/>
              </p:cNvGraphicFramePr>
              <p:nvPr>
                <p:extLst>
                  <p:ext uri="{D42A27DB-BD31-4B8C-83A1-F6EECF244321}">
                    <p14:modId xmlns:p14="http://schemas.microsoft.com/office/powerpoint/2010/main" val="4010653466"/>
                  </p:ext>
                </p:extLst>
              </p:nvPr>
            </p:nvGraphicFramePr>
            <p:xfrm>
              <a:off x="1480008" y="5391149"/>
              <a:ext cx="659877" cy="522288"/>
            </p:xfrm>
            <a:graphic>
              <a:graphicData uri="http://schemas.microsoft.com/office/powerpoint/2016/sectionzoom">
                <psez:sectionZm>
                  <psez:sectionZmObj sectionId="{F8CC97F5-8D59-4E59-A432-338AF542E3FE}">
                    <psez:zmPr id="{0D4FA97B-4F6E-4BD7-A517-15CF21E63BF5}" transitionDur="1000">
                      <p166:blipFill xmlns:p166="http://schemas.microsoft.com/office/powerpoint/2016/6/main">
                        <a:blip r:embed="rId3"/>
                        <a:stretch>
                          <a:fillRect/>
                        </a:stretch>
                      </p166:blipFill>
                      <p166:spPr xmlns:p166="http://schemas.microsoft.com/office/powerpoint/2016/6/main">
                        <a:xfrm>
                          <a:off x="0" y="0"/>
                          <a:ext cx="659877" cy="522288"/>
                        </a:xfrm>
                        <a:prstGeom prst="rect">
                          <a:avLst/>
                        </a:prstGeom>
                        <a:ln w="3175">
                          <a:solidFill>
                            <a:prstClr val="ltGray"/>
                          </a:solidFill>
                        </a:ln>
                      </p166:spPr>
                    </psez:zmPr>
                  </psez:sectionZmObj>
                </psez:sectionZm>
              </a:graphicData>
            </a:graphic>
          </p:graphicFrame>
        </mc:Choice>
        <mc:Fallback xmlns="">
          <p:pic>
            <p:nvPicPr>
              <p:cNvPr id="23" name="Section Zoom 22">
                <a:hlinkClick r:id="rId4" action="ppaction://hlinksldjump"/>
                <a:extLst>
                  <a:ext uri="{FF2B5EF4-FFF2-40B4-BE49-F238E27FC236}">
                    <a16:creationId xmlns:a16="http://schemas.microsoft.com/office/drawing/2014/main" id="{CF291251-D589-4388-A031-5CDE65021478}"/>
                  </a:ext>
                </a:extLst>
              </p:cNvPr>
              <p:cNvPicPr>
                <a:picLocks noGrp="1" noRot="1" noChangeAspect="1" noMove="1" noResize="1" noEditPoints="1" noAdjustHandles="1" noChangeArrowheads="1" noChangeShapeType="1"/>
              </p:cNvPicPr>
              <p:nvPr/>
            </p:nvPicPr>
            <p:blipFill>
              <a:blip r:embed="rId5"/>
              <a:stretch>
                <a:fillRect/>
              </a:stretch>
            </p:blipFill>
            <p:spPr>
              <a:xfrm>
                <a:off x="1480008" y="5391149"/>
                <a:ext cx="659877" cy="522288"/>
              </a:xfrm>
              <a:prstGeom prst="rect">
                <a:avLst/>
              </a:prstGeom>
              <a:ln w="3175">
                <a:solidFill>
                  <a:prstClr val="ltGray"/>
                </a:solidFill>
              </a:ln>
            </p:spPr>
          </p:pic>
        </mc:Fallback>
      </mc:AlternateContent>
    </p:spTree>
    <p:extLst>
      <p:ext uri="{BB962C8B-B14F-4D97-AF65-F5344CB8AC3E}">
        <p14:creationId xmlns:p14="http://schemas.microsoft.com/office/powerpoint/2010/main" val="2456421302"/>
      </p:ext>
    </p:extLst>
  </p:cSld>
  <p:clrMapOvr>
    <a:masterClrMapping/>
  </p:clrMapOvr>
  <p:extLst>
    <p:ext uri="{E180D4A7-C9FB-4DFB-919C-405C955672EB}">
      <p14:showEvtLst xmlns:p14="http://schemas.microsoft.com/office/powerpoint/2010/main">
        <p14:triggerEvt type="onClick" time="4343"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2DEF548B-DBF5-4FA3-9949-939AFF395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512" y="923365"/>
            <a:ext cx="4506217" cy="5253598"/>
          </a:xfrm>
        </p:spPr>
      </p:pic>
      <p:sp>
        <p:nvSpPr>
          <p:cNvPr id="5" name="Slide Number Placeholder 4">
            <a:extLst>
              <a:ext uri="{FF2B5EF4-FFF2-40B4-BE49-F238E27FC236}">
                <a16:creationId xmlns:a16="http://schemas.microsoft.com/office/drawing/2014/main" id="{D7237064-EDDE-4A49-B47D-74361EB57974}"/>
              </a:ext>
            </a:extLst>
          </p:cNvPr>
          <p:cNvSpPr>
            <a:spLocks noGrp="1"/>
          </p:cNvSpPr>
          <p:nvPr>
            <p:ph type="sldNum" sz="quarter" idx="12"/>
          </p:nvPr>
        </p:nvSpPr>
        <p:spPr/>
        <p:txBody>
          <a:bodyPr/>
          <a:lstStyle/>
          <a:p>
            <a:fld id="{325B04DD-A8C9-4A3F-82F1-6F46E482E49F}" type="slidenum">
              <a:rPr lang="en-US" smtClean="0"/>
              <a:t>7</a:t>
            </a:fld>
            <a:endParaRPr lang="en-US"/>
          </a:p>
        </p:txBody>
      </p:sp>
      <p:sp>
        <p:nvSpPr>
          <p:cNvPr id="8" name="TextBox 7">
            <a:extLst>
              <a:ext uri="{FF2B5EF4-FFF2-40B4-BE49-F238E27FC236}">
                <a16:creationId xmlns:a16="http://schemas.microsoft.com/office/drawing/2014/main" id="{11B11D78-DC86-4390-ABC6-062189D66C8D}"/>
              </a:ext>
            </a:extLst>
          </p:cNvPr>
          <p:cNvSpPr txBox="1"/>
          <p:nvPr/>
        </p:nvSpPr>
        <p:spPr>
          <a:xfrm>
            <a:off x="358589" y="923365"/>
            <a:ext cx="2467884" cy="923330"/>
          </a:xfrm>
          <a:prstGeom prst="rect">
            <a:avLst/>
          </a:prstGeom>
          <a:noFill/>
        </p:spPr>
        <p:txBody>
          <a:bodyPr wrap="square" numCol="1" rtlCol="0">
            <a:spAutoFit/>
          </a:bodyPr>
          <a:lstStyle/>
          <a:p>
            <a:r>
              <a:rPr lang="en-GB" u="sng" dirty="0"/>
              <a:t>Shape</a:t>
            </a:r>
          </a:p>
          <a:p>
            <a:pPr marL="285750" indent="-285750">
              <a:buFont typeface="Arial" panose="020B0604020202020204" pitchFamily="34" charset="0"/>
              <a:buChar char="•"/>
            </a:pPr>
            <a:r>
              <a:rPr lang="en-GB" dirty="0"/>
              <a:t>Rows : 1044</a:t>
            </a:r>
          </a:p>
          <a:p>
            <a:pPr marL="285750" indent="-285750">
              <a:buFont typeface="Arial" panose="020B0604020202020204" pitchFamily="34" charset="0"/>
              <a:buChar char="•"/>
            </a:pPr>
            <a:r>
              <a:rPr lang="en-GB" dirty="0"/>
              <a:t>Columns: 33</a:t>
            </a:r>
          </a:p>
        </p:txBody>
      </p:sp>
      <p:sp>
        <p:nvSpPr>
          <p:cNvPr id="12" name="TextBox 11">
            <a:extLst>
              <a:ext uri="{FF2B5EF4-FFF2-40B4-BE49-F238E27FC236}">
                <a16:creationId xmlns:a16="http://schemas.microsoft.com/office/drawing/2014/main" id="{EADC9775-C0F0-4AFF-93B3-1B26D0847A87}"/>
              </a:ext>
            </a:extLst>
          </p:cNvPr>
          <p:cNvSpPr txBox="1"/>
          <p:nvPr/>
        </p:nvSpPr>
        <p:spPr>
          <a:xfrm>
            <a:off x="358589" y="2070847"/>
            <a:ext cx="2467884" cy="954107"/>
          </a:xfrm>
          <a:prstGeom prst="rect">
            <a:avLst/>
          </a:prstGeom>
          <a:noFill/>
        </p:spPr>
        <p:txBody>
          <a:bodyPr wrap="square" numCol="1" rtlCol="0">
            <a:spAutoFit/>
          </a:bodyPr>
          <a:lstStyle/>
          <a:p>
            <a:r>
              <a:rPr lang="en-GB" sz="2000" u="sng" dirty="0"/>
              <a:t>Data Types</a:t>
            </a:r>
          </a:p>
          <a:p>
            <a:pPr marL="285750" indent="-285750">
              <a:buFont typeface="Arial" panose="020B0604020202020204" pitchFamily="34" charset="0"/>
              <a:buChar char="•"/>
            </a:pPr>
            <a:r>
              <a:rPr lang="en-GB" dirty="0"/>
              <a:t>Object : 13</a:t>
            </a:r>
          </a:p>
          <a:p>
            <a:pPr marL="285750" indent="-285750">
              <a:buFont typeface="Arial" panose="020B0604020202020204" pitchFamily="34" charset="0"/>
              <a:buChar char="•"/>
            </a:pPr>
            <a:r>
              <a:rPr lang="en-GB" dirty="0"/>
              <a:t>Numeric: 20</a:t>
            </a:r>
          </a:p>
        </p:txBody>
      </p:sp>
      <p:sp>
        <p:nvSpPr>
          <p:cNvPr id="14" name="TextBox 13">
            <a:extLst>
              <a:ext uri="{FF2B5EF4-FFF2-40B4-BE49-F238E27FC236}">
                <a16:creationId xmlns:a16="http://schemas.microsoft.com/office/drawing/2014/main" id="{5D897B75-8260-4924-B5B1-C229CF694F7D}"/>
              </a:ext>
            </a:extLst>
          </p:cNvPr>
          <p:cNvSpPr txBox="1"/>
          <p:nvPr/>
        </p:nvSpPr>
        <p:spPr>
          <a:xfrm>
            <a:off x="286871" y="3429000"/>
            <a:ext cx="2467884" cy="400110"/>
          </a:xfrm>
          <a:prstGeom prst="rect">
            <a:avLst/>
          </a:prstGeom>
          <a:noFill/>
        </p:spPr>
        <p:txBody>
          <a:bodyPr wrap="square" numCol="1" rtlCol="0">
            <a:spAutoFit/>
          </a:bodyPr>
          <a:lstStyle/>
          <a:p>
            <a:pPr marL="342900" indent="-342900">
              <a:buFont typeface="Arial" panose="020B0604020202020204" pitchFamily="34" charset="0"/>
              <a:buChar char="•"/>
            </a:pPr>
            <a:r>
              <a:rPr lang="en-GB" sz="2000" dirty="0"/>
              <a:t>No Nulls</a:t>
            </a:r>
            <a:endParaRPr lang="en-GB" dirty="0"/>
          </a:p>
        </p:txBody>
      </p:sp>
      <p:sp>
        <p:nvSpPr>
          <p:cNvPr id="16" name="TextBox 15">
            <a:extLst>
              <a:ext uri="{FF2B5EF4-FFF2-40B4-BE49-F238E27FC236}">
                <a16:creationId xmlns:a16="http://schemas.microsoft.com/office/drawing/2014/main" id="{9CDCE7C6-F838-4B16-BE2F-B0DE55B65B62}"/>
              </a:ext>
            </a:extLst>
          </p:cNvPr>
          <p:cNvSpPr txBox="1"/>
          <p:nvPr/>
        </p:nvSpPr>
        <p:spPr>
          <a:xfrm>
            <a:off x="286871" y="4233156"/>
            <a:ext cx="2467884" cy="400110"/>
          </a:xfrm>
          <a:prstGeom prst="rect">
            <a:avLst/>
          </a:prstGeom>
          <a:noFill/>
        </p:spPr>
        <p:txBody>
          <a:bodyPr wrap="square" numCol="1" rtlCol="0">
            <a:spAutoFit/>
          </a:bodyPr>
          <a:lstStyle/>
          <a:p>
            <a:pPr marL="342900" indent="-342900">
              <a:buFont typeface="Arial" panose="020B0604020202020204" pitchFamily="34" charset="0"/>
              <a:buChar char="•"/>
            </a:pPr>
            <a:r>
              <a:rPr lang="en-GB" sz="2000" dirty="0"/>
              <a:t>No Duplications</a:t>
            </a:r>
            <a:endParaRPr lang="en-GB" dirty="0"/>
          </a:p>
        </p:txBody>
      </p:sp>
    </p:spTree>
    <p:extLst>
      <p:ext uri="{BB962C8B-B14F-4D97-AF65-F5344CB8AC3E}">
        <p14:creationId xmlns:p14="http://schemas.microsoft.com/office/powerpoint/2010/main" val="91201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772C3E-F750-46F1-9884-461FF7E04E38}"/>
              </a:ext>
            </a:extLst>
          </p:cNvPr>
          <p:cNvSpPr>
            <a:spLocks noGrp="1"/>
          </p:cNvSpPr>
          <p:nvPr>
            <p:ph type="sldNum" sz="quarter" idx="12"/>
          </p:nvPr>
        </p:nvSpPr>
        <p:spPr/>
        <p:txBody>
          <a:bodyPr/>
          <a:lstStyle/>
          <a:p>
            <a:fld id="{325B04DD-A8C9-4A3F-82F1-6F46E482E49F}" type="slidenum">
              <a:rPr lang="en-US" smtClean="0"/>
              <a:t>8</a:t>
            </a:fld>
            <a:endParaRPr lang="en-US"/>
          </a:p>
        </p:txBody>
      </p:sp>
      <p:sp>
        <p:nvSpPr>
          <p:cNvPr id="7" name="Oval 6">
            <a:extLst>
              <a:ext uri="{FF2B5EF4-FFF2-40B4-BE49-F238E27FC236}">
                <a16:creationId xmlns:a16="http://schemas.microsoft.com/office/drawing/2014/main" id="{7AF9B4D1-5FF2-4B3F-8CAC-49DF44956F96}"/>
              </a:ext>
            </a:extLst>
          </p:cNvPr>
          <p:cNvSpPr/>
          <p:nvPr/>
        </p:nvSpPr>
        <p:spPr>
          <a:xfrm>
            <a:off x="11048999" y="146724"/>
            <a:ext cx="923840" cy="850692"/>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8" name="TextBox 7">
            <a:extLst>
              <a:ext uri="{FF2B5EF4-FFF2-40B4-BE49-F238E27FC236}">
                <a16:creationId xmlns:a16="http://schemas.microsoft.com/office/drawing/2014/main" id="{A70FAD00-EDC9-4D34-AED8-AE31E53AB87E}"/>
              </a:ext>
            </a:extLst>
          </p:cNvPr>
          <p:cNvSpPr txBox="1"/>
          <p:nvPr/>
        </p:nvSpPr>
        <p:spPr>
          <a:xfrm>
            <a:off x="2043952" y="448235"/>
            <a:ext cx="6131859" cy="646331"/>
          </a:xfrm>
          <a:prstGeom prst="rect">
            <a:avLst/>
          </a:prstGeom>
          <a:noFill/>
        </p:spPr>
        <p:txBody>
          <a:bodyPr wrap="square" rtlCol="0">
            <a:spAutoFit/>
          </a:bodyPr>
          <a:lstStyle/>
          <a:p>
            <a:r>
              <a:rPr lang="en-GB" sz="3600" dirty="0"/>
              <a:t>Distribution of Final Scores</a:t>
            </a:r>
            <a:endParaRPr lang="en-US" sz="3600" dirty="0"/>
          </a:p>
        </p:txBody>
      </p:sp>
      <p:pic>
        <p:nvPicPr>
          <p:cNvPr id="10" name="Picture 9" descr="A screenshot of a cell phone&#10;&#10;Description automatically generated">
            <a:extLst>
              <a:ext uri="{FF2B5EF4-FFF2-40B4-BE49-F238E27FC236}">
                <a16:creationId xmlns:a16="http://schemas.microsoft.com/office/drawing/2014/main" id="{A0874719-C868-4BC8-AAB9-F21D38DBE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095" y="1217274"/>
            <a:ext cx="7732058" cy="3972200"/>
          </a:xfrm>
          <a:prstGeom prst="rect">
            <a:avLst/>
          </a:prstGeom>
        </p:spPr>
      </p:pic>
      <p:pic>
        <p:nvPicPr>
          <p:cNvPr id="12" name="Picture 11">
            <a:extLst>
              <a:ext uri="{FF2B5EF4-FFF2-40B4-BE49-F238E27FC236}">
                <a16:creationId xmlns:a16="http://schemas.microsoft.com/office/drawing/2014/main" id="{8B088204-C022-4A3A-8576-D828CB975E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89096" y="1217275"/>
            <a:ext cx="7732058" cy="3972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432123C-4974-4FAE-984E-FDD83F0C69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115" y="1217273"/>
            <a:ext cx="7821038" cy="3972201"/>
          </a:xfrm>
          <a:prstGeom prst="rect">
            <a:avLst/>
          </a:prstGeom>
        </p:spPr>
      </p:pic>
    </p:spTree>
    <p:extLst>
      <p:ext uri="{BB962C8B-B14F-4D97-AF65-F5344CB8AC3E}">
        <p14:creationId xmlns:p14="http://schemas.microsoft.com/office/powerpoint/2010/main" val="27116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75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49DCD770-1F02-46D2-A3EC-7A9404B0E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443" y="1825625"/>
            <a:ext cx="6995114" cy="4351338"/>
          </a:xfrm>
        </p:spPr>
      </p:pic>
      <p:sp>
        <p:nvSpPr>
          <p:cNvPr id="5" name="Slide Number Placeholder 4">
            <a:extLst>
              <a:ext uri="{FF2B5EF4-FFF2-40B4-BE49-F238E27FC236}">
                <a16:creationId xmlns:a16="http://schemas.microsoft.com/office/drawing/2014/main" id="{1C75708A-D4DD-4F58-BD9C-4FE94D8C441C}"/>
              </a:ext>
            </a:extLst>
          </p:cNvPr>
          <p:cNvSpPr>
            <a:spLocks noGrp="1"/>
          </p:cNvSpPr>
          <p:nvPr>
            <p:ph type="sldNum" sz="quarter" idx="12"/>
          </p:nvPr>
        </p:nvSpPr>
        <p:spPr/>
        <p:txBody>
          <a:bodyPr/>
          <a:lstStyle/>
          <a:p>
            <a:fld id="{325B04DD-A8C9-4A3F-82F1-6F46E482E49F}" type="slidenum">
              <a:rPr lang="en-US" smtClean="0"/>
              <a:t>9</a:t>
            </a:fld>
            <a:endParaRPr lang="en-US"/>
          </a:p>
        </p:txBody>
      </p:sp>
      <p:sp>
        <p:nvSpPr>
          <p:cNvPr id="8" name="TextBox 7">
            <a:extLst>
              <a:ext uri="{FF2B5EF4-FFF2-40B4-BE49-F238E27FC236}">
                <a16:creationId xmlns:a16="http://schemas.microsoft.com/office/drawing/2014/main" id="{C728F9CA-3A2B-484D-9216-11BA5F13DA5A}"/>
              </a:ext>
            </a:extLst>
          </p:cNvPr>
          <p:cNvSpPr txBox="1"/>
          <p:nvPr/>
        </p:nvSpPr>
        <p:spPr>
          <a:xfrm>
            <a:off x="1245140" y="411957"/>
            <a:ext cx="4416358" cy="584775"/>
          </a:xfrm>
          <a:prstGeom prst="rect">
            <a:avLst/>
          </a:prstGeom>
          <a:noFill/>
        </p:spPr>
        <p:txBody>
          <a:bodyPr wrap="square" rtlCol="0">
            <a:spAutoFit/>
          </a:bodyPr>
          <a:lstStyle/>
          <a:p>
            <a:r>
              <a:rPr lang="en-GB" sz="3200" dirty="0"/>
              <a:t>Correlation Matrix</a:t>
            </a:r>
            <a:endParaRPr lang="en-US" sz="3200" dirty="0"/>
          </a:p>
        </p:txBody>
      </p:sp>
    </p:spTree>
    <p:extLst>
      <p:ext uri="{BB962C8B-B14F-4D97-AF65-F5344CB8AC3E}">
        <p14:creationId xmlns:p14="http://schemas.microsoft.com/office/powerpoint/2010/main" val="195642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F2C8C07-2EF7-4450-A270-5D630FE3E533}">
  <we:reference id="wa104380050" version="1.2.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BA445-0BAC-4C23-A29E-1A3AE62819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613</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Helvetica Neue</vt:lpstr>
      <vt:lpstr>Office Theme</vt:lpstr>
      <vt:lpstr>Data science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Losses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2016-07-29T14:15:03Z</dcterms:created>
  <dcterms:modified xsi:type="dcterms:W3CDTF">2020-05-13T07:19:01Z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TC040144389991</vt:lpwstr>
  </property>
</Properties>
</file>