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17"/>
  </p:notesMasterIdLst>
  <p:sldIdLst>
    <p:sldId id="265" r:id="rId3"/>
    <p:sldId id="269" r:id="rId4"/>
    <p:sldId id="272" r:id="rId5"/>
    <p:sldId id="260" r:id="rId6"/>
    <p:sldId id="271" r:id="rId7"/>
    <p:sldId id="274" r:id="rId8"/>
    <p:sldId id="277" r:id="rId9"/>
    <p:sldId id="276" r:id="rId10"/>
    <p:sldId id="279" r:id="rId11"/>
    <p:sldId id="280" r:id="rId12"/>
    <p:sldId id="278" r:id="rId13"/>
    <p:sldId id="273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5D027854-3301-4813-ACA5-96514F9DD66C}">
          <p14:sldIdLst>
            <p14:sldId id="265"/>
            <p14:sldId id="269"/>
          </p14:sldIdLst>
        </p14:section>
        <p14:section name="Data Set" id="{BD272FE2-413F-40DE-977B-E536BEFB4FD8}">
          <p14:sldIdLst>
            <p14:sldId id="272"/>
            <p14:sldId id="260"/>
            <p14:sldId id="271"/>
          </p14:sldIdLst>
        </p14:section>
        <p14:section name="EDA" id="{F8CC97F5-8D59-4E59-A432-338AF542E3FE}">
          <p14:sldIdLst>
            <p14:sldId id="274"/>
            <p14:sldId id="277"/>
            <p14:sldId id="276"/>
          </p14:sldIdLst>
        </p14:section>
        <p14:section name="Model" id="{B38F5785-7292-4897-9462-83A6183688F2}">
          <p14:sldIdLst>
            <p14:sldId id="279"/>
            <p14:sldId id="280"/>
            <p14:sldId id="278"/>
            <p14:sldId id="273"/>
            <p14:sldId id="281"/>
          </p14:sldIdLst>
        </p14:section>
        <p14:section name="Conclusions" id="{1886A21A-A3E3-46CF-A3F6-67999119176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629B-27CB-4D9B-B7EE-45D8B6D12B2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DA120-C9C6-43C1-A97E-6A8E89524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A219-C601-47DF-A5E3-0B0A28F702F0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B2BA-6B7E-4B05-9B27-FA7795E64B4E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736A-2082-45CB-A1D8-F833A96F4010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5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E28-45B0-4AF0-A158-533FE703CD23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01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2618-7D5D-402D-B486-BB74836E7284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5D61-F3F9-4B2A-8A05-88A9A1D0F539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39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10FC-54AE-4469-AE75-3E2F7222AD4F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E71A-8D16-4299-8254-92557D351BF7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5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0BB4-8AFC-45A6-A92C-4EB94B5EDD6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7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A1A-7A54-487C-A294-A148A3880A80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924E-8DE8-4D52-A906-A480AB59E4BD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7DF-07E3-44FC-887E-514DDC6BBB8C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B141-1110-4FB3-8A71-F3183F4215CC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2378-E3F5-4F44-88A3-16DD8C7847D8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02247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CBF-8640-4B09-B926-4F832E13C6CA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F6D-7DE4-4539-820B-B1D67F0A86CA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8844F3-6728-4E73-B204-1BB3557D7817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B04DD-A8C9-4A3F-82F1-6F46E482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chive.ics.uci.edu/ml/datasets/student+perform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421" y="1408963"/>
            <a:ext cx="8290496" cy="587617"/>
          </a:xfrm>
        </p:spPr>
        <p:txBody>
          <a:bodyPr>
            <a:normAutofit fontScale="90000"/>
          </a:bodyPr>
          <a:lstStyle/>
          <a:p>
            <a:pPr algn="ctr" rtl="1"/>
            <a:r>
              <a:rPr lang="en-GB" dirty="0">
                <a:cs typeface="AF_Najed" pitchFamily="2" charset="-78"/>
              </a:rPr>
              <a:t>Data science course</a:t>
            </a:r>
            <a:endParaRPr lang="en-US" dirty="0">
              <a:cs typeface="AF_Najed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8" y="4883950"/>
            <a:ext cx="5024582" cy="565087"/>
          </a:xfrm>
        </p:spPr>
        <p:txBody>
          <a:bodyPr>
            <a:normAutofit fontScale="25000" lnSpcReduction="20000"/>
          </a:bodyPr>
          <a:lstStyle/>
          <a:p>
            <a:pPr rtl="1">
              <a:lnSpc>
                <a:spcPct val="110000"/>
              </a:lnSpc>
              <a:spcBef>
                <a:spcPct val="0"/>
              </a:spcBef>
            </a:pPr>
            <a:r>
              <a:rPr lang="en-GB" sz="14400" dirty="0">
                <a:solidFill>
                  <a:schemeClr val="accent1"/>
                </a:solidFill>
                <a:latin typeface="+mj-lt"/>
                <a:ea typeface="+mj-ea"/>
                <a:cs typeface="ACS  Akeek Bold" pitchFamily="2" charset="-78"/>
              </a:rPr>
              <a:t>Presented by: </a:t>
            </a:r>
          </a:p>
          <a:p>
            <a:pPr rtl="1"/>
            <a:r>
              <a:rPr lang="en-GB" sz="9200" dirty="0">
                <a:solidFill>
                  <a:schemeClr val="accent1"/>
                </a:solidFill>
                <a:latin typeface="+mj-lt"/>
                <a:ea typeface="+mj-ea"/>
                <a:cs typeface="ACS  Akeek Bold" pitchFamily="2" charset="-78"/>
              </a:rPr>
              <a:t>Adel</a:t>
            </a:r>
            <a:r>
              <a:rPr lang="en-GB" dirty="0">
                <a:cs typeface="Al-Kharashi 3" pitchFamily="2" charset="-78"/>
              </a:rPr>
              <a:t> </a:t>
            </a:r>
            <a:r>
              <a:rPr lang="en-GB" sz="9000" dirty="0">
                <a:solidFill>
                  <a:schemeClr val="accent1"/>
                </a:solidFill>
                <a:latin typeface="+mj-lt"/>
                <a:ea typeface="+mj-ea"/>
                <a:cs typeface="ACS  Akeek Bold" pitchFamily="2" charset="-78"/>
              </a:rPr>
              <a:t>Altuwaijri</a:t>
            </a:r>
            <a:endParaRPr lang="en-US" sz="9000" dirty="0">
              <a:solidFill>
                <a:schemeClr val="accent1"/>
              </a:solidFill>
              <a:latin typeface="+mj-lt"/>
              <a:ea typeface="+mj-ea"/>
              <a:cs typeface="ACS  Akeek Bold" pitchFamily="2" charset="-7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44F3-D161-402E-A94D-86981A6A42CD}" type="uaqdatetime6">
              <a:rPr lang="ar-SA" smtClean="0"/>
              <a:t>18-رمضان-41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0421" y="2115036"/>
            <a:ext cx="8290496" cy="59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en-GB" dirty="0">
                <a:cs typeface="ACS  Akeek Bold" pitchFamily="2" charset="-78"/>
              </a:rPr>
              <a:t>Final Project </a:t>
            </a:r>
            <a:endParaRPr lang="en-US" dirty="0">
              <a:cs typeface="ACS  Akeek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006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9379-5059-4520-A11F-B0262E13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D12DE-3D7A-4C97-B326-7FB710D0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52A00-97B2-41A2-9C44-8D402EDDFAFC}"/>
              </a:ext>
            </a:extLst>
          </p:cNvPr>
          <p:cNvSpPr txBox="1"/>
          <p:nvPr/>
        </p:nvSpPr>
        <p:spPr>
          <a:xfrm>
            <a:off x="932328" y="914399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Data Pre-Processing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01D16-685C-4E81-9748-2A26767801E5}"/>
              </a:ext>
            </a:extLst>
          </p:cNvPr>
          <p:cNvSpPr txBox="1"/>
          <p:nvPr/>
        </p:nvSpPr>
        <p:spPr>
          <a:xfrm>
            <a:off x="1259541" y="2228671"/>
            <a:ext cx="8207188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Ordered categories 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chages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Encoded with sensible numeric values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Unordered categories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Dummy encoding (0/1)</a:t>
            </a:r>
          </a:p>
        </p:txBody>
      </p:sp>
    </p:spTree>
    <p:extLst>
      <p:ext uri="{BB962C8B-B14F-4D97-AF65-F5344CB8AC3E}">
        <p14:creationId xmlns:p14="http://schemas.microsoft.com/office/powerpoint/2010/main" val="99102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BA2C-4137-4117-9B93-7CE5C37D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A3D9A-B27F-41BC-B47F-D56CFC40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9145C-A808-4C01-BFA2-82C158523157}"/>
              </a:ext>
            </a:extLst>
          </p:cNvPr>
          <p:cNvSpPr txBox="1"/>
          <p:nvPr/>
        </p:nvSpPr>
        <p:spPr>
          <a:xfrm>
            <a:off x="1425387" y="1388067"/>
            <a:ext cx="6104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SelectKBest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0E5E3-A396-4C7E-B238-9DC0C7EBF668}"/>
              </a:ext>
            </a:extLst>
          </p:cNvPr>
          <p:cNvSpPr txBox="1"/>
          <p:nvPr/>
        </p:nvSpPr>
        <p:spPr>
          <a:xfrm>
            <a:off x="1075763" y="519952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Feature Selection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7815B-A3D3-47D2-840C-F51ECAC1969E}"/>
              </a:ext>
            </a:extLst>
          </p:cNvPr>
          <p:cNvSpPr txBox="1"/>
          <p:nvPr/>
        </p:nvSpPr>
        <p:spPr>
          <a:xfrm>
            <a:off x="1873623" y="1974955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f_regression</a:t>
            </a:r>
            <a:r>
              <a:rPr lang="en-US" dirty="0"/>
              <a:t> ( Regression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496AB-D1DE-4137-9C5F-E1F3EC6DC1F7}"/>
              </a:ext>
            </a:extLst>
          </p:cNvPr>
          <p:cNvSpPr txBox="1"/>
          <p:nvPr/>
        </p:nvSpPr>
        <p:spPr>
          <a:xfrm>
            <a:off x="1873623" y="2471624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chi2 ( Classification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FCE69-1466-4D09-B808-7B711A2F6037}"/>
              </a:ext>
            </a:extLst>
          </p:cNvPr>
          <p:cNvSpPr txBox="1"/>
          <p:nvPr/>
        </p:nvSpPr>
        <p:spPr>
          <a:xfrm>
            <a:off x="1425387" y="3267765"/>
            <a:ext cx="6104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</a:t>
            </a:r>
            <a:r>
              <a:rPr lang="en-US" sz="2800" dirty="0" err="1"/>
              <a:t>ost</a:t>
            </a:r>
            <a:r>
              <a:rPr lang="en-US" sz="2800" dirty="0"/>
              <a:t> important predictors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5FA1F-5E24-4941-99D6-F92526EE7F98}"/>
              </a:ext>
            </a:extLst>
          </p:cNvPr>
          <p:cNvSpPr txBox="1"/>
          <p:nvPr/>
        </p:nvSpPr>
        <p:spPr>
          <a:xfrm>
            <a:off x="1797424" y="4197434"/>
            <a:ext cx="35186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course_por</a:t>
            </a:r>
            <a:r>
              <a:rPr lang="en-US" dirty="0"/>
              <a:t>	</a:t>
            </a:r>
          </a:p>
          <a:p>
            <a:r>
              <a:rPr lang="en-US" dirty="0"/>
              <a:t>- </a:t>
            </a:r>
            <a:r>
              <a:rPr lang="en-US" dirty="0" err="1"/>
              <a:t>desire_higher_edu_yes</a:t>
            </a:r>
            <a:r>
              <a:rPr lang="en-US" dirty="0"/>
              <a:t>	</a:t>
            </a:r>
          </a:p>
          <a:p>
            <a:r>
              <a:rPr lang="en-US" dirty="0"/>
              <a:t>- failures	</a:t>
            </a:r>
          </a:p>
          <a:p>
            <a:r>
              <a:rPr lang="en-US" dirty="0"/>
              <a:t>- </a:t>
            </a:r>
            <a:r>
              <a:rPr lang="en-US" dirty="0" err="1"/>
              <a:t>mother_education</a:t>
            </a:r>
            <a:r>
              <a:rPr lang="en-US" dirty="0"/>
              <a:t>	</a:t>
            </a:r>
          </a:p>
          <a:p>
            <a:r>
              <a:rPr lang="en-US" dirty="0"/>
              <a:t>- period2_score	</a:t>
            </a:r>
          </a:p>
          <a:p>
            <a:r>
              <a:rPr lang="en-US" dirty="0"/>
              <a:t>- </a:t>
            </a:r>
            <a:r>
              <a:rPr lang="en-US" dirty="0" err="1"/>
              <a:t>school_MS</a:t>
            </a:r>
            <a:r>
              <a:rPr lang="en-US" dirty="0"/>
              <a:t>	</a:t>
            </a:r>
          </a:p>
          <a:p>
            <a:r>
              <a:rPr lang="en-US" dirty="0"/>
              <a:t>- </a:t>
            </a:r>
            <a:r>
              <a:rPr lang="en-US" dirty="0" err="1"/>
              <a:t>study_time</a:t>
            </a:r>
            <a:r>
              <a:rPr lang="en-US" dirty="0"/>
              <a:t>	</a:t>
            </a:r>
          </a:p>
          <a:p>
            <a:r>
              <a:rPr lang="en-US" dirty="0"/>
              <a:t>- </a:t>
            </a:r>
            <a:r>
              <a:rPr lang="en-US" dirty="0" err="1"/>
              <a:t>weekday_alcohol_usage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5EB69-944E-4013-A25B-ACECC8E7EC96}"/>
              </a:ext>
            </a:extLst>
          </p:cNvPr>
          <p:cNvSpPr txBox="1"/>
          <p:nvPr/>
        </p:nvSpPr>
        <p:spPr>
          <a:xfrm>
            <a:off x="5840508" y="4229001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absences	</a:t>
            </a:r>
          </a:p>
          <a:p>
            <a:r>
              <a:rPr lang="en-US" dirty="0"/>
              <a:t>- </a:t>
            </a:r>
            <a:r>
              <a:rPr lang="en-US" dirty="0" err="1"/>
              <a:t>course_por</a:t>
            </a:r>
            <a:r>
              <a:rPr lang="en-US" dirty="0"/>
              <a:t>	</a:t>
            </a:r>
          </a:p>
          <a:p>
            <a:r>
              <a:rPr lang="en-US" dirty="0"/>
              <a:t>- failures	</a:t>
            </a:r>
          </a:p>
          <a:p>
            <a:r>
              <a:rPr lang="en-US" dirty="0"/>
              <a:t>- </a:t>
            </a:r>
            <a:r>
              <a:rPr lang="en-US" dirty="0" err="1"/>
              <a:t>father_job_teacher</a:t>
            </a:r>
            <a:r>
              <a:rPr lang="en-US" dirty="0"/>
              <a:t>	</a:t>
            </a:r>
          </a:p>
          <a:p>
            <a:r>
              <a:rPr lang="en-US" dirty="0"/>
              <a:t>- </a:t>
            </a:r>
            <a:r>
              <a:rPr lang="en-US" dirty="0" err="1"/>
              <a:t>mother_education</a:t>
            </a:r>
            <a:r>
              <a:rPr lang="en-US" dirty="0"/>
              <a:t>	</a:t>
            </a:r>
          </a:p>
          <a:p>
            <a:r>
              <a:rPr lang="en-US" dirty="0"/>
              <a:t>- period2_score	</a:t>
            </a:r>
          </a:p>
          <a:p>
            <a:r>
              <a:rPr lang="en-US" dirty="0"/>
              <a:t>- </a:t>
            </a:r>
            <a:r>
              <a:rPr lang="en-US" dirty="0" err="1"/>
              <a:t>school_MS</a:t>
            </a:r>
            <a:r>
              <a:rPr lang="en-US" dirty="0"/>
              <a:t>	</a:t>
            </a:r>
          </a:p>
          <a:p>
            <a:r>
              <a:rPr lang="en-US" dirty="0"/>
              <a:t>- </a:t>
            </a:r>
            <a:r>
              <a:rPr lang="en-US" dirty="0" err="1"/>
              <a:t>study_time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4E70E0-D2AE-48A3-A7B9-009C8829FA2A}"/>
              </a:ext>
            </a:extLst>
          </p:cNvPr>
          <p:cNvSpPr txBox="1"/>
          <p:nvPr/>
        </p:nvSpPr>
        <p:spPr>
          <a:xfrm>
            <a:off x="1510552" y="3859669"/>
            <a:ext cx="2272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FF0000"/>
                </a:solidFill>
              </a:rPr>
              <a:t>f_regression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AF2B9-3797-47A6-9D6F-6D3A50408AB7}"/>
              </a:ext>
            </a:extLst>
          </p:cNvPr>
          <p:cNvSpPr txBox="1"/>
          <p:nvPr/>
        </p:nvSpPr>
        <p:spPr>
          <a:xfrm>
            <a:off x="5607423" y="3861621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chi2</a:t>
            </a:r>
          </a:p>
        </p:txBody>
      </p:sp>
    </p:spTree>
    <p:extLst>
      <p:ext uri="{BB962C8B-B14F-4D97-AF65-F5344CB8AC3E}">
        <p14:creationId xmlns:p14="http://schemas.microsoft.com/office/powerpoint/2010/main" val="44313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8A91-7895-4C0A-8A8F-9197FBA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8F7F3-7224-4DF0-B0AB-EFA01CAE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C6CBD-134B-479F-9B78-B87348FD9FA8}"/>
              </a:ext>
            </a:extLst>
          </p:cNvPr>
          <p:cNvSpPr txBox="1"/>
          <p:nvPr/>
        </p:nvSpPr>
        <p:spPr>
          <a:xfrm>
            <a:off x="1340223" y="1755005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and Testing ratio of 75:25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6BEF2-1258-425F-B575-AF7733E88B23}"/>
              </a:ext>
            </a:extLst>
          </p:cNvPr>
          <p:cNvSpPr txBox="1"/>
          <p:nvPr/>
        </p:nvSpPr>
        <p:spPr>
          <a:xfrm>
            <a:off x="1039906" y="69115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Linear Regression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474D5-69DF-4074-BE1C-F24EA8952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11" y="3756577"/>
            <a:ext cx="7216765" cy="685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922B88-4107-4A2D-9B18-4C6E44D7F42B}"/>
              </a:ext>
            </a:extLst>
          </p:cNvPr>
          <p:cNvSpPr txBox="1"/>
          <p:nvPr/>
        </p:nvSpPr>
        <p:spPr>
          <a:xfrm>
            <a:off x="1340223" y="4486561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Regressor ( Huber 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6F2AF-F2EA-4EE2-A496-B01A9923B7C6}"/>
              </a:ext>
            </a:extLst>
          </p:cNvPr>
          <p:cNvSpPr txBox="1"/>
          <p:nvPr/>
        </p:nvSpPr>
        <p:spPr>
          <a:xfrm>
            <a:off x="1340223" y="333037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 Metrics</a:t>
            </a:r>
          </a:p>
        </p:txBody>
      </p:sp>
      <p:pic>
        <p:nvPicPr>
          <p:cNvPr id="16" name="Picture 15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AA5ECBD-F394-407B-AEB3-11BF40663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11" y="4870157"/>
            <a:ext cx="3357371" cy="12193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3CBAA5-CF69-4197-946A-B197D98A23C7}"/>
              </a:ext>
            </a:extLst>
          </p:cNvPr>
          <p:cNvSpPr txBox="1"/>
          <p:nvPr/>
        </p:nvSpPr>
        <p:spPr>
          <a:xfrm>
            <a:off x="1340223" y="2417933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(categorical)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6D383-119D-45C3-B26B-E3455BFF9B58}"/>
              </a:ext>
            </a:extLst>
          </p:cNvPr>
          <p:cNvSpPr txBox="1"/>
          <p:nvPr/>
        </p:nvSpPr>
        <p:spPr>
          <a:xfrm>
            <a:off x="1815352" y="279063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Whether a student is likely to pass the final exam .</a:t>
            </a:r>
          </a:p>
        </p:txBody>
      </p:sp>
    </p:spTree>
    <p:extLst>
      <p:ext uri="{BB962C8B-B14F-4D97-AF65-F5344CB8AC3E}">
        <p14:creationId xmlns:p14="http://schemas.microsoft.com/office/powerpoint/2010/main" val="348017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08A3-6803-41CC-8E37-C5BD0748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D3A99-BAA3-4FEA-A88C-65184B74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0E8FC-58EC-47AA-BFEE-7C25F4C384DE}"/>
              </a:ext>
            </a:extLst>
          </p:cNvPr>
          <p:cNvSpPr txBox="1"/>
          <p:nvPr/>
        </p:nvSpPr>
        <p:spPr>
          <a:xfrm>
            <a:off x="1039906" y="691154"/>
            <a:ext cx="451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Logistic Regression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47A18-1B91-4904-B847-799F306EADC1}"/>
              </a:ext>
            </a:extLst>
          </p:cNvPr>
          <p:cNvSpPr txBox="1"/>
          <p:nvPr/>
        </p:nvSpPr>
        <p:spPr>
          <a:xfrm>
            <a:off x="1178858" y="3059668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18548-23C1-400F-BC7A-7016C265ACD9}"/>
              </a:ext>
            </a:extLst>
          </p:cNvPr>
          <p:cNvSpPr txBox="1"/>
          <p:nvPr/>
        </p:nvSpPr>
        <p:spPr>
          <a:xfrm>
            <a:off x="1178858" y="1644578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(categorical)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7FB53-E608-4C47-A9D7-EB13AFA78ABE}"/>
              </a:ext>
            </a:extLst>
          </p:cNvPr>
          <p:cNvSpPr txBox="1"/>
          <p:nvPr/>
        </p:nvSpPr>
        <p:spPr>
          <a:xfrm>
            <a:off x="1653987" y="2017281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Whether a student is likely to pass the final exam .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7D92CF-87A4-4E0D-8DAA-F1C3D7882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34" y="3531371"/>
            <a:ext cx="3833192" cy="15393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9D8B9D-CBA8-4266-B42C-09843B5DBE3A}"/>
              </a:ext>
            </a:extLst>
          </p:cNvPr>
          <p:cNvSpPr txBox="1"/>
          <p:nvPr/>
        </p:nvSpPr>
        <p:spPr>
          <a:xfrm>
            <a:off x="1385047" y="5213422"/>
            <a:ext cx="85185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for all students who classified "PASS", 96 percent was correct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for all students who were actually "PASS", 96 percent was classified correctly</a:t>
            </a:r>
          </a:p>
        </p:txBody>
      </p:sp>
    </p:spTree>
    <p:extLst>
      <p:ext uri="{BB962C8B-B14F-4D97-AF65-F5344CB8AC3E}">
        <p14:creationId xmlns:p14="http://schemas.microsoft.com/office/powerpoint/2010/main" val="216909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9454-C2B8-4872-9433-D38BEAF4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1EAE5-F7C1-4A23-9DD2-8F6297AB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823F2-C61F-475E-8A39-0B9C0E42E82D}"/>
              </a:ext>
            </a:extLst>
          </p:cNvPr>
          <p:cNvSpPr txBox="1"/>
          <p:nvPr/>
        </p:nvSpPr>
        <p:spPr>
          <a:xfrm>
            <a:off x="1039906" y="69115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Conclusions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29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Arc 1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406790"/>
            </a:avLst>
          </a:prstGeom>
          <a:ln>
            <a:solidFill>
              <a:srgbClr val="7D7D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rgbClr val="D7D7D7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11091134" y="163297"/>
            <a:ext cx="923840" cy="8506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0D84E-0C85-4B47-B1A3-C17D1D99CE1C}"/>
              </a:ext>
            </a:extLst>
          </p:cNvPr>
          <p:cNvSpPr txBox="1"/>
          <p:nvPr/>
        </p:nvSpPr>
        <p:spPr>
          <a:xfrm>
            <a:off x="3531919" y="1313320"/>
            <a:ext cx="28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&amp; Dataset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686B9-E533-41BF-BFB1-7D238007268D}"/>
              </a:ext>
            </a:extLst>
          </p:cNvPr>
          <p:cNvSpPr txBox="1"/>
          <p:nvPr/>
        </p:nvSpPr>
        <p:spPr>
          <a:xfrm>
            <a:off x="4180879" y="2638879"/>
            <a:ext cx="37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6AB437-2C5B-4C08-AB97-1BEA6D8C4F67}"/>
              </a:ext>
            </a:extLst>
          </p:cNvPr>
          <p:cNvSpPr txBox="1"/>
          <p:nvPr/>
        </p:nvSpPr>
        <p:spPr>
          <a:xfrm>
            <a:off x="4040290" y="3964133"/>
            <a:ext cx="37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Learning Models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39B76-7C79-4890-8A5D-E8D2917903F1}"/>
              </a:ext>
            </a:extLst>
          </p:cNvPr>
          <p:cNvSpPr txBox="1"/>
          <p:nvPr/>
        </p:nvSpPr>
        <p:spPr>
          <a:xfrm>
            <a:off x="3213248" y="5241760"/>
            <a:ext cx="37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Conclusions</a:t>
            </a:r>
            <a:endParaRPr lang="en-US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5AFD7771-0419-43D6-8379-6D47A64D4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2312987"/>
                  </p:ext>
                </p:extLst>
              </p:nvPr>
            </p:nvGraphicFramePr>
            <p:xfrm>
              <a:off x="3086605" y="1259517"/>
              <a:ext cx="393855" cy="393855"/>
            </p:xfrm>
            <a:graphic>
              <a:graphicData uri="http://schemas.microsoft.com/office/powerpoint/2016/sectionzoom">
                <psez:sectionZm>
                  <psez:sectionZmObj sectionId="{BD272FE2-413F-40DE-977B-E536BEFB4FD8}">
                    <psez:zmPr id="{6FF23F4D-51E5-47B9-AC94-8B99B0861B58}" imageType="cover" transitionDur="1000">
                      <p166:blipFill xmlns:p166="http://schemas.microsoft.com/office/powerpoint/2016/6/main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3855" cy="39385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9" name="Section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AFD7771-0419-43D6-8379-6D47A64D4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6605" y="1259517"/>
                <a:ext cx="393855" cy="39385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1" name="Section Zoom 30">
                <a:extLst>
                  <a:ext uri="{FF2B5EF4-FFF2-40B4-BE49-F238E27FC236}">
                    <a16:creationId xmlns:a16="http://schemas.microsoft.com/office/drawing/2014/main" id="{F1509592-BAB1-47B7-B22C-88287D86E1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540330"/>
                  </p:ext>
                </p:extLst>
              </p:nvPr>
            </p:nvGraphicFramePr>
            <p:xfrm>
              <a:off x="3661599" y="2599493"/>
              <a:ext cx="456346" cy="456346"/>
            </p:xfrm>
            <a:graphic>
              <a:graphicData uri="http://schemas.microsoft.com/office/powerpoint/2016/sectionzoom">
                <psez:sectionZm>
                  <psez:sectionZmObj sectionId="{F8CC97F5-8D59-4E59-A432-338AF542E3FE}">
                    <psez:zmPr id="{259DC669-C19F-47C6-B018-50FDFA8D23DD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6346" cy="45634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1" name="Section Zoom 3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1509592-BAB1-47B7-B22C-88287D86E1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61599" y="2599493"/>
                <a:ext cx="456346" cy="45634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3" name="Section Zoom 32">
                <a:extLst>
                  <a:ext uri="{FF2B5EF4-FFF2-40B4-BE49-F238E27FC236}">
                    <a16:creationId xmlns:a16="http://schemas.microsoft.com/office/drawing/2014/main" id="{31DD3076-DD5D-4F69-A073-6A1A9856E3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8355363"/>
                  </p:ext>
                </p:extLst>
              </p:nvPr>
            </p:nvGraphicFramePr>
            <p:xfrm>
              <a:off x="3532837" y="3906833"/>
              <a:ext cx="477117" cy="477117"/>
            </p:xfrm>
            <a:graphic>
              <a:graphicData uri="http://schemas.microsoft.com/office/powerpoint/2016/sectionzoom">
                <psez:sectionZm>
                  <psez:sectionZmObj sectionId="{B38F5785-7292-4897-9462-83A6183688F2}">
                    <psez:zmPr id="{A13D2ED4-439F-4004-BC67-55FB24A32333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117" cy="47711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3" name="Section Zoom 3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1DD3076-DD5D-4F69-A073-6A1A9856E3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32837" y="3906833"/>
                <a:ext cx="477117" cy="47711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02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54E4-DC64-491D-9C6C-FC2737A9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C2111-1C08-499C-8FF5-1B7249BE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F5A134-3615-46BA-9064-DD8C3606B919}"/>
              </a:ext>
            </a:extLst>
          </p:cNvPr>
          <p:cNvSpPr>
            <a:spLocks noGrp="1"/>
          </p:cNvSpPr>
          <p:nvPr/>
        </p:nvSpPr>
        <p:spPr>
          <a:xfrm>
            <a:off x="1034556" y="2036761"/>
            <a:ext cx="826175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we expect the final grades for students</a:t>
            </a:r>
            <a:r>
              <a:rPr lang="ar-SA" dirty="0"/>
              <a:t> </a:t>
            </a:r>
            <a:r>
              <a:rPr lang="en-US" dirty="0"/>
              <a:t>?</a:t>
            </a:r>
          </a:p>
          <a:p>
            <a:r>
              <a:rPr lang="en-US" dirty="0"/>
              <a:t>Can we classify the students at risk in passing a course from the given data ? </a:t>
            </a:r>
          </a:p>
          <a:p>
            <a:r>
              <a:rPr lang="en-US" dirty="0"/>
              <a:t>What are the relevant features required to classify the final grade outcome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C3800-A215-4378-BA97-4110D24CC1DC}"/>
              </a:ext>
            </a:extLst>
          </p:cNvPr>
          <p:cNvSpPr txBox="1"/>
          <p:nvPr/>
        </p:nvSpPr>
        <p:spPr>
          <a:xfrm>
            <a:off x="1106273" y="1094859"/>
            <a:ext cx="276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493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736B-BF98-44D6-B6BE-BC3E43FEB240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337086" y="1286341"/>
            <a:ext cx="2052228" cy="20522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11048999" y="146724"/>
            <a:ext cx="923840" cy="8506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13A81E-4E19-41E5-86F4-6B6CA75D3BE6}"/>
              </a:ext>
            </a:extLst>
          </p:cNvPr>
          <p:cNvSpPr>
            <a:spLocks noGrp="1"/>
          </p:cNvSpPr>
          <p:nvPr/>
        </p:nvSpPr>
        <p:spPr>
          <a:xfrm>
            <a:off x="1143001" y="84265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722EFA-ACE1-493D-AC61-79CADC35FB31}"/>
              </a:ext>
            </a:extLst>
          </p:cNvPr>
          <p:cNvSpPr>
            <a:spLocks noGrp="1"/>
          </p:cNvSpPr>
          <p:nvPr/>
        </p:nvSpPr>
        <p:spPr>
          <a:xfrm>
            <a:off x="1028323" y="1995499"/>
            <a:ext cx="9905999" cy="297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Structured raw dataset available at </a:t>
            </a:r>
            <a:r>
              <a:rPr lang="en-US" dirty="0">
                <a:hlinkClick r:id="rId2"/>
              </a:rPr>
              <a:t>UCI ML Repository </a:t>
            </a:r>
            <a:r>
              <a:rPr lang="en-US" dirty="0"/>
              <a:t>.</a:t>
            </a:r>
          </a:p>
          <a:p>
            <a:r>
              <a:rPr lang="en-US" dirty="0"/>
              <a:t>(rows=1044, columns=33) </a:t>
            </a:r>
          </a:p>
          <a:p>
            <a:r>
              <a:rPr lang="en-US" dirty="0"/>
              <a:t>Portuguese school collated student reports and questionnaires </a:t>
            </a:r>
          </a:p>
          <a:p>
            <a:r>
              <a:rPr lang="en-US" dirty="0"/>
              <a:t>Convert dependent variable final grade G3 to categorical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CF291251-D589-4388-A031-5CDE650214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0653466"/>
                  </p:ext>
                </p:extLst>
              </p:nvPr>
            </p:nvGraphicFramePr>
            <p:xfrm>
              <a:off x="1480008" y="5391149"/>
              <a:ext cx="659877" cy="522288"/>
            </p:xfrm>
            <a:graphic>
              <a:graphicData uri="http://schemas.microsoft.com/office/powerpoint/2016/sectionzoom">
                <psez:sectionZm>
                  <psez:sectionZmObj sectionId="{F8CC97F5-8D59-4E59-A432-338AF542E3FE}">
                    <psez:zmPr id="{0D4FA97B-4F6E-4BD7-A517-15CF21E63BF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9877" cy="5222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3" name="Section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F291251-D589-4388-A031-5CDE650214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008" y="5391149"/>
                <a:ext cx="659877" cy="5222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421302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triggerEvt type="onClick" time="4343" objId="2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EF548B-DBF5-4FA3-9949-939AFF395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46" y="655782"/>
            <a:ext cx="5292640" cy="57080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98B8-A347-4926-BEDD-57D53F53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37064-EDDE-4A49-B47D-74361EB5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11D78-DC86-4390-ABC6-062189D66C8D}"/>
              </a:ext>
            </a:extLst>
          </p:cNvPr>
          <p:cNvSpPr txBox="1"/>
          <p:nvPr/>
        </p:nvSpPr>
        <p:spPr>
          <a:xfrm>
            <a:off x="358589" y="923365"/>
            <a:ext cx="2467884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u="sng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Rows : 1044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Columns: 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C9775-C0F0-4AFF-93B3-1B26D0847A87}"/>
              </a:ext>
            </a:extLst>
          </p:cNvPr>
          <p:cNvSpPr txBox="1"/>
          <p:nvPr/>
        </p:nvSpPr>
        <p:spPr>
          <a:xfrm>
            <a:off x="358589" y="2070847"/>
            <a:ext cx="246788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2000" u="sng" dirty="0"/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 :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Numeric: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97B75-8260-4924-B5B1-C229CF694F7D}"/>
              </a:ext>
            </a:extLst>
          </p:cNvPr>
          <p:cNvSpPr txBox="1"/>
          <p:nvPr/>
        </p:nvSpPr>
        <p:spPr>
          <a:xfrm>
            <a:off x="286871" y="3429000"/>
            <a:ext cx="2467884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 Nulls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DCE7C6-F838-4B16-BE2F-B0DE55B65B62}"/>
              </a:ext>
            </a:extLst>
          </p:cNvPr>
          <p:cNvSpPr txBox="1"/>
          <p:nvPr/>
        </p:nvSpPr>
        <p:spPr>
          <a:xfrm>
            <a:off x="286871" y="4233156"/>
            <a:ext cx="2467884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 Duplications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01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F58F-E865-43BD-B6A7-CFA75410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72C3E-F750-46F1-9884-461FF7E0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F9B4D1-5FF2-4B3F-8CAC-49DF44956F96}"/>
              </a:ext>
            </a:extLst>
          </p:cNvPr>
          <p:cNvSpPr/>
          <p:nvPr/>
        </p:nvSpPr>
        <p:spPr>
          <a:xfrm>
            <a:off x="11048999" y="146724"/>
            <a:ext cx="923840" cy="8506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FAD00-EDC9-4D34-AED8-AE31E53AB87E}"/>
              </a:ext>
            </a:extLst>
          </p:cNvPr>
          <p:cNvSpPr txBox="1"/>
          <p:nvPr/>
        </p:nvSpPr>
        <p:spPr>
          <a:xfrm>
            <a:off x="2043952" y="448235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Distribution of Final Scores</a:t>
            </a:r>
            <a:endParaRPr lang="en-US" sz="36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874719-C868-4BC8-AAB9-F21D38DB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95" y="1217274"/>
            <a:ext cx="7732058" cy="3972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88204-C022-4A3A-8576-D828CB975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9096" y="1217275"/>
            <a:ext cx="7732058" cy="39722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2123C-4974-4FAE-984E-FDD83F0C6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15" y="1217273"/>
            <a:ext cx="7821038" cy="39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CD770-1F02-46D2-A3EC-7A9404B0E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" y="1147864"/>
            <a:ext cx="9566398" cy="520689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5708A-D4DD-4F58-BD9C-4FE94D8C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8F9CA-3A2B-484D-9216-11BA5F13DA5A}"/>
              </a:ext>
            </a:extLst>
          </p:cNvPr>
          <p:cNvSpPr txBox="1"/>
          <p:nvPr/>
        </p:nvSpPr>
        <p:spPr>
          <a:xfrm>
            <a:off x="1245140" y="411957"/>
            <a:ext cx="4416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Correlation Matrix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42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F58F-E865-43BD-B6A7-CFA75410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72C3E-F750-46F1-9884-461FF7E0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F9B4D1-5FF2-4B3F-8CAC-49DF44956F96}"/>
              </a:ext>
            </a:extLst>
          </p:cNvPr>
          <p:cNvSpPr/>
          <p:nvPr/>
        </p:nvSpPr>
        <p:spPr>
          <a:xfrm>
            <a:off x="11048999" y="146724"/>
            <a:ext cx="923840" cy="8506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FAD00-EDC9-4D34-AED8-AE31E53AB87E}"/>
              </a:ext>
            </a:extLst>
          </p:cNvPr>
          <p:cNvSpPr txBox="1"/>
          <p:nvPr/>
        </p:nvSpPr>
        <p:spPr>
          <a:xfrm>
            <a:off x="2043952" y="448235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Collinearity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874719-C868-4BC8-AAB9-F21D38DB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2865" y="1361351"/>
            <a:ext cx="6194030" cy="47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6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3F35-55AC-4A53-9B97-5088A581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5DDD-F232-4E2B-8887-AA847C2887B2}" type="uaqdatetime6">
              <a:rPr lang="ar-SA" smtClean="0"/>
              <a:t>18-رمضان-41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D0968-5C39-457E-809A-98F01284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4DD-A8C9-4A3F-82F1-6F46E482E49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C2C3F-9438-4478-9BAB-63030786A45F}"/>
              </a:ext>
            </a:extLst>
          </p:cNvPr>
          <p:cNvSpPr txBox="1"/>
          <p:nvPr/>
        </p:nvSpPr>
        <p:spPr>
          <a:xfrm>
            <a:off x="1899756" y="2082925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</a:t>
            </a:r>
            <a:r>
              <a:rPr lang="en-GB" dirty="0"/>
              <a:t> </a:t>
            </a:r>
            <a:r>
              <a:rPr lang="en-GB" sz="2400" dirty="0"/>
              <a:t>Pre-processing</a:t>
            </a:r>
            <a:r>
              <a:rPr lang="en-GB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D2627-D677-4F79-B2CC-65C2C342B9C9}"/>
              </a:ext>
            </a:extLst>
          </p:cNvPr>
          <p:cNvSpPr txBox="1"/>
          <p:nvPr/>
        </p:nvSpPr>
        <p:spPr>
          <a:xfrm>
            <a:off x="1899756" y="3200471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Features Selection</a:t>
            </a:r>
            <a:endParaRPr lang="en-GB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0EDD4-CE7E-4CAF-A9A8-13F7B99DE9AB}"/>
              </a:ext>
            </a:extLst>
          </p:cNvPr>
          <p:cNvSpPr txBox="1"/>
          <p:nvPr/>
        </p:nvSpPr>
        <p:spPr>
          <a:xfrm>
            <a:off x="1364735" y="759521"/>
            <a:ext cx="613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Data Manipulation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39336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2C8C07-2EF7-4450-A270-5D630FE3E533}">
  <we:reference id="wa104380050" version="1.2.0.1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ABA445-0BAC-4C23-A29E-1A3AE62819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Helvetica Neue</vt:lpstr>
      <vt:lpstr>Wingdings 3</vt:lpstr>
      <vt:lpstr>Slice</vt:lpstr>
      <vt:lpstr>Data science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2016-07-29T14:15:03Z</dcterms:created>
  <dcterms:modified xsi:type="dcterms:W3CDTF">2020-05-11T07:08:38Z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TC040144389991</vt:lpwstr>
  </property>
</Properties>
</file>