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ed Hat Display"/>
      <p:regular r:id="rId15"/>
      <p:bold r:id="rId16"/>
      <p:italic r:id="rId17"/>
      <p:boldItalic r:id="rId18"/>
    </p:embeddedFont>
    <p:embeddedFont>
      <p:font typeface="Inter Tight"/>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Tight-bold.fntdata"/><Relationship Id="rId22" Type="http://schemas.openxmlformats.org/officeDocument/2006/relationships/font" Target="fonts/InterTight-boldItalic.fntdata"/><Relationship Id="rId21" Type="http://schemas.openxmlformats.org/officeDocument/2006/relationships/font" Target="fonts/InterTight-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edHatDisplay-regular.fntdata"/><Relationship Id="rId14" Type="http://schemas.openxmlformats.org/officeDocument/2006/relationships/slide" Target="slides/slide8.xml"/><Relationship Id="rId17" Type="http://schemas.openxmlformats.org/officeDocument/2006/relationships/font" Target="fonts/RedHatDisplay-italic.fntdata"/><Relationship Id="rId16" Type="http://schemas.openxmlformats.org/officeDocument/2006/relationships/font" Target="fonts/RedHatDisplay-bold.fntdata"/><Relationship Id="rId19" Type="http://schemas.openxmlformats.org/officeDocument/2006/relationships/font" Target="fonts/InterTight-regular.fntdata"/><Relationship Id="rId18" Type="http://schemas.openxmlformats.org/officeDocument/2006/relationships/font" Target="fonts/RedHatDispl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53fa033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53fa033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53fa0330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53fa0330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5409d09b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5409d09b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53fa0330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53fa0330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53fa03300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53fa03300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53fa0330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53fa0330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53fa0330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53fa0330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p:nvPr/>
        </p:nvSpPr>
        <p:spPr>
          <a:xfrm>
            <a:off x="-9800" y="3725"/>
            <a:ext cx="9163587" cy="5136039"/>
          </a:xfrm>
          <a:custGeom>
            <a:rect b="b" l="l" r="r" t="t"/>
            <a:pathLst>
              <a:path extrusionOk="0" h="10644640" w="18419270">
                <a:moveTo>
                  <a:pt x="0" y="0"/>
                </a:moveTo>
                <a:lnTo>
                  <a:pt x="18419270" y="0"/>
                </a:lnTo>
                <a:lnTo>
                  <a:pt x="18419270" y="10644640"/>
                </a:lnTo>
                <a:lnTo>
                  <a:pt x="0" y="10644640"/>
                </a:lnTo>
                <a:lnTo>
                  <a:pt x="0" y="0"/>
                </a:lnTo>
                <a:close/>
              </a:path>
            </a:pathLst>
          </a:custGeom>
          <a:blipFill rotWithShape="1">
            <a:blip r:embed="rId3">
              <a:alphaModFix/>
            </a:blip>
            <a:stretch>
              <a:fillRect b="0" l="0" r="0" t="0"/>
            </a:stretch>
          </a:blipFill>
          <a:ln>
            <a:noFill/>
          </a:ln>
        </p:spPr>
      </p:sp>
      <p:pic>
        <p:nvPicPr>
          <p:cNvPr id="100" name="Google Shape;100;p25"/>
          <p:cNvPicPr preferRelativeResize="0"/>
          <p:nvPr/>
        </p:nvPicPr>
        <p:blipFill>
          <a:blip r:embed="rId4">
            <a:alphaModFix/>
          </a:blip>
          <a:stretch>
            <a:fillRect/>
          </a:stretch>
        </p:blipFill>
        <p:spPr>
          <a:xfrm>
            <a:off x="947076" y="2665075"/>
            <a:ext cx="2035475" cy="2035475"/>
          </a:xfrm>
          <a:prstGeom prst="rect">
            <a:avLst/>
          </a:prstGeom>
          <a:noFill/>
          <a:ln>
            <a:noFill/>
          </a:ln>
        </p:spPr>
      </p:pic>
      <p:sp>
        <p:nvSpPr>
          <p:cNvPr id="101" name="Google Shape;101;p25"/>
          <p:cNvSpPr txBox="1"/>
          <p:nvPr/>
        </p:nvSpPr>
        <p:spPr>
          <a:xfrm>
            <a:off x="1055225" y="658100"/>
            <a:ext cx="6144900" cy="12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dk1"/>
                </a:solidFill>
                <a:latin typeface="Red Hat Display"/>
                <a:ea typeface="Red Hat Display"/>
                <a:cs typeface="Red Hat Display"/>
                <a:sym typeface="Red Hat Display"/>
              </a:rPr>
              <a:t>PROGRAMACIÓN</a:t>
            </a:r>
            <a:endParaRPr b="1" sz="24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rPr b="1" lang="es" sz="2400">
                <a:solidFill>
                  <a:schemeClr val="dk1"/>
                </a:solidFill>
                <a:latin typeface="Red Hat Display"/>
                <a:ea typeface="Red Hat Display"/>
                <a:cs typeface="Red Hat Display"/>
                <a:sym typeface="Red Hat Display"/>
              </a:rPr>
              <a:t>ORIENTADA A</a:t>
            </a:r>
            <a:endParaRPr b="1" sz="24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rPr b="1" lang="es" sz="2400">
                <a:solidFill>
                  <a:schemeClr val="dk1"/>
                </a:solidFill>
                <a:latin typeface="Red Hat Display"/>
                <a:ea typeface="Red Hat Display"/>
                <a:cs typeface="Red Hat Display"/>
                <a:sym typeface="Red Hat Display"/>
              </a:rPr>
              <a:t>OBJETOS</a:t>
            </a:r>
            <a:endParaRPr b="1" sz="2400">
              <a:solidFill>
                <a:schemeClr val="dk1"/>
              </a:solidFill>
              <a:latin typeface="Red Hat Display"/>
              <a:ea typeface="Red Hat Display"/>
              <a:cs typeface="Red Hat Display"/>
              <a:sym typeface="Red Hat Display"/>
            </a:endParaRPr>
          </a:p>
        </p:txBody>
      </p:sp>
      <p:pic>
        <p:nvPicPr>
          <p:cNvPr id="102" name="Google Shape;102;p25"/>
          <p:cNvPicPr preferRelativeResize="0"/>
          <p:nvPr/>
        </p:nvPicPr>
        <p:blipFill>
          <a:blip r:embed="rId5">
            <a:alphaModFix/>
          </a:blip>
          <a:stretch>
            <a:fillRect/>
          </a:stretch>
        </p:blipFill>
        <p:spPr>
          <a:xfrm>
            <a:off x="6543475" y="2803750"/>
            <a:ext cx="1562775" cy="1758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50A"/>
        </a:solidFill>
      </p:bgPr>
    </p:bg>
    <p:spTree>
      <p:nvGrpSpPr>
        <p:cNvPr id="106" name="Shape 106"/>
        <p:cNvGrpSpPr/>
        <p:nvPr/>
      </p:nvGrpSpPr>
      <p:grpSpPr>
        <a:xfrm>
          <a:off x="0" y="0"/>
          <a:ext cx="0" cy="0"/>
          <a:chOff x="0" y="0"/>
          <a:chExt cx="0" cy="0"/>
        </a:xfrm>
      </p:grpSpPr>
      <p:sp>
        <p:nvSpPr>
          <p:cNvPr id="107" name="Google Shape;107;p26"/>
          <p:cNvSpPr/>
          <p:nvPr/>
        </p:nvSpPr>
        <p:spPr>
          <a:xfrm>
            <a:off x="311700" y="4603751"/>
            <a:ext cx="1515926" cy="302001"/>
          </a:xfrm>
          <a:custGeom>
            <a:rect b="b" l="l" r="r" t="t"/>
            <a:pathLst>
              <a:path extrusionOk="0" h="473727" w="2368635">
                <a:moveTo>
                  <a:pt x="0" y="0"/>
                </a:moveTo>
                <a:lnTo>
                  <a:pt x="2368635" y="0"/>
                </a:lnTo>
                <a:lnTo>
                  <a:pt x="2368635" y="473727"/>
                </a:lnTo>
                <a:lnTo>
                  <a:pt x="0" y="473727"/>
                </a:lnTo>
                <a:lnTo>
                  <a:pt x="0" y="0"/>
                </a:lnTo>
                <a:close/>
              </a:path>
            </a:pathLst>
          </a:custGeom>
          <a:blipFill rotWithShape="1">
            <a:blip r:embed="rId3">
              <a:alphaModFix/>
            </a:blip>
            <a:stretch>
              <a:fillRect b="0" l="0" r="0" t="0"/>
            </a:stretch>
          </a:blipFill>
          <a:ln>
            <a:noFill/>
          </a:ln>
        </p:spPr>
      </p:sp>
      <p:sp>
        <p:nvSpPr>
          <p:cNvPr id="108" name="Google Shape;108;p26"/>
          <p:cNvSpPr/>
          <p:nvPr/>
        </p:nvSpPr>
        <p:spPr>
          <a:xfrm rot="987229">
            <a:off x="7116857" y="2682774"/>
            <a:ext cx="2092185" cy="3212952"/>
          </a:xfrm>
          <a:custGeom>
            <a:rect b="b" l="l" r="r" t="t"/>
            <a:pathLst>
              <a:path extrusionOk="0" h="5070901" w="4158563">
                <a:moveTo>
                  <a:pt x="0" y="0"/>
                </a:moveTo>
                <a:lnTo>
                  <a:pt x="4158563" y="0"/>
                </a:lnTo>
                <a:lnTo>
                  <a:pt x="4158563" y="5070901"/>
                </a:lnTo>
                <a:lnTo>
                  <a:pt x="0" y="5070901"/>
                </a:lnTo>
                <a:lnTo>
                  <a:pt x="0" y="0"/>
                </a:lnTo>
                <a:close/>
              </a:path>
            </a:pathLst>
          </a:custGeom>
          <a:blipFill rotWithShape="1">
            <a:blip r:embed="rId4">
              <a:alphaModFix/>
            </a:blip>
            <a:stretch>
              <a:fillRect b="0" l="0" r="0" t="0"/>
            </a:stretch>
          </a:blipFill>
          <a:ln>
            <a:noFill/>
          </a:ln>
        </p:spPr>
      </p:sp>
      <p:sp>
        <p:nvSpPr>
          <p:cNvPr id="109" name="Google Shape;109;p26"/>
          <p:cNvSpPr txBox="1"/>
          <p:nvPr/>
        </p:nvSpPr>
        <p:spPr>
          <a:xfrm>
            <a:off x="1465050" y="1480350"/>
            <a:ext cx="6213900" cy="218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Inter Tight"/>
              <a:buChar char="➔"/>
            </a:pPr>
            <a:r>
              <a:rPr lang="es" sz="1800">
                <a:solidFill>
                  <a:schemeClr val="dk1"/>
                </a:solidFill>
                <a:latin typeface="Red Hat Display"/>
                <a:ea typeface="Red Hat Display"/>
                <a:cs typeface="Red Hat Display"/>
                <a:sym typeface="Red Hat Display"/>
              </a:rPr>
              <a:t>La OOP es un paradigma que organiza el código en estructuras que se asemejan a objetos del mundo real, mejorando la capacidad de manejar aplicaciones de mayor complejidad. Este enfoque es ampliamente aceptado en el mundo de la programación,</a:t>
            </a:r>
            <a:endParaRPr sz="1800">
              <a:solidFill>
                <a:schemeClr val="lt1"/>
              </a:solidFill>
              <a:latin typeface="Red Hat Display"/>
              <a:ea typeface="Red Hat Display"/>
              <a:cs typeface="Red Hat Display"/>
              <a:sym typeface="Red Hat Display"/>
            </a:endParaRPr>
          </a:p>
        </p:txBody>
      </p:sp>
      <p:sp>
        <p:nvSpPr>
          <p:cNvPr id="110" name="Google Shape;110;p26"/>
          <p:cNvSpPr txBox="1"/>
          <p:nvPr>
            <p:ph type="title"/>
          </p:nvPr>
        </p:nvSpPr>
        <p:spPr>
          <a:xfrm>
            <a:off x="1342225" y="253600"/>
            <a:ext cx="64593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sz="3000">
                <a:latin typeface="Red Hat Display"/>
                <a:ea typeface="Red Hat Display"/>
                <a:cs typeface="Red Hat Display"/>
                <a:sym typeface="Red Hat Display"/>
              </a:rPr>
              <a:t>¿Que es OOP?</a:t>
            </a:r>
            <a:endParaRPr b="1" sz="3000">
              <a:latin typeface="Red Hat Display"/>
              <a:ea typeface="Red Hat Display"/>
              <a:cs typeface="Red Hat Display"/>
              <a:sym typeface="Red Hat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50A"/>
        </a:solidFill>
      </p:bgPr>
    </p:bg>
    <p:spTree>
      <p:nvGrpSpPr>
        <p:cNvPr id="114" name="Shape 114"/>
        <p:cNvGrpSpPr/>
        <p:nvPr/>
      </p:nvGrpSpPr>
      <p:grpSpPr>
        <a:xfrm>
          <a:off x="0" y="0"/>
          <a:ext cx="0" cy="0"/>
          <a:chOff x="0" y="0"/>
          <a:chExt cx="0" cy="0"/>
        </a:xfrm>
      </p:grpSpPr>
      <p:sp>
        <p:nvSpPr>
          <p:cNvPr id="115" name="Google Shape;115;p27"/>
          <p:cNvSpPr txBox="1"/>
          <p:nvPr>
            <p:ph type="title"/>
          </p:nvPr>
        </p:nvSpPr>
        <p:spPr>
          <a:xfrm>
            <a:off x="877200" y="340525"/>
            <a:ext cx="7032600" cy="45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sz="3000">
                <a:solidFill>
                  <a:schemeClr val="lt1"/>
                </a:solidFill>
                <a:latin typeface="Red Hat Display"/>
                <a:ea typeface="Red Hat Display"/>
                <a:cs typeface="Red Hat Display"/>
                <a:sym typeface="Red Hat Display"/>
              </a:rPr>
              <a:t>Programación</a:t>
            </a:r>
            <a:r>
              <a:rPr b="1" lang="es" sz="3000">
                <a:solidFill>
                  <a:schemeClr val="lt1"/>
                </a:solidFill>
                <a:latin typeface="Red Hat Display"/>
                <a:ea typeface="Red Hat Display"/>
                <a:cs typeface="Red Hat Display"/>
                <a:sym typeface="Red Hat Display"/>
              </a:rPr>
              <a:t> Orientada a Objetos</a:t>
            </a:r>
            <a:endParaRPr b="1" sz="3000">
              <a:solidFill>
                <a:schemeClr val="lt1"/>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3000">
              <a:solidFill>
                <a:schemeClr val="lt1"/>
              </a:solidFill>
              <a:latin typeface="Red Hat Display"/>
              <a:ea typeface="Red Hat Display"/>
              <a:cs typeface="Red Hat Display"/>
              <a:sym typeface="Red Hat Display"/>
            </a:endParaRPr>
          </a:p>
        </p:txBody>
      </p:sp>
      <p:sp>
        <p:nvSpPr>
          <p:cNvPr id="116" name="Google Shape;116;p27"/>
          <p:cNvSpPr/>
          <p:nvPr/>
        </p:nvSpPr>
        <p:spPr>
          <a:xfrm>
            <a:off x="311700" y="4603751"/>
            <a:ext cx="1515926" cy="302001"/>
          </a:xfrm>
          <a:custGeom>
            <a:rect b="b" l="l" r="r" t="t"/>
            <a:pathLst>
              <a:path extrusionOk="0" h="473727" w="2368635">
                <a:moveTo>
                  <a:pt x="0" y="0"/>
                </a:moveTo>
                <a:lnTo>
                  <a:pt x="2368635" y="0"/>
                </a:lnTo>
                <a:lnTo>
                  <a:pt x="2368635" y="473727"/>
                </a:lnTo>
                <a:lnTo>
                  <a:pt x="0" y="473727"/>
                </a:lnTo>
                <a:lnTo>
                  <a:pt x="0" y="0"/>
                </a:lnTo>
                <a:close/>
              </a:path>
            </a:pathLst>
          </a:custGeom>
          <a:blipFill rotWithShape="1">
            <a:blip r:embed="rId3">
              <a:alphaModFix/>
            </a:blip>
            <a:stretch>
              <a:fillRect b="0" l="0" r="0" t="0"/>
            </a:stretch>
          </a:blipFill>
          <a:ln>
            <a:noFill/>
          </a:ln>
        </p:spPr>
      </p:sp>
      <p:sp>
        <p:nvSpPr>
          <p:cNvPr id="117" name="Google Shape;117;p27"/>
          <p:cNvSpPr txBox="1"/>
          <p:nvPr/>
        </p:nvSpPr>
        <p:spPr>
          <a:xfrm>
            <a:off x="459275" y="548775"/>
            <a:ext cx="70326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lt1"/>
                </a:solidFill>
              </a:rPr>
              <a:t>La programación orientada a objetos difiere de la programación estructurada tradicional, en la que los datos y los procedimientos están separados y sin relación,</a:t>
            </a:r>
            <a:endParaRPr b="1" sz="1600">
              <a:solidFill>
                <a:schemeClr val="lt1"/>
              </a:solidFill>
            </a:endParaRPr>
          </a:p>
          <a:p>
            <a:pPr indent="0" lvl="0" marL="0" rtl="0" algn="l">
              <a:spcBef>
                <a:spcPts val="0"/>
              </a:spcBef>
              <a:spcAft>
                <a:spcPts val="0"/>
              </a:spcAft>
              <a:buNone/>
            </a:pPr>
            <a:br>
              <a:rPr b="1" lang="es" sz="1600">
                <a:solidFill>
                  <a:schemeClr val="lt1"/>
                </a:solidFill>
              </a:rPr>
            </a:br>
            <a:r>
              <a:rPr b="1" lang="es" sz="1600">
                <a:solidFill>
                  <a:schemeClr val="lt1"/>
                </a:solidFill>
              </a:rPr>
              <a:t>La programación orientada a objetos</a:t>
            </a:r>
            <a:endParaRPr b="1" sz="1600">
              <a:solidFill>
                <a:schemeClr val="lt1"/>
              </a:solidFill>
            </a:endParaRPr>
          </a:p>
          <a:p>
            <a:pPr indent="0" lvl="0" marL="0" rtl="0" algn="l">
              <a:spcBef>
                <a:spcPts val="0"/>
              </a:spcBef>
              <a:spcAft>
                <a:spcPts val="0"/>
              </a:spcAft>
              <a:buNone/>
            </a:pPr>
            <a:r>
              <a:rPr b="1" lang="es" sz="1600">
                <a:solidFill>
                  <a:schemeClr val="lt1"/>
                </a:solidFill>
              </a:rPr>
              <a:t>permite estructurar el</a:t>
            </a:r>
            <a:endParaRPr b="1" sz="1600">
              <a:solidFill>
                <a:schemeClr val="lt1"/>
              </a:solidFill>
            </a:endParaRPr>
          </a:p>
          <a:p>
            <a:pPr indent="0" lvl="0" marL="0" rtl="0" algn="l">
              <a:spcBef>
                <a:spcPts val="0"/>
              </a:spcBef>
              <a:spcAft>
                <a:spcPts val="0"/>
              </a:spcAft>
              <a:buNone/>
            </a:pPr>
            <a:r>
              <a:rPr b="1" lang="es" sz="1600">
                <a:solidFill>
                  <a:schemeClr val="lt1"/>
                </a:solidFill>
              </a:rPr>
              <a:t>código en términos de</a:t>
            </a:r>
            <a:endParaRPr b="1" sz="1600">
              <a:solidFill>
                <a:schemeClr val="lt1"/>
              </a:solidFill>
            </a:endParaRPr>
          </a:p>
          <a:p>
            <a:pPr indent="0" lvl="0" marL="0" rtl="0" algn="l">
              <a:spcBef>
                <a:spcPts val="0"/>
              </a:spcBef>
              <a:spcAft>
                <a:spcPts val="0"/>
              </a:spcAft>
              <a:buNone/>
            </a:pPr>
            <a:r>
              <a:rPr b="1" lang="es" sz="1600">
                <a:solidFill>
                  <a:schemeClr val="lt1"/>
                </a:solidFill>
              </a:rPr>
              <a:t>objetos, los cuales tienen </a:t>
            </a:r>
            <a:endParaRPr b="1" sz="1600">
              <a:solidFill>
                <a:schemeClr val="lt1"/>
              </a:solidFill>
            </a:endParaRPr>
          </a:p>
          <a:p>
            <a:pPr indent="0" lvl="0" marL="0" rtl="0" algn="l">
              <a:spcBef>
                <a:spcPts val="0"/>
              </a:spcBef>
              <a:spcAft>
                <a:spcPts val="0"/>
              </a:spcAft>
              <a:buNone/>
            </a:pPr>
            <a:r>
              <a:t/>
            </a:r>
            <a:endParaRPr b="1" sz="1600">
              <a:solidFill>
                <a:schemeClr val="lt1"/>
              </a:solidFill>
            </a:endParaRPr>
          </a:p>
          <a:p>
            <a:pPr indent="0" lvl="0" marL="0" rtl="0" algn="l">
              <a:spcBef>
                <a:spcPts val="0"/>
              </a:spcBef>
              <a:spcAft>
                <a:spcPts val="0"/>
              </a:spcAft>
              <a:buNone/>
            </a:pPr>
            <a:r>
              <a:rPr b="1" lang="es" sz="1600">
                <a:solidFill>
                  <a:schemeClr val="lt1"/>
                </a:solidFill>
              </a:rPr>
              <a:t>Atributos: es una propiedad de</a:t>
            </a:r>
            <a:r>
              <a:rPr b="1" lang="es" sz="1800">
                <a:solidFill>
                  <a:schemeClr val="lt1"/>
                </a:solidFill>
              </a:rPr>
              <a:t> un objeto que lo diferencia del resto </a:t>
            </a:r>
            <a:endParaRPr b="1" sz="1800">
              <a:solidFill>
                <a:schemeClr val="lt1"/>
              </a:solidFill>
            </a:endParaRPr>
          </a:p>
          <a:p>
            <a:pPr indent="0" lvl="0" marL="0" rtl="0" algn="l">
              <a:spcBef>
                <a:spcPts val="0"/>
              </a:spcBef>
              <a:spcAft>
                <a:spcPts val="0"/>
              </a:spcAft>
              <a:buNone/>
            </a:pPr>
            <a:r>
              <a:t/>
            </a:r>
            <a:endParaRPr b="1" sz="1800">
              <a:solidFill>
                <a:schemeClr val="lt1"/>
              </a:solidFill>
            </a:endParaRPr>
          </a:p>
          <a:p>
            <a:pPr indent="0" lvl="0" marL="0" rtl="0" algn="l">
              <a:spcBef>
                <a:spcPts val="0"/>
              </a:spcBef>
              <a:spcAft>
                <a:spcPts val="0"/>
              </a:spcAft>
              <a:buNone/>
            </a:pPr>
            <a:r>
              <a:rPr b="1" lang="es" sz="1500">
                <a:solidFill>
                  <a:schemeClr val="lt1"/>
                </a:solidFill>
              </a:rPr>
              <a:t>Métodos: Son las acciones</a:t>
            </a:r>
            <a:endParaRPr b="1" sz="1500">
              <a:solidFill>
                <a:schemeClr val="lt1"/>
              </a:solidFill>
            </a:endParaRPr>
          </a:p>
          <a:p>
            <a:pPr indent="0" lvl="0" marL="0" rtl="0" algn="l">
              <a:spcBef>
                <a:spcPts val="0"/>
              </a:spcBef>
              <a:spcAft>
                <a:spcPts val="0"/>
              </a:spcAft>
              <a:buNone/>
            </a:pPr>
            <a:r>
              <a:rPr b="1" lang="es" sz="1500">
                <a:solidFill>
                  <a:schemeClr val="lt1"/>
                </a:solidFill>
              </a:rPr>
              <a:t>(funciones) propias de la clase</a:t>
            </a:r>
            <a:endParaRPr sz="1500">
              <a:solidFill>
                <a:schemeClr val="lt1"/>
              </a:solidFill>
              <a:latin typeface="Inter Tight"/>
              <a:ea typeface="Inter Tight"/>
              <a:cs typeface="Inter Tight"/>
              <a:sym typeface="Inter Tight"/>
            </a:endParaRPr>
          </a:p>
        </p:txBody>
      </p:sp>
      <p:pic>
        <p:nvPicPr>
          <p:cNvPr id="118" name="Google Shape;118;p27"/>
          <p:cNvPicPr preferRelativeResize="0"/>
          <p:nvPr/>
        </p:nvPicPr>
        <p:blipFill>
          <a:blip r:embed="rId4">
            <a:alphaModFix/>
          </a:blip>
          <a:stretch>
            <a:fillRect/>
          </a:stretch>
        </p:blipFill>
        <p:spPr>
          <a:xfrm rot="-948207">
            <a:off x="7196569" y="-88110"/>
            <a:ext cx="1909750" cy="2314560"/>
          </a:xfrm>
          <a:prstGeom prst="rect">
            <a:avLst/>
          </a:prstGeom>
          <a:noFill/>
          <a:ln>
            <a:noFill/>
          </a:ln>
        </p:spPr>
      </p:pic>
      <p:pic>
        <p:nvPicPr>
          <p:cNvPr id="119" name="Google Shape;119;p27"/>
          <p:cNvPicPr preferRelativeResize="0"/>
          <p:nvPr/>
        </p:nvPicPr>
        <p:blipFill>
          <a:blip r:embed="rId5">
            <a:alphaModFix/>
          </a:blip>
          <a:stretch>
            <a:fillRect/>
          </a:stretch>
        </p:blipFill>
        <p:spPr>
          <a:xfrm>
            <a:off x="3957200" y="2137000"/>
            <a:ext cx="4288800" cy="258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50A"/>
        </a:solidFill>
      </p:bgPr>
    </p:bg>
    <p:spTree>
      <p:nvGrpSpPr>
        <p:cNvPr id="123" name="Shape 123"/>
        <p:cNvGrpSpPr/>
        <p:nvPr/>
      </p:nvGrpSpPr>
      <p:grpSpPr>
        <a:xfrm>
          <a:off x="0" y="0"/>
          <a:ext cx="0" cy="0"/>
          <a:chOff x="0" y="0"/>
          <a:chExt cx="0" cy="0"/>
        </a:xfrm>
      </p:grpSpPr>
      <p:sp>
        <p:nvSpPr>
          <p:cNvPr id="124" name="Google Shape;124;p28"/>
          <p:cNvSpPr/>
          <p:nvPr/>
        </p:nvSpPr>
        <p:spPr>
          <a:xfrm>
            <a:off x="311700" y="4603751"/>
            <a:ext cx="1515926" cy="302001"/>
          </a:xfrm>
          <a:custGeom>
            <a:rect b="b" l="l" r="r" t="t"/>
            <a:pathLst>
              <a:path extrusionOk="0" h="473727" w="2368635">
                <a:moveTo>
                  <a:pt x="0" y="0"/>
                </a:moveTo>
                <a:lnTo>
                  <a:pt x="2368635" y="0"/>
                </a:lnTo>
                <a:lnTo>
                  <a:pt x="2368635" y="473727"/>
                </a:lnTo>
                <a:lnTo>
                  <a:pt x="0" y="473727"/>
                </a:lnTo>
                <a:lnTo>
                  <a:pt x="0" y="0"/>
                </a:lnTo>
                <a:close/>
              </a:path>
            </a:pathLst>
          </a:custGeom>
          <a:blipFill rotWithShape="1">
            <a:blip r:embed="rId3">
              <a:alphaModFix/>
            </a:blip>
            <a:stretch>
              <a:fillRect b="0" l="0" r="0" t="0"/>
            </a:stretch>
          </a:blipFill>
          <a:ln>
            <a:noFill/>
          </a:ln>
        </p:spPr>
      </p:sp>
      <p:sp>
        <p:nvSpPr>
          <p:cNvPr id="125" name="Google Shape;125;p28"/>
          <p:cNvSpPr/>
          <p:nvPr/>
        </p:nvSpPr>
        <p:spPr>
          <a:xfrm rot="987229">
            <a:off x="7116857" y="2682774"/>
            <a:ext cx="2092185" cy="3212952"/>
          </a:xfrm>
          <a:custGeom>
            <a:rect b="b" l="l" r="r" t="t"/>
            <a:pathLst>
              <a:path extrusionOk="0" h="5070901" w="4158563">
                <a:moveTo>
                  <a:pt x="0" y="0"/>
                </a:moveTo>
                <a:lnTo>
                  <a:pt x="4158563" y="0"/>
                </a:lnTo>
                <a:lnTo>
                  <a:pt x="4158563" y="5070901"/>
                </a:lnTo>
                <a:lnTo>
                  <a:pt x="0" y="5070901"/>
                </a:lnTo>
                <a:lnTo>
                  <a:pt x="0" y="0"/>
                </a:lnTo>
                <a:close/>
              </a:path>
            </a:pathLst>
          </a:custGeom>
          <a:blipFill rotWithShape="1">
            <a:blip r:embed="rId4">
              <a:alphaModFix/>
            </a:blip>
            <a:stretch>
              <a:fillRect b="0" l="0" r="0" t="0"/>
            </a:stretch>
          </a:blipFill>
          <a:ln>
            <a:noFill/>
          </a:ln>
        </p:spPr>
      </p:sp>
      <p:sp>
        <p:nvSpPr>
          <p:cNvPr id="126" name="Google Shape;126;p28"/>
          <p:cNvSpPr txBox="1"/>
          <p:nvPr/>
        </p:nvSpPr>
        <p:spPr>
          <a:xfrm>
            <a:off x="367150" y="971475"/>
            <a:ext cx="8693100" cy="1294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Inter Tight"/>
              <a:buChar char="➔"/>
            </a:pPr>
            <a:r>
              <a:rPr lang="es" sz="1800">
                <a:solidFill>
                  <a:schemeClr val="dk1"/>
                </a:solidFill>
                <a:latin typeface="Red Hat Display"/>
                <a:ea typeface="Red Hat Display"/>
                <a:cs typeface="Red Hat Display"/>
                <a:sym typeface="Red Hat Display"/>
              </a:rPr>
              <a:t>Una clase es una especie de "plantilla" en la que se definen los atributos y métodos predeterminados de un tipo de objeto. Esta plantilla se crea para poder crear objetos fácilmente. Al método de crear nuevos objetos mediante la lectura y recuperación de los atributos y métodos de una clase se le conoce como instanciación.</a:t>
            </a:r>
            <a:endParaRPr sz="1800">
              <a:solidFill>
                <a:schemeClr val="lt1"/>
              </a:solidFill>
              <a:latin typeface="Red Hat Display"/>
              <a:ea typeface="Red Hat Display"/>
              <a:cs typeface="Red Hat Display"/>
              <a:sym typeface="Red Hat Display"/>
            </a:endParaRPr>
          </a:p>
        </p:txBody>
      </p:sp>
      <p:sp>
        <p:nvSpPr>
          <p:cNvPr id="127" name="Google Shape;127;p28"/>
          <p:cNvSpPr txBox="1"/>
          <p:nvPr>
            <p:ph type="title"/>
          </p:nvPr>
        </p:nvSpPr>
        <p:spPr>
          <a:xfrm>
            <a:off x="933475" y="49225"/>
            <a:ext cx="64593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sz="3000">
                <a:latin typeface="Red Hat Display"/>
                <a:ea typeface="Red Hat Display"/>
                <a:cs typeface="Red Hat Display"/>
                <a:sym typeface="Red Hat Display"/>
              </a:rPr>
              <a:t>Abstracción</a:t>
            </a:r>
            <a:r>
              <a:rPr b="1" lang="es" sz="3000">
                <a:latin typeface="Red Hat Display"/>
                <a:ea typeface="Red Hat Display"/>
                <a:cs typeface="Red Hat Display"/>
                <a:sym typeface="Red Hat Display"/>
              </a:rPr>
              <a:t> de Clases:</a:t>
            </a:r>
            <a:endParaRPr b="1" sz="3000">
              <a:latin typeface="Red Hat Display"/>
              <a:ea typeface="Red Hat Display"/>
              <a:cs typeface="Red Hat Display"/>
              <a:sym typeface="Red Hat Display"/>
            </a:endParaRPr>
          </a:p>
        </p:txBody>
      </p:sp>
      <p:sp>
        <p:nvSpPr>
          <p:cNvPr id="128" name="Google Shape;128;p28"/>
          <p:cNvSpPr txBox="1"/>
          <p:nvPr/>
        </p:nvSpPr>
        <p:spPr>
          <a:xfrm>
            <a:off x="1968850" y="2215050"/>
            <a:ext cx="4482000" cy="23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100">
                <a:solidFill>
                  <a:srgbClr val="188038"/>
                </a:solidFill>
                <a:latin typeface="Roboto Mono"/>
                <a:ea typeface="Roboto Mono"/>
                <a:cs typeface="Roboto Mono"/>
                <a:sym typeface="Roboto Mono"/>
              </a:rPr>
              <a:t>public class Auto</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100">
                <a:solidFill>
                  <a:srgbClr val="188038"/>
                </a:solidFill>
                <a:latin typeface="Roboto Mono"/>
                <a:ea typeface="Roboto Mono"/>
                <a:cs typeface="Roboto Mono"/>
                <a:sym typeface="Roboto Mono"/>
              </a:rPr>
              <a:t>{</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100">
                <a:solidFill>
                  <a:srgbClr val="188038"/>
                </a:solidFill>
                <a:latin typeface="Roboto Mono"/>
                <a:ea typeface="Roboto Mono"/>
                <a:cs typeface="Roboto Mono"/>
                <a:sym typeface="Roboto Mono"/>
              </a:rPr>
              <a:t>    public int puertas;</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100">
                <a:solidFill>
                  <a:srgbClr val="188038"/>
                </a:solidFill>
                <a:latin typeface="Roboto Mono"/>
                <a:ea typeface="Roboto Mono"/>
                <a:cs typeface="Roboto Mono"/>
                <a:sym typeface="Roboto Mono"/>
              </a:rPr>
              <a:t>    public string color;</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100">
                <a:solidFill>
                  <a:srgbClr val="188038"/>
                </a:solidFill>
                <a:latin typeface="Roboto Mono"/>
                <a:ea typeface="Roboto Mono"/>
                <a:cs typeface="Roboto Mono"/>
                <a:sym typeface="Roboto Mono"/>
              </a:rPr>
              <a:t>    private int velocidad;</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100">
                <a:solidFill>
                  <a:srgbClr val="188038"/>
                </a:solidFill>
                <a:latin typeface="Roboto Mono"/>
                <a:ea typeface="Roboto Mono"/>
                <a:cs typeface="Roboto Mono"/>
                <a:sym typeface="Roboto Mono"/>
              </a:rPr>
              <a:t>    public void Acelerar(int velocidadNueva)</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100">
                <a:solidFill>
                  <a:srgbClr val="188038"/>
                </a:solidFill>
                <a:latin typeface="Roboto Mono"/>
                <a:ea typeface="Roboto Mono"/>
                <a:cs typeface="Roboto Mono"/>
                <a:sym typeface="Roboto Mono"/>
              </a:rPr>
              <a:t>    {</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100">
                <a:solidFill>
                  <a:srgbClr val="188038"/>
                </a:solidFill>
                <a:latin typeface="Roboto Mono"/>
                <a:ea typeface="Roboto Mono"/>
                <a:cs typeface="Roboto Mono"/>
                <a:sym typeface="Roboto Mono"/>
              </a:rPr>
              <a:t>        this.velocidad = velocidadNueva;</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100">
                <a:solidFill>
                  <a:srgbClr val="188038"/>
                </a:solidFill>
                <a:latin typeface="Roboto Mono"/>
                <a:ea typeface="Roboto Mono"/>
                <a:cs typeface="Roboto Mono"/>
                <a:sym typeface="Roboto Mono"/>
              </a:rPr>
              <a:t>    }</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100">
                <a:solidFill>
                  <a:srgbClr val="188038"/>
                </a:solidFill>
                <a:latin typeface="Roboto Mono"/>
                <a:ea typeface="Roboto Mono"/>
                <a:cs typeface="Roboto Mono"/>
                <a:sym typeface="Roboto Mono"/>
              </a:rPr>
              <a:t>}</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50A"/>
        </a:solidFill>
      </p:bgPr>
    </p:bg>
    <p:spTree>
      <p:nvGrpSpPr>
        <p:cNvPr id="132" name="Shape 132"/>
        <p:cNvGrpSpPr/>
        <p:nvPr/>
      </p:nvGrpSpPr>
      <p:grpSpPr>
        <a:xfrm>
          <a:off x="0" y="0"/>
          <a:ext cx="0" cy="0"/>
          <a:chOff x="0" y="0"/>
          <a:chExt cx="0" cy="0"/>
        </a:xfrm>
      </p:grpSpPr>
      <p:sp>
        <p:nvSpPr>
          <p:cNvPr id="133" name="Google Shape;133;p29"/>
          <p:cNvSpPr txBox="1"/>
          <p:nvPr>
            <p:ph type="title"/>
          </p:nvPr>
        </p:nvSpPr>
        <p:spPr>
          <a:xfrm>
            <a:off x="704700" y="147900"/>
            <a:ext cx="7832700" cy="46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s" sz="3000">
                <a:solidFill>
                  <a:schemeClr val="lt1"/>
                </a:solidFill>
                <a:latin typeface="Red Hat Display"/>
                <a:ea typeface="Red Hat Display"/>
                <a:cs typeface="Red Hat Display"/>
                <a:sym typeface="Red Hat Display"/>
              </a:rPr>
              <a:t>P</a:t>
            </a:r>
            <a:endParaRPr b="1" sz="3000">
              <a:solidFill>
                <a:schemeClr val="lt1"/>
              </a:solidFill>
              <a:latin typeface="Red Hat Display"/>
              <a:ea typeface="Red Hat Display"/>
              <a:cs typeface="Red Hat Display"/>
              <a:sym typeface="Red Hat Display"/>
            </a:endParaRPr>
          </a:p>
          <a:p>
            <a:pPr indent="0" lvl="0" marL="0" rtl="0" algn="ctr">
              <a:spcBef>
                <a:spcPts val="0"/>
              </a:spcBef>
              <a:spcAft>
                <a:spcPts val="0"/>
              </a:spcAft>
              <a:buNone/>
            </a:pPr>
            <a:r>
              <a:rPr b="1" lang="es" sz="3000">
                <a:solidFill>
                  <a:schemeClr val="lt1"/>
                </a:solidFill>
                <a:latin typeface="Red Hat Display"/>
                <a:ea typeface="Red Hat Display"/>
                <a:cs typeface="Red Hat Display"/>
                <a:sym typeface="Red Hat Display"/>
              </a:rPr>
              <a:t>Principios básicos de OOP son:</a:t>
            </a:r>
            <a:endParaRPr b="1" sz="3000">
              <a:solidFill>
                <a:schemeClr val="lt1"/>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3000">
              <a:solidFill>
                <a:schemeClr val="lt1"/>
              </a:solidFill>
              <a:latin typeface="Red Hat Display"/>
              <a:ea typeface="Red Hat Display"/>
              <a:cs typeface="Red Hat Display"/>
              <a:sym typeface="Red Hat Display"/>
            </a:endParaRPr>
          </a:p>
        </p:txBody>
      </p:sp>
      <p:sp>
        <p:nvSpPr>
          <p:cNvPr id="134" name="Google Shape;134;p29"/>
          <p:cNvSpPr/>
          <p:nvPr/>
        </p:nvSpPr>
        <p:spPr>
          <a:xfrm>
            <a:off x="311700" y="4603751"/>
            <a:ext cx="1515926" cy="302001"/>
          </a:xfrm>
          <a:custGeom>
            <a:rect b="b" l="l" r="r" t="t"/>
            <a:pathLst>
              <a:path extrusionOk="0" h="473727" w="2368635">
                <a:moveTo>
                  <a:pt x="0" y="0"/>
                </a:moveTo>
                <a:lnTo>
                  <a:pt x="2368635" y="0"/>
                </a:lnTo>
                <a:lnTo>
                  <a:pt x="2368635" y="473727"/>
                </a:lnTo>
                <a:lnTo>
                  <a:pt x="0" y="473727"/>
                </a:lnTo>
                <a:lnTo>
                  <a:pt x="0" y="0"/>
                </a:lnTo>
                <a:close/>
              </a:path>
            </a:pathLst>
          </a:custGeom>
          <a:blipFill rotWithShape="1">
            <a:blip r:embed="rId3">
              <a:alphaModFix/>
            </a:blip>
            <a:stretch>
              <a:fillRect b="0" l="0" r="0" t="0"/>
            </a:stretch>
          </a:blipFill>
          <a:ln>
            <a:noFill/>
          </a:ln>
        </p:spPr>
      </p:sp>
      <p:sp>
        <p:nvSpPr>
          <p:cNvPr id="135" name="Google Shape;135;p29"/>
          <p:cNvSpPr txBox="1"/>
          <p:nvPr/>
        </p:nvSpPr>
        <p:spPr>
          <a:xfrm>
            <a:off x="655650" y="517650"/>
            <a:ext cx="7930800" cy="4108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Char char="➔"/>
            </a:pPr>
            <a:r>
              <a:rPr b="1" lang="es" sz="2000">
                <a:solidFill>
                  <a:schemeClr val="lt1"/>
                </a:solidFill>
                <a:latin typeface="Inter Tight"/>
                <a:ea typeface="Inter Tight"/>
                <a:cs typeface="Inter Tight"/>
                <a:sym typeface="Inter Tight"/>
              </a:rPr>
              <a:t>Abstracción</a:t>
            </a:r>
            <a:r>
              <a:rPr lang="es" sz="1800">
                <a:solidFill>
                  <a:schemeClr val="lt1"/>
                </a:solidFill>
                <a:latin typeface="Inter Tight"/>
                <a:ea typeface="Inter Tight"/>
                <a:cs typeface="Inter Tight"/>
                <a:sym typeface="Inter Tight"/>
              </a:rPr>
              <a:t>:  Modelar los atributos y </a:t>
            </a:r>
            <a:r>
              <a:rPr lang="es" sz="1800">
                <a:solidFill>
                  <a:schemeClr val="lt1"/>
                </a:solidFill>
                <a:latin typeface="Inter Tight"/>
                <a:ea typeface="Inter Tight"/>
                <a:cs typeface="Inter Tight"/>
                <a:sym typeface="Inter Tight"/>
              </a:rPr>
              <a:t>métodos correspondiente d</a:t>
            </a:r>
            <a:r>
              <a:rPr lang="es" sz="1800">
                <a:solidFill>
                  <a:schemeClr val="lt1"/>
                </a:solidFill>
                <a:latin typeface="Inter Tight"/>
                <a:ea typeface="Inter Tight"/>
                <a:cs typeface="Inter Tight"/>
                <a:sym typeface="Inter Tight"/>
              </a:rPr>
              <a:t>e cada entidad como clases para definir una representación abstracta de un sistema.</a:t>
            </a:r>
            <a:br>
              <a:rPr lang="es" sz="1800">
                <a:solidFill>
                  <a:schemeClr val="lt1"/>
                </a:solidFill>
                <a:latin typeface="Inter Tight"/>
                <a:ea typeface="Inter Tight"/>
                <a:cs typeface="Inter Tight"/>
                <a:sym typeface="Inter Tight"/>
              </a:rPr>
            </a:br>
            <a:endParaRPr sz="1800">
              <a:solidFill>
                <a:schemeClr val="lt1"/>
              </a:solidFill>
              <a:latin typeface="Inter Tight"/>
              <a:ea typeface="Inter Tight"/>
              <a:cs typeface="Inter Tight"/>
              <a:sym typeface="Inter Tight"/>
            </a:endParaRPr>
          </a:p>
          <a:p>
            <a:pPr indent="-342900" lvl="0" marL="457200" rtl="0" algn="l">
              <a:lnSpc>
                <a:spcPct val="115000"/>
              </a:lnSpc>
              <a:spcBef>
                <a:spcPts val="0"/>
              </a:spcBef>
              <a:spcAft>
                <a:spcPts val="0"/>
              </a:spcAft>
              <a:buClr>
                <a:schemeClr val="lt1"/>
              </a:buClr>
              <a:buSzPts val="1800"/>
              <a:buChar char="➔"/>
            </a:pPr>
            <a:r>
              <a:rPr b="1" lang="es" sz="2000">
                <a:solidFill>
                  <a:schemeClr val="lt1"/>
                </a:solidFill>
                <a:latin typeface="Inter Tight"/>
                <a:ea typeface="Inter Tight"/>
                <a:cs typeface="Inter Tight"/>
                <a:sym typeface="Inter Tight"/>
              </a:rPr>
              <a:t>Encapsulación</a:t>
            </a:r>
            <a:r>
              <a:rPr lang="es" sz="1800">
                <a:solidFill>
                  <a:schemeClr val="lt1"/>
                </a:solidFill>
                <a:latin typeface="Inter Tight"/>
                <a:ea typeface="Inter Tight"/>
                <a:cs typeface="Inter Tight"/>
                <a:sym typeface="Inter Tight"/>
              </a:rPr>
              <a:t>:  ocultar el estado interno y la funcionalidad de un objeto y permitir solo el acceso a través de un conjunto público de funciones.</a:t>
            </a:r>
            <a:br>
              <a:rPr lang="es" sz="1800">
                <a:solidFill>
                  <a:schemeClr val="lt1"/>
                </a:solidFill>
                <a:latin typeface="Inter Tight"/>
                <a:ea typeface="Inter Tight"/>
                <a:cs typeface="Inter Tight"/>
                <a:sym typeface="Inter Tight"/>
              </a:rPr>
            </a:br>
            <a:endParaRPr sz="1800">
              <a:solidFill>
                <a:schemeClr val="lt1"/>
              </a:solidFill>
              <a:latin typeface="Inter Tight"/>
              <a:ea typeface="Inter Tight"/>
              <a:cs typeface="Inter Tight"/>
              <a:sym typeface="Inter Tight"/>
            </a:endParaRPr>
          </a:p>
          <a:p>
            <a:pPr indent="-342900" lvl="0" marL="457200" rtl="0" algn="l">
              <a:lnSpc>
                <a:spcPct val="115000"/>
              </a:lnSpc>
              <a:spcBef>
                <a:spcPts val="0"/>
              </a:spcBef>
              <a:spcAft>
                <a:spcPts val="0"/>
              </a:spcAft>
              <a:buClr>
                <a:schemeClr val="lt1"/>
              </a:buClr>
              <a:buSzPts val="1800"/>
              <a:buChar char="➔"/>
            </a:pPr>
            <a:r>
              <a:rPr b="1" lang="es" sz="2000">
                <a:solidFill>
                  <a:schemeClr val="lt1"/>
                </a:solidFill>
                <a:latin typeface="Inter Tight"/>
                <a:ea typeface="Inter Tight"/>
                <a:cs typeface="Inter Tight"/>
                <a:sym typeface="Inter Tight"/>
              </a:rPr>
              <a:t>Herencia</a:t>
            </a:r>
            <a:r>
              <a:rPr lang="es" sz="1800">
                <a:solidFill>
                  <a:schemeClr val="lt1"/>
                </a:solidFill>
                <a:latin typeface="Inter Tight"/>
                <a:ea typeface="Inter Tight"/>
                <a:cs typeface="Inter Tight"/>
                <a:sym typeface="Inter Tight"/>
              </a:rPr>
              <a:t>:  capacidad de crear nuevas abstracciones basadas en abstracciones existentes en otra clase.</a:t>
            </a:r>
            <a:br>
              <a:rPr lang="es" sz="1800">
                <a:solidFill>
                  <a:schemeClr val="lt1"/>
                </a:solidFill>
                <a:latin typeface="Inter Tight"/>
                <a:ea typeface="Inter Tight"/>
                <a:cs typeface="Inter Tight"/>
                <a:sym typeface="Inter Tight"/>
              </a:rPr>
            </a:br>
            <a:endParaRPr sz="1800">
              <a:solidFill>
                <a:schemeClr val="lt1"/>
              </a:solidFill>
              <a:latin typeface="Inter Tight"/>
              <a:ea typeface="Inter Tight"/>
              <a:cs typeface="Inter Tight"/>
              <a:sym typeface="Inter Tight"/>
            </a:endParaRPr>
          </a:p>
          <a:p>
            <a:pPr indent="-342900" lvl="0" marL="457200" rtl="0" algn="l">
              <a:lnSpc>
                <a:spcPct val="115000"/>
              </a:lnSpc>
              <a:spcBef>
                <a:spcPts val="0"/>
              </a:spcBef>
              <a:spcAft>
                <a:spcPts val="0"/>
              </a:spcAft>
              <a:buClr>
                <a:schemeClr val="lt1"/>
              </a:buClr>
              <a:buSzPts val="1800"/>
              <a:buChar char="➔"/>
            </a:pPr>
            <a:r>
              <a:rPr b="1" lang="es" sz="2000">
                <a:solidFill>
                  <a:schemeClr val="lt1"/>
                </a:solidFill>
                <a:latin typeface="Inter Tight"/>
                <a:ea typeface="Inter Tight"/>
                <a:cs typeface="Inter Tight"/>
                <a:sym typeface="Inter Tight"/>
              </a:rPr>
              <a:t>Polimorfismo</a:t>
            </a:r>
            <a:r>
              <a:rPr lang="es" sz="1800">
                <a:solidFill>
                  <a:schemeClr val="lt1"/>
                </a:solidFill>
                <a:latin typeface="Inter Tight"/>
                <a:ea typeface="Inter Tight"/>
                <a:cs typeface="Inter Tight"/>
                <a:sym typeface="Inter Tight"/>
              </a:rPr>
              <a:t>:  capacidad de implementar propiedades o métodos heredados de maneras diferentes en varias abstracciones.</a:t>
            </a:r>
            <a:endParaRPr sz="1800">
              <a:solidFill>
                <a:schemeClr val="lt1"/>
              </a:solidFill>
              <a:latin typeface="Inter Tight"/>
              <a:ea typeface="Inter Tight"/>
              <a:cs typeface="Inter Tight"/>
              <a:sym typeface="Inter T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50A"/>
        </a:solidFill>
      </p:bgPr>
    </p:bg>
    <p:spTree>
      <p:nvGrpSpPr>
        <p:cNvPr id="139" name="Shape 139"/>
        <p:cNvGrpSpPr/>
        <p:nvPr/>
      </p:nvGrpSpPr>
      <p:grpSpPr>
        <a:xfrm>
          <a:off x="0" y="0"/>
          <a:ext cx="0" cy="0"/>
          <a:chOff x="0" y="0"/>
          <a:chExt cx="0" cy="0"/>
        </a:xfrm>
      </p:grpSpPr>
      <p:sp>
        <p:nvSpPr>
          <p:cNvPr id="140" name="Google Shape;140;p30"/>
          <p:cNvSpPr txBox="1"/>
          <p:nvPr>
            <p:ph type="title"/>
          </p:nvPr>
        </p:nvSpPr>
        <p:spPr>
          <a:xfrm>
            <a:off x="1342225" y="253600"/>
            <a:ext cx="64593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sz="3000">
                <a:solidFill>
                  <a:schemeClr val="lt1"/>
                </a:solidFill>
                <a:latin typeface="Red Hat Display"/>
                <a:ea typeface="Red Hat Display"/>
                <a:cs typeface="Red Hat Display"/>
                <a:sym typeface="Red Hat Display"/>
              </a:rPr>
              <a:t>Los Objetos y </a:t>
            </a:r>
            <a:r>
              <a:rPr b="1" lang="es" sz="3000">
                <a:solidFill>
                  <a:schemeClr val="lt1"/>
                </a:solidFill>
                <a:latin typeface="Red Hat Display"/>
                <a:ea typeface="Red Hat Display"/>
                <a:cs typeface="Red Hat Display"/>
                <a:sym typeface="Red Hat Display"/>
              </a:rPr>
              <a:t>cómo</a:t>
            </a:r>
            <a:r>
              <a:rPr b="1" lang="es" sz="3000">
                <a:solidFill>
                  <a:schemeClr val="lt1"/>
                </a:solidFill>
                <a:latin typeface="Red Hat Display"/>
                <a:ea typeface="Red Hat Display"/>
                <a:cs typeface="Red Hat Display"/>
                <a:sym typeface="Red Hat Display"/>
              </a:rPr>
              <a:t> instanciarlos:</a:t>
            </a:r>
            <a:endParaRPr b="1" sz="3000">
              <a:solidFill>
                <a:schemeClr val="lt1"/>
              </a:solidFill>
              <a:latin typeface="Red Hat Display"/>
              <a:ea typeface="Red Hat Display"/>
              <a:cs typeface="Red Hat Display"/>
              <a:sym typeface="Red Hat Display"/>
            </a:endParaRPr>
          </a:p>
        </p:txBody>
      </p:sp>
      <p:sp>
        <p:nvSpPr>
          <p:cNvPr id="141" name="Google Shape;141;p30"/>
          <p:cNvSpPr/>
          <p:nvPr/>
        </p:nvSpPr>
        <p:spPr>
          <a:xfrm>
            <a:off x="311700" y="4603751"/>
            <a:ext cx="1515926" cy="302001"/>
          </a:xfrm>
          <a:custGeom>
            <a:rect b="b" l="l" r="r" t="t"/>
            <a:pathLst>
              <a:path extrusionOk="0" h="473727" w="2368635">
                <a:moveTo>
                  <a:pt x="0" y="0"/>
                </a:moveTo>
                <a:lnTo>
                  <a:pt x="2368635" y="0"/>
                </a:lnTo>
                <a:lnTo>
                  <a:pt x="2368635" y="473727"/>
                </a:lnTo>
                <a:lnTo>
                  <a:pt x="0" y="473727"/>
                </a:lnTo>
                <a:lnTo>
                  <a:pt x="0" y="0"/>
                </a:lnTo>
                <a:close/>
              </a:path>
            </a:pathLst>
          </a:custGeom>
          <a:blipFill rotWithShape="1">
            <a:blip r:embed="rId3">
              <a:alphaModFix/>
            </a:blip>
            <a:stretch>
              <a:fillRect b="0" l="0" r="0" t="0"/>
            </a:stretch>
          </a:blipFill>
          <a:ln>
            <a:noFill/>
          </a:ln>
        </p:spPr>
      </p:sp>
      <p:sp>
        <p:nvSpPr>
          <p:cNvPr id="142" name="Google Shape;142;p30"/>
          <p:cNvSpPr txBox="1"/>
          <p:nvPr/>
        </p:nvSpPr>
        <p:spPr>
          <a:xfrm>
            <a:off x="449925" y="913150"/>
            <a:ext cx="54354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Inter Tight"/>
              <a:buChar char="➔"/>
            </a:pPr>
            <a:r>
              <a:rPr lang="es" sz="1800">
                <a:solidFill>
                  <a:schemeClr val="lt1"/>
                </a:solidFill>
                <a:latin typeface="Inter Tight"/>
                <a:ea typeface="Inter Tight"/>
                <a:cs typeface="Inter Tight"/>
                <a:sym typeface="Inter Tight"/>
              </a:rPr>
              <a:t>Un objeto es una instancia de una clase, creado con la palabra clave </a:t>
            </a:r>
            <a:r>
              <a:rPr lang="es" sz="1800">
                <a:solidFill>
                  <a:srgbClr val="00FF00"/>
                </a:solidFill>
                <a:latin typeface="Inter Tight"/>
                <a:ea typeface="Inter Tight"/>
                <a:cs typeface="Inter Tight"/>
                <a:sym typeface="Inter Tight"/>
              </a:rPr>
              <a:t>new</a:t>
            </a:r>
            <a:r>
              <a:rPr lang="es" sz="1800">
                <a:solidFill>
                  <a:schemeClr val="lt1"/>
                </a:solidFill>
                <a:latin typeface="Inter Tight"/>
                <a:ea typeface="Inter Tight"/>
                <a:cs typeface="Inter Tight"/>
                <a:sym typeface="Inter Tight"/>
              </a:rPr>
              <a:t>. </a:t>
            </a:r>
            <a:br>
              <a:rPr lang="es" sz="1800">
                <a:solidFill>
                  <a:schemeClr val="lt1"/>
                </a:solidFill>
                <a:latin typeface="Inter Tight"/>
                <a:ea typeface="Inter Tight"/>
                <a:cs typeface="Inter Tight"/>
                <a:sym typeface="Inter Tight"/>
              </a:rPr>
            </a:br>
            <a:endParaRPr sz="1800">
              <a:solidFill>
                <a:schemeClr val="lt1"/>
              </a:solidFill>
              <a:latin typeface="Inter Tight"/>
              <a:ea typeface="Inter Tight"/>
              <a:cs typeface="Inter Tight"/>
              <a:sym typeface="Inter Tight"/>
            </a:endParaRPr>
          </a:p>
          <a:p>
            <a:pPr indent="-342900" lvl="0" marL="457200" rtl="0" algn="l">
              <a:spcBef>
                <a:spcPts val="0"/>
              </a:spcBef>
              <a:spcAft>
                <a:spcPts val="0"/>
              </a:spcAft>
              <a:buClr>
                <a:schemeClr val="lt1"/>
              </a:buClr>
              <a:buSzPts val="1800"/>
              <a:buFont typeface="Inter Tight"/>
              <a:buChar char="➔"/>
            </a:pPr>
            <a:r>
              <a:rPr lang="es" sz="1800">
                <a:solidFill>
                  <a:schemeClr val="lt1"/>
                </a:solidFill>
                <a:latin typeface="Inter Tight"/>
                <a:ea typeface="Inter Tight"/>
                <a:cs typeface="Inter Tight"/>
                <a:sym typeface="Inter Tight"/>
              </a:rPr>
              <a:t>Al crear un objeto, sus propiedades y métodos están disponibles para manipulación y consulta. La instancia se puede modificar y acceder mediante el uso de métodos y asignación de valores.</a:t>
            </a:r>
            <a:endParaRPr sz="1800">
              <a:solidFill>
                <a:schemeClr val="lt1"/>
              </a:solidFill>
              <a:latin typeface="Inter Tight"/>
              <a:ea typeface="Inter Tight"/>
              <a:cs typeface="Inter Tight"/>
              <a:sym typeface="Inter Tight"/>
            </a:endParaRPr>
          </a:p>
        </p:txBody>
      </p:sp>
      <p:pic>
        <p:nvPicPr>
          <p:cNvPr id="143" name="Google Shape;143;p30"/>
          <p:cNvPicPr preferRelativeResize="0"/>
          <p:nvPr/>
        </p:nvPicPr>
        <p:blipFill>
          <a:blip r:embed="rId4">
            <a:alphaModFix/>
          </a:blip>
          <a:stretch>
            <a:fillRect/>
          </a:stretch>
        </p:blipFill>
        <p:spPr>
          <a:xfrm>
            <a:off x="6424401" y="2705950"/>
            <a:ext cx="2035475" cy="2035475"/>
          </a:xfrm>
          <a:prstGeom prst="rect">
            <a:avLst/>
          </a:prstGeom>
          <a:noFill/>
          <a:ln>
            <a:noFill/>
          </a:ln>
        </p:spPr>
      </p:pic>
      <p:sp>
        <p:nvSpPr>
          <p:cNvPr id="144" name="Google Shape;144;p30"/>
          <p:cNvSpPr txBox="1"/>
          <p:nvPr/>
        </p:nvSpPr>
        <p:spPr>
          <a:xfrm>
            <a:off x="719025" y="3218350"/>
            <a:ext cx="41766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600">
                <a:solidFill>
                  <a:srgbClr val="188038"/>
                </a:solidFill>
                <a:latin typeface="Roboto Mono"/>
                <a:ea typeface="Roboto Mono"/>
                <a:cs typeface="Roboto Mono"/>
                <a:sym typeface="Roboto Mono"/>
              </a:rPr>
              <a:t>Auto miAuto = new Auto();</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600">
                <a:solidFill>
                  <a:srgbClr val="188038"/>
                </a:solidFill>
                <a:latin typeface="Roboto Mono"/>
                <a:ea typeface="Roboto Mono"/>
                <a:cs typeface="Roboto Mono"/>
                <a:sym typeface="Roboto Mono"/>
              </a:rPr>
              <a:t>miAuto.color = "verde";</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600">
                <a:solidFill>
                  <a:srgbClr val="188038"/>
                </a:solidFill>
                <a:latin typeface="Roboto Mono"/>
                <a:ea typeface="Roboto Mono"/>
                <a:cs typeface="Roboto Mono"/>
                <a:sym typeface="Roboto Mono"/>
              </a:rPr>
              <a:t>miAuto.Acelerar(80);</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50A"/>
        </a:solidFill>
      </p:bgPr>
    </p:bg>
    <p:spTree>
      <p:nvGrpSpPr>
        <p:cNvPr id="148" name="Shape 148"/>
        <p:cNvGrpSpPr/>
        <p:nvPr/>
      </p:nvGrpSpPr>
      <p:grpSpPr>
        <a:xfrm>
          <a:off x="0" y="0"/>
          <a:ext cx="0" cy="0"/>
          <a:chOff x="0" y="0"/>
          <a:chExt cx="0" cy="0"/>
        </a:xfrm>
      </p:grpSpPr>
      <p:sp>
        <p:nvSpPr>
          <p:cNvPr id="149" name="Google Shape;149;p31"/>
          <p:cNvSpPr txBox="1"/>
          <p:nvPr>
            <p:ph type="title"/>
          </p:nvPr>
        </p:nvSpPr>
        <p:spPr>
          <a:xfrm>
            <a:off x="0" y="0"/>
            <a:ext cx="5625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sz="3000">
                <a:latin typeface="Red Hat Display"/>
                <a:ea typeface="Red Hat Display"/>
                <a:cs typeface="Red Hat Display"/>
                <a:sym typeface="Red Hat Display"/>
              </a:rPr>
              <a:t>Encapsulamiento</a:t>
            </a:r>
            <a:endParaRPr b="1" sz="3000">
              <a:latin typeface="Red Hat Display"/>
              <a:ea typeface="Red Hat Display"/>
              <a:cs typeface="Red Hat Display"/>
              <a:sym typeface="Red Hat Display"/>
            </a:endParaRPr>
          </a:p>
        </p:txBody>
      </p:sp>
      <p:sp>
        <p:nvSpPr>
          <p:cNvPr id="150" name="Google Shape;150;p31"/>
          <p:cNvSpPr/>
          <p:nvPr/>
        </p:nvSpPr>
        <p:spPr>
          <a:xfrm>
            <a:off x="311700" y="4603751"/>
            <a:ext cx="1515926" cy="302001"/>
          </a:xfrm>
          <a:custGeom>
            <a:rect b="b" l="l" r="r" t="t"/>
            <a:pathLst>
              <a:path extrusionOk="0" h="473727" w="2368635">
                <a:moveTo>
                  <a:pt x="0" y="0"/>
                </a:moveTo>
                <a:lnTo>
                  <a:pt x="2368635" y="0"/>
                </a:lnTo>
                <a:lnTo>
                  <a:pt x="2368635" y="473727"/>
                </a:lnTo>
                <a:lnTo>
                  <a:pt x="0" y="473727"/>
                </a:lnTo>
                <a:lnTo>
                  <a:pt x="0" y="0"/>
                </a:lnTo>
                <a:close/>
              </a:path>
            </a:pathLst>
          </a:custGeom>
          <a:blipFill rotWithShape="1">
            <a:blip r:embed="rId3">
              <a:alphaModFix/>
            </a:blip>
            <a:stretch>
              <a:fillRect b="0" l="0" r="0" t="0"/>
            </a:stretch>
          </a:blipFill>
          <a:ln>
            <a:noFill/>
          </a:ln>
        </p:spPr>
      </p:sp>
      <p:sp>
        <p:nvSpPr>
          <p:cNvPr id="151" name="Google Shape;151;p31"/>
          <p:cNvSpPr/>
          <p:nvPr/>
        </p:nvSpPr>
        <p:spPr>
          <a:xfrm rot="987229">
            <a:off x="7116857" y="2682774"/>
            <a:ext cx="2092185" cy="3212952"/>
          </a:xfrm>
          <a:custGeom>
            <a:rect b="b" l="l" r="r" t="t"/>
            <a:pathLst>
              <a:path extrusionOk="0" h="5070901" w="4158563">
                <a:moveTo>
                  <a:pt x="0" y="0"/>
                </a:moveTo>
                <a:lnTo>
                  <a:pt x="4158563" y="0"/>
                </a:lnTo>
                <a:lnTo>
                  <a:pt x="4158563" y="5070901"/>
                </a:lnTo>
                <a:lnTo>
                  <a:pt x="0" y="5070901"/>
                </a:lnTo>
                <a:lnTo>
                  <a:pt x="0" y="0"/>
                </a:lnTo>
                <a:close/>
              </a:path>
            </a:pathLst>
          </a:custGeom>
          <a:blipFill rotWithShape="1">
            <a:blip r:embed="rId4">
              <a:alphaModFix/>
            </a:blip>
            <a:stretch>
              <a:fillRect b="0" l="0" r="0" t="0"/>
            </a:stretch>
          </a:blipFill>
          <a:ln>
            <a:noFill/>
          </a:ln>
        </p:spPr>
      </p:sp>
      <p:sp>
        <p:nvSpPr>
          <p:cNvPr id="152" name="Google Shape;152;p31"/>
          <p:cNvSpPr txBox="1"/>
          <p:nvPr/>
        </p:nvSpPr>
        <p:spPr>
          <a:xfrm>
            <a:off x="311700" y="956850"/>
            <a:ext cx="5993100" cy="188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Inter Tight"/>
              <a:buChar char="➔"/>
            </a:pPr>
            <a:r>
              <a:rPr lang="es" sz="1800">
                <a:solidFill>
                  <a:schemeClr val="dk1"/>
                </a:solidFill>
                <a:latin typeface="Red Hat Display"/>
                <a:ea typeface="Red Hat Display"/>
                <a:cs typeface="Red Hat Display"/>
                <a:sym typeface="Red Hat Display"/>
              </a:rPr>
              <a:t>public: Son accesibles a lo largo de todo el proyecto</a:t>
            </a:r>
            <a:br>
              <a:rPr lang="es" sz="1800">
                <a:solidFill>
                  <a:schemeClr val="dk1"/>
                </a:solidFill>
                <a:latin typeface="Red Hat Display"/>
                <a:ea typeface="Red Hat Display"/>
                <a:cs typeface="Red Hat Display"/>
                <a:sym typeface="Red Hat Display"/>
              </a:rPr>
            </a:br>
            <a:endParaRPr sz="1800">
              <a:solidFill>
                <a:schemeClr val="dk1"/>
              </a:solidFill>
              <a:latin typeface="Red Hat Display"/>
              <a:ea typeface="Red Hat Display"/>
              <a:cs typeface="Red Hat Display"/>
              <a:sym typeface="Red Hat Display"/>
            </a:endParaRPr>
          </a:p>
          <a:p>
            <a:pPr indent="-342900" lvl="0" marL="457200" rtl="0" algn="l">
              <a:spcBef>
                <a:spcPts val="0"/>
              </a:spcBef>
              <a:spcAft>
                <a:spcPts val="0"/>
              </a:spcAft>
              <a:buClr>
                <a:schemeClr val="dk1"/>
              </a:buClr>
              <a:buSzPts val="1800"/>
              <a:buFont typeface="Red Hat Display"/>
              <a:buChar char="➔"/>
            </a:pPr>
            <a:r>
              <a:rPr lang="es" sz="1800">
                <a:solidFill>
                  <a:schemeClr val="dk1"/>
                </a:solidFill>
                <a:latin typeface="Red Hat Display"/>
                <a:ea typeface="Red Hat Display"/>
                <a:cs typeface="Red Hat Display"/>
                <a:sym typeface="Red Hat Display"/>
              </a:rPr>
              <a:t>private: Son accesible </a:t>
            </a:r>
            <a:r>
              <a:rPr lang="es" sz="1800">
                <a:solidFill>
                  <a:schemeClr val="dk1"/>
                </a:solidFill>
                <a:latin typeface="Red Hat Display"/>
                <a:ea typeface="Red Hat Display"/>
                <a:cs typeface="Red Hat Display"/>
                <a:sym typeface="Red Hat Display"/>
              </a:rPr>
              <a:t>sólo</a:t>
            </a:r>
            <a:r>
              <a:rPr lang="es" sz="1800">
                <a:solidFill>
                  <a:schemeClr val="dk1"/>
                </a:solidFill>
                <a:latin typeface="Red Hat Display"/>
                <a:ea typeface="Red Hat Display"/>
                <a:cs typeface="Red Hat Display"/>
                <a:sym typeface="Red Hat Display"/>
              </a:rPr>
              <a:t> dentro de la clase</a:t>
            </a:r>
            <a:br>
              <a:rPr lang="es" sz="1800">
                <a:solidFill>
                  <a:schemeClr val="dk1"/>
                </a:solidFill>
                <a:latin typeface="Red Hat Display"/>
                <a:ea typeface="Red Hat Display"/>
                <a:cs typeface="Red Hat Display"/>
                <a:sym typeface="Red Hat Display"/>
              </a:rPr>
            </a:br>
            <a:endParaRPr sz="1800">
              <a:solidFill>
                <a:schemeClr val="dk1"/>
              </a:solidFill>
              <a:latin typeface="Red Hat Display"/>
              <a:ea typeface="Red Hat Display"/>
              <a:cs typeface="Red Hat Display"/>
              <a:sym typeface="Red Hat Display"/>
            </a:endParaRPr>
          </a:p>
          <a:p>
            <a:pPr indent="-342900" lvl="0" marL="457200" rtl="0" algn="l">
              <a:spcBef>
                <a:spcPts val="0"/>
              </a:spcBef>
              <a:spcAft>
                <a:spcPts val="0"/>
              </a:spcAft>
              <a:buClr>
                <a:schemeClr val="dk1"/>
              </a:buClr>
              <a:buSzPts val="1800"/>
              <a:buFont typeface="Red Hat Display"/>
              <a:buChar char="➔"/>
            </a:pPr>
            <a:r>
              <a:rPr lang="es" sz="1800">
                <a:solidFill>
                  <a:schemeClr val="dk1"/>
                </a:solidFill>
                <a:latin typeface="Red Hat Display"/>
                <a:ea typeface="Red Hat Display"/>
                <a:cs typeface="Red Hat Display"/>
                <a:sym typeface="Red Hat Display"/>
              </a:rPr>
              <a:t>protected: Son accesibles dentro de la clase y de las clases </a:t>
            </a:r>
            <a:r>
              <a:rPr lang="es" sz="1800">
                <a:solidFill>
                  <a:schemeClr val="dk1"/>
                </a:solidFill>
                <a:latin typeface="Red Hat Display"/>
                <a:ea typeface="Red Hat Display"/>
                <a:cs typeface="Red Hat Display"/>
                <a:sym typeface="Red Hat Display"/>
              </a:rPr>
              <a:t>heredadas</a:t>
            </a:r>
            <a:endParaRPr sz="1800">
              <a:solidFill>
                <a:schemeClr val="dk1"/>
              </a:solidFill>
              <a:latin typeface="Red Hat Display"/>
              <a:ea typeface="Red Hat Display"/>
              <a:cs typeface="Red Hat Display"/>
              <a:sym typeface="Red Hat Display"/>
            </a:endParaRPr>
          </a:p>
          <a:p>
            <a:pPr indent="0" lvl="0" marL="457200" rtl="0" algn="l">
              <a:spcBef>
                <a:spcPts val="0"/>
              </a:spcBef>
              <a:spcAft>
                <a:spcPts val="0"/>
              </a:spcAft>
              <a:buNone/>
            </a:pPr>
            <a:r>
              <a:t/>
            </a:r>
            <a:endParaRPr sz="1800">
              <a:solidFill>
                <a:schemeClr val="dk1"/>
              </a:solidFill>
              <a:latin typeface="Red Hat Display"/>
              <a:ea typeface="Red Hat Display"/>
              <a:cs typeface="Red Hat Display"/>
              <a:sym typeface="Red Hat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50A"/>
        </a:solidFill>
      </p:bgPr>
    </p:bg>
    <p:spTree>
      <p:nvGrpSpPr>
        <p:cNvPr id="156" name="Shape 156"/>
        <p:cNvGrpSpPr/>
        <p:nvPr/>
      </p:nvGrpSpPr>
      <p:grpSpPr>
        <a:xfrm>
          <a:off x="0" y="0"/>
          <a:ext cx="0" cy="0"/>
          <a:chOff x="0" y="0"/>
          <a:chExt cx="0" cy="0"/>
        </a:xfrm>
      </p:grpSpPr>
      <p:sp>
        <p:nvSpPr>
          <p:cNvPr id="157" name="Google Shape;157;p32"/>
          <p:cNvSpPr txBox="1"/>
          <p:nvPr>
            <p:ph type="title"/>
          </p:nvPr>
        </p:nvSpPr>
        <p:spPr>
          <a:xfrm>
            <a:off x="232675" y="-50900"/>
            <a:ext cx="1862100" cy="841800"/>
          </a:xfrm>
          <a:prstGeom prst="rect">
            <a:avLst/>
          </a:prstGeom>
        </p:spPr>
        <p:txBody>
          <a:bodyPr anchorCtr="0" anchor="ctr" bIns="91425" lIns="91425" spcFirstLastPara="1" rIns="91425" wrap="square" tIns="91425">
            <a:normAutofit/>
          </a:bodyPr>
          <a:lstStyle/>
          <a:p>
            <a:pPr indent="0" lvl="0" marL="0" rtl="0" algn="l">
              <a:lnSpc>
                <a:spcPct val="115000"/>
              </a:lnSpc>
              <a:spcBef>
                <a:spcPts val="1800"/>
              </a:spcBef>
              <a:spcAft>
                <a:spcPts val="400"/>
              </a:spcAft>
              <a:buNone/>
            </a:pPr>
            <a:r>
              <a:rPr b="1" lang="es" sz="1700"/>
              <a:t>Constructores</a:t>
            </a:r>
            <a:endParaRPr b="1" sz="3000">
              <a:latin typeface="Red Hat Display"/>
              <a:ea typeface="Red Hat Display"/>
              <a:cs typeface="Red Hat Display"/>
              <a:sym typeface="Red Hat Display"/>
            </a:endParaRPr>
          </a:p>
        </p:txBody>
      </p:sp>
      <p:sp>
        <p:nvSpPr>
          <p:cNvPr id="158" name="Google Shape;158;p32"/>
          <p:cNvSpPr/>
          <p:nvPr/>
        </p:nvSpPr>
        <p:spPr>
          <a:xfrm>
            <a:off x="311700" y="4603751"/>
            <a:ext cx="1515926" cy="302001"/>
          </a:xfrm>
          <a:custGeom>
            <a:rect b="b" l="l" r="r" t="t"/>
            <a:pathLst>
              <a:path extrusionOk="0" h="473727" w="2368635">
                <a:moveTo>
                  <a:pt x="0" y="0"/>
                </a:moveTo>
                <a:lnTo>
                  <a:pt x="2368635" y="0"/>
                </a:lnTo>
                <a:lnTo>
                  <a:pt x="2368635" y="473727"/>
                </a:lnTo>
                <a:lnTo>
                  <a:pt x="0" y="473727"/>
                </a:lnTo>
                <a:lnTo>
                  <a:pt x="0" y="0"/>
                </a:lnTo>
                <a:close/>
              </a:path>
            </a:pathLst>
          </a:custGeom>
          <a:blipFill rotWithShape="1">
            <a:blip r:embed="rId3">
              <a:alphaModFix/>
            </a:blip>
            <a:stretch>
              <a:fillRect b="0" l="0" r="0" t="0"/>
            </a:stretch>
          </a:blipFill>
          <a:ln>
            <a:noFill/>
          </a:ln>
        </p:spPr>
      </p:sp>
      <p:sp>
        <p:nvSpPr>
          <p:cNvPr id="159" name="Google Shape;159;p32"/>
          <p:cNvSpPr/>
          <p:nvPr/>
        </p:nvSpPr>
        <p:spPr>
          <a:xfrm rot="987229">
            <a:off x="7116857" y="2682774"/>
            <a:ext cx="2092185" cy="3212952"/>
          </a:xfrm>
          <a:custGeom>
            <a:rect b="b" l="l" r="r" t="t"/>
            <a:pathLst>
              <a:path extrusionOk="0" h="5070901" w="4158563">
                <a:moveTo>
                  <a:pt x="0" y="0"/>
                </a:moveTo>
                <a:lnTo>
                  <a:pt x="4158563" y="0"/>
                </a:lnTo>
                <a:lnTo>
                  <a:pt x="4158563" y="5070901"/>
                </a:lnTo>
                <a:lnTo>
                  <a:pt x="0" y="5070901"/>
                </a:lnTo>
                <a:lnTo>
                  <a:pt x="0" y="0"/>
                </a:lnTo>
                <a:close/>
              </a:path>
            </a:pathLst>
          </a:custGeom>
          <a:blipFill rotWithShape="1">
            <a:blip r:embed="rId4">
              <a:alphaModFix/>
            </a:blip>
            <a:stretch>
              <a:fillRect b="0" l="0" r="0" t="0"/>
            </a:stretch>
          </a:blipFill>
          <a:ln>
            <a:noFill/>
          </a:ln>
        </p:spPr>
      </p:sp>
      <p:sp>
        <p:nvSpPr>
          <p:cNvPr id="160" name="Google Shape;160;p32"/>
          <p:cNvSpPr txBox="1"/>
          <p:nvPr/>
        </p:nvSpPr>
        <p:spPr>
          <a:xfrm>
            <a:off x="49950" y="629675"/>
            <a:ext cx="7825500" cy="971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Font typeface="Red Hat Display"/>
              <a:buChar char="➔"/>
            </a:pPr>
            <a:r>
              <a:rPr lang="es" sz="1100">
                <a:solidFill>
                  <a:schemeClr val="dk1"/>
                </a:solidFill>
              </a:rPr>
              <a:t>Los constructores son métodos especiales que se llaman al crear una nueva instancia de una clase. Permiten inicializar los valores de las propiedades de un objeto. Un constructor tiene el mismo nombre que la clase y no devuelve ningún valor.</a:t>
            </a:r>
            <a:endParaRPr sz="1800">
              <a:solidFill>
                <a:schemeClr val="dk1"/>
              </a:solidFill>
              <a:latin typeface="Red Hat Display"/>
              <a:ea typeface="Red Hat Display"/>
              <a:cs typeface="Red Hat Display"/>
              <a:sym typeface="Red Hat Display"/>
            </a:endParaRPr>
          </a:p>
          <a:p>
            <a:pPr indent="0" lvl="0" marL="457200" rtl="0" algn="l">
              <a:spcBef>
                <a:spcPts val="1200"/>
              </a:spcBef>
              <a:spcAft>
                <a:spcPts val="0"/>
              </a:spcAft>
              <a:buNone/>
            </a:pPr>
            <a:r>
              <a:t/>
            </a:r>
            <a:endParaRPr sz="1800">
              <a:solidFill>
                <a:schemeClr val="dk1"/>
              </a:solidFill>
              <a:latin typeface="Red Hat Display"/>
              <a:ea typeface="Red Hat Display"/>
              <a:cs typeface="Red Hat Display"/>
              <a:sym typeface="Red Hat Display"/>
            </a:endParaRPr>
          </a:p>
        </p:txBody>
      </p:sp>
      <p:sp>
        <p:nvSpPr>
          <p:cNvPr id="161" name="Google Shape;161;p32"/>
          <p:cNvSpPr txBox="1"/>
          <p:nvPr/>
        </p:nvSpPr>
        <p:spPr>
          <a:xfrm>
            <a:off x="632575" y="1449475"/>
            <a:ext cx="4101600" cy="24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200">
                <a:solidFill>
                  <a:srgbClr val="188038"/>
                </a:solidFill>
                <a:latin typeface="Roboto Mono"/>
                <a:ea typeface="Roboto Mono"/>
                <a:cs typeface="Roboto Mono"/>
                <a:sym typeface="Roboto Mono"/>
              </a:rPr>
              <a:t>public class Auto</a:t>
            </a:r>
            <a:endParaRPr sz="12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200">
                <a:solidFill>
                  <a:srgbClr val="188038"/>
                </a:solidFill>
                <a:latin typeface="Roboto Mono"/>
                <a:ea typeface="Roboto Mono"/>
                <a:cs typeface="Roboto Mono"/>
                <a:sym typeface="Roboto Mono"/>
              </a:rPr>
              <a:t>{</a:t>
            </a:r>
            <a:endParaRPr sz="12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200">
                <a:solidFill>
                  <a:srgbClr val="188038"/>
                </a:solidFill>
                <a:latin typeface="Roboto Mono"/>
                <a:ea typeface="Roboto Mono"/>
                <a:cs typeface="Roboto Mono"/>
                <a:sym typeface="Roboto Mono"/>
              </a:rPr>
              <a:t>    private string color;</a:t>
            </a:r>
            <a:endParaRPr sz="12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200">
                <a:solidFill>
                  <a:srgbClr val="188038"/>
                </a:solidFill>
                <a:latin typeface="Roboto Mono"/>
                <a:ea typeface="Roboto Mono"/>
                <a:cs typeface="Roboto Mono"/>
                <a:sym typeface="Roboto Mono"/>
              </a:rPr>
              <a:t>    private int año;</a:t>
            </a:r>
            <a:endParaRPr sz="12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2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200">
                <a:solidFill>
                  <a:srgbClr val="188038"/>
                </a:solidFill>
                <a:latin typeface="Roboto Mono"/>
                <a:ea typeface="Roboto Mono"/>
                <a:cs typeface="Roboto Mono"/>
                <a:sym typeface="Roboto Mono"/>
              </a:rPr>
              <a:t>    public Auto(string color, int año)</a:t>
            </a:r>
            <a:endParaRPr sz="12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200">
                <a:solidFill>
                  <a:srgbClr val="188038"/>
                </a:solidFill>
                <a:latin typeface="Roboto Mono"/>
                <a:ea typeface="Roboto Mono"/>
                <a:cs typeface="Roboto Mono"/>
                <a:sym typeface="Roboto Mono"/>
              </a:rPr>
              <a:t>    {</a:t>
            </a:r>
            <a:endParaRPr sz="12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200">
                <a:solidFill>
                  <a:srgbClr val="188038"/>
                </a:solidFill>
                <a:latin typeface="Roboto Mono"/>
                <a:ea typeface="Roboto Mono"/>
                <a:cs typeface="Roboto Mono"/>
                <a:sym typeface="Roboto Mono"/>
              </a:rPr>
              <a:t>        this.color = color;</a:t>
            </a:r>
            <a:endParaRPr sz="12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200">
                <a:solidFill>
                  <a:srgbClr val="188038"/>
                </a:solidFill>
                <a:latin typeface="Roboto Mono"/>
                <a:ea typeface="Roboto Mono"/>
                <a:cs typeface="Roboto Mono"/>
                <a:sym typeface="Roboto Mono"/>
              </a:rPr>
              <a:t>        this.año = año;</a:t>
            </a:r>
            <a:endParaRPr sz="12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200">
                <a:solidFill>
                  <a:srgbClr val="188038"/>
                </a:solidFill>
                <a:latin typeface="Roboto Mono"/>
                <a:ea typeface="Roboto Mono"/>
                <a:cs typeface="Roboto Mono"/>
                <a:sym typeface="Roboto Mono"/>
              </a:rPr>
              <a:t>    }</a:t>
            </a:r>
            <a:endParaRPr sz="12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s" sz="1200">
                <a:solidFill>
                  <a:srgbClr val="188038"/>
                </a:solidFill>
                <a:latin typeface="Roboto Mono"/>
                <a:ea typeface="Roboto Mono"/>
                <a:cs typeface="Roboto Mono"/>
                <a:sym typeface="Roboto Mono"/>
              </a:rPr>
              <a:t>}</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