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 Medium"/>
      <p:regular r:id="rId19"/>
      <p:bold r:id="rId20"/>
      <p:italic r:id="rId21"/>
      <p:boldItalic r:id="rId22"/>
    </p:embeddedFont>
    <p:embeddedFont>
      <p:font typeface="Red Hat Display"/>
      <p:regular r:id="rId23"/>
      <p:bold r:id="rId24"/>
      <p:italic r:id="rId25"/>
      <p:boldItalic r:id="rId26"/>
    </p:embeddedFont>
    <p:embeddedFont>
      <p:font typeface="Montserrat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9" roundtripDataSignature="AMtx7mjzSxmfwApL3bQiVORFLGW8ZdiN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bold.fntdata"/><Relationship Id="rId22" Type="http://schemas.openxmlformats.org/officeDocument/2006/relationships/font" Target="fonts/MontserratMedium-boldItalic.fntdata"/><Relationship Id="rId21" Type="http://schemas.openxmlformats.org/officeDocument/2006/relationships/font" Target="fonts/MontserratMedium-italic.fntdata"/><Relationship Id="rId24" Type="http://schemas.openxmlformats.org/officeDocument/2006/relationships/font" Target="fonts/RedHatDisplay-bold.fntdata"/><Relationship Id="rId23" Type="http://schemas.openxmlformats.org/officeDocument/2006/relationships/font" Target="fonts/RedHat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edHatDisplay-boldItalic.fntdata"/><Relationship Id="rId25" Type="http://schemas.openxmlformats.org/officeDocument/2006/relationships/font" Target="fonts/RedHatDisplay-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Medium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50f7359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d50f7359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0f735987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d50f7359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50f735987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d50f73598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50f735987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d50f73598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50f735987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d50f73598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559e28a97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d559e28a9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51164ac82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d51164ac8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51164ac82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d51164ac8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51164ac82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d51164ac8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d50f735987_0_16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g2d50f735987_0_163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0" name="Google Shape;20;g2d50f735987_0_16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50f735987_0_0"/>
          <p:cNvSpPr txBox="1"/>
          <p:nvPr>
            <p:ph type="ctrTitle"/>
          </p:nvPr>
        </p:nvSpPr>
        <p:spPr>
          <a:xfrm>
            <a:off x="1371600" y="4260850"/>
            <a:ext cx="155448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9" name="Google Shape;89;g2d50f735987_0_0"/>
          <p:cNvSpPr txBox="1"/>
          <p:nvPr>
            <p:ph idx="1" type="subTitle"/>
          </p:nvPr>
        </p:nvSpPr>
        <p:spPr>
          <a:xfrm>
            <a:off x="2743200" y="7772400"/>
            <a:ext cx="128016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0" name="Google Shape;90;g2d50f735987_0_0"/>
          <p:cNvSpPr/>
          <p:nvPr/>
        </p:nvSpPr>
        <p:spPr>
          <a:xfrm>
            <a:off x="-39175" y="-98987"/>
            <a:ext cx="18327174" cy="10484970"/>
          </a:xfrm>
          <a:custGeom>
            <a:rect b="b" l="l" r="r" t="t"/>
            <a:pathLst>
              <a:path extrusionOk="0" h="10644640" w="18419270">
                <a:moveTo>
                  <a:pt x="0" y="0"/>
                </a:moveTo>
                <a:lnTo>
                  <a:pt x="18419270" y="0"/>
                </a:lnTo>
                <a:lnTo>
                  <a:pt x="18419270" y="10644640"/>
                </a:lnTo>
                <a:lnTo>
                  <a:pt x="0" y="10644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g2d50f735987_0_0"/>
          <p:cNvSpPr txBox="1"/>
          <p:nvPr/>
        </p:nvSpPr>
        <p:spPr>
          <a:xfrm>
            <a:off x="623400" y="472950"/>
            <a:ext cx="10476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Clase Nº 2: Componentes de software </a:t>
            </a:r>
            <a:endParaRPr b="1" i="0" sz="6000" u="none" cap="none" strike="noStrike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2" name="Google Shape;92;g2d50f735987_0_0"/>
          <p:cNvSpPr/>
          <p:nvPr/>
        </p:nvSpPr>
        <p:spPr>
          <a:xfrm>
            <a:off x="623400" y="8893800"/>
            <a:ext cx="4737270" cy="947454"/>
          </a:xfrm>
          <a:custGeom>
            <a:rect b="b" l="l" r="r" t="t"/>
            <a:pathLst>
              <a:path extrusionOk="0" h="473727" w="2368635">
                <a:moveTo>
                  <a:pt x="0" y="0"/>
                </a:moveTo>
                <a:lnTo>
                  <a:pt x="2368635" y="0"/>
                </a:lnTo>
                <a:lnTo>
                  <a:pt x="2368635" y="473727"/>
                </a:lnTo>
                <a:lnTo>
                  <a:pt x="0" y="4737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93" name="Google Shape;93;g2d50f735987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87050" y="5680650"/>
            <a:ext cx="3396500" cy="33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2d50f735987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58900" y="5808013"/>
            <a:ext cx="28575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50f735987_0_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t/>
            </a:r>
            <a:endParaRPr/>
          </a:p>
        </p:txBody>
      </p:sp>
      <p:sp>
        <p:nvSpPr>
          <p:cNvPr id="100" name="Google Shape;100;g2d50f735987_0_8"/>
          <p:cNvSpPr txBox="1"/>
          <p:nvPr>
            <p:ph idx="1" type="body"/>
          </p:nvPr>
        </p:nvSpPr>
        <p:spPr>
          <a:xfrm>
            <a:off x="1080600" y="24573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SzPts val="3600"/>
              <a:buNone/>
            </a:pPr>
            <a:r>
              <a:t/>
            </a:r>
            <a:endParaRPr/>
          </a:p>
        </p:txBody>
      </p:sp>
      <p:pic>
        <p:nvPicPr>
          <p:cNvPr id="101" name="Google Shape;101;g2d50f735987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8" y="0"/>
            <a:ext cx="18282585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d50f735987_0_8"/>
          <p:cNvSpPr txBox="1"/>
          <p:nvPr/>
        </p:nvSpPr>
        <p:spPr>
          <a:xfrm>
            <a:off x="1331800" y="576550"/>
            <a:ext cx="12742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ECC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3" name="Google Shape;103;g2d50f735987_0_8"/>
          <p:cNvSpPr txBox="1"/>
          <p:nvPr/>
        </p:nvSpPr>
        <p:spPr>
          <a:xfrm>
            <a:off x="1331800" y="576550"/>
            <a:ext cx="12742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FECC3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¿Que es Git?</a:t>
            </a:r>
            <a:endParaRPr b="0" i="0" sz="5000" u="none" cap="none" strike="noStrike">
              <a:solidFill>
                <a:srgbClr val="FECC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4" name="Google Shape;104;g2d50f735987_0_8"/>
          <p:cNvSpPr txBox="1"/>
          <p:nvPr/>
        </p:nvSpPr>
        <p:spPr>
          <a:xfrm>
            <a:off x="1216200" y="1830950"/>
            <a:ext cx="10602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Git es un software de control de versiones diseñado por Linus Torvalds, pensando en la eficiencia, la confiabilidad y compatibilidad del mantenimiento de versiones de aplicaciones cuando estas tienen un gran número de archivos de código fuente</a:t>
            </a:r>
            <a:endParaRPr b="0" i="0" sz="2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5" name="Google Shape;105;g2d50f735987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6200" y="4686025"/>
            <a:ext cx="3396500" cy="33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d50f735987_0_8"/>
          <p:cNvSpPr txBox="1"/>
          <p:nvPr/>
        </p:nvSpPr>
        <p:spPr>
          <a:xfrm>
            <a:off x="7983425" y="5965950"/>
            <a:ext cx="8883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 término "distribuido" significa que cuando le instruyes a Git que comparta el directorio de un proyecto, Git no sólo comparte la última versión del archivo. En cambio, distribuye cada versión que ha registrado para ese proyecto.</a:t>
            </a:r>
            <a:endParaRPr sz="2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7" name="Google Shape;107;g2d50f735987_0_8"/>
          <p:cNvSpPr txBox="1"/>
          <p:nvPr/>
        </p:nvSpPr>
        <p:spPr>
          <a:xfrm>
            <a:off x="4862700" y="4298750"/>
            <a:ext cx="12742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FECC3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¿Que es </a:t>
            </a:r>
            <a:r>
              <a:rPr lang="en-US" sz="4800">
                <a:solidFill>
                  <a:srgbClr val="FECC3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distribuido</a:t>
            </a:r>
            <a:r>
              <a:rPr lang="en-US" sz="4800">
                <a:solidFill>
                  <a:srgbClr val="FECC3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</a:t>
            </a:r>
            <a:endParaRPr b="0" i="0" sz="5000" u="none" cap="none" strike="noStrike">
              <a:solidFill>
                <a:srgbClr val="FECC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50f735987_0_2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t/>
            </a:r>
            <a:endParaRPr/>
          </a:p>
        </p:txBody>
      </p:sp>
      <p:sp>
        <p:nvSpPr>
          <p:cNvPr id="113" name="Google Shape;113;g2d50f735987_0_28"/>
          <p:cNvSpPr txBox="1"/>
          <p:nvPr>
            <p:ph idx="1" type="body"/>
          </p:nvPr>
        </p:nvSpPr>
        <p:spPr>
          <a:xfrm>
            <a:off x="1080600" y="24573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SzPts val="3600"/>
              <a:buNone/>
            </a:pPr>
            <a:r>
              <a:t/>
            </a:r>
            <a:endParaRPr/>
          </a:p>
        </p:txBody>
      </p:sp>
      <p:pic>
        <p:nvPicPr>
          <p:cNvPr id="114" name="Google Shape;114;g2d50f735987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8842" y="0"/>
            <a:ext cx="18282585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d50f735987_0_28"/>
          <p:cNvSpPr txBox="1"/>
          <p:nvPr/>
        </p:nvSpPr>
        <p:spPr>
          <a:xfrm>
            <a:off x="1331800" y="576550"/>
            <a:ext cx="12742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ECC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6" name="Google Shape;116;g2d50f735987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9650" y="3435350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d50f735987_0_28"/>
          <p:cNvSpPr txBox="1"/>
          <p:nvPr/>
        </p:nvSpPr>
        <p:spPr>
          <a:xfrm>
            <a:off x="1080600" y="1919275"/>
            <a:ext cx="8883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GitHub es una plataforma basada en la web donde los usuarios pueden alojar repositorios Git. Facilita compartir y colaborar fácilmente en proyectos con cualquier persona en cualquier momento.</a:t>
            </a:r>
            <a:endParaRPr sz="2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GitHub también fomenta una participación más amplia en proyectos Código Abierto al proporcionar una manera segura de editar archivos en repositorios de otros usuarios.</a:t>
            </a:r>
            <a:endParaRPr sz="2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8" name="Google Shape;118;g2d50f735987_0_28"/>
          <p:cNvSpPr txBox="1"/>
          <p:nvPr/>
        </p:nvSpPr>
        <p:spPr>
          <a:xfrm>
            <a:off x="94450" y="592000"/>
            <a:ext cx="12742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FECC3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¿Que es Github?</a:t>
            </a:r>
            <a:endParaRPr b="0" i="0" sz="5000" u="none" cap="none" strike="noStrike">
              <a:solidFill>
                <a:srgbClr val="FECC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50f735987_0_40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t/>
            </a:r>
            <a:endParaRPr/>
          </a:p>
        </p:txBody>
      </p:sp>
      <p:sp>
        <p:nvSpPr>
          <p:cNvPr id="124" name="Google Shape;124;g2d50f735987_0_40"/>
          <p:cNvSpPr txBox="1"/>
          <p:nvPr>
            <p:ph idx="1" type="body"/>
          </p:nvPr>
        </p:nvSpPr>
        <p:spPr>
          <a:xfrm>
            <a:off x="1080600" y="24573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SzPts val="3600"/>
              <a:buNone/>
            </a:pPr>
            <a:r>
              <a:t/>
            </a:r>
            <a:endParaRPr/>
          </a:p>
        </p:txBody>
      </p:sp>
      <p:pic>
        <p:nvPicPr>
          <p:cNvPr id="125" name="Google Shape;125;g2d50f735987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8" y="0"/>
            <a:ext cx="18282585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d50f735987_0_40"/>
          <p:cNvSpPr txBox="1"/>
          <p:nvPr/>
        </p:nvSpPr>
        <p:spPr>
          <a:xfrm>
            <a:off x="1331800" y="576550"/>
            <a:ext cx="12742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ECC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7" name="Google Shape;127;g2d50f735987_0_40"/>
          <p:cNvSpPr txBox="1"/>
          <p:nvPr/>
        </p:nvSpPr>
        <p:spPr>
          <a:xfrm>
            <a:off x="1331800" y="576550"/>
            <a:ext cx="12742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FECC3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¿Como crear un repositorio?</a:t>
            </a:r>
            <a:endParaRPr b="0" i="0" sz="5000" u="none" cap="none" strike="noStrike">
              <a:solidFill>
                <a:srgbClr val="FECC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8" name="Google Shape;128;g2d50f735987_0_40"/>
          <p:cNvSpPr txBox="1"/>
          <p:nvPr/>
        </p:nvSpPr>
        <p:spPr>
          <a:xfrm>
            <a:off x="1216200" y="1830950"/>
            <a:ext cx="1060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Medium"/>
              <a:buAutoNum type="arabicPeriod"/>
            </a:pP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 puede crear desde Github.com con el boton NEW</a:t>
            </a:r>
            <a:endParaRPr b="0" i="0" sz="24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9" name="Google Shape;129;g2d50f735987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2686" y="2716061"/>
            <a:ext cx="5762000" cy="329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d50f735987_0_40"/>
          <p:cNvSpPr txBox="1"/>
          <p:nvPr/>
        </p:nvSpPr>
        <p:spPr>
          <a:xfrm>
            <a:off x="1831850" y="3495750"/>
            <a:ext cx="1060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1" name="Google Shape;131;g2d50f735987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68513" y="3893288"/>
            <a:ext cx="7153275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d50f735987_0_40"/>
          <p:cNvSpPr txBox="1"/>
          <p:nvPr/>
        </p:nvSpPr>
        <p:spPr>
          <a:xfrm>
            <a:off x="10285575" y="2677475"/>
            <a:ext cx="715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2. Debemos definir la </a:t>
            </a: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características</a:t>
            </a: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 nuestro repositorio</a:t>
            </a:r>
            <a:endParaRPr b="0" i="0" sz="24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3" name="Google Shape;133;g2d50f735987_0_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4523" y="7195975"/>
            <a:ext cx="6328949" cy="25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d50f735987_0_40"/>
          <p:cNvSpPr txBox="1"/>
          <p:nvPr/>
        </p:nvSpPr>
        <p:spPr>
          <a:xfrm>
            <a:off x="0" y="6157325"/>
            <a:ext cx="1118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3. Una vez ya creado el repositorio nos llevara a el estando </a:t>
            </a: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vacío</a:t>
            </a:r>
            <a:endParaRPr sz="2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50f735987_0_5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t/>
            </a:r>
            <a:endParaRPr/>
          </a:p>
        </p:txBody>
      </p:sp>
      <p:sp>
        <p:nvSpPr>
          <p:cNvPr id="140" name="Google Shape;140;g2d50f735987_0_51"/>
          <p:cNvSpPr txBox="1"/>
          <p:nvPr>
            <p:ph idx="1" type="body"/>
          </p:nvPr>
        </p:nvSpPr>
        <p:spPr>
          <a:xfrm>
            <a:off x="1080600" y="24573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SzPts val="3600"/>
              <a:buNone/>
            </a:pPr>
            <a:r>
              <a:t/>
            </a:r>
            <a:endParaRPr/>
          </a:p>
        </p:txBody>
      </p:sp>
      <p:pic>
        <p:nvPicPr>
          <p:cNvPr id="141" name="Google Shape;141;g2d50f735987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8" y="0"/>
            <a:ext cx="18282585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d50f735987_0_51"/>
          <p:cNvSpPr txBox="1"/>
          <p:nvPr/>
        </p:nvSpPr>
        <p:spPr>
          <a:xfrm>
            <a:off x="1331800" y="576550"/>
            <a:ext cx="12742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ECC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3" name="Google Shape;143;g2d50f735987_0_51"/>
          <p:cNvSpPr txBox="1"/>
          <p:nvPr/>
        </p:nvSpPr>
        <p:spPr>
          <a:xfrm>
            <a:off x="1163175" y="1795563"/>
            <a:ext cx="11180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4. Una vez crea nuestro repositorio en GitHub debemos configurarlo en nuestro repositorio a la altura de nuestro </a:t>
            </a: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proyecto</a:t>
            </a:r>
            <a:endParaRPr sz="2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44" name="Google Shape;144;g2d50f735987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5613" y="2983700"/>
            <a:ext cx="9534525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d50f735987_0_51"/>
          <p:cNvSpPr txBox="1"/>
          <p:nvPr/>
        </p:nvSpPr>
        <p:spPr>
          <a:xfrm>
            <a:off x="948425" y="5655050"/>
            <a:ext cx="11180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</a:t>
            </a: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Ya inicializado el proyecto debemos crear un .gitignore en la </a:t>
            </a: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raíz</a:t>
            </a: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 nuestro proyecto. Este </a:t>
            </a: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indicará</a:t>
            </a: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 git que archivo no debe subir a nuestro </a:t>
            </a: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repositorio</a:t>
            </a: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 </a:t>
            </a: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así</a:t>
            </a: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protegeremos</a:t>
            </a: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nuestros datos </a:t>
            </a: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sensibles</a:t>
            </a: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2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6" name="Google Shape;146;g2d50f735987_0_51"/>
          <p:cNvSpPr txBox="1"/>
          <p:nvPr/>
        </p:nvSpPr>
        <p:spPr>
          <a:xfrm>
            <a:off x="382125" y="687375"/>
            <a:ext cx="12742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FECC3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Configurar nuestro repositorio local</a:t>
            </a:r>
            <a:endParaRPr b="0" i="0" sz="5000" u="none" cap="none" strike="noStrike">
              <a:solidFill>
                <a:srgbClr val="FECC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7" name="Google Shape;147;g2d50f735987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6363" y="4081838"/>
            <a:ext cx="45434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559e28a97_0_4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t/>
            </a:r>
            <a:endParaRPr/>
          </a:p>
        </p:txBody>
      </p:sp>
      <p:sp>
        <p:nvSpPr>
          <p:cNvPr id="153" name="Google Shape;153;g2d559e28a97_0_44"/>
          <p:cNvSpPr txBox="1"/>
          <p:nvPr>
            <p:ph idx="1" type="body"/>
          </p:nvPr>
        </p:nvSpPr>
        <p:spPr>
          <a:xfrm>
            <a:off x="1080600" y="24573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SzPts val="3600"/>
              <a:buNone/>
            </a:pPr>
            <a:r>
              <a:t/>
            </a:r>
            <a:endParaRPr/>
          </a:p>
        </p:txBody>
      </p:sp>
      <p:pic>
        <p:nvPicPr>
          <p:cNvPr id="154" name="Google Shape;154;g2d559e28a97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8" y="0"/>
            <a:ext cx="18282585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d559e28a97_0_44"/>
          <p:cNvSpPr txBox="1"/>
          <p:nvPr/>
        </p:nvSpPr>
        <p:spPr>
          <a:xfrm>
            <a:off x="1331800" y="576550"/>
            <a:ext cx="12742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ECC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6" name="Google Shape;156;g2d559e28a97_0_44"/>
          <p:cNvSpPr txBox="1"/>
          <p:nvPr/>
        </p:nvSpPr>
        <p:spPr>
          <a:xfrm>
            <a:off x="1080600" y="338750"/>
            <a:ext cx="11180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6. En el CMD en la </a:t>
            </a: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raíz</a:t>
            </a: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 nuestro proyecto, usando el comando </a:t>
            </a:r>
            <a:r>
              <a:rPr lang="en-US" sz="2400">
                <a:solidFill>
                  <a:srgbClr val="F1C23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git status</a:t>
            </a: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podemos ver los archivos no estan alineados que el repositorio de GitHub (al ser un repositorio nuevo estara vacio, por lo que ninguno lo </a:t>
            </a: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estará</a:t>
            </a: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  <a:endParaRPr sz="2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57" name="Google Shape;157;g2d559e28a97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713" y="2128788"/>
            <a:ext cx="9534525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d559e28a97_0_44"/>
          <p:cNvSpPr txBox="1"/>
          <p:nvPr/>
        </p:nvSpPr>
        <p:spPr>
          <a:xfrm>
            <a:off x="2500150" y="5873100"/>
            <a:ext cx="13221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7. Para poder preparar los archivos a subir debemos usar el comando </a:t>
            </a:r>
            <a:r>
              <a:rPr lang="en-US" sz="2600">
                <a:solidFill>
                  <a:srgbClr val="F1C23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git add</a:t>
            </a:r>
            <a:endParaRPr sz="2600">
              <a:solidFill>
                <a:srgbClr val="F1C23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9" name="Google Shape;159;g2d559e28a97_0_44"/>
          <p:cNvSpPr txBox="1"/>
          <p:nvPr/>
        </p:nvSpPr>
        <p:spPr>
          <a:xfrm>
            <a:off x="3235900" y="6642600"/>
            <a:ext cx="132219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600">
                <a:solidFill>
                  <a:srgbClr val="F1C23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git add  .     </a:t>
            </a:r>
            <a:r>
              <a:rPr lang="en-US"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Para agregar todos los archivos</a:t>
            </a:r>
            <a:br>
              <a:rPr lang="en-US" sz="2600">
                <a:solidFill>
                  <a:srgbClr val="F1C23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-US" sz="2600">
                <a:solidFill>
                  <a:srgbClr val="F1C23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git add ConsoleProject.sln    </a:t>
            </a:r>
            <a:r>
              <a:rPr lang="en-US"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Para agregar un unico archivo</a:t>
            </a:r>
            <a:endParaRPr sz="2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  usando </a:t>
            </a:r>
            <a:r>
              <a:rPr lang="en-US" sz="2600">
                <a:solidFill>
                  <a:srgbClr val="6AA84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git status </a:t>
            </a:r>
            <a:r>
              <a:rPr lang="en-US"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podemos ver los archivos agregados</a:t>
            </a:r>
            <a:endParaRPr sz="2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51164ac82_0_1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t/>
            </a:r>
            <a:endParaRPr/>
          </a:p>
        </p:txBody>
      </p:sp>
      <p:sp>
        <p:nvSpPr>
          <p:cNvPr id="165" name="Google Shape;165;g2d51164ac82_0_13"/>
          <p:cNvSpPr txBox="1"/>
          <p:nvPr>
            <p:ph idx="1" type="body"/>
          </p:nvPr>
        </p:nvSpPr>
        <p:spPr>
          <a:xfrm>
            <a:off x="1080600" y="24573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SzPts val="3600"/>
              <a:buNone/>
            </a:pPr>
            <a:r>
              <a:t/>
            </a:r>
            <a:endParaRPr/>
          </a:p>
        </p:txBody>
      </p:sp>
      <p:pic>
        <p:nvPicPr>
          <p:cNvPr id="166" name="Google Shape;166;g2d51164ac82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8850" y="0"/>
            <a:ext cx="18356850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d51164ac82_0_13"/>
          <p:cNvSpPr txBox="1"/>
          <p:nvPr/>
        </p:nvSpPr>
        <p:spPr>
          <a:xfrm>
            <a:off x="1331800" y="576550"/>
            <a:ext cx="12742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ECC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8" name="Google Shape;168;g2d51164ac82_0_13"/>
          <p:cNvSpPr txBox="1"/>
          <p:nvPr/>
        </p:nvSpPr>
        <p:spPr>
          <a:xfrm>
            <a:off x="1331800" y="476675"/>
            <a:ext cx="12742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ECC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9" name="Google Shape;169;g2d51164ac82_0_13"/>
          <p:cNvSpPr txBox="1"/>
          <p:nvPr/>
        </p:nvSpPr>
        <p:spPr>
          <a:xfrm>
            <a:off x="1080600" y="384250"/>
            <a:ext cx="109767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8. Una vez preparado los archivos, debemos agregar un comentario con el comando </a:t>
            </a:r>
            <a:r>
              <a:rPr lang="en-US" sz="25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git commit -m “Primer comentario”</a:t>
            </a:r>
            <a:r>
              <a:rPr lang="en-US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que </a:t>
            </a:r>
            <a:r>
              <a:rPr lang="en-US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será</a:t>
            </a:r>
            <a:r>
              <a:rPr lang="en-US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título</a:t>
            </a:r>
            <a:r>
              <a:rPr lang="en-US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debe describir los cambios hechos en esa version de codigo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g2d51164ac82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2088" y="1978050"/>
            <a:ext cx="8315325" cy="59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2d51164ac82_0_13"/>
          <p:cNvSpPr txBox="1"/>
          <p:nvPr/>
        </p:nvSpPr>
        <p:spPr>
          <a:xfrm>
            <a:off x="11656250" y="2580425"/>
            <a:ext cx="61095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8b. Si es la primera vez que haremos un push a este repo debemos agregarlo con el siguiente comando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51164ac82_0_2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t/>
            </a:r>
            <a:endParaRPr/>
          </a:p>
        </p:txBody>
      </p:sp>
      <p:sp>
        <p:nvSpPr>
          <p:cNvPr id="177" name="Google Shape;177;g2d51164ac82_0_24"/>
          <p:cNvSpPr txBox="1"/>
          <p:nvPr>
            <p:ph idx="1" type="body"/>
          </p:nvPr>
        </p:nvSpPr>
        <p:spPr>
          <a:xfrm>
            <a:off x="1080600" y="24573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SzPts val="3600"/>
              <a:buNone/>
            </a:pPr>
            <a:r>
              <a:t/>
            </a:r>
            <a:endParaRPr/>
          </a:p>
        </p:txBody>
      </p:sp>
      <p:pic>
        <p:nvPicPr>
          <p:cNvPr id="178" name="Google Shape;178;g2d51164ac82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8850" y="0"/>
            <a:ext cx="18356850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d51164ac82_0_24"/>
          <p:cNvSpPr txBox="1"/>
          <p:nvPr/>
        </p:nvSpPr>
        <p:spPr>
          <a:xfrm>
            <a:off x="1331800" y="576550"/>
            <a:ext cx="12742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ECC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0" name="Google Shape;180;g2d51164ac82_0_24"/>
          <p:cNvSpPr txBox="1"/>
          <p:nvPr/>
        </p:nvSpPr>
        <p:spPr>
          <a:xfrm>
            <a:off x="1331800" y="476675"/>
            <a:ext cx="12742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FECC3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Definir el repositorio remoto</a:t>
            </a:r>
            <a:endParaRPr b="0" i="0" sz="5000" u="none" cap="none" strike="noStrike">
              <a:solidFill>
                <a:srgbClr val="FECC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1" name="Google Shape;181;g2d51164ac82_0_24"/>
          <p:cNvSpPr txBox="1"/>
          <p:nvPr/>
        </p:nvSpPr>
        <p:spPr>
          <a:xfrm>
            <a:off x="1331800" y="1905300"/>
            <a:ext cx="106842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en-US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Si es la primera vez que haremos un push a este repo, debemos definir su </a:t>
            </a:r>
            <a:r>
              <a:rPr lang="en-US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dirección</a:t>
            </a:r>
            <a:r>
              <a:rPr lang="en-US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La cual obtendremos con este </a:t>
            </a:r>
            <a:r>
              <a:rPr lang="en-US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botón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g2d51164ac82_0_24"/>
          <p:cNvSpPr txBox="1"/>
          <p:nvPr/>
        </p:nvSpPr>
        <p:spPr>
          <a:xfrm>
            <a:off x="3160100" y="6921900"/>
            <a:ext cx="123030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10. Y para definir en el repo local usaremos el siguiente comando en nuestro cmd</a:t>
            </a:r>
            <a:br>
              <a:rPr lang="en-US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5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git remote add origin https://github.com/UsuarioEjemplo/ConsoloProject.git</a:t>
            </a:r>
            <a:endParaRPr sz="25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br>
              <a:rPr lang="en-US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g2d51164ac82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4225" y="3044400"/>
            <a:ext cx="1154430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51164ac82_0_3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t/>
            </a:r>
            <a:endParaRPr/>
          </a:p>
        </p:txBody>
      </p:sp>
      <p:sp>
        <p:nvSpPr>
          <p:cNvPr id="189" name="Google Shape;189;g2d51164ac82_0_36"/>
          <p:cNvSpPr txBox="1"/>
          <p:nvPr>
            <p:ph idx="1" type="body"/>
          </p:nvPr>
        </p:nvSpPr>
        <p:spPr>
          <a:xfrm>
            <a:off x="1080600" y="24573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SzPts val="3600"/>
              <a:buNone/>
            </a:pPr>
            <a:r>
              <a:t/>
            </a:r>
            <a:endParaRPr/>
          </a:p>
        </p:txBody>
      </p:sp>
      <p:pic>
        <p:nvPicPr>
          <p:cNvPr id="190" name="Google Shape;190;g2d51164ac82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425" y="0"/>
            <a:ext cx="18356850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d51164ac82_0_36"/>
          <p:cNvSpPr txBox="1"/>
          <p:nvPr/>
        </p:nvSpPr>
        <p:spPr>
          <a:xfrm>
            <a:off x="1331800" y="535675"/>
            <a:ext cx="12742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ECC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2" name="Google Shape;192;g2d51164ac82_0_36"/>
          <p:cNvSpPr txBox="1"/>
          <p:nvPr/>
        </p:nvSpPr>
        <p:spPr>
          <a:xfrm>
            <a:off x="1331800" y="476675"/>
            <a:ext cx="12742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FECC3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git branch -M main</a:t>
            </a:r>
            <a:endParaRPr sz="4800">
              <a:solidFill>
                <a:srgbClr val="FECC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rgbClr val="FECC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rgbClr val="FECC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FECC3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git push -u origin main</a:t>
            </a:r>
            <a:endParaRPr sz="4800">
              <a:solidFill>
                <a:srgbClr val="FECC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rgbClr val="FECC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3" name="Google Shape;193;g2d51164ac82_0_36"/>
          <p:cNvSpPr txBox="1"/>
          <p:nvPr/>
        </p:nvSpPr>
        <p:spPr>
          <a:xfrm>
            <a:off x="1483100" y="1827875"/>
            <a:ext cx="109767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1F2328"/>
                </a:solidFill>
              </a:rPr>
              <a:t>git branch -M main</a:t>
            </a:r>
            <a:endParaRPr sz="1050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1F2328"/>
                </a:solidFill>
              </a:rPr>
              <a:t>git push -u origin main</a:t>
            </a:r>
            <a:endParaRPr sz="1050">
              <a:solidFill>
                <a:srgbClr val="1F232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g2d51164ac82_0_36"/>
          <p:cNvSpPr txBox="1"/>
          <p:nvPr/>
        </p:nvSpPr>
        <p:spPr>
          <a:xfrm>
            <a:off x="8051525" y="5444650"/>
            <a:ext cx="84744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FF00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Nuestra version ya fue PUSHEADA!!!</a:t>
            </a:r>
            <a:endParaRPr sz="4800">
              <a:solidFill>
                <a:srgbClr val="FF00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sz="4800">
              <a:solidFill>
                <a:srgbClr val="FECC3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