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53"/>
  </p:normalViewPr>
  <p:slideViewPr>
    <p:cSldViewPr snapToGrid="0" snapToObjects="1">
      <p:cViewPr varScale="1">
        <p:scale>
          <a:sx n="107" d="100"/>
          <a:sy n="107" d="100"/>
        </p:scale>
        <p:origin x="20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68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93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44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34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439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218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223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069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59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92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5/2/20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27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5/2/20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81639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C8DC-EC7E-BF42-A193-75E4AE2CE642}"/>
              </a:ext>
            </a:extLst>
          </p:cNvPr>
          <p:cNvSpPr>
            <a:spLocks noGrp="1"/>
          </p:cNvSpPr>
          <p:nvPr>
            <p:ph type="ctrTitle"/>
          </p:nvPr>
        </p:nvSpPr>
        <p:spPr/>
        <p:txBody>
          <a:bodyPr/>
          <a:lstStyle/>
          <a:p>
            <a:r>
              <a:rPr lang="en-SA" dirty="0"/>
              <a:t>Software Design Patterns</a:t>
            </a:r>
          </a:p>
        </p:txBody>
      </p:sp>
      <p:sp>
        <p:nvSpPr>
          <p:cNvPr id="3" name="Subtitle 2">
            <a:extLst>
              <a:ext uri="{FF2B5EF4-FFF2-40B4-BE49-F238E27FC236}">
                <a16:creationId xmlns:a16="http://schemas.microsoft.com/office/drawing/2014/main" id="{932CC00B-11C0-0942-BBEE-3EA054F1E438}"/>
              </a:ext>
            </a:extLst>
          </p:cNvPr>
          <p:cNvSpPr>
            <a:spLocks noGrp="1"/>
          </p:cNvSpPr>
          <p:nvPr>
            <p:ph type="subTitle" idx="1"/>
          </p:nvPr>
        </p:nvSpPr>
        <p:spPr/>
        <p:txBody>
          <a:bodyPr/>
          <a:lstStyle/>
          <a:p>
            <a:r>
              <a:rPr lang="en-SA" dirty="0"/>
              <a:t>What are they and how to properly use them?</a:t>
            </a:r>
          </a:p>
        </p:txBody>
      </p:sp>
    </p:spTree>
    <p:extLst>
      <p:ext uri="{BB962C8B-B14F-4D97-AF65-F5344CB8AC3E}">
        <p14:creationId xmlns:p14="http://schemas.microsoft.com/office/powerpoint/2010/main" val="729339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8727986-DCAD-E844-BA8C-CFE19B749BC7}"/>
              </a:ext>
            </a:extLst>
          </p:cNvPr>
          <p:cNvPicPr>
            <a:picLocks noGrp="1" noChangeAspect="1"/>
          </p:cNvPicPr>
          <p:nvPr>
            <p:ph idx="1"/>
          </p:nvPr>
        </p:nvPicPr>
        <p:blipFill>
          <a:blip r:embed="rId2"/>
          <a:stretch>
            <a:fillRect/>
          </a:stretch>
        </p:blipFill>
        <p:spPr>
          <a:xfrm>
            <a:off x="3359727" y="256441"/>
            <a:ext cx="5472545" cy="6345118"/>
          </a:xfrm>
        </p:spPr>
      </p:pic>
    </p:spTree>
    <p:extLst>
      <p:ext uri="{BB962C8B-B14F-4D97-AF65-F5344CB8AC3E}">
        <p14:creationId xmlns:p14="http://schemas.microsoft.com/office/powerpoint/2010/main" val="225320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Prototype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 ﻿Specify the kinds of objects to create using a prototypical instance, and create new objects by copying this prototype.</a:t>
            </a:r>
          </a:p>
          <a:p>
            <a:r>
              <a:rPr lang="en-US" b="1" dirty="0"/>
              <a:t>Example:</a:t>
            </a:r>
            <a:r>
              <a:rPr lang="en-US" dirty="0"/>
              <a:t> Employee Prototype (Real world scenario)</a:t>
            </a:r>
          </a:p>
        </p:txBody>
      </p:sp>
    </p:spTree>
    <p:extLst>
      <p:ext uri="{BB962C8B-B14F-4D97-AF65-F5344CB8AC3E}">
        <p14:creationId xmlns:p14="http://schemas.microsoft.com/office/powerpoint/2010/main" val="123438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897E71-889F-9948-AD2D-A7BBA5BFCD06}"/>
              </a:ext>
            </a:extLst>
          </p:cNvPr>
          <p:cNvPicPr>
            <a:picLocks noGrp="1" noChangeAspect="1"/>
          </p:cNvPicPr>
          <p:nvPr>
            <p:ph idx="1"/>
          </p:nvPr>
        </p:nvPicPr>
        <p:blipFill rotWithShape="1">
          <a:blip r:embed="rId2"/>
          <a:srcRect l="12867" r="8809"/>
          <a:stretch/>
        </p:blipFill>
        <p:spPr>
          <a:xfrm>
            <a:off x="2167466" y="111620"/>
            <a:ext cx="7857067" cy="6634760"/>
          </a:xfrm>
        </p:spPr>
      </p:pic>
    </p:spTree>
    <p:extLst>
      <p:ext uri="{BB962C8B-B14F-4D97-AF65-F5344CB8AC3E}">
        <p14:creationId xmlns:p14="http://schemas.microsoft.com/office/powerpoint/2010/main" val="385590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Abstract Factory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 ﻿Provide an interface for creating families of related or dependent objects without specifying their concrete classes.</a:t>
            </a:r>
          </a:p>
          <a:p>
            <a:r>
              <a:rPr lang="en-US" b="1" dirty="0"/>
              <a:t>Example:</a:t>
            </a:r>
            <a:r>
              <a:rPr lang="en-US" dirty="0"/>
              <a:t> Form Abstract Factory</a:t>
            </a:r>
          </a:p>
        </p:txBody>
      </p:sp>
    </p:spTree>
    <p:extLst>
      <p:ext uri="{BB962C8B-B14F-4D97-AF65-F5344CB8AC3E}">
        <p14:creationId xmlns:p14="http://schemas.microsoft.com/office/powerpoint/2010/main" val="75520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035FE4-8713-A744-8BF0-B94F82FDB21A}"/>
              </a:ext>
            </a:extLst>
          </p:cNvPr>
          <p:cNvPicPr>
            <a:picLocks noGrp="1" noChangeAspect="1"/>
          </p:cNvPicPr>
          <p:nvPr>
            <p:ph idx="1"/>
          </p:nvPr>
        </p:nvPicPr>
        <p:blipFill rotWithShape="1">
          <a:blip r:embed="rId2"/>
          <a:srcRect l="11942" r="12016"/>
          <a:stretch/>
        </p:blipFill>
        <p:spPr>
          <a:xfrm>
            <a:off x="1560942" y="70755"/>
            <a:ext cx="9881360" cy="6716490"/>
          </a:xfrm>
        </p:spPr>
      </p:pic>
    </p:spTree>
    <p:extLst>
      <p:ext uri="{BB962C8B-B14F-4D97-AF65-F5344CB8AC3E}">
        <p14:creationId xmlns:p14="http://schemas.microsoft.com/office/powerpoint/2010/main" val="131249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Singleton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 ﻿Ensure a class only has one instance, and provide a global point of access to it.</a:t>
            </a:r>
          </a:p>
          <a:p>
            <a:r>
              <a:rPr lang="en-US" b="1" dirty="0"/>
              <a:t>Example:</a:t>
            </a:r>
            <a:r>
              <a:rPr lang="en-US" dirty="0"/>
              <a:t> App Settings, </a:t>
            </a:r>
          </a:p>
        </p:txBody>
      </p:sp>
    </p:spTree>
    <p:extLst>
      <p:ext uri="{BB962C8B-B14F-4D97-AF65-F5344CB8AC3E}">
        <p14:creationId xmlns:p14="http://schemas.microsoft.com/office/powerpoint/2010/main" val="3304554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F27E4E-034F-CD41-B4E2-1060824A39C9}"/>
              </a:ext>
            </a:extLst>
          </p:cNvPr>
          <p:cNvPicPr>
            <a:picLocks noGrp="1" noChangeAspect="1"/>
          </p:cNvPicPr>
          <p:nvPr>
            <p:ph idx="1"/>
          </p:nvPr>
        </p:nvPicPr>
        <p:blipFill rotWithShape="1">
          <a:blip r:embed="rId2"/>
          <a:srcRect l="7829" t="6255" r="13277" b="4498"/>
          <a:stretch/>
        </p:blipFill>
        <p:spPr>
          <a:xfrm>
            <a:off x="2120020" y="846138"/>
            <a:ext cx="7951960" cy="5165723"/>
          </a:xfrm>
        </p:spPr>
      </p:pic>
    </p:spTree>
    <p:extLst>
      <p:ext uri="{BB962C8B-B14F-4D97-AF65-F5344CB8AC3E}">
        <p14:creationId xmlns:p14="http://schemas.microsoft.com/office/powerpoint/2010/main" val="1925174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Design Patterns: Structural Design Patterns</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lnSpcReduction="10000"/>
          </a:bodyPr>
          <a:lstStyle/>
          <a:p>
            <a:r>
              <a:rPr lang="en-US" dirty="0"/>
              <a:t>Structural patterns are concerned with how classes and objects are composed to form larger structures. Structural class patterns use inheritance to compose interfaces or implementations. As a simple example, consider how multiple inheritance mixes two or more classes into one. The result is a class that combines the properties of its parent classes. This pattern is particularly useful for making independently developed class libraries work together. Another example is the class form of the Adapter pattern. In general, an adapter makes one interface (the </a:t>
            </a:r>
            <a:r>
              <a:rPr lang="en-US" dirty="0" err="1"/>
              <a:t>adaptee's</a:t>
            </a:r>
            <a:r>
              <a:rPr lang="en-US" dirty="0"/>
              <a:t>) conform to another, thereby providing a uniform abstraction of different interfaces. A class adapter accomplishes this by inheriting privately from an </a:t>
            </a:r>
            <a:r>
              <a:rPr lang="en-US" dirty="0" err="1"/>
              <a:t>adaptee</a:t>
            </a:r>
            <a:r>
              <a:rPr lang="en-US" dirty="0"/>
              <a:t> class. The adapter then expresses its interface in terms of the </a:t>
            </a:r>
            <a:r>
              <a:rPr lang="en-US" dirty="0" err="1"/>
              <a:t>adaptee's</a:t>
            </a:r>
            <a:r>
              <a:rPr lang="en-US" dirty="0"/>
              <a:t>.</a:t>
            </a:r>
          </a:p>
        </p:txBody>
      </p:sp>
    </p:spTree>
    <p:extLst>
      <p:ext uri="{BB962C8B-B14F-4D97-AF65-F5344CB8AC3E}">
        <p14:creationId xmlns:p14="http://schemas.microsoft.com/office/powerpoint/2010/main" val="140149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US" dirty="0"/>
              <a:t>Ad</a:t>
            </a:r>
            <a:r>
              <a:rPr lang="en-SA" dirty="0"/>
              <a:t>apter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﻿Convert the interface of a class into another interface clients expect. Adapter lets classes work together that couldn't otherwise because of incompatible interfaces.</a:t>
            </a:r>
          </a:p>
          <a:p>
            <a:r>
              <a:rPr lang="en-US" b="1" dirty="0"/>
              <a:t>Also known as:</a:t>
            </a:r>
            <a:r>
              <a:rPr lang="en-US" dirty="0"/>
              <a:t> ﻿Wrapper</a:t>
            </a:r>
          </a:p>
          <a:p>
            <a:r>
              <a:rPr lang="en-US" b="1" dirty="0"/>
              <a:t>Example:</a:t>
            </a:r>
            <a:r>
              <a:rPr lang="en-US" dirty="0"/>
              <a:t> SMS Clients</a:t>
            </a:r>
          </a:p>
        </p:txBody>
      </p:sp>
    </p:spTree>
    <p:extLst>
      <p:ext uri="{BB962C8B-B14F-4D97-AF65-F5344CB8AC3E}">
        <p14:creationId xmlns:p14="http://schemas.microsoft.com/office/powerpoint/2010/main" val="390088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0A9AE4-8F3D-074E-AC1D-5A9E9DF7D940}"/>
              </a:ext>
            </a:extLst>
          </p:cNvPr>
          <p:cNvPicPr>
            <a:picLocks noGrp="1" noChangeAspect="1"/>
          </p:cNvPicPr>
          <p:nvPr>
            <p:ph idx="1"/>
          </p:nvPr>
        </p:nvPicPr>
        <p:blipFill rotWithShape="1">
          <a:blip r:embed="rId2"/>
          <a:srcRect l="13367" r="12950"/>
          <a:stretch/>
        </p:blipFill>
        <p:spPr>
          <a:xfrm>
            <a:off x="1075267" y="248047"/>
            <a:ext cx="10041466" cy="6361906"/>
          </a:xfrm>
        </p:spPr>
      </p:pic>
    </p:spTree>
    <p:extLst>
      <p:ext uri="{BB962C8B-B14F-4D97-AF65-F5344CB8AC3E}">
        <p14:creationId xmlns:p14="http://schemas.microsoft.com/office/powerpoint/2010/main" val="355833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OOP concepts</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fontScale="92500"/>
          </a:bodyPr>
          <a:lstStyle/>
          <a:p>
            <a:r>
              <a:rPr lang="en-US" b="1" dirty="0"/>
              <a:t>Abstraction</a:t>
            </a:r>
            <a:r>
              <a:rPr lang="en-US" dirty="0"/>
              <a:t> is the concept of hiding the implementation and un-necessary details or data from the user. It’s the process of hiding complexity and focusing on on what functionalities are available to use.</a:t>
            </a:r>
          </a:p>
          <a:p>
            <a:r>
              <a:rPr lang="en-US" b="1" dirty="0"/>
              <a:t>Encapsulation</a:t>
            </a:r>
            <a:r>
              <a:rPr lang="en-US" dirty="0"/>
              <a:t> is the concept of wrapping data and code together as a single unit.</a:t>
            </a:r>
          </a:p>
          <a:p>
            <a:r>
              <a:rPr lang="en-US" b="1" dirty="0"/>
              <a:t>Inheritance</a:t>
            </a:r>
            <a:r>
              <a:rPr lang="en-US" dirty="0"/>
              <a:t> is the concept in which one object acquires/inherits all the properties and behaviors of a parent object.</a:t>
            </a:r>
          </a:p>
          <a:p>
            <a:r>
              <a:rPr lang="en-US" b="1" dirty="0"/>
              <a:t>Polymorphism</a:t>
            </a:r>
            <a:r>
              <a:rPr lang="en-US" dirty="0"/>
              <a:t> is the concept by which we can perform a single action in different ways. Polymorphism is derived from 2 Greek words: poly and morphs. The word "poly" means many and "morphs" means forms. So polymorphism means many forms.</a:t>
            </a:r>
          </a:p>
        </p:txBody>
      </p:sp>
    </p:spTree>
    <p:extLst>
      <p:ext uri="{BB962C8B-B14F-4D97-AF65-F5344CB8AC3E}">
        <p14:creationId xmlns:p14="http://schemas.microsoft.com/office/powerpoint/2010/main" val="191787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OOP concepts</a:t>
            </a:r>
          </a:p>
        </p:txBody>
      </p:sp>
      <p:graphicFrame>
        <p:nvGraphicFramePr>
          <p:cNvPr id="4" name="Content Placeholder 3">
            <a:extLst>
              <a:ext uri="{FF2B5EF4-FFF2-40B4-BE49-F238E27FC236}">
                <a16:creationId xmlns:a16="http://schemas.microsoft.com/office/drawing/2014/main" id="{4DD54DF0-7078-8C44-A9D4-D43AF35530BE}"/>
              </a:ext>
            </a:extLst>
          </p:cNvPr>
          <p:cNvGraphicFramePr>
            <a:graphicFrameLocks noGrp="1"/>
          </p:cNvGraphicFramePr>
          <p:nvPr>
            <p:ph idx="1"/>
            <p:extLst>
              <p:ext uri="{D42A27DB-BD31-4B8C-83A1-F6EECF244321}">
                <p14:modId xmlns:p14="http://schemas.microsoft.com/office/powerpoint/2010/main" val="3621400504"/>
              </p:ext>
            </p:extLst>
          </p:nvPr>
        </p:nvGraphicFramePr>
        <p:xfrm>
          <a:off x="1716057" y="2560124"/>
          <a:ext cx="8759886" cy="3771672"/>
        </p:xfrm>
        <a:graphic>
          <a:graphicData uri="http://schemas.openxmlformats.org/drawingml/2006/table">
            <a:tbl>
              <a:tblPr/>
              <a:tblGrid>
                <a:gridCol w="4379943">
                  <a:extLst>
                    <a:ext uri="{9D8B030D-6E8A-4147-A177-3AD203B41FA5}">
                      <a16:colId xmlns:a16="http://schemas.microsoft.com/office/drawing/2014/main" val="3830541685"/>
                    </a:ext>
                  </a:extLst>
                </a:gridCol>
                <a:gridCol w="4379943">
                  <a:extLst>
                    <a:ext uri="{9D8B030D-6E8A-4147-A177-3AD203B41FA5}">
                      <a16:colId xmlns:a16="http://schemas.microsoft.com/office/drawing/2014/main" val="2441516788"/>
                    </a:ext>
                  </a:extLst>
                </a:gridCol>
              </a:tblGrid>
              <a:tr h="0">
                <a:tc>
                  <a:txBody>
                    <a:bodyPr/>
                    <a:lstStyle/>
                    <a:p>
                      <a:pPr algn="l" fontAlgn="t"/>
                      <a:r>
                        <a:rPr lang="en-US" sz="1700" b="1" dirty="0">
                          <a:effectLst/>
                        </a:rPr>
                        <a:t>Abstraction</a:t>
                      </a:r>
                    </a:p>
                  </a:txBody>
                  <a:tcPr marL="73794" marR="73794" marT="73794" marB="73794">
                    <a:lnL w="9525" cap="flat" cmpd="sng" algn="ctr">
                      <a:solidFill>
                        <a:srgbClr val="80074A"/>
                      </a:solidFill>
                      <a:prstDash val="solid"/>
                      <a:round/>
                      <a:headEnd type="none" w="med" len="med"/>
                      <a:tailEnd type="none" w="med" len="med"/>
                    </a:lnL>
                    <a:lnR w="9525" cap="flat" cmpd="sng" algn="ctr">
                      <a:solidFill>
                        <a:srgbClr val="80244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700" b="1">
                          <a:effectLst/>
                        </a:rPr>
                        <a:t>Encapsulation</a:t>
                      </a:r>
                    </a:p>
                  </a:txBody>
                  <a:tcPr marL="73794" marR="73794" marT="73794" marB="73794">
                    <a:lnL w="9525" cap="flat" cmpd="sng" algn="ctr">
                      <a:solidFill>
                        <a:srgbClr val="80244A"/>
                      </a:solidFill>
                      <a:prstDash val="solid"/>
                      <a:round/>
                      <a:headEnd type="none" w="med" len="med"/>
                      <a:tailEnd type="none" w="med" len="med"/>
                    </a:lnL>
                    <a:lnR w="12700" cap="flat" cmpd="sng" algn="ctr">
                      <a:solidFill>
                        <a:srgbClr val="20ABE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4179113533"/>
                  </a:ext>
                </a:extLst>
              </a:tr>
              <a:tr h="678904">
                <a:tc>
                  <a:txBody>
                    <a:bodyPr/>
                    <a:lstStyle/>
                    <a:p>
                      <a:pPr algn="l" fontAlgn="t"/>
                      <a:r>
                        <a:rPr lang="en-US" sz="1700">
                          <a:effectLst/>
                        </a:rPr>
                        <a:t>Abstraction solves the issues at the design level.</a:t>
                      </a:r>
                    </a:p>
                  </a:txBody>
                  <a:tcPr marL="73794" marR="73794" marT="73794" marB="73794">
                    <a:lnL w="12700" cap="flat" cmpd="sng" algn="ctr">
                      <a:solidFill>
                        <a:srgbClr val="E066E0"/>
                      </a:solidFill>
                      <a:prstDash val="solid"/>
                      <a:round/>
                      <a:headEnd type="none" w="med" len="med"/>
                      <a:tailEnd type="none" w="med" len="med"/>
                    </a:lnL>
                    <a:lnR w="12700" cap="flat" cmpd="sng" algn="ctr">
                      <a:solidFill>
                        <a:srgbClr val="D02EE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Encapsulation solves it implementation level.</a:t>
                      </a:r>
                    </a:p>
                  </a:txBody>
                  <a:tcPr marL="73794" marR="73794" marT="73794" marB="73794">
                    <a:lnL w="12700" cap="flat" cmpd="sng" algn="ctr">
                      <a:solidFill>
                        <a:srgbClr val="D02EE1"/>
                      </a:solidFill>
                      <a:prstDash val="solid"/>
                      <a:round/>
                      <a:headEnd type="none" w="med" len="med"/>
                      <a:tailEnd type="none" w="med" len="med"/>
                    </a:lnL>
                    <a:lnR w="12700" cap="flat" cmpd="sng" algn="ctr">
                      <a:solidFill>
                        <a:srgbClr val="E030E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71135055"/>
                  </a:ext>
                </a:extLst>
              </a:tr>
              <a:tr h="1210221">
                <a:tc>
                  <a:txBody>
                    <a:bodyPr/>
                    <a:lstStyle/>
                    <a:p>
                      <a:pPr algn="l" fontAlgn="t"/>
                      <a:r>
                        <a:rPr lang="en-US" sz="1700" dirty="0">
                          <a:effectLst/>
                        </a:rPr>
                        <a:t>Abstraction is about hiding unwanted details while showing most essential information.</a:t>
                      </a:r>
                    </a:p>
                  </a:txBody>
                  <a:tcPr marL="73794" marR="73794" marT="73794" marB="73794">
                    <a:lnL w="12700" cap="flat" cmpd="sng" algn="ctr">
                      <a:solidFill>
                        <a:srgbClr val="0044E3"/>
                      </a:solidFill>
                      <a:prstDash val="solid"/>
                      <a:round/>
                      <a:headEnd type="none" w="med" len="med"/>
                      <a:tailEnd type="none" w="med" len="med"/>
                    </a:lnL>
                    <a:lnR w="12700" cap="flat" cmpd="sng" algn="ctr">
                      <a:solidFill>
                        <a:srgbClr val="F061E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700">
                          <a:effectLst/>
                        </a:rPr>
                        <a:t>Encapsulation means binding the code and data into a single unit.</a:t>
                      </a:r>
                    </a:p>
                  </a:txBody>
                  <a:tcPr marL="73794" marR="73794" marT="73794" marB="73794">
                    <a:lnL w="12700" cap="flat" cmpd="sng" algn="ctr">
                      <a:solidFill>
                        <a:srgbClr val="F061E3"/>
                      </a:solidFill>
                      <a:prstDash val="solid"/>
                      <a:round/>
                      <a:headEnd type="none" w="med" len="med"/>
                      <a:tailEnd type="none" w="med" len="med"/>
                    </a:lnL>
                    <a:lnR w="12700" cap="flat" cmpd="sng" algn="ctr">
                      <a:solidFill>
                        <a:srgbClr val="5058E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28019263"/>
                  </a:ext>
                </a:extLst>
              </a:tr>
              <a:tr h="1475879">
                <a:tc>
                  <a:txBody>
                    <a:bodyPr/>
                    <a:lstStyle/>
                    <a:p>
                      <a:pPr algn="l" fontAlgn="t"/>
                      <a:r>
                        <a:rPr lang="en-US" sz="1700">
                          <a:effectLst/>
                        </a:rPr>
                        <a:t>Abstraction allows focussing on what the information object must contain</a:t>
                      </a:r>
                    </a:p>
                  </a:txBody>
                  <a:tcPr marL="73794" marR="73794" marT="73794" marB="73794">
                    <a:lnL w="12700" cap="flat" cmpd="sng" algn="ctr">
                      <a:solidFill>
                        <a:srgbClr val="005FE3"/>
                      </a:solidFill>
                      <a:prstDash val="solid"/>
                      <a:round/>
                      <a:headEnd type="none" w="med" len="med"/>
                      <a:tailEnd type="none" w="med" len="med"/>
                    </a:lnL>
                    <a:lnR w="12700" cap="flat" cmpd="sng" algn="ctr">
                      <a:solidFill>
                        <a:srgbClr val="205DE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79E3"/>
                      </a:solidFill>
                      <a:prstDash val="solid"/>
                      <a:round/>
                      <a:headEnd type="none" w="med" len="med"/>
                      <a:tailEnd type="none" w="med" len="med"/>
                    </a:lnB>
                    <a:solidFill>
                      <a:srgbClr val="FFFFFF"/>
                    </a:solidFill>
                  </a:tcPr>
                </a:tc>
                <a:tc>
                  <a:txBody>
                    <a:bodyPr/>
                    <a:lstStyle/>
                    <a:p>
                      <a:pPr algn="l" fontAlgn="t"/>
                      <a:r>
                        <a:rPr lang="en-US" sz="1700" dirty="0">
                          <a:effectLst/>
                        </a:rPr>
                        <a:t>Encapsulation means hiding the internal details or mechanics of how an object does something for security reasons.</a:t>
                      </a:r>
                    </a:p>
                  </a:txBody>
                  <a:tcPr marL="73794" marR="73794" marT="73794" marB="73794">
                    <a:lnL w="12700" cap="flat" cmpd="sng" algn="ctr">
                      <a:solidFill>
                        <a:srgbClr val="205DE0"/>
                      </a:solidFill>
                      <a:prstDash val="solid"/>
                      <a:round/>
                      <a:headEnd type="none" w="med" len="med"/>
                      <a:tailEnd type="none" w="med" len="med"/>
                    </a:lnL>
                    <a:lnR w="12700" cap="flat" cmpd="sng" algn="ctr">
                      <a:solidFill>
                        <a:srgbClr val="D028E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5AE0"/>
                      </a:solidFill>
                      <a:prstDash val="solid"/>
                      <a:round/>
                      <a:headEnd type="none" w="med" len="med"/>
                      <a:tailEnd type="none" w="med" len="med"/>
                    </a:lnB>
                    <a:solidFill>
                      <a:srgbClr val="FFFFFF"/>
                    </a:solidFill>
                  </a:tcPr>
                </a:tc>
                <a:extLst>
                  <a:ext uri="{0D108BD9-81ED-4DB2-BD59-A6C34878D82A}">
                    <a16:rowId xmlns:a16="http://schemas.microsoft.com/office/drawing/2014/main" val="989494647"/>
                  </a:ext>
                </a:extLst>
              </a:tr>
            </a:tbl>
          </a:graphicData>
        </a:graphic>
      </p:graphicFrame>
    </p:spTree>
    <p:extLst>
      <p:ext uri="{BB962C8B-B14F-4D97-AF65-F5344CB8AC3E}">
        <p14:creationId xmlns:p14="http://schemas.microsoft.com/office/powerpoint/2010/main" val="232984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OOP relationships</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Association</a:t>
            </a:r>
            <a:r>
              <a:rPr lang="en-US" dirty="0"/>
              <a:t> defines a relationship between classes of objects that allows one object instance to cause another to perform an action on its behalf. </a:t>
            </a:r>
          </a:p>
          <a:p>
            <a:r>
              <a:rPr lang="en-US" b="1" dirty="0"/>
              <a:t>Aggregation</a:t>
            </a:r>
            <a:r>
              <a:rPr lang="en-US" dirty="0"/>
              <a:t> is a weak type of association that represents the relationship between an owner (whole) object and its aggregated (parts) collection of objects in a way that does not affect the life cycle of the parts objects if the owner is destroyed.</a:t>
            </a:r>
          </a:p>
          <a:p>
            <a:r>
              <a:rPr lang="en-US" b="1" dirty="0"/>
              <a:t>Composition</a:t>
            </a:r>
            <a:r>
              <a:rPr lang="en-US" dirty="0"/>
              <a:t> is a strong type of association and its also called death relationship. It represent an owner object that own another object as part of it. This type of relationship controls the life cycle of the owned object in a way that if the owner is destroyed then the owned object </a:t>
            </a:r>
            <a:r>
              <a:rPr lang="en-US"/>
              <a:t>is destroyed too.</a:t>
            </a:r>
            <a:endParaRPr lang="en-US" dirty="0"/>
          </a:p>
        </p:txBody>
      </p:sp>
    </p:spTree>
    <p:extLst>
      <p:ext uri="{BB962C8B-B14F-4D97-AF65-F5344CB8AC3E}">
        <p14:creationId xmlns:p14="http://schemas.microsoft.com/office/powerpoint/2010/main" val="401119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333A93-138C-9242-9F22-34709FBAED42}"/>
              </a:ext>
            </a:extLst>
          </p:cNvPr>
          <p:cNvPicPr>
            <a:picLocks noGrp="1" noChangeAspect="1"/>
          </p:cNvPicPr>
          <p:nvPr>
            <p:ph idx="1"/>
          </p:nvPr>
        </p:nvPicPr>
        <p:blipFill>
          <a:blip r:embed="rId2"/>
          <a:stretch>
            <a:fillRect/>
          </a:stretch>
        </p:blipFill>
        <p:spPr>
          <a:xfrm>
            <a:off x="3332533" y="665533"/>
            <a:ext cx="5526933" cy="5526933"/>
          </a:xfrm>
          <a:prstGeom prst="rect">
            <a:avLst/>
          </a:prstGeom>
        </p:spPr>
      </p:pic>
    </p:spTree>
    <p:extLst>
      <p:ext uri="{BB962C8B-B14F-4D97-AF65-F5344CB8AC3E}">
        <p14:creationId xmlns:p14="http://schemas.microsoft.com/office/powerpoint/2010/main" val="226596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Design Patterns: Creational Design Patterns</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dirty="0"/>
              <a:t>In software engineering, creational design patterns are design patterns that deal with object creation mechanisms, trying to create objects in a manner suitable to the situation. Creational design patterns are composed of two dominant ideas. One is encapsulating knowledge about which concrete classes the system uses. Another is hiding how instances of these concrete classes are created and combined.</a:t>
            </a:r>
          </a:p>
        </p:txBody>
      </p:sp>
    </p:spTree>
    <p:extLst>
      <p:ext uri="{BB962C8B-B14F-4D97-AF65-F5344CB8AC3E}">
        <p14:creationId xmlns:p14="http://schemas.microsoft.com/office/powerpoint/2010/main" val="428151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Factory Method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﻿Define an interface for creating an object, but let subclasses decide which class to instantiate. Factory Method lets a class defer instantiation to subclasses.</a:t>
            </a:r>
          </a:p>
          <a:p>
            <a:r>
              <a:rPr lang="en-US" b="1" dirty="0"/>
              <a:t>Also known as:</a:t>
            </a:r>
            <a:r>
              <a:rPr lang="en-US" dirty="0"/>
              <a:t> ﻿Virtual Constructor</a:t>
            </a:r>
          </a:p>
          <a:p>
            <a:r>
              <a:rPr lang="en-US" b="1" dirty="0"/>
              <a:t>Example:</a:t>
            </a:r>
            <a:r>
              <a:rPr lang="en-US" dirty="0"/>
              <a:t> Dialog, Content validator</a:t>
            </a:r>
          </a:p>
        </p:txBody>
      </p:sp>
    </p:spTree>
    <p:extLst>
      <p:ext uri="{BB962C8B-B14F-4D97-AF65-F5344CB8AC3E}">
        <p14:creationId xmlns:p14="http://schemas.microsoft.com/office/powerpoint/2010/main" val="400803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4F6E81-1DA8-6D4B-9A0D-813056A105FD}"/>
              </a:ext>
            </a:extLst>
          </p:cNvPr>
          <p:cNvPicPr>
            <a:picLocks noGrp="1" noChangeAspect="1"/>
          </p:cNvPicPr>
          <p:nvPr>
            <p:ph idx="1"/>
          </p:nvPr>
        </p:nvPicPr>
        <p:blipFill>
          <a:blip r:embed="rId2"/>
          <a:stretch>
            <a:fillRect/>
          </a:stretch>
        </p:blipFill>
        <p:spPr>
          <a:xfrm>
            <a:off x="1068868" y="531892"/>
            <a:ext cx="10054264" cy="5794215"/>
          </a:xfrm>
        </p:spPr>
      </p:pic>
    </p:spTree>
    <p:extLst>
      <p:ext uri="{BB962C8B-B14F-4D97-AF65-F5344CB8AC3E}">
        <p14:creationId xmlns:p14="http://schemas.microsoft.com/office/powerpoint/2010/main" val="214005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Builder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 ﻿Separate the construction of a complex object from its representation so that the same construction process can create different representations.</a:t>
            </a:r>
          </a:p>
          <a:p>
            <a:r>
              <a:rPr lang="en-US" b="1" dirty="0"/>
              <a:t>Example:</a:t>
            </a:r>
            <a:r>
              <a:rPr lang="en-US" dirty="0"/>
              <a:t> Computer</a:t>
            </a:r>
            <a:r>
              <a:rPr lang="en-US"/>
              <a:t>, Response Interface </a:t>
            </a:r>
            <a:r>
              <a:rPr lang="en-US" dirty="0"/>
              <a:t>(Real world scenario)</a:t>
            </a:r>
          </a:p>
        </p:txBody>
      </p:sp>
    </p:spTree>
    <p:extLst>
      <p:ext uri="{BB962C8B-B14F-4D97-AF65-F5344CB8AC3E}">
        <p14:creationId xmlns:p14="http://schemas.microsoft.com/office/powerpoint/2010/main" val="33360077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{4A898F47-8B5B-8248-8A42-17B4537E4211}tf10001120</Template>
  <TotalTime>466</TotalTime>
  <Words>757</Words>
  <Application>Microsoft Macintosh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Parcel</vt:lpstr>
      <vt:lpstr>Software Design Patterns</vt:lpstr>
      <vt:lpstr>OOP concepts</vt:lpstr>
      <vt:lpstr>OOP concepts</vt:lpstr>
      <vt:lpstr>OOP relationships</vt:lpstr>
      <vt:lpstr>PowerPoint Presentation</vt:lpstr>
      <vt:lpstr>Design Patterns: Creational Design Patterns</vt:lpstr>
      <vt:lpstr>Factory Method Design Pattern</vt:lpstr>
      <vt:lpstr>PowerPoint Presentation</vt:lpstr>
      <vt:lpstr>Builder Design Pattern</vt:lpstr>
      <vt:lpstr>PowerPoint Presentation</vt:lpstr>
      <vt:lpstr>Prototype Design Pattern</vt:lpstr>
      <vt:lpstr>PowerPoint Presentation</vt:lpstr>
      <vt:lpstr>Abstract Factory Design Pattern</vt:lpstr>
      <vt:lpstr>PowerPoint Presentation</vt:lpstr>
      <vt:lpstr>Singleton Design Pattern</vt:lpstr>
      <vt:lpstr>PowerPoint Presentation</vt:lpstr>
      <vt:lpstr>Design Patterns: Structural Design Patterns</vt:lpstr>
      <vt:lpstr>Adapter Design Pattern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Mohammed Yehia Abdul Mottalib</dc:creator>
  <cp:lastModifiedBy>Mohammed Yehia Abdul Mottalib</cp:lastModifiedBy>
  <cp:revision>37</cp:revision>
  <dcterms:created xsi:type="dcterms:W3CDTF">2020-02-25T21:08:20Z</dcterms:created>
  <dcterms:modified xsi:type="dcterms:W3CDTF">2020-05-02T10:01:37Z</dcterms:modified>
</cp:coreProperties>
</file>