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3" r:id="rId6"/>
    <p:sldId id="261" r:id="rId7"/>
    <p:sldId id="265" r:id="rId8"/>
    <p:sldId id="260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06" autoAdjust="0"/>
    <p:restoredTop sz="94660"/>
  </p:normalViewPr>
  <p:slideViewPr>
    <p:cSldViewPr snapToGrid="0">
      <p:cViewPr varScale="1">
        <p:scale>
          <a:sx n="52" d="100"/>
          <a:sy n="52" d="100"/>
        </p:scale>
        <p:origin x="43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7365-7BF5-4A68-866C-CF832FB54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5F145-BC5C-44AA-802F-497A9EEA1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321A6-9F71-4787-A436-19099BDF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A887-C58B-4B02-90C6-B01EEFB595B3}" type="datetimeFigureOut">
              <a:rPr lang="en-GB" smtClean="0"/>
              <a:t>19/07/2020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1F030-F015-44A8-AF20-EDAAD612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DF6E-BF71-4269-9D05-724C35BD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A4A2-CAFA-4FA2-B07A-82F26ACB72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31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07D1-E2B0-4989-9116-7979C721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B6A06-216B-4668-BB69-7A8D3F1DF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E77C-F329-4D2C-9F24-41E4A263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A887-C58B-4B02-90C6-B01EEFB595B3}" type="datetimeFigureOut">
              <a:rPr lang="en-GB" smtClean="0"/>
              <a:t>19/07/2020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B5061-3154-406F-8CD4-C96E0DF7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03258-62BD-4A2E-B47C-643624A9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A4A2-CAFA-4FA2-B07A-82F26ACB72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51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CC45E-BC56-4DC6-BB16-B2B1ED125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B4E09-90E6-48EE-BE2E-E241B8037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F6823-4ABF-47F0-A0AC-C9F5E286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A887-C58B-4B02-90C6-B01EEFB595B3}" type="datetimeFigureOut">
              <a:rPr lang="en-GB" smtClean="0"/>
              <a:t>19/07/2020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AD8C3-435F-4126-AC41-F6209202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73C6E-7D6A-4A71-AA40-FA0F3D44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A4A2-CAFA-4FA2-B07A-82F26ACB72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665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5B3E-54BE-46FC-8F6B-811A842C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31F5D-3986-4F9F-83C0-F793699EE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5E610-81C2-4654-B53E-A06A4C14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A887-C58B-4B02-90C6-B01EEFB595B3}" type="datetimeFigureOut">
              <a:rPr lang="en-GB" smtClean="0"/>
              <a:t>19/07/2020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39AAF-4F9A-42D8-9190-C01994CE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8E0FB-1205-4BCD-8543-81FEFF5D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A4A2-CAFA-4FA2-B07A-82F26ACB72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36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EF0D-B37A-42A2-A4FC-033B9409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3DDA8-9D7E-471D-8467-6702884F5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A6460-6167-42FC-924D-10465F14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A887-C58B-4B02-90C6-B01EEFB595B3}" type="datetimeFigureOut">
              <a:rPr lang="en-GB" smtClean="0"/>
              <a:t>19/07/2020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876BE-7ACE-427C-BB6B-073B6C5E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1D16A-E5AE-4D37-A5D7-468996DD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A4A2-CAFA-4FA2-B07A-82F26ACB72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86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C995-08AE-4B9D-96B2-2D458D82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90E2-330E-41A3-8B09-9C99941B1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78EA7-C421-45A1-8680-ADDCAF18C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1C0B5-CE18-4AA1-B12C-95B773CC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A887-C58B-4B02-90C6-B01EEFB595B3}" type="datetimeFigureOut">
              <a:rPr lang="en-GB" smtClean="0"/>
              <a:t>19/07/2020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5D607-ACA4-448A-9EAC-848D9C0A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B36C9-E401-4639-80A5-8847FCD7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A4A2-CAFA-4FA2-B07A-82F26ACB72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5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6FCD-6F59-41C5-927C-28DDA613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8E0E7-8F7E-486F-850F-4DC101F52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04335-0D29-407B-83BF-D34F467F5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F8D3C-4882-4849-AF62-47230520E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D6C4F-138A-4AFD-A843-A720F7197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9C0F9-FE8D-46CA-AD2F-71DD702C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A887-C58B-4B02-90C6-B01EEFB595B3}" type="datetimeFigureOut">
              <a:rPr lang="en-GB" smtClean="0"/>
              <a:t>19/07/2020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4726E-B726-4301-8FFE-730CCE46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C15CE-2442-4F6A-82DD-87D0D498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A4A2-CAFA-4FA2-B07A-82F26ACB72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48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D8AD-0D0C-49BD-9177-138A3EBC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71903-F4ED-46A8-AE0B-50E81E40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A887-C58B-4B02-90C6-B01EEFB595B3}" type="datetimeFigureOut">
              <a:rPr lang="en-GB" smtClean="0"/>
              <a:t>19/07/2020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DED08-4C33-4BED-A48D-0C6F38C3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4D7C7-78B3-4E3C-AD3C-4324887A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A4A2-CAFA-4FA2-B07A-82F26ACB72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29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CE83C-0257-437B-BC24-84FFF2DB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A887-C58B-4B02-90C6-B01EEFB595B3}" type="datetimeFigureOut">
              <a:rPr lang="en-GB" smtClean="0"/>
              <a:t>19/07/2020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8698A-8ED5-4C04-89CA-47EB7F13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F73A2-EAFE-40D1-B2D9-20FE8220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A4A2-CAFA-4FA2-B07A-82F26ACB72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501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3A48-C1DC-46E1-8F8B-B2E6C55C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6633-F526-4ADA-BCD9-8761BE69C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13152-2546-4DB1-B5B3-377D3CAB4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8A3B4-F4E5-4660-80AF-990DE38D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A887-C58B-4B02-90C6-B01EEFB595B3}" type="datetimeFigureOut">
              <a:rPr lang="en-GB" smtClean="0"/>
              <a:t>19/07/2020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5C978-8D33-451D-BF59-6EB6780E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9BD06-747A-4DCE-B4FA-BD7A10B4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A4A2-CAFA-4FA2-B07A-82F26ACB72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970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1458-DDEF-4E89-9F6F-1768FB2D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5BC76-66DE-4E48-8402-37AB13616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7DDA5-99A8-4F6D-A6FE-99671BD8A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62BCC-80F2-4695-A487-C1F1133B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A887-C58B-4B02-90C6-B01EEFB595B3}" type="datetimeFigureOut">
              <a:rPr lang="en-GB" smtClean="0"/>
              <a:t>19/07/2020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96BB5-EB15-4A87-B5ED-B14D1482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5A173-35B9-4531-AC73-A8346F92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A4A2-CAFA-4FA2-B07A-82F26ACB72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79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5E57F-E305-4DFB-B2FF-35A92F75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ADFC1-1D13-4B28-AF9A-7EBDEC3FB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EAED8-AEF2-4AF7-9531-2F61A039C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9A887-C58B-4B02-90C6-B01EEFB595B3}" type="datetimeFigureOut">
              <a:rPr lang="en-GB" smtClean="0"/>
              <a:t>19/07/2020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3177E-94FD-44FF-9DD9-121217B46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BB32C-4BAC-4E31-A231-3464955AC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7A4A2-CAFA-4FA2-B07A-82F26ACB72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191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384B-1EAE-43AB-A328-F8C2980A8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4328"/>
            <a:ext cx="9144000" cy="2638152"/>
          </a:xfrm>
        </p:spPr>
        <p:txBody>
          <a:bodyPr>
            <a:normAutofit fontScale="90000"/>
          </a:bodyPr>
          <a:lstStyle/>
          <a:p>
            <a:r>
              <a:rPr lang="en-GB" sz="3200" b="1" i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Hash Analytic Internship: Phase 1 Project</a:t>
            </a:r>
            <a:br>
              <a:rPr lang="en-GB" sz="32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</a:br>
            <a:br>
              <a:rPr lang="en-GB" sz="32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</a:br>
            <a:br>
              <a:rPr lang="en-GB" sz="32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GB" sz="36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br>
              <a:rPr lang="en-GB" sz="6700" b="1" dirty="0"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GB" sz="6700" b="1" dirty="0">
                <a:latin typeface="Century Gothic" panose="020B0502020202020204" pitchFamily="34" charset="0"/>
                <a:cs typeface="Arial" panose="020B0604020202020204" pitchFamily="34" charset="0"/>
              </a:rPr>
              <a:t>PROOF-OF-CONCEPT</a:t>
            </a:r>
            <a:endParaRPr lang="en-GB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AE0A4-EE45-493F-A431-9A87ACF41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98119"/>
            <a:ext cx="9144000" cy="2092368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Century Gothic" panose="020B0502020202020204" pitchFamily="34" charset="0"/>
              </a:rPr>
              <a:t>Submitted by: </a:t>
            </a: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Adelaide Amakebi Atakora</a:t>
            </a:r>
          </a:p>
          <a:p>
            <a:endParaRPr lang="en-GB" sz="3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GB" sz="3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© 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July 2020</a:t>
            </a:r>
            <a:endParaRPr lang="en-GB" sz="18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0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9726-EC5C-452B-981D-D525CA70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latin typeface="Century Gothic" panose="020B0502020202020204" pitchFamily="34" charset="0"/>
                <a:cs typeface="Arial" panose="020B0604020202020204" pitchFamily="34" charset="0"/>
              </a:rPr>
              <a:t>Objective</a:t>
            </a:r>
            <a:r>
              <a:rPr lang="en-GB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AB11D-277A-4C0B-BB0B-FBC413AB0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906"/>
            <a:ext cx="10515600" cy="4968583"/>
          </a:xfrm>
        </p:spPr>
        <p:txBody>
          <a:bodyPr>
            <a:normAutofit fontScale="77500" lnSpcReduction="20000"/>
          </a:bodyPr>
          <a:lstStyle/>
          <a:p>
            <a:r>
              <a:rPr lang="en-US" sz="4100" dirty="0">
                <a:latin typeface="Century Gothic" panose="020B0502020202020204" pitchFamily="34" charset="0"/>
                <a:cs typeface="Arial" panose="020B0604020202020204" pitchFamily="34" charset="0"/>
              </a:rPr>
              <a:t>To determine the type of employees that are leaving the company and which employees are prone to leave next.</a:t>
            </a:r>
          </a:p>
          <a:p>
            <a:pPr marL="0" indent="0">
              <a:buNone/>
            </a:pPr>
            <a:endParaRPr lang="en-US" sz="36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en-GB" sz="3300" dirty="0">
                <a:latin typeface="Century Gothic" panose="020B0502020202020204" pitchFamily="34" charset="0"/>
                <a:cs typeface="Arial" panose="020B0604020202020204" pitchFamily="34" charset="0"/>
              </a:rPr>
              <a:t>We have data available for two sets of employees:</a:t>
            </a:r>
          </a:p>
          <a:p>
            <a:pPr lvl="1"/>
            <a:r>
              <a:rPr lang="en-GB" sz="3300" b="1">
                <a:latin typeface="Century Gothic" panose="020B0502020202020204" pitchFamily="34" charset="0"/>
                <a:cs typeface="Arial" panose="020B0604020202020204" pitchFamily="34" charset="0"/>
              </a:rPr>
              <a:t>The existing </a:t>
            </a:r>
            <a:r>
              <a:rPr lang="en-GB" sz="3300" b="1" dirty="0">
                <a:latin typeface="Century Gothic" panose="020B0502020202020204" pitchFamily="34" charset="0"/>
                <a:cs typeface="Arial" panose="020B0604020202020204" pitchFamily="34" charset="0"/>
              </a:rPr>
              <a:t>employees</a:t>
            </a:r>
          </a:p>
          <a:p>
            <a:pPr lvl="1"/>
            <a:r>
              <a:rPr lang="en-GB" sz="3300" b="1" dirty="0">
                <a:latin typeface="Century Gothic" panose="020B0502020202020204" pitchFamily="34" charset="0"/>
                <a:cs typeface="Arial" panose="020B0604020202020204" pitchFamily="34" charset="0"/>
              </a:rPr>
              <a:t>Ex-employees</a:t>
            </a:r>
          </a:p>
          <a:p>
            <a:r>
              <a:rPr lang="en-GB" sz="3300" dirty="0">
                <a:latin typeface="Century Gothic" panose="020B0502020202020204" pitchFamily="34" charset="0"/>
                <a:cs typeface="Arial" panose="020B0604020202020204" pitchFamily="34" charset="0"/>
              </a:rPr>
              <a:t>The data captures: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 i="1" dirty="0">
                <a:latin typeface="Century Gothic" panose="020B0502020202020204" pitchFamily="34" charset="0"/>
                <a:cs typeface="Arial" panose="020B0604020202020204" pitchFamily="34" charset="0"/>
              </a:rPr>
              <a:t>	Satisfaction level, last evaluation, number of projects, average monthly 		hours, time spent at the company, whether they have had a work accident,</a:t>
            </a:r>
            <a:r>
              <a:rPr lang="en-US" sz="2200" i="1" dirty="0">
                <a:latin typeface="Century Gothic" panose="020B0502020202020204" pitchFamily="34" charset="0"/>
              </a:rPr>
              <a:t> </a:t>
            </a:r>
            <a:r>
              <a:rPr lang="en-US" sz="2200" i="1" dirty="0">
                <a:latin typeface="Century Gothic" panose="020B0502020202020204" pitchFamily="34" charset="0"/>
                <a:cs typeface="Arial" panose="020B0604020202020204" pitchFamily="34" charset="0"/>
              </a:rPr>
              <a:t>whether 	they have had a promotion in the last 5 years, their department and salary for both 	type of employees (existing and ex-employees) </a:t>
            </a:r>
            <a:endParaRPr lang="en-GB" sz="2200" i="1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lvl="1"/>
            <a:endParaRPr lang="en-GB" sz="32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endParaRPr lang="en-US" sz="36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AA303B-0A80-4B10-8E1C-EC091C7FE2BD}"/>
              </a:ext>
            </a:extLst>
          </p:cNvPr>
          <p:cNvSpPr txBox="1">
            <a:spLocks/>
          </p:cNvSpPr>
          <p:nvPr/>
        </p:nvSpPr>
        <p:spPr>
          <a:xfrm>
            <a:off x="838200" y="2651450"/>
            <a:ext cx="10515600" cy="1094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latin typeface="Century Gothic" panose="020B0502020202020204" pitchFamily="34" charset="0"/>
                <a:cs typeface="Arial" panose="020B0604020202020204" pitchFamily="34" charset="0"/>
              </a:rPr>
              <a:t>Available Data Sets:</a:t>
            </a:r>
          </a:p>
        </p:txBody>
      </p:sp>
    </p:spTree>
    <p:extLst>
      <p:ext uri="{BB962C8B-B14F-4D97-AF65-F5344CB8AC3E}">
        <p14:creationId xmlns:p14="http://schemas.microsoft.com/office/powerpoint/2010/main" val="131138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1C76-3765-4A11-BE78-B1A19B04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latin typeface="Century Gothic" panose="020B0502020202020204" pitchFamily="34" charset="0"/>
                <a:cs typeface="Arial" panose="020B0604020202020204" pitchFamily="34" charset="0"/>
              </a:rPr>
              <a:t>Methodology</a:t>
            </a:r>
            <a:r>
              <a:rPr lang="en-GB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87BE-D14D-4089-BC6A-570652677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546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GB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Step 1: </a:t>
            </a:r>
            <a:r>
              <a:rPr lang="en-GB" sz="3200" dirty="0">
                <a:latin typeface="Century Gothic" panose="020B0502020202020204" pitchFamily="34" charset="0"/>
                <a:cs typeface="Arial" panose="020B0604020202020204" pitchFamily="34" charset="0"/>
              </a:rPr>
              <a:t>Data Exploration &amp; Cleaning</a:t>
            </a:r>
          </a:p>
          <a:p>
            <a:pPr>
              <a:spcBef>
                <a:spcPts val="2400"/>
              </a:spcBef>
            </a:pPr>
            <a:r>
              <a:rPr lang="en-GB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Step 2: </a:t>
            </a:r>
            <a:r>
              <a:rPr lang="en-GB" sz="3200" dirty="0">
                <a:latin typeface="Century Gothic" panose="020B0502020202020204" pitchFamily="34" charset="0"/>
                <a:cs typeface="Arial" panose="020B0604020202020204" pitchFamily="34" charset="0"/>
              </a:rPr>
              <a:t>Preparatory Data Analysis &amp; Visualizations</a:t>
            </a:r>
          </a:p>
          <a:p>
            <a:pPr>
              <a:spcBef>
                <a:spcPts val="2400"/>
              </a:spcBef>
            </a:pPr>
            <a:r>
              <a:rPr lang="en-GB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Step 3: </a:t>
            </a:r>
            <a:r>
              <a:rPr lang="en-GB" sz="3200" dirty="0">
                <a:latin typeface="Century Gothic" panose="020B0502020202020204" pitchFamily="34" charset="0"/>
                <a:cs typeface="Arial" panose="020B0604020202020204" pitchFamily="34" charset="0"/>
              </a:rPr>
              <a:t>Pre-processing Data</a:t>
            </a:r>
            <a:endParaRPr lang="en-GB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400"/>
              </a:spcBef>
            </a:pPr>
            <a:r>
              <a:rPr lang="en-GB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Step 4: </a:t>
            </a:r>
            <a:r>
              <a:rPr lang="en-GB" sz="3200" dirty="0">
                <a:latin typeface="Century Gothic" panose="020B0502020202020204" pitchFamily="34" charset="0"/>
                <a:cs typeface="Arial" panose="020B0604020202020204" pitchFamily="34" charset="0"/>
              </a:rPr>
              <a:t>Machine Learning Modelling </a:t>
            </a:r>
          </a:p>
          <a:p>
            <a:pPr>
              <a:spcBef>
                <a:spcPts val="2400"/>
              </a:spcBef>
            </a:pPr>
            <a:r>
              <a:rPr lang="en-GB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Step 5: </a:t>
            </a:r>
            <a:r>
              <a:rPr lang="en-GB" sz="3200" dirty="0">
                <a:latin typeface="Century Gothic" panose="020B0502020202020204" pitchFamily="34" charset="0"/>
                <a:cs typeface="Arial" panose="020B0604020202020204" pitchFamily="34" charset="0"/>
              </a:rPr>
              <a:t>Presenting Outcome &amp; Recommendations</a:t>
            </a:r>
          </a:p>
          <a:p>
            <a:pPr>
              <a:spcBef>
                <a:spcPts val="2400"/>
              </a:spcBef>
            </a:pPr>
            <a:endParaRPr lang="en-GB" sz="32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2400"/>
              </a:spcBef>
            </a:pPr>
            <a:endParaRPr lang="en-GB" sz="32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9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3118-1422-49DA-AFFB-E3FA1849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latin typeface="Century Gothic" panose="020B0502020202020204" pitchFamily="34" charset="0"/>
                <a:cs typeface="Arial" panose="020B0604020202020204" pitchFamily="34" charset="0"/>
              </a:rPr>
              <a:t>Data Exploration &amp; Cleaning:</a:t>
            </a:r>
            <a:br>
              <a:rPr lang="en-GB" dirty="0">
                <a:latin typeface="Century Gothic" panose="020B0502020202020204" pitchFamily="34" charset="0"/>
                <a:cs typeface="Arial" panose="020B0604020202020204" pitchFamily="34" charset="0"/>
              </a:rPr>
            </a:b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16B9-C75A-48EF-B184-DB2EAA532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79"/>
            <a:ext cx="10515600" cy="5110596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Century Gothic" panose="020B0502020202020204" pitchFamily="34" charset="0"/>
                <a:cs typeface="Arial" panose="020B0604020202020204" pitchFamily="34" charset="0"/>
              </a:rPr>
              <a:t>The first step would be to load the data and combine both tables into a DataFrame and inspect a sample of the data by printing an output of the first 10 rows in each table.</a:t>
            </a:r>
          </a:p>
          <a:p>
            <a:pPr marL="0" indent="0">
              <a:buNone/>
            </a:pPr>
            <a:endParaRPr lang="en-GB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Century Gothic" panose="020B0502020202020204" pitchFamily="34" charset="0"/>
                <a:cs typeface="Arial" panose="020B0604020202020204" pitchFamily="34" charset="0"/>
              </a:rPr>
              <a:t>The combination will be done by creating a new column </a:t>
            </a:r>
            <a:r>
              <a:rPr lang="en-GB" b="1" i="1" dirty="0">
                <a:latin typeface="Century Gothic" panose="020B0502020202020204" pitchFamily="34" charset="0"/>
                <a:cs typeface="Arial" panose="020B0604020202020204" pitchFamily="34" charset="0"/>
              </a:rPr>
              <a:t>Attrition</a:t>
            </a:r>
            <a:r>
              <a:rPr lang="en-GB" dirty="0">
                <a:latin typeface="Century Gothic" panose="020B0502020202020204" pitchFamily="34" charset="0"/>
                <a:cs typeface="Arial" panose="020B0604020202020204" pitchFamily="34" charset="0"/>
              </a:rPr>
              <a:t> with a value of </a:t>
            </a:r>
            <a:r>
              <a:rPr lang="en-GB" i="1" dirty="0">
                <a:latin typeface="Century Gothic" panose="020B0502020202020204" pitchFamily="34" charset="0"/>
                <a:cs typeface="Arial" panose="020B0604020202020204" pitchFamily="34" charset="0"/>
              </a:rPr>
              <a:t>No</a:t>
            </a:r>
            <a:r>
              <a:rPr lang="en-GB" dirty="0">
                <a:latin typeface="Century Gothic" panose="020B0502020202020204" pitchFamily="34" charset="0"/>
                <a:cs typeface="Arial" panose="020B0604020202020204" pitchFamily="34" charset="0"/>
              </a:rPr>
              <a:t> for existing employees and a value of </a:t>
            </a:r>
            <a:r>
              <a:rPr lang="en-GB" i="1" dirty="0">
                <a:latin typeface="Century Gothic" panose="020B0502020202020204" pitchFamily="34" charset="0"/>
                <a:cs typeface="Arial" panose="020B0604020202020204" pitchFamily="34" charset="0"/>
              </a:rPr>
              <a:t>Yes</a:t>
            </a:r>
            <a:r>
              <a:rPr lang="en-GB" dirty="0">
                <a:latin typeface="Century Gothic" panose="020B0502020202020204" pitchFamily="34" charset="0"/>
                <a:cs typeface="Arial" panose="020B0604020202020204" pitchFamily="34" charset="0"/>
              </a:rPr>
              <a:t> for ex-employees</a:t>
            </a:r>
          </a:p>
          <a:p>
            <a:endParaRPr lang="en-GB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Century Gothic" panose="020B0502020202020204" pitchFamily="34" charset="0"/>
                <a:cs typeface="Arial" panose="020B0604020202020204" pitchFamily="34" charset="0"/>
              </a:rPr>
              <a:t>I will then check for any missing values by counting the (</a:t>
            </a:r>
            <a:r>
              <a:rPr lang="en-GB" i="1" dirty="0">
                <a:latin typeface="Century Gothic" panose="020B0502020202020204" pitchFamily="34" charset="0"/>
                <a:cs typeface="Arial" panose="020B0604020202020204" pitchFamily="34" charset="0"/>
              </a:rPr>
              <a:t>NaN, NAN, na</a:t>
            </a:r>
            <a:r>
              <a:rPr lang="en-GB" dirty="0">
                <a:latin typeface="Century Gothic" panose="020B0502020202020204" pitchFamily="34" charset="0"/>
                <a:cs typeface="Arial" panose="020B0604020202020204" pitchFamily="34" charset="0"/>
              </a:rPr>
              <a:t>) values in the dataset and remove any empty values</a:t>
            </a:r>
          </a:p>
          <a:p>
            <a:pPr marL="0" indent="0">
              <a:buNone/>
            </a:pPr>
            <a:endParaRPr lang="en-GB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Century Gothic" panose="020B0502020202020204" pitchFamily="34" charset="0"/>
                <a:cs typeface="Arial" panose="020B0604020202020204" pitchFamily="34" charset="0"/>
              </a:rPr>
              <a:t>Then print the unique values of all the object data types</a:t>
            </a:r>
          </a:p>
          <a:p>
            <a:pPr marL="0" indent="0">
              <a:buNone/>
            </a:pPr>
            <a:endParaRPr lang="en-GB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03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231A-AE75-48DE-8367-C75D2107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74"/>
            <a:ext cx="10515600" cy="1325563"/>
          </a:xfrm>
        </p:spPr>
        <p:txBody>
          <a:bodyPr/>
          <a:lstStyle/>
          <a:p>
            <a:r>
              <a:rPr lang="en-GB" b="1" u="sng" dirty="0">
                <a:latin typeface="Century Gothic" panose="020B0502020202020204" pitchFamily="34" charset="0"/>
                <a:cs typeface="Arial" panose="020B0604020202020204" pitchFamily="34" charset="0"/>
              </a:rPr>
              <a:t>Preparatory Data Analysis: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9677-9A8B-424B-94B6-B9749ADC1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95222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800"/>
              </a:spcBef>
            </a:pPr>
            <a:r>
              <a:rPr lang="en-GB" dirty="0">
                <a:latin typeface="Century Gothic" panose="020B0502020202020204" pitchFamily="34" charset="0"/>
              </a:rPr>
              <a:t>I would define a number of </a:t>
            </a:r>
            <a:r>
              <a:rPr lang="en-GB" b="1" dirty="0">
                <a:latin typeface="Century Gothic" panose="020B0502020202020204" pitchFamily="34" charset="0"/>
              </a:rPr>
              <a:t>hypothesis</a:t>
            </a:r>
            <a:r>
              <a:rPr lang="en-GB" dirty="0">
                <a:latin typeface="Century Gothic" panose="020B0502020202020204" pitchFamily="34" charset="0"/>
              </a:rPr>
              <a:t> on how the various data measurements are </a:t>
            </a:r>
            <a:r>
              <a:rPr lang="en-GB" i="1" dirty="0">
                <a:latin typeface="Century Gothic" panose="020B0502020202020204" pitchFamily="34" charset="0"/>
              </a:rPr>
              <a:t>correlated</a:t>
            </a:r>
            <a:r>
              <a:rPr lang="en-GB" dirty="0">
                <a:latin typeface="Century Gothic" panose="020B0502020202020204" pitchFamily="34" charset="0"/>
              </a:rPr>
              <a:t> and do an actual analysis of the data to prove these </a:t>
            </a:r>
            <a:r>
              <a:rPr lang="en-GB" i="1" dirty="0">
                <a:latin typeface="Century Gothic" panose="020B0502020202020204" pitchFamily="34" charset="0"/>
              </a:rPr>
              <a:t>assumptions</a:t>
            </a:r>
            <a:r>
              <a:rPr lang="en-GB" dirty="0">
                <a:latin typeface="Century Gothic" panose="020B0502020202020204" pitchFamily="34" charset="0"/>
              </a:rPr>
              <a:t> wrong or right. The resulting output will provide useful insights such as: </a:t>
            </a:r>
          </a:p>
          <a:p>
            <a:pPr lvl="1">
              <a:spcBef>
                <a:spcPts val="1800"/>
              </a:spcBef>
            </a:pPr>
            <a:r>
              <a:rPr lang="en-GB" dirty="0">
                <a:latin typeface="Century Gothic" panose="020B0502020202020204" pitchFamily="34" charset="0"/>
              </a:rPr>
              <a:t>Whether several numerical features are tail-heavy; right-skewed or left-skewed </a:t>
            </a:r>
          </a:p>
          <a:p>
            <a:pPr lvl="1">
              <a:spcBef>
                <a:spcPts val="1800"/>
              </a:spcBef>
            </a:pPr>
            <a:r>
              <a:rPr lang="en-GB" dirty="0">
                <a:latin typeface="Century Gothic" panose="020B0502020202020204" pitchFamily="34" charset="0"/>
              </a:rPr>
              <a:t>Whether data transformation methods will be needed to approach a normal distribution prior to fitting a model</a:t>
            </a:r>
          </a:p>
          <a:p>
            <a:pPr lvl="1">
              <a:spcBef>
                <a:spcPts val="1800"/>
              </a:spcBef>
            </a:pPr>
            <a:r>
              <a:rPr lang="en-GB" dirty="0">
                <a:latin typeface="Century Gothic" panose="020B0502020202020204" pitchFamily="34" charset="0"/>
              </a:rPr>
              <a:t>Whether there are some redundant features with constant values</a:t>
            </a:r>
          </a:p>
          <a:p>
            <a:pPr lvl="1">
              <a:spcBef>
                <a:spcPts val="1800"/>
              </a:spcBef>
            </a:pPr>
            <a:r>
              <a:rPr lang="en-GB" dirty="0">
                <a:latin typeface="Century Gothic" panose="020B0502020202020204" pitchFamily="34" charset="0"/>
              </a:rPr>
              <a:t>Whether we can identify features with quasi-uniform distribution such as unique identifier for employees </a:t>
            </a:r>
          </a:p>
          <a:p>
            <a:pPr lvl="1">
              <a:spcBef>
                <a:spcPts val="1800"/>
              </a:spcBef>
            </a:pPr>
            <a:r>
              <a:rPr lang="en-GB" dirty="0">
                <a:latin typeface="Century Gothic" panose="020B0502020202020204" pitchFamily="34" charset="0"/>
              </a:rPr>
              <a:t>Whether there is a strong correlation between </a:t>
            </a:r>
            <a:r>
              <a:rPr lang="en-GB" i="1" dirty="0">
                <a:latin typeface="Century Gothic" panose="020B0502020202020204" pitchFamily="34" charset="0"/>
              </a:rPr>
              <a:t>Attrition</a:t>
            </a:r>
            <a:r>
              <a:rPr lang="en-GB" dirty="0">
                <a:latin typeface="Century Gothic" panose="020B0502020202020204" pitchFamily="34" charset="0"/>
              </a:rPr>
              <a:t> and some attributes such as </a:t>
            </a:r>
            <a:r>
              <a:rPr lang="en-GB" i="1" dirty="0">
                <a:latin typeface="Century Gothic" panose="020B0502020202020204" pitchFamily="34" charset="0"/>
              </a:rPr>
              <a:t>Salary</a:t>
            </a:r>
            <a:r>
              <a:rPr lang="en-GB" dirty="0">
                <a:latin typeface="Century Gothic" panose="020B0502020202020204" pitchFamily="34" charset="0"/>
              </a:rPr>
              <a:t> or the</a:t>
            </a:r>
            <a:r>
              <a:rPr lang="en-GB" i="1" dirty="0">
                <a:latin typeface="Century Gothic" panose="020B0502020202020204" pitchFamily="34" charset="0"/>
              </a:rPr>
              <a:t> Satisfaction Level</a:t>
            </a:r>
          </a:p>
        </p:txBody>
      </p:sp>
    </p:spTree>
    <p:extLst>
      <p:ext uri="{BB962C8B-B14F-4D97-AF65-F5344CB8AC3E}">
        <p14:creationId xmlns:p14="http://schemas.microsoft.com/office/powerpoint/2010/main" val="368545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3118-1422-49DA-AFFB-E3FA1849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125"/>
            <a:ext cx="10515600" cy="1325563"/>
          </a:xfrm>
        </p:spPr>
        <p:txBody>
          <a:bodyPr/>
          <a:lstStyle/>
          <a:p>
            <a:r>
              <a:rPr lang="en-GB" b="1" u="sng" dirty="0">
                <a:latin typeface="Century Gothic" panose="020B0502020202020204" pitchFamily="34" charset="0"/>
                <a:cs typeface="Arial" panose="020B0604020202020204" pitchFamily="34" charset="0"/>
              </a:rPr>
              <a:t>Pre-Processing the Data:</a:t>
            </a:r>
            <a:br>
              <a:rPr lang="en-GB" dirty="0">
                <a:latin typeface="Century Gothic" panose="020B0502020202020204" pitchFamily="34" charset="0"/>
                <a:cs typeface="Arial" panose="020B0604020202020204" pitchFamily="34" charset="0"/>
              </a:rPr>
            </a:b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16B9-C75A-48EF-B184-DB2EAA532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529"/>
            <a:ext cx="10515600" cy="3921247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  <a:cs typeface="Arial" panose="020B0604020202020204" pitchFamily="34" charset="0"/>
              </a:rPr>
              <a:t>Remove all redundant data types such as the </a:t>
            </a:r>
            <a:r>
              <a:rPr lang="en-GB" i="1" dirty="0">
                <a:latin typeface="Century Gothic" panose="020B0502020202020204" pitchFamily="34" charset="0"/>
                <a:cs typeface="Arial" panose="020B0604020202020204" pitchFamily="34" charset="0"/>
              </a:rPr>
              <a:t>Emp ID </a:t>
            </a:r>
            <a:r>
              <a:rPr lang="en-GB" dirty="0">
                <a:latin typeface="Century Gothic" panose="020B0502020202020204" pitchFamily="34" charset="0"/>
                <a:cs typeface="Arial" panose="020B0604020202020204" pitchFamily="34" charset="0"/>
              </a:rPr>
              <a:t>column and columns with the same value repeated for all rows.</a:t>
            </a:r>
          </a:p>
          <a:p>
            <a:endParaRPr lang="en-GB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Century Gothic" panose="020B0502020202020204" pitchFamily="34" charset="0"/>
                <a:cs typeface="Arial" panose="020B0604020202020204" pitchFamily="34" charset="0"/>
              </a:rPr>
              <a:t>Transform non-numeric columns into numerical columns e.g. </a:t>
            </a:r>
            <a:r>
              <a:rPr lang="en-GB" i="1" dirty="0">
                <a:latin typeface="Century Gothic" panose="020B0502020202020204" pitchFamily="34" charset="0"/>
                <a:cs typeface="Arial" panose="020B0604020202020204" pitchFamily="34" charset="0"/>
              </a:rPr>
              <a:t>Yes</a:t>
            </a:r>
            <a:r>
              <a:rPr lang="en-GB" dirty="0">
                <a:latin typeface="Century Gothic" panose="020B0502020202020204" pitchFamily="34" charset="0"/>
                <a:cs typeface="Arial" panose="020B0604020202020204" pitchFamily="34" charset="0"/>
              </a:rPr>
              <a:t> becomes </a:t>
            </a:r>
            <a:r>
              <a:rPr lang="en-GB" i="1" dirty="0">
                <a:latin typeface="Century Gothic" panose="020B0502020202020204" pitchFamily="34" charset="0"/>
                <a:cs typeface="Arial" panose="020B0604020202020204" pitchFamily="34" charset="0"/>
              </a:rPr>
              <a:t>1</a:t>
            </a:r>
            <a:r>
              <a:rPr lang="en-GB" dirty="0">
                <a:latin typeface="Century Gothic" panose="020B0502020202020204" pitchFamily="34" charset="0"/>
                <a:cs typeface="Arial" panose="020B0604020202020204" pitchFamily="34" charset="0"/>
              </a:rPr>
              <a:t> and </a:t>
            </a:r>
            <a:r>
              <a:rPr lang="en-GB" i="1" dirty="0">
                <a:latin typeface="Century Gothic" panose="020B0502020202020204" pitchFamily="34" charset="0"/>
                <a:cs typeface="Arial" panose="020B0604020202020204" pitchFamily="34" charset="0"/>
              </a:rPr>
              <a:t>No</a:t>
            </a:r>
            <a:r>
              <a:rPr lang="en-GB" dirty="0">
                <a:latin typeface="Century Gothic" panose="020B0502020202020204" pitchFamily="34" charset="0"/>
                <a:cs typeface="Arial" panose="020B0604020202020204" pitchFamily="34" charset="0"/>
              </a:rPr>
              <a:t> become </a:t>
            </a:r>
            <a:r>
              <a:rPr lang="en-GB" i="1" dirty="0">
                <a:latin typeface="Century Gothic" panose="020B0502020202020204" pitchFamily="34" charset="0"/>
                <a:cs typeface="Arial" panose="020B0604020202020204" pitchFamily="34" charset="0"/>
              </a:rPr>
              <a:t>0 </a:t>
            </a:r>
          </a:p>
          <a:p>
            <a:endParaRPr lang="en-GB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Century Gothic" panose="020B0502020202020204" pitchFamily="34" charset="0"/>
                <a:cs typeface="Arial" panose="020B0604020202020204" pitchFamily="34" charset="0"/>
              </a:rPr>
              <a:t>Make the target column </a:t>
            </a:r>
            <a:r>
              <a:rPr lang="en-GB" i="1" dirty="0">
                <a:latin typeface="Century Gothic" panose="020B0502020202020204" pitchFamily="34" charset="0"/>
                <a:cs typeface="Arial" panose="020B0604020202020204" pitchFamily="34" charset="0"/>
              </a:rPr>
              <a:t>Attrition</a:t>
            </a:r>
            <a:r>
              <a:rPr lang="en-GB" dirty="0">
                <a:latin typeface="Century Gothic" panose="020B0502020202020204" pitchFamily="34" charset="0"/>
                <a:cs typeface="Arial" panose="020B0604020202020204" pitchFamily="34" charset="0"/>
              </a:rPr>
              <a:t> the first column </a:t>
            </a:r>
          </a:p>
          <a:p>
            <a:endParaRPr lang="en-GB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57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3118-1422-49DA-AFFB-E3FA1849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u="sng" dirty="0">
                <a:latin typeface="Century Gothic" panose="020B0502020202020204" pitchFamily="34" charset="0"/>
                <a:cs typeface="Arial" panose="020B0604020202020204" pitchFamily="34" charset="0"/>
              </a:rPr>
              <a:t>Data Modelling with Machine Learning:</a:t>
            </a:r>
            <a:br>
              <a:rPr lang="en-GB" dirty="0">
                <a:latin typeface="Century Gothic" panose="020B0502020202020204" pitchFamily="34" charset="0"/>
                <a:cs typeface="Arial" panose="020B0604020202020204" pitchFamily="34" charset="0"/>
              </a:rPr>
            </a:b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16B9-C75A-48EF-B184-DB2EAA532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78"/>
            <a:ext cx="10515600" cy="5475721"/>
          </a:xfrm>
        </p:spPr>
        <p:txBody>
          <a:bodyPr>
            <a:normAutofit fontScale="62500" lnSpcReduction="20000"/>
          </a:bodyPr>
          <a:lstStyle/>
          <a:p>
            <a:r>
              <a:rPr lang="en-GB" sz="3500" dirty="0">
                <a:latin typeface="Century Gothic" panose="020B0502020202020204" pitchFamily="34" charset="0"/>
                <a:cs typeface="Arial" panose="020B0604020202020204" pitchFamily="34" charset="0"/>
              </a:rPr>
              <a:t>Split the data into </a:t>
            </a:r>
            <a:r>
              <a:rPr lang="en-GB" sz="3500" i="1" dirty="0">
                <a:latin typeface="Century Gothic" panose="020B0502020202020204" pitchFamily="34" charset="0"/>
                <a:cs typeface="Arial" panose="020B0604020202020204" pitchFamily="34" charset="0"/>
              </a:rPr>
              <a:t>independent ‘X’ </a:t>
            </a:r>
            <a:r>
              <a:rPr lang="en-GB" sz="3500" dirty="0">
                <a:latin typeface="Century Gothic" panose="020B0502020202020204" pitchFamily="34" charset="0"/>
                <a:cs typeface="Arial" panose="020B0604020202020204" pitchFamily="34" charset="0"/>
              </a:rPr>
              <a:t>and </a:t>
            </a:r>
            <a:r>
              <a:rPr lang="en-GB" sz="3500" i="1" dirty="0">
                <a:latin typeface="Century Gothic" panose="020B0502020202020204" pitchFamily="34" charset="0"/>
                <a:cs typeface="Arial" panose="020B0604020202020204" pitchFamily="34" charset="0"/>
              </a:rPr>
              <a:t>dependent ‘Y’ </a:t>
            </a:r>
            <a:r>
              <a:rPr lang="en-GB" sz="3500" dirty="0">
                <a:latin typeface="Century Gothic" panose="020B0502020202020204" pitchFamily="34" charset="0"/>
                <a:cs typeface="Arial" panose="020B0604020202020204" pitchFamily="34" charset="0"/>
              </a:rPr>
              <a:t>data sets.</a:t>
            </a:r>
          </a:p>
          <a:p>
            <a:pPr marL="0" indent="0">
              <a:buNone/>
            </a:pPr>
            <a:endParaRPr lang="en-GB" sz="35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en-GB" sz="3500" dirty="0">
                <a:latin typeface="Century Gothic" panose="020B0502020202020204" pitchFamily="34" charset="0"/>
                <a:cs typeface="Arial" panose="020B0604020202020204" pitchFamily="34" charset="0"/>
              </a:rPr>
              <a:t>Split the data into </a:t>
            </a:r>
            <a:r>
              <a:rPr lang="en-GB" sz="3500" i="1" dirty="0">
                <a:latin typeface="Century Gothic" panose="020B0502020202020204" pitchFamily="34" charset="0"/>
                <a:cs typeface="Arial" panose="020B0604020202020204" pitchFamily="34" charset="0"/>
              </a:rPr>
              <a:t>training</a:t>
            </a:r>
            <a:r>
              <a:rPr lang="en-GB" sz="3500" dirty="0">
                <a:latin typeface="Century Gothic" panose="020B0502020202020204" pitchFamily="34" charset="0"/>
                <a:cs typeface="Arial" panose="020B0604020202020204" pitchFamily="34" charset="0"/>
              </a:rPr>
              <a:t> and </a:t>
            </a:r>
            <a:r>
              <a:rPr lang="en-GB" sz="3500" i="1" dirty="0">
                <a:latin typeface="Century Gothic" panose="020B0502020202020204" pitchFamily="34" charset="0"/>
                <a:cs typeface="Arial" panose="020B0604020202020204" pitchFamily="34" charset="0"/>
              </a:rPr>
              <a:t>testing</a:t>
            </a:r>
            <a:r>
              <a:rPr lang="en-GB" sz="3500" dirty="0">
                <a:latin typeface="Century Gothic" panose="020B0502020202020204" pitchFamily="34" charset="0"/>
                <a:cs typeface="Arial" panose="020B0604020202020204" pitchFamily="34" charset="0"/>
              </a:rPr>
              <a:t> data sets e.g. 70% training 30% testing.</a:t>
            </a:r>
          </a:p>
          <a:p>
            <a:pPr marL="0" indent="0">
              <a:buNone/>
            </a:pPr>
            <a:endParaRPr lang="en-GB" sz="35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en-GB" sz="3500" dirty="0">
                <a:latin typeface="Century Gothic" panose="020B0502020202020204" pitchFamily="34" charset="0"/>
                <a:cs typeface="Arial" panose="020B0604020202020204" pitchFamily="34" charset="0"/>
              </a:rPr>
              <a:t>Use Random Forest Classifier to determine the accuracy of the model on the training data.</a:t>
            </a:r>
          </a:p>
          <a:p>
            <a:pPr marL="0" indent="0">
              <a:buNone/>
            </a:pPr>
            <a:endParaRPr lang="en-GB" sz="35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en-GB" sz="3500" dirty="0">
                <a:latin typeface="Century Gothic" panose="020B0502020202020204" pitchFamily="34" charset="0"/>
                <a:cs typeface="Arial" panose="020B0604020202020204" pitchFamily="34" charset="0"/>
              </a:rPr>
              <a:t>Print the confusion matrix and determine the accuracy of the model on the test data.</a:t>
            </a:r>
          </a:p>
          <a:p>
            <a:pPr marL="0" indent="0">
              <a:buNone/>
            </a:pPr>
            <a:endParaRPr lang="en-GB" sz="35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en-GB" sz="3500" dirty="0">
                <a:latin typeface="Century Gothic" panose="020B0502020202020204" pitchFamily="34" charset="0"/>
                <a:cs typeface="Arial" panose="020B0604020202020204" pitchFamily="34" charset="0"/>
              </a:rPr>
              <a:t>Return the feature importance and Visualize the importance to determine the order of important features: The most important features will help us answer the question of which type of employees are prone to leave next.</a:t>
            </a:r>
          </a:p>
          <a:p>
            <a:pPr marL="0" indent="0">
              <a:buNone/>
            </a:pPr>
            <a:endParaRPr lang="en-GB" sz="35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en-GB" sz="3500" dirty="0">
                <a:latin typeface="Century Gothic" panose="020B0502020202020204" pitchFamily="34" charset="0"/>
                <a:cs typeface="Arial" panose="020B0604020202020204" pitchFamily="34" charset="0"/>
              </a:rPr>
              <a:t>Try to improve models performance and accuracy score.</a:t>
            </a:r>
          </a:p>
          <a:p>
            <a:endParaRPr lang="en-GB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84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6090-6B86-4F81-A008-7D782F7E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6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100" b="1" u="sng" dirty="0">
                <a:latin typeface="Century Gothic" panose="020B0502020202020204" pitchFamily="34" charset="0"/>
                <a:cs typeface="Arial" panose="020B0604020202020204" pitchFamily="34" charset="0"/>
              </a:rPr>
              <a:t>Presentation of Output &amp; Recommendations</a:t>
            </a:r>
            <a:r>
              <a:rPr lang="en-GB" sz="4100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43372-26D6-4C02-BDC0-18598F79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846"/>
            <a:ext cx="10515600" cy="487672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GB" sz="3000" dirty="0">
                <a:latin typeface="Century Gothic" panose="020B0502020202020204" pitchFamily="34" charset="0"/>
                <a:cs typeface="Arial" panose="020B0604020202020204" pitchFamily="34" charset="0"/>
              </a:rPr>
              <a:t>The output will be a </a:t>
            </a:r>
            <a:r>
              <a:rPr lang="en-GB" sz="3000" b="1" dirty="0">
                <a:latin typeface="Century Gothic" panose="020B0502020202020204" pitchFamily="34" charset="0"/>
                <a:cs typeface="Arial" panose="020B0604020202020204" pitchFamily="34" charset="0"/>
              </a:rPr>
              <a:t>power point presentation </a:t>
            </a:r>
            <a:r>
              <a:rPr lang="en-GB" sz="3000" dirty="0">
                <a:latin typeface="Century Gothic" panose="020B0502020202020204" pitchFamily="34" charset="0"/>
                <a:cs typeface="Arial" panose="020B0604020202020204" pitchFamily="34" charset="0"/>
              </a:rPr>
              <a:t>of the </a:t>
            </a:r>
            <a:r>
              <a:rPr lang="en-GB" sz="3000" b="1" dirty="0">
                <a:latin typeface="Century Gothic" panose="020B0502020202020204" pitchFamily="34" charset="0"/>
                <a:cs typeface="Arial" panose="020B0604020202020204" pitchFamily="34" charset="0"/>
              </a:rPr>
              <a:t>project outcome</a:t>
            </a:r>
            <a:r>
              <a:rPr lang="en-GB" sz="3000" dirty="0">
                <a:latin typeface="Century Gothic" panose="020B0502020202020204" pitchFamily="34" charset="0"/>
                <a:cs typeface="Arial" panose="020B0604020202020204" pitchFamily="34" charset="0"/>
              </a:rPr>
              <a:t>. This will give a high level </a:t>
            </a:r>
            <a:r>
              <a:rPr lang="en-GB" sz="3000" b="1" dirty="0">
                <a:latin typeface="Century Gothic" panose="020B0502020202020204" pitchFamily="34" charset="0"/>
                <a:cs typeface="Arial" panose="020B0604020202020204" pitchFamily="34" charset="0"/>
              </a:rPr>
              <a:t>explanation</a:t>
            </a:r>
            <a:r>
              <a:rPr lang="en-GB" sz="3000" dirty="0">
                <a:latin typeface="Century Gothic" panose="020B0502020202020204" pitchFamily="34" charset="0"/>
                <a:cs typeface="Arial" panose="020B0604020202020204" pitchFamily="34" charset="0"/>
              </a:rPr>
              <a:t> of the </a:t>
            </a:r>
            <a:r>
              <a:rPr lang="en-GB" sz="3000" i="1" dirty="0">
                <a:latin typeface="Century Gothic" panose="020B0502020202020204" pitchFamily="34" charset="0"/>
                <a:cs typeface="Arial" panose="020B0604020202020204" pitchFamily="34" charset="0"/>
              </a:rPr>
              <a:t>situation, objective, data available or that was collected, the methodology </a:t>
            </a:r>
            <a:r>
              <a:rPr lang="en-GB" sz="3000" dirty="0">
                <a:latin typeface="Century Gothic" panose="020B0502020202020204" pitchFamily="34" charset="0"/>
                <a:cs typeface="Arial" panose="020B0604020202020204" pitchFamily="34" charset="0"/>
              </a:rPr>
              <a:t>used to analyse the data and the </a:t>
            </a:r>
            <a:r>
              <a:rPr lang="en-GB" sz="3000" i="1" dirty="0">
                <a:latin typeface="Century Gothic" panose="020B0502020202020204" pitchFamily="34" charset="0"/>
                <a:cs typeface="Arial" panose="020B0604020202020204" pitchFamily="34" charset="0"/>
              </a:rPr>
              <a:t>outcome</a:t>
            </a:r>
            <a:r>
              <a:rPr lang="en-GB" sz="3000" dirty="0"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GB" sz="3000" dirty="0">
                <a:latin typeface="Century Gothic" panose="020B0502020202020204" pitchFamily="34" charset="0"/>
                <a:cs typeface="Arial" panose="020B0604020202020204" pitchFamily="34" charset="0"/>
              </a:rPr>
              <a:t>It will show the output that was obtained at each stage of the methodology steps. This will include </a:t>
            </a:r>
            <a:r>
              <a:rPr lang="en-GB" sz="3000" b="1" dirty="0">
                <a:latin typeface="Century Gothic" panose="020B0502020202020204" pitchFamily="34" charset="0"/>
                <a:cs typeface="Arial" panose="020B0604020202020204" pitchFamily="34" charset="0"/>
              </a:rPr>
              <a:t>tables </a:t>
            </a:r>
            <a:r>
              <a:rPr lang="en-GB" sz="3000" dirty="0">
                <a:latin typeface="Century Gothic" panose="020B0502020202020204" pitchFamily="34" charset="0"/>
                <a:cs typeface="Arial" panose="020B0604020202020204" pitchFamily="34" charset="0"/>
              </a:rPr>
              <a:t>with sample data, as well as tables with some </a:t>
            </a:r>
            <a:r>
              <a:rPr lang="en-GB" sz="3000" b="1" dirty="0">
                <a:latin typeface="Century Gothic" panose="020B0502020202020204" pitchFamily="34" charset="0"/>
                <a:cs typeface="Arial" panose="020B0604020202020204" pitchFamily="34" charset="0"/>
              </a:rPr>
              <a:t>overall statistics </a:t>
            </a:r>
            <a:r>
              <a:rPr lang="en-GB" sz="3000" dirty="0">
                <a:latin typeface="Century Gothic" panose="020B0502020202020204" pitchFamily="34" charset="0"/>
                <a:cs typeface="Arial" panose="020B0604020202020204" pitchFamily="34" charset="0"/>
              </a:rPr>
              <a:t>about the data such as </a:t>
            </a:r>
            <a:r>
              <a:rPr lang="en-GB" sz="3000" i="1" dirty="0">
                <a:latin typeface="Century Gothic" panose="020B0502020202020204" pitchFamily="34" charset="0"/>
                <a:cs typeface="Arial" panose="020B0604020202020204" pitchFamily="34" charset="0"/>
              </a:rPr>
              <a:t>count, min, max, percentiles,</a:t>
            </a:r>
            <a:r>
              <a:rPr lang="en-GB" sz="3000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3000" i="1" dirty="0">
                <a:latin typeface="Century Gothic" panose="020B0502020202020204" pitchFamily="34" charset="0"/>
                <a:cs typeface="Arial" panose="020B0604020202020204" pitchFamily="34" charset="0"/>
              </a:rPr>
              <a:t>mean</a:t>
            </a:r>
            <a:r>
              <a:rPr lang="en-GB" sz="3000" dirty="0"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GB" sz="3000" i="1" dirty="0">
                <a:latin typeface="Century Gothic" panose="020B0502020202020204" pitchFamily="34" charset="0"/>
                <a:cs typeface="Arial" panose="020B0604020202020204" pitchFamily="34" charset="0"/>
              </a:rPr>
              <a:t>median </a:t>
            </a:r>
            <a:r>
              <a:rPr lang="en-GB" sz="3000" dirty="0">
                <a:latin typeface="Century Gothic" panose="020B0502020202020204" pitchFamily="34" charset="0"/>
                <a:cs typeface="Arial" panose="020B0604020202020204" pitchFamily="34" charset="0"/>
              </a:rPr>
              <a:t>and </a:t>
            </a:r>
            <a:r>
              <a:rPr lang="en-GB" sz="3000" i="1" dirty="0">
                <a:latin typeface="Century Gothic" panose="020B0502020202020204" pitchFamily="34" charset="0"/>
                <a:cs typeface="Arial" panose="020B0604020202020204" pitchFamily="34" charset="0"/>
              </a:rPr>
              <a:t>standard deviation</a:t>
            </a:r>
            <a:r>
              <a:rPr lang="en-GB" sz="3000" dirty="0">
                <a:latin typeface="Century Gothic" panose="020B0502020202020204" pitchFamily="34" charset="0"/>
                <a:cs typeface="Arial" panose="020B0604020202020204" pitchFamily="34" charset="0"/>
              </a:rPr>
              <a:t> values to help describe the nature of the existing employee data input.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GB" sz="3000" dirty="0">
                <a:latin typeface="Century Gothic" panose="020B0502020202020204" pitchFamily="34" charset="0"/>
                <a:cs typeface="Arial" panose="020B0604020202020204" pitchFamily="34" charset="0"/>
              </a:rPr>
              <a:t>It will also display some</a:t>
            </a:r>
            <a:r>
              <a:rPr lang="en-GB" sz="3000" b="1" dirty="0">
                <a:latin typeface="Century Gothic" panose="020B0502020202020204" pitchFamily="34" charset="0"/>
                <a:cs typeface="Arial" panose="020B0604020202020204" pitchFamily="34" charset="0"/>
              </a:rPr>
              <a:t> visualizations </a:t>
            </a:r>
            <a:r>
              <a:rPr lang="en-GB" sz="3000" dirty="0">
                <a:latin typeface="Century Gothic" panose="020B0502020202020204" pitchFamily="34" charset="0"/>
                <a:cs typeface="Arial" panose="020B0604020202020204" pitchFamily="34" charset="0"/>
              </a:rPr>
              <a:t>of certain important </a:t>
            </a:r>
            <a:r>
              <a:rPr lang="en-GB" sz="3000" i="1" dirty="0">
                <a:latin typeface="Century Gothic" panose="020B0502020202020204" pitchFamily="34" charset="0"/>
                <a:cs typeface="Arial" panose="020B0604020202020204" pitchFamily="34" charset="0"/>
              </a:rPr>
              <a:t>attributes</a:t>
            </a:r>
            <a:r>
              <a:rPr lang="en-GB" sz="3000" dirty="0">
                <a:latin typeface="Century Gothic" panose="020B0502020202020204" pitchFamily="34" charset="0"/>
                <a:cs typeface="Arial" panose="020B0604020202020204" pitchFamily="34" charset="0"/>
              </a:rPr>
              <a:t> of the data from which </a:t>
            </a:r>
            <a:r>
              <a:rPr lang="en-GB" sz="3000" i="1" dirty="0">
                <a:latin typeface="Century Gothic" panose="020B0502020202020204" pitchFamily="34" charset="0"/>
                <a:cs typeface="Arial" panose="020B0604020202020204" pitchFamily="34" charset="0"/>
              </a:rPr>
              <a:t>useful insights </a:t>
            </a:r>
            <a:r>
              <a:rPr lang="en-GB" sz="3000" dirty="0">
                <a:latin typeface="Century Gothic" panose="020B0502020202020204" pitchFamily="34" charset="0"/>
                <a:cs typeface="Arial" panose="020B0604020202020204" pitchFamily="34" charset="0"/>
              </a:rPr>
              <a:t>can be found.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GB" sz="3000" dirty="0">
                <a:latin typeface="Century Gothic" panose="020B0502020202020204" pitchFamily="34" charset="0"/>
                <a:cs typeface="Arial" panose="020B0604020202020204" pitchFamily="34" charset="0"/>
              </a:rPr>
              <a:t>Finally the presentation will provide a set of recommendations based on the outcome of the modelling and analysis to help answer the question of </a:t>
            </a:r>
            <a:r>
              <a:rPr lang="en-GB" sz="3000" i="1" dirty="0">
                <a:latin typeface="Century Gothic" panose="020B0502020202020204" pitchFamily="34" charset="0"/>
                <a:cs typeface="Arial" panose="020B0604020202020204" pitchFamily="34" charset="0"/>
              </a:rPr>
              <a:t>the type of employees leaving the company </a:t>
            </a:r>
            <a:r>
              <a:rPr lang="en-GB" sz="3000" dirty="0">
                <a:latin typeface="Century Gothic" panose="020B0502020202020204" pitchFamily="34" charset="0"/>
                <a:cs typeface="Arial" panose="020B0604020202020204" pitchFamily="34" charset="0"/>
              </a:rPr>
              <a:t>and</a:t>
            </a:r>
            <a:r>
              <a:rPr lang="en-GB" sz="3000" i="1" dirty="0">
                <a:latin typeface="Century Gothic" panose="020B0502020202020204" pitchFamily="34" charset="0"/>
                <a:cs typeface="Arial" panose="020B0604020202020204" pitchFamily="34" charset="0"/>
              </a:rPr>
              <a:t> which time of employees are prone to leave next</a:t>
            </a:r>
            <a:r>
              <a:rPr lang="en-GB" sz="3000" dirty="0">
                <a:latin typeface="Century Gothic" panose="020B0502020202020204" pitchFamily="34" charset="0"/>
                <a:cs typeface="Arial" panose="020B0604020202020204" pitchFamily="34" charset="0"/>
              </a:rPr>
              <a:t> and solve the employee attrition problem.</a:t>
            </a:r>
          </a:p>
          <a:p>
            <a:endParaRPr lang="en-GB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3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C995F-DDA8-4D17-B90D-43A5E0F7A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8000" b="1" dirty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en-GB" sz="8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THANK YOU</a:t>
            </a:r>
          </a:p>
          <a:p>
            <a:pPr marL="0" indent="0" algn="ctr">
              <a:buNone/>
            </a:pPr>
            <a:endParaRPr lang="en-GB" sz="80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© 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July 2020</a:t>
            </a:r>
            <a:endParaRPr lang="en-GB" sz="18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en-GB" sz="80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5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740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Office Theme</vt:lpstr>
      <vt:lpstr>Hash Analytic Internship: Phase 1 Project     PROOF-OF-CONCEPT</vt:lpstr>
      <vt:lpstr>Objective:</vt:lpstr>
      <vt:lpstr>Methodology:</vt:lpstr>
      <vt:lpstr>Data Exploration &amp; Cleaning: </vt:lpstr>
      <vt:lpstr>Preparatory Data Analysis:</vt:lpstr>
      <vt:lpstr>Pre-Processing the Data: </vt:lpstr>
      <vt:lpstr>Data Modelling with Machine Learning: </vt:lpstr>
      <vt:lpstr>Presentation of Output &amp; Recommendations: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PROOF-OF-CONCEPT</dc:title>
  <dc:creator>Adela Atak</dc:creator>
  <cp:lastModifiedBy>Adela Atak</cp:lastModifiedBy>
  <cp:revision>24</cp:revision>
  <dcterms:created xsi:type="dcterms:W3CDTF">2020-07-18T16:14:53Z</dcterms:created>
  <dcterms:modified xsi:type="dcterms:W3CDTF">2020-07-19T17:15:51Z</dcterms:modified>
</cp:coreProperties>
</file>