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F636C-45B1-4249-B7FA-0217F6484638}" v="2249" dt="2022-03-13T02:27:32.877"/>
    <p1510:client id="{A421FD26-D4C5-4915-BC48-71DAD958CD79}" v="70" dt="2022-03-14T14:01:04.441"/>
    <p1510:client id="{C92FD47E-DB72-4259-97D1-B251F69DD1EF}" v="1333" dt="2022-03-14T09:53:16.462"/>
    <p1510:client id="{F19BAFD1-6D60-491A-92B3-B8FC059B6D5F}" v="693" dt="2022-03-13T22:39:19.878"/>
    <p1510:client id="{FC72DDFC-57D2-4858-95D8-C8EF60DE458C}" v="739" dt="2022-03-14T00:31:54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Sortări</a:t>
            </a:r>
            <a:r>
              <a:rPr lang="en-US" b="1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D915-0F48-40B9-B3A0-F24FFFE2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mic Sans MS"/>
              </a:rPr>
              <a:t>Radix sort cu </a:t>
            </a:r>
            <a:r>
              <a:rPr lang="en-US" b="1" dirty="0" err="1">
                <a:latin typeface="Comic Sans MS"/>
              </a:rPr>
              <a:t>operatii</a:t>
            </a:r>
            <a:r>
              <a:rPr lang="en-US" b="1" dirty="0">
                <a:latin typeface="Comic Sans MS"/>
              </a:rPr>
              <a:t> pe </a:t>
            </a:r>
            <a:r>
              <a:rPr lang="en-US" b="1" dirty="0" err="1">
                <a:latin typeface="Comic Sans MS"/>
              </a:rPr>
              <a:t>biți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069E-7513-4A23-BC60-FF6C3612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096"/>
            <a:ext cx="9905999" cy="4612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continuare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vom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analiza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rezultatele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puteri</a:t>
            </a:r>
            <a:r>
              <a:rPr lang="en-US" dirty="0">
                <a:latin typeface="Comic Sans MS"/>
              </a:rPr>
              <a:t> ale </a:t>
            </a:r>
            <a:r>
              <a:rPr lang="en-US" dirty="0" err="1">
                <a:latin typeface="Comic Sans MS"/>
              </a:rPr>
              <a:t>lui</a:t>
            </a:r>
            <a:r>
              <a:rPr lang="en-US" dirty="0">
                <a:latin typeface="Comic Sans MS"/>
              </a:rPr>
              <a:t> 2, testate pe o </a:t>
            </a:r>
            <a:r>
              <a:rPr lang="en-US" dirty="0" err="1">
                <a:latin typeface="Comic Sans MS"/>
              </a:rPr>
              <a:t>implementare</a:t>
            </a:r>
            <a:r>
              <a:rPr lang="en-US" dirty="0">
                <a:latin typeface="Comic Sans MS"/>
              </a:rPr>
              <a:t> care </a:t>
            </a:r>
            <a:r>
              <a:rPr lang="en-US" dirty="0" err="1">
                <a:latin typeface="Comic Sans MS"/>
              </a:rPr>
              <a:t>utilizează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operații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biți</a:t>
            </a:r>
            <a:r>
              <a:rPr lang="en-US" dirty="0">
                <a:latin typeface="Comic Sans MS"/>
              </a:rPr>
              <a:t>. </a:t>
            </a:r>
            <a:endParaRPr lang="en-US"/>
          </a:p>
          <a:p>
            <a:pPr marL="0" indent="0" algn="ctr">
              <a:buNone/>
            </a:pPr>
            <a:endParaRPr lang="en-US" dirty="0">
              <a:latin typeface="Comic Sans MS"/>
            </a:endParaRPr>
          </a:p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Trebuie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menționat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de Radix sort </a:t>
            </a:r>
            <a:r>
              <a:rPr lang="en-US" dirty="0" err="1">
                <a:latin typeface="Comic Sans MS"/>
              </a:rPr>
              <a:t>își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pierde</a:t>
            </a:r>
            <a:r>
              <a:rPr lang="en-US" dirty="0">
                <a:latin typeface="Comic Sans MS"/>
              </a:rPr>
              <a:t> din </a:t>
            </a:r>
            <a:r>
              <a:rPr lang="en-US" dirty="0" err="1">
                <a:latin typeface="Comic Sans MS"/>
              </a:rPr>
              <a:t>performanță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atunci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când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numerele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sortate</a:t>
            </a:r>
            <a:r>
              <a:rPr lang="en-US" dirty="0">
                <a:latin typeface="Comic Sans MS"/>
              </a:rPr>
              <a:t> sunt </a:t>
            </a:r>
            <a:r>
              <a:rPr lang="en-US" dirty="0" err="1">
                <a:latin typeface="Comic Sans MS"/>
              </a:rPr>
              <a:t>foarte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continuă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depășească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mereu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STL.</a:t>
            </a:r>
          </a:p>
          <a:p>
            <a:pPr marL="0" indent="0" algn="ctr">
              <a:buNone/>
            </a:pPr>
            <a:endParaRPr lang="en-US" dirty="0">
              <a:latin typeface="Comic Sans MS"/>
            </a:endParaRPr>
          </a:p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Bazele</a:t>
            </a:r>
            <a:r>
              <a:rPr lang="en-US" dirty="0">
                <a:latin typeface="Comic Sans MS"/>
              </a:rPr>
              <a:t> pe care le </a:t>
            </a:r>
            <a:r>
              <a:rPr lang="en-US" dirty="0" err="1">
                <a:latin typeface="Comic Sans MS"/>
              </a:rPr>
              <a:t>vom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vizualiza</a:t>
            </a:r>
            <a:r>
              <a:rPr lang="en-US" dirty="0">
                <a:latin typeface="Comic Sans MS"/>
              </a:rPr>
              <a:t> sunt 2</a:t>
            </a:r>
            <a:r>
              <a:rPr lang="en-US" baseline="30000" dirty="0">
                <a:latin typeface="Comic Sans MS"/>
              </a:rPr>
              <a:t>2</a:t>
            </a:r>
            <a:r>
              <a:rPr lang="en-US" dirty="0">
                <a:latin typeface="Comic Sans MS"/>
              </a:rPr>
              <a:t>, 2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, precum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16</a:t>
            </a:r>
            <a:r>
              <a:rPr lang="en-US" dirty="0"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2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~70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(~2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~7 s (~2,5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mari</a:t>
            </a:r>
            <a:r>
              <a:rPr lang="en-US" sz="2000" dirty="0">
                <a:latin typeface="Comic Sans MS"/>
              </a:rPr>
              <a:t> (</a:t>
            </a:r>
            <a:r>
              <a:rPr lang="en-US" sz="2000" dirty="0" err="1">
                <a:latin typeface="Comic Sans MS"/>
              </a:rPr>
              <a:t>aproximativ</a:t>
            </a:r>
            <a:r>
              <a:rPr lang="en-US" sz="2000" dirty="0">
                <a:latin typeface="Comic Sans MS"/>
              </a:rPr>
              <a:t> 10 </a:t>
            </a:r>
            <a:r>
              <a:rPr lang="en-US" sz="2000" dirty="0" err="1">
                <a:latin typeface="Comic Sans MS"/>
              </a:rPr>
              <a:t>cifre</a:t>
            </a:r>
            <a:r>
              <a:rPr lang="en-US" sz="2000" dirty="0">
                <a:latin typeface="Comic Sans MS"/>
              </a:rPr>
              <a:t>), </a:t>
            </a:r>
            <a:r>
              <a:rPr lang="en-US" sz="2000" dirty="0" err="1">
                <a:latin typeface="Comic Sans MS"/>
              </a:rPr>
              <a:t>algoritmul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este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în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medie</a:t>
            </a:r>
            <a:r>
              <a:rPr lang="en-US" sz="2000" dirty="0">
                <a:latin typeface="Comic Sans MS"/>
              </a:rPr>
              <a:t> de 2 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lent.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, se </a:t>
            </a:r>
            <a:r>
              <a:rPr lang="en-US" sz="2000" dirty="0" err="1">
                <a:latin typeface="Comic Sans MS"/>
              </a:rPr>
              <a:t>apropie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timpul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sortării</a:t>
            </a:r>
            <a:r>
              <a:rPr lang="en-US" sz="2000" dirty="0">
                <a:latin typeface="Comic Sans MS"/>
              </a:rPr>
              <a:t> STL, </a:t>
            </a:r>
            <a:r>
              <a:rPr lang="en-US" sz="2000" dirty="0" err="1">
                <a:latin typeface="Comic Sans MS"/>
              </a:rPr>
              <a:t>dar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rămâne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rapid 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aceasta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în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toate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cazurile</a:t>
            </a:r>
            <a:r>
              <a:rPr lang="en-US" sz="2000" dirty="0">
                <a:latin typeface="Comic Sans M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305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8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/>
              </a:rPr>
              <a:t>Teste </a:t>
            </a:r>
            <a:r>
              <a:rPr lang="en-US" sz="2000" dirty="0" err="1">
                <a:latin typeface="Comic Sans MS"/>
              </a:rPr>
              <a:t>efectuate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~40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(~4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~4 s (~5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96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16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/>
              </a:rPr>
              <a:t>Teste </a:t>
            </a:r>
            <a:r>
              <a:rPr lang="en-US" sz="2000" dirty="0" err="1">
                <a:latin typeface="Comic Sans MS"/>
              </a:rPr>
              <a:t>efectuate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: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~25 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(~7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~3 s (~6,5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CB5CA9-374D-493E-AEA2-6789BE60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4000" b="1" dirty="0" err="1">
                <a:latin typeface="Comic Sans MS"/>
              </a:rPr>
              <a:t>Observații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8A2C-E9AC-4765-BC4C-C13A779F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 cu </a:t>
            </a:r>
            <a:r>
              <a:rPr lang="en-US" dirty="0" err="1">
                <a:latin typeface="Comic Sans MS"/>
              </a:rPr>
              <a:t>valori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apropiate</a:t>
            </a:r>
            <a:r>
              <a:rPr lang="en-US" dirty="0">
                <a:latin typeface="Comic Sans MS"/>
              </a:rPr>
              <a:t> de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 (</a:t>
            </a:r>
            <a:r>
              <a:rPr lang="en-US" dirty="0" err="1">
                <a:latin typeface="Comic Sans MS"/>
              </a:rPr>
              <a:t>practic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costisitor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caz</a:t>
            </a:r>
            <a:r>
              <a:rPr lang="en-US" dirty="0">
                <a:latin typeface="Comic Sans MS"/>
              </a:rPr>
              <a:t>) </a:t>
            </a:r>
            <a:r>
              <a:rPr lang="en-US" dirty="0" err="1">
                <a:latin typeface="Comic Sans MS"/>
              </a:rPr>
              <a:t>implementarea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operații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biți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doar</a:t>
            </a:r>
            <a:r>
              <a:rPr lang="en-US" dirty="0">
                <a:latin typeface="Comic Sans MS"/>
              </a:rPr>
              <a:t> 1s (20%)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rapidă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fără</a:t>
            </a:r>
            <a:r>
              <a:rPr lang="en-US" dirty="0">
                <a:latin typeface="Comic Sans MS"/>
              </a:rPr>
              <a:t>.</a:t>
            </a:r>
            <a:endParaRPr lang="en-US"/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Vector de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mici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sau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egale</a:t>
            </a:r>
            <a:r>
              <a:rPr lang="en-US" dirty="0">
                <a:latin typeface="Comic Sans MS"/>
              </a:rPr>
              <a:t> cu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16</a:t>
            </a:r>
            <a:r>
              <a:rPr lang="en-US" dirty="0">
                <a:latin typeface="Comic Sans MS"/>
              </a:rPr>
              <a:t>: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err="1">
                <a:latin typeface="Comic Sans MS"/>
              </a:rPr>
              <a:t>Sortat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descrescător</a:t>
            </a:r>
            <a:r>
              <a:rPr lang="en-US">
                <a:latin typeface="Comic Sans MS"/>
              </a:rPr>
              <a:t> -&gt; ~4,8s (~2 </a:t>
            </a:r>
            <a:r>
              <a:rPr lang="en-US" err="1">
                <a:latin typeface="Comic Sans MS"/>
              </a:rPr>
              <a:t>ori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mai</a:t>
            </a:r>
            <a:r>
              <a:rPr lang="en-US">
                <a:latin typeface="Comic Sans MS"/>
              </a:rPr>
              <a:t> rapid </a:t>
            </a:r>
            <a:r>
              <a:rPr lang="en-US" err="1">
                <a:latin typeface="Comic Sans MS"/>
              </a:rPr>
              <a:t>decât</a:t>
            </a:r>
            <a:r>
              <a:rPr lang="en-US">
                <a:latin typeface="Comic Sans MS"/>
              </a:rPr>
              <a:t> </a:t>
            </a:r>
            <a:r>
              <a:rPr lang="en-US" err="1">
                <a:latin typeface="Comic Sans MS"/>
              </a:rPr>
              <a:t>sortarea</a:t>
            </a:r>
            <a:r>
              <a:rPr lang="en-US">
                <a:latin typeface="Comic Sans MS"/>
              </a:rPr>
              <a:t> STL)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err="1">
                <a:latin typeface="Comic Sans MS"/>
              </a:rPr>
              <a:t>Sortat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crescător</a:t>
            </a:r>
            <a:r>
              <a:rPr lang="en-US">
                <a:latin typeface="Comic Sans MS"/>
              </a:rPr>
              <a:t> -&gt; ~3,8s (~2,5 </a:t>
            </a:r>
            <a:r>
              <a:rPr lang="en-US" err="1">
                <a:latin typeface="Comic Sans MS"/>
              </a:rPr>
              <a:t>ori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mai</a:t>
            </a:r>
            <a:r>
              <a:rPr lang="en-US">
                <a:latin typeface="Comic Sans MS"/>
              </a:rPr>
              <a:t> rapid </a:t>
            </a:r>
            <a:r>
              <a:rPr lang="en-US" err="1">
                <a:latin typeface="Comic Sans MS"/>
              </a:rPr>
              <a:t>decât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sortarea</a:t>
            </a:r>
            <a:r>
              <a:rPr lang="en-US">
                <a:latin typeface="Comic Sans MS"/>
              </a:rPr>
              <a:t> STL)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25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8961E1-6E1D-4A25-96E9-2B7E857C9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73501"/>
              </p:ext>
            </p:extLst>
          </p:nvPr>
        </p:nvGraphicFramePr>
        <p:xfrm>
          <a:off x="1258956" y="1027043"/>
          <a:ext cx="9760670" cy="372547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92129">
                  <a:extLst>
                    <a:ext uri="{9D8B030D-6E8A-4147-A177-3AD203B41FA5}">
                      <a16:colId xmlns:a16="http://schemas.microsoft.com/office/drawing/2014/main" val="3278896415"/>
                    </a:ext>
                  </a:extLst>
                </a:gridCol>
                <a:gridCol w="2580251">
                  <a:extLst>
                    <a:ext uri="{9D8B030D-6E8A-4147-A177-3AD203B41FA5}">
                      <a16:colId xmlns:a16="http://schemas.microsoft.com/office/drawing/2014/main" val="1074681687"/>
                    </a:ext>
                  </a:extLst>
                </a:gridCol>
                <a:gridCol w="2744145">
                  <a:extLst>
                    <a:ext uri="{9D8B030D-6E8A-4147-A177-3AD203B41FA5}">
                      <a16:colId xmlns:a16="http://schemas.microsoft.com/office/drawing/2014/main" val="1667488329"/>
                    </a:ext>
                  </a:extLst>
                </a:gridCol>
                <a:gridCol w="2744145">
                  <a:extLst>
                    <a:ext uri="{9D8B030D-6E8A-4147-A177-3AD203B41FA5}">
                      <a16:colId xmlns:a16="http://schemas.microsoft.com/office/drawing/2014/main" val="330721000"/>
                    </a:ext>
                  </a:extLst>
                </a:gridCol>
              </a:tblGrid>
              <a:tr h="853413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3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12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18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60266"/>
                  </a:ext>
                </a:extLst>
              </a:tr>
              <a:tr h="9682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13s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27s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47s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2491"/>
                  </a:ext>
                </a:extLst>
              </a:tr>
              <a:tr h="9518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8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3,5s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7,5s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26s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712"/>
                  </a:ext>
                </a:extLst>
              </a:tr>
              <a:tr h="9518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16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6s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261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A953F9-46F1-4993-9D96-0B0E5BD5F1E9}"/>
              </a:ext>
            </a:extLst>
          </p:cNvPr>
          <p:cNvSpPr txBox="1"/>
          <p:nvPr/>
        </p:nvSpPr>
        <p:spPr>
          <a:xfrm>
            <a:off x="2239618" y="5210312"/>
            <a:ext cx="77127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omic Sans MS"/>
              </a:rPr>
              <a:t>Teste </a:t>
            </a:r>
            <a:r>
              <a:rPr lang="en-US" sz="3200" b="1" dirty="0" err="1">
                <a:latin typeface="Comic Sans MS"/>
              </a:rPr>
              <a:t>efectuate</a:t>
            </a:r>
            <a:r>
              <a:rPr lang="en-US" sz="3200" b="1" dirty="0">
                <a:latin typeface="Comic Sans MS"/>
              </a:rPr>
              <a:t> pe N = 10</a:t>
            </a:r>
            <a:r>
              <a:rPr lang="en-US" sz="3200" b="1" baseline="30000" dirty="0">
                <a:latin typeface="Comic Sans MS"/>
              </a:rPr>
              <a:t>8 </a:t>
            </a:r>
            <a:r>
              <a:rPr lang="en-US" sz="3200" b="1" dirty="0" err="1">
                <a:latin typeface="Comic Sans MS"/>
              </a:rPr>
              <a:t>elemente</a:t>
            </a:r>
            <a:endParaRPr lang="en-US" sz="3200" b="1" dirty="0">
              <a:latin typeface="Comic Sans MS"/>
            </a:endParaRPr>
          </a:p>
          <a:p>
            <a:pPr algn="ctr"/>
            <a:r>
              <a:rPr lang="en-US" sz="3200" b="1" dirty="0" err="1">
                <a:latin typeface="Comic Sans MS"/>
              </a:rPr>
              <a:t>pentru</a:t>
            </a:r>
            <a:r>
              <a:rPr lang="en-US" sz="3200" b="1" dirty="0">
                <a:latin typeface="Comic Sans MS"/>
              </a:rPr>
              <a:t> </a:t>
            </a:r>
            <a:r>
              <a:rPr lang="en-US" sz="3200" b="1" dirty="0" err="1">
                <a:latin typeface="Comic Sans MS"/>
              </a:rPr>
              <a:t>diferite</a:t>
            </a:r>
            <a:r>
              <a:rPr lang="en-US" sz="3200" b="1" dirty="0">
                <a:latin typeface="Comic Sans MS"/>
              </a:rPr>
              <a:t> </a:t>
            </a:r>
            <a:r>
              <a:rPr lang="en-US" sz="3200" b="1" dirty="0" err="1">
                <a:latin typeface="Comic Sans MS"/>
              </a:rPr>
              <a:t>baze</a:t>
            </a:r>
            <a:r>
              <a:rPr lang="en-US" sz="3200" b="1" dirty="0">
                <a:latin typeface="Comic Sans M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00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9ECF0-FFAA-45CC-967D-420140F5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035556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Comic Sans MS"/>
              </a:rPr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2D29-D094-40A4-B6EE-22A7037E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  <a:latin typeface="Comic Sans MS"/>
              </a:rPr>
              <a:t>Shell sort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reprezintă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versiune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generalizată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a Insertion sort, care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sortează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elementele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aflate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la o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anumită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distanță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se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modifică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de-a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lungul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algoritmului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Acesta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poate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fi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implementat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pentru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mai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multe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secvențe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de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distanțe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. Cele pe care le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vom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analiza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sunt </a:t>
            </a:r>
            <a:r>
              <a:rPr lang="en-US" i="1" dirty="0">
                <a:solidFill>
                  <a:srgbClr val="FFFFFF"/>
                </a:solidFill>
                <a:latin typeface="Comic Sans MS"/>
              </a:rPr>
              <a:t>[N/2</a:t>
            </a:r>
            <a:r>
              <a:rPr lang="en-US" i="1" baseline="30000" dirty="0">
                <a:solidFill>
                  <a:srgbClr val="FFFFFF"/>
                </a:solidFill>
                <a:latin typeface="Comic Sans MS"/>
              </a:rPr>
              <a:t>k</a:t>
            </a:r>
            <a:r>
              <a:rPr lang="en-US" i="1" dirty="0">
                <a:solidFill>
                  <a:srgbClr val="FFFFFF"/>
                </a:solidFill>
                <a:latin typeface="Comic Sans MS"/>
              </a:rPr>
              <a:t>]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fiind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cea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mai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cunoscută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și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având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complexitatea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O(n</a:t>
            </a:r>
            <a:r>
              <a:rPr lang="en-US" baseline="30000" dirty="0">
                <a:solidFill>
                  <a:srgbClr val="FFFFFF"/>
                </a:solidFill>
                <a:latin typeface="Comic Sans MS"/>
              </a:rPr>
              <a:t>2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),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și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secvența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</a:t>
            </a:r>
            <a:r>
              <a:rPr lang="en-US" i="1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1, 4, 10, 23, 57, 132, 301, 701,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descoperită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de Marcin Ciura</a:t>
            </a:r>
            <a:r>
              <a:rPr lang="en-US" i="1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. 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Shell sort nu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este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sortare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stabilă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.</a:t>
            </a:r>
            <a:endParaRPr lang="en-US" i="1" dirty="0">
              <a:solidFill>
                <a:srgbClr val="FFFFFF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225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8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30463CA-C019-412C-90A0-5DAF357C5C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413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41" name="Group 12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65817-3526-4B72-8EA8-39E88441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[N/2</a:t>
            </a:r>
            <a:r>
              <a:rPr lang="en-US" b="1" baseline="30000" dirty="0">
                <a:latin typeface="Comic Sans MS"/>
              </a:rPr>
              <a:t>k</a:t>
            </a:r>
            <a:r>
              <a:rPr lang="en-US" b="1" dirty="0">
                <a:latin typeface="Comic Sans MS"/>
              </a:rPr>
              <a:t>]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508-FE13-4C23-BDF1-00C2371A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23" y="2097525"/>
            <a:ext cx="9309651" cy="3112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/>
              </a:rPr>
              <a:t>Timp 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majoritatea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cazurilor</a:t>
            </a:r>
            <a:r>
              <a:rPr lang="en-US" dirty="0">
                <a:latin typeface="Comic Sans MS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~240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(~1,4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~46 s (~1,8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5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1622C8-5FC0-4B2E-B108-486347AD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latin typeface="Comic Sans MS"/>
              </a:rPr>
              <a:t>[N/2</a:t>
            </a:r>
            <a:r>
              <a:rPr lang="en-US" sz="4000" b="1" baseline="30000">
                <a:latin typeface="Comic Sans MS"/>
              </a:rPr>
              <a:t>K</a:t>
            </a:r>
            <a:r>
              <a:rPr lang="en-US" sz="4000" b="1">
                <a:latin typeface="Comic Sans MS"/>
              </a:rPr>
              <a:t>]</a:t>
            </a: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6DC2-F140-48C5-B692-C49BB939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descrescător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aproape</a:t>
            </a:r>
            <a:r>
              <a:rPr lang="en-US" dirty="0">
                <a:latin typeface="Comic Sans MS"/>
              </a:rPr>
              <a:t> identic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al </a:t>
            </a:r>
            <a:r>
              <a:rPr lang="en-US" dirty="0" err="1">
                <a:latin typeface="Comic Sans MS"/>
              </a:rPr>
              <a:t>sortării</a:t>
            </a:r>
            <a:r>
              <a:rPr lang="en-US" dirty="0">
                <a:latin typeface="Comic Sans MS"/>
              </a:rPr>
              <a:t> STL (</a:t>
            </a:r>
            <a:r>
              <a:rPr lang="en-US" dirty="0" err="1">
                <a:latin typeface="Comic Sans MS"/>
              </a:rPr>
              <a:t>diferență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neglijabilă</a:t>
            </a:r>
            <a:r>
              <a:rPr lang="en-US" dirty="0">
                <a:latin typeface="Comic Sans MS"/>
              </a:rPr>
              <a:t>),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crescător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40%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STL.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404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CFE-0D22-40B9-92F1-266F3A2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/>
              </a:rPr>
              <a:t>CIURA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F9F0-2343-4B56-A6F6-A60E9036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Font typeface="Wingdings" panose="020B0604020202020204" pitchFamily="34" charset="0"/>
              <a:buChar char="§"/>
            </a:pPr>
            <a:r>
              <a:rPr lang="en-US" dirty="0" err="1">
                <a:latin typeface="Comic Sans MS"/>
              </a:rPr>
              <a:t>Secvența</a:t>
            </a:r>
            <a:r>
              <a:rPr lang="en-US" dirty="0">
                <a:latin typeface="Comic Sans MS"/>
              </a:rPr>
              <a:t>: 1, 4, 10, 23, 57, 132, 301, 701</a:t>
            </a:r>
            <a:endParaRPr lang="en-US"/>
          </a:p>
          <a:p>
            <a:pPr marL="342900" indent="-342900" algn="ctr">
              <a:buFont typeface="Wingdings" panose="020B0604020202020204" pitchFamily="34" charset="0"/>
              <a:buChar char="§"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teste cu N &lt;= 10</a:t>
            </a:r>
            <a:r>
              <a:rPr lang="en-US" baseline="30000" dirty="0">
                <a:latin typeface="Comic Sans MS"/>
              </a:rPr>
              <a:t>5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 similar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al </a:t>
            </a:r>
            <a:r>
              <a:rPr lang="en-US" dirty="0" err="1">
                <a:latin typeface="Comic Sans MS"/>
              </a:rPr>
              <a:t>sortării</a:t>
            </a:r>
            <a:r>
              <a:rPr lang="en-US" dirty="0">
                <a:latin typeface="Comic Sans MS"/>
              </a:rPr>
              <a:t> STL. De la 10</a:t>
            </a:r>
            <a:r>
              <a:rPr lang="en-US" baseline="30000" dirty="0">
                <a:latin typeface="Comic Sans MS"/>
              </a:rPr>
              <a:t>6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performanța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scade</a:t>
            </a:r>
            <a:r>
              <a:rPr lang="en-US" dirty="0">
                <a:latin typeface="Comic Sans MS"/>
              </a:rPr>
              <a:t> abrupt, </a:t>
            </a:r>
            <a:r>
              <a:rPr lang="en-US" dirty="0" err="1">
                <a:latin typeface="Comic Sans MS"/>
              </a:rPr>
              <a:t>ajungând</a:t>
            </a:r>
            <a:r>
              <a:rPr lang="en-US" dirty="0">
                <a:latin typeface="Comic Sans MS"/>
              </a:rPr>
              <a:t> de ~7 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lent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STL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10</a:t>
            </a:r>
            <a:r>
              <a:rPr lang="en-US" baseline="30000" dirty="0">
                <a:latin typeface="Comic Sans MS"/>
              </a:rPr>
              <a:t>6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devenind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mult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prea</a:t>
            </a:r>
            <a:r>
              <a:rPr lang="en-US" dirty="0">
                <a:latin typeface="Comic Sans MS"/>
              </a:rPr>
              <a:t> lent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7</a:t>
            </a:r>
            <a:r>
              <a:rPr lang="en-US" dirty="0">
                <a:latin typeface="Comic Sans MS"/>
              </a:rPr>
              <a:t> (~5 min)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1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B9661-5449-42BA-B737-8EEAD3B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0" y="728953"/>
            <a:ext cx="11452082" cy="152274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b="1" dirty="0" err="1">
                <a:latin typeface="Comic Sans MS"/>
              </a:rPr>
              <a:t>Sortările</a:t>
            </a:r>
            <a:r>
              <a:rPr lang="en-US" b="1" dirty="0">
                <a:latin typeface="Comic Sans MS"/>
              </a:rPr>
              <a:t> </a:t>
            </a:r>
            <a:r>
              <a:rPr lang="en-US" b="1" dirty="0" err="1">
                <a:latin typeface="Comic Sans MS"/>
              </a:rPr>
              <a:t>prezentate</a:t>
            </a:r>
            <a:r>
              <a:rPr lang="en-US" b="1" dirty="0">
                <a:latin typeface="Comic Sans MS"/>
              </a:rPr>
              <a:t> </a:t>
            </a:r>
            <a:br>
              <a:rPr lang="en-US" b="1" dirty="0">
                <a:latin typeface="Comic Sans MS"/>
              </a:rPr>
            </a:br>
            <a:r>
              <a:rPr lang="en-US" b="1" dirty="0">
                <a:latin typeface="Comic Sans MS"/>
              </a:rPr>
              <a:t>sunt </a:t>
            </a:r>
            <a:r>
              <a:rPr lang="en-US" b="1" dirty="0" err="1">
                <a:latin typeface="Comic Sans MS"/>
              </a:rPr>
              <a:t>următoarele</a:t>
            </a:r>
            <a:r>
              <a:rPr lang="en-US" b="1" dirty="0">
                <a:latin typeface="Comic Sans MS"/>
              </a:rPr>
              <a:t>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1DB5-1CB8-47AF-A450-FB127F55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7835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Merge Sort</a:t>
            </a:r>
            <a:endParaRPr lang="en-US"/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Radix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Shell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Bucket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Heap Sort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795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E112-74C3-429A-9823-A3CF54A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34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Comic Sans MS"/>
              </a:rPr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C7B3-693A-4A25-93C8-1A4908CA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3487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Bucket sort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care </a:t>
            </a:r>
            <a:r>
              <a:rPr lang="en-US" dirty="0" err="1">
                <a:latin typeface="Comic Sans MS"/>
              </a:rPr>
              <a:t>constă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distribuirea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elementelor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într</a:t>
            </a:r>
            <a:r>
              <a:rPr lang="en-US" dirty="0">
                <a:latin typeface="Comic Sans MS"/>
              </a:rPr>
              <a:t>-un </a:t>
            </a:r>
            <a:r>
              <a:rPr lang="en-US" dirty="0" err="1">
                <a:latin typeface="Comic Sans MS"/>
              </a:rPr>
              <a:t>număr</a:t>
            </a:r>
            <a:r>
              <a:rPr lang="en-US" dirty="0">
                <a:latin typeface="Comic Sans MS"/>
              </a:rPr>
              <a:t> de "bucket"-</a:t>
            </a:r>
            <a:r>
              <a:rPr lang="en-US" dirty="0" err="1">
                <a:latin typeface="Comic Sans MS"/>
              </a:rPr>
              <a:t>uri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individuală</a:t>
            </a:r>
            <a:r>
              <a:rPr lang="en-US" dirty="0">
                <a:latin typeface="Comic Sans MS"/>
              </a:rPr>
              <a:t> a </a:t>
            </a:r>
            <a:r>
              <a:rPr lang="en-US" dirty="0" err="1">
                <a:latin typeface="Comic Sans MS"/>
              </a:rPr>
              <a:t>acestora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concatenarea</a:t>
            </a:r>
            <a:r>
              <a:rPr lang="en-US" dirty="0">
                <a:latin typeface="Comic Sans MS"/>
              </a:rPr>
              <a:t> lor.</a:t>
            </a:r>
            <a:endParaRPr lang="en-US">
              <a:latin typeface="Comic Sans M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71CD71-1988-4862-806C-9405D3BE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2" y="278654"/>
            <a:ext cx="7436677" cy="3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A084E3-B7B7-4479-8BF5-410C29EE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91" y="662692"/>
            <a:ext cx="9155925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mic Sans MS"/>
              </a:rPr>
              <a:t>Bucket sort :: insertion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811-EA7C-4CB1-8620-B236EB03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90" y="2459313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pe care l-am </a:t>
            </a:r>
            <a:r>
              <a:rPr lang="en-US" dirty="0" err="1">
                <a:latin typeface="Comic Sans MS"/>
              </a:rPr>
              <a:t>utilizat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fiecărui</a:t>
            </a:r>
            <a:r>
              <a:rPr lang="en-US" dirty="0">
                <a:latin typeface="Comic Sans MS"/>
              </a:rPr>
              <a:t> bucket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Insertion sort. Din </a:t>
            </a:r>
            <a:r>
              <a:rPr lang="en-US" dirty="0" err="1">
                <a:latin typeface="Comic Sans MS"/>
              </a:rPr>
              <a:t>acest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motiv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O(n</a:t>
            </a:r>
            <a:r>
              <a:rPr lang="en-US" baseline="30000" dirty="0">
                <a:latin typeface="Comic Sans MS"/>
              </a:rPr>
              <a:t>2</a:t>
            </a:r>
            <a:r>
              <a:rPr lang="en-US" dirty="0">
                <a:latin typeface="Comic Sans MS"/>
              </a:rPr>
              <a:t>)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. 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general, </a:t>
            </a:r>
            <a:r>
              <a:rPr lang="en-US" dirty="0" err="1">
                <a:latin typeface="Comic Sans MS"/>
              </a:rPr>
              <a:t>performanța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odată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creșterea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numărului</a:t>
            </a:r>
            <a:r>
              <a:rPr lang="en-US" dirty="0">
                <a:latin typeface="Comic Sans MS"/>
              </a:rPr>
              <a:t> de bucket-</a:t>
            </a:r>
            <a:r>
              <a:rPr lang="en-US" dirty="0" err="1">
                <a:latin typeface="Comic Sans MS"/>
              </a:rPr>
              <a:t>uri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prețul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fiind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suplimentară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necesară</a:t>
            </a:r>
            <a:r>
              <a:rPr lang="en-US" dirty="0">
                <a:latin typeface="Comic Sans MS"/>
              </a:rPr>
              <a:t>. </a:t>
            </a: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38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E9854A-22EA-4AB7-AEAD-4AE1CCC7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195688"/>
              </p:ext>
            </p:extLst>
          </p:nvPr>
        </p:nvGraphicFramePr>
        <p:xfrm>
          <a:off x="463825" y="1281044"/>
          <a:ext cx="11272648" cy="291369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44549">
                  <a:extLst>
                    <a:ext uri="{9D8B030D-6E8A-4147-A177-3AD203B41FA5}">
                      <a16:colId xmlns:a16="http://schemas.microsoft.com/office/drawing/2014/main" val="2629407191"/>
                    </a:ext>
                  </a:extLst>
                </a:gridCol>
                <a:gridCol w="4461390">
                  <a:extLst>
                    <a:ext uri="{9D8B030D-6E8A-4147-A177-3AD203B41FA5}">
                      <a16:colId xmlns:a16="http://schemas.microsoft.com/office/drawing/2014/main" val="3795112397"/>
                    </a:ext>
                  </a:extLst>
                </a:gridCol>
                <a:gridCol w="4566709">
                  <a:extLst>
                    <a:ext uri="{9D8B030D-6E8A-4147-A177-3AD203B41FA5}">
                      <a16:colId xmlns:a16="http://schemas.microsoft.com/office/drawing/2014/main" val="1535737298"/>
                    </a:ext>
                  </a:extLst>
                </a:gridCol>
              </a:tblGrid>
              <a:tr h="5223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mic Sans M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err="1">
                          <a:latin typeface="Comic Sans MS"/>
                        </a:rPr>
                        <a:t>Timpul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obținut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mic Sans MS"/>
                        </a:rPr>
                        <a:t>Comparație</a:t>
                      </a:r>
                      <a:r>
                        <a:rPr lang="en-US" sz="2400" dirty="0">
                          <a:latin typeface="Comic Sans MS"/>
                        </a:rPr>
                        <a:t> cu STL sort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4506"/>
                  </a:ext>
                </a:extLst>
              </a:tr>
              <a:tr h="745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0 </a:t>
                      </a:r>
                      <a:r>
                        <a:rPr lang="en-US" sz="2400" dirty="0" err="1"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La </a:t>
                      </a:r>
                      <a:r>
                        <a:rPr lang="en-US" sz="2400" dirty="0" err="1">
                          <a:latin typeface="Comic Sans MS"/>
                        </a:rPr>
                        <a:t>fel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67328"/>
                  </a:ext>
                </a:extLst>
              </a:tr>
              <a:tr h="5223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82 </a:t>
                      </a:r>
                      <a:r>
                        <a:rPr lang="en-US" sz="2400" dirty="0" err="1"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latin typeface="Comic Sans MS"/>
                        </a:rPr>
                        <a:t> de ~2,2 </a:t>
                      </a:r>
                      <a:r>
                        <a:rPr lang="en-US" sz="2400" dirty="0" err="1"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latin typeface="Comic Sans MS"/>
                        </a:rPr>
                        <a:t> rapid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80977"/>
                  </a:ext>
                </a:extLst>
              </a:tr>
              <a:tr h="506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5 min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latin typeface="Comic Sans MS"/>
                        </a:rPr>
                        <a:t> de ~15 </a:t>
                      </a:r>
                      <a:r>
                        <a:rPr lang="en-US" sz="2400" dirty="0" err="1"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latin typeface="Comic Sans MS"/>
                        </a:rPr>
                        <a:t> lent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346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1F2970-D5EE-48E9-AB87-96F5DEC3F7CD}"/>
              </a:ext>
            </a:extLst>
          </p:cNvPr>
          <p:cNvSpPr txBox="1"/>
          <p:nvPr/>
        </p:nvSpPr>
        <p:spPr>
          <a:xfrm>
            <a:off x="2659269" y="4713355"/>
            <a:ext cx="68845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omic Sans MS"/>
              </a:rPr>
              <a:t>Teste </a:t>
            </a:r>
            <a:r>
              <a:rPr lang="en-US" sz="3200" dirty="0" err="1">
                <a:latin typeface="Comic Sans MS"/>
              </a:rPr>
              <a:t>efectuate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pentru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numere</a:t>
            </a:r>
            <a:r>
              <a:rPr lang="en-US" sz="3200" dirty="0">
                <a:latin typeface="Comic Sans MS"/>
              </a:rPr>
              <a:t> de tip long </a:t>
            </a:r>
            <a:r>
              <a:rPr lang="en-US" sz="3200" dirty="0" err="1">
                <a:latin typeface="Comic Sans MS"/>
              </a:rPr>
              <a:t>long</a:t>
            </a:r>
            <a:r>
              <a:rPr lang="en-US" sz="3200" dirty="0">
                <a:latin typeface="Comic Sans MS"/>
              </a:rPr>
              <a:t> generate random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E6ADB0-CCED-406A-90B2-7A624779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38848"/>
              </p:ext>
            </p:extLst>
          </p:nvPr>
        </p:nvGraphicFramePr>
        <p:xfrm>
          <a:off x="1141413" y="1266618"/>
          <a:ext cx="9906000" cy="302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3938986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91173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1421880"/>
                    </a:ext>
                  </a:extLst>
                </a:gridCol>
              </a:tblGrid>
              <a:tr h="10256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Timpul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obținut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Comparație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cu STL sort​​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42238"/>
                  </a:ext>
                </a:extLst>
              </a:tr>
              <a:tr h="993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​​Max = 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​​24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de ​​~7,5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rapid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46006"/>
                  </a:ext>
                </a:extLst>
              </a:tr>
              <a:tr h="100963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​​Max = 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​​100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Bucket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este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de ~1,7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ori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mai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rapid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31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842393-0BBE-4617-9792-0ACCE71A95ED}"/>
              </a:ext>
            </a:extLst>
          </p:cNvPr>
          <p:cNvSpPr txBox="1"/>
          <p:nvPr/>
        </p:nvSpPr>
        <p:spPr>
          <a:xfrm>
            <a:off x="2548835" y="5044660"/>
            <a:ext cx="70943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Teste </a:t>
            </a:r>
            <a:r>
              <a:rPr lang="en-US" sz="2800" dirty="0" err="1">
                <a:latin typeface="Comic Sans MS"/>
              </a:rPr>
              <a:t>efectuate</a:t>
            </a:r>
            <a:r>
              <a:rPr lang="en-US" sz="2800" dirty="0">
                <a:latin typeface="Comic Sans MS"/>
              </a:rPr>
              <a:t> pe N = 10</a:t>
            </a:r>
            <a:r>
              <a:rPr lang="en-US" sz="2800" baseline="30000" dirty="0">
                <a:latin typeface="Comic Sans MS"/>
              </a:rPr>
              <a:t>6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elemente</a:t>
            </a:r>
            <a:endParaRPr lang="en-US" sz="28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284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DC8-35B4-4B7A-8094-1387060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6" y="3654026"/>
            <a:ext cx="9781080" cy="1478570"/>
          </a:xfrm>
        </p:spPr>
        <p:txBody>
          <a:bodyPr/>
          <a:lstStyle/>
          <a:p>
            <a:pPr algn="ctr"/>
            <a:r>
              <a:rPr lang="en-US" b="1" dirty="0">
                <a:latin typeface="Comic Sans MS"/>
              </a:rPr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CE93-4941-4FD7-8DDA-C9BD39F6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4910242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Heap sort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prin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comparare</a:t>
            </a:r>
            <a:r>
              <a:rPr lang="en-US" dirty="0">
                <a:latin typeface="Comic Sans MS"/>
              </a:rPr>
              <a:t> care are la </a:t>
            </a:r>
            <a:r>
              <a:rPr lang="en-US" dirty="0" err="1">
                <a:latin typeface="Comic Sans MS"/>
              </a:rPr>
              <a:t>bază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structură</a:t>
            </a:r>
            <a:r>
              <a:rPr lang="en-US" dirty="0">
                <a:latin typeface="Comic Sans MS"/>
              </a:rPr>
              <a:t> heap. Nu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are 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O(n log n). </a:t>
            </a:r>
            <a:endParaRPr lang="en-US"/>
          </a:p>
        </p:txBody>
      </p:sp>
      <p:pic>
        <p:nvPicPr>
          <p:cNvPr id="5" name="Picture 5" descr="A picture containing text, black, clock&#10;&#10;Description automatically generated">
            <a:extLst>
              <a:ext uri="{FF2B5EF4-FFF2-40B4-BE49-F238E27FC236}">
                <a16:creationId xmlns:a16="http://schemas.microsoft.com/office/drawing/2014/main" id="{FC6FE5AE-260A-4F0F-9E26-EB86D24F7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31" b="16447"/>
          <a:stretch/>
        </p:blipFill>
        <p:spPr>
          <a:xfrm>
            <a:off x="1538990" y="-71488"/>
            <a:ext cx="9101597" cy="317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963B7-CD4B-4342-A199-983E4ED1B945}"/>
              </a:ext>
            </a:extLst>
          </p:cNvPr>
          <p:cNvSpPr txBox="1"/>
          <p:nvPr/>
        </p:nvSpPr>
        <p:spPr>
          <a:xfrm>
            <a:off x="3100466" y="3112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</a:rPr>
              <a:t>Max 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D713-E55D-4285-8D01-4FAB349EFDFF}"/>
              </a:ext>
            </a:extLst>
          </p:cNvPr>
          <p:cNvSpPr txBox="1"/>
          <p:nvPr/>
        </p:nvSpPr>
        <p:spPr>
          <a:xfrm>
            <a:off x="7659973" y="30504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</a:rPr>
              <a:t>Min Heap</a:t>
            </a:r>
          </a:p>
        </p:txBody>
      </p:sp>
    </p:spTree>
    <p:extLst>
      <p:ext uri="{BB962C8B-B14F-4D97-AF65-F5344CB8AC3E}">
        <p14:creationId xmlns:p14="http://schemas.microsoft.com/office/powerpoint/2010/main" val="10380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8E368F-F3A4-4AAE-909F-A8678C9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6588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latin typeface="Comic Sans MS"/>
              </a:rPr>
              <a:t>Heap sort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F494604-9E22-4B10-878F-595FE36AE843}"/>
              </a:ext>
            </a:extLst>
          </p:cNvPr>
          <p:cNvSpPr txBox="1">
            <a:spLocks/>
          </p:cNvSpPr>
          <p:nvPr/>
        </p:nvSpPr>
        <p:spPr>
          <a:xfrm>
            <a:off x="1515717" y="2613922"/>
            <a:ext cx="9167260" cy="2304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mic Sans MS"/>
              </a:rPr>
              <a:t>Teste </a:t>
            </a:r>
            <a:r>
              <a:rPr lang="en-US" dirty="0" err="1">
                <a:latin typeface="Comic Sans MS"/>
              </a:rPr>
              <a:t>efectuate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apropiate</a:t>
            </a:r>
            <a:r>
              <a:rPr lang="en-US" dirty="0">
                <a:latin typeface="Comic Sans MS"/>
              </a:rPr>
              <a:t> de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:</a:t>
            </a:r>
            <a:endParaRPr lang="en-US"/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~380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(~2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~67 s (~3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omic Sans M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9073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4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" name="Picture 8" descr="Abstract background of dark mesh">
            <a:extLst>
              <a:ext uri="{FF2B5EF4-FFF2-40B4-BE49-F238E27FC236}">
                <a16:creationId xmlns:a16="http://schemas.microsoft.com/office/drawing/2014/main" id="{A7491583-5F30-47AB-8D6D-7D9C27C8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2F64F-4C55-4E1B-B606-501C5F243004}"/>
              </a:ext>
            </a:extLst>
          </p:cNvPr>
          <p:cNvSpPr txBox="1"/>
          <p:nvPr/>
        </p:nvSpPr>
        <p:spPr>
          <a:xfrm>
            <a:off x="5817704" y="52787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 err="1">
                <a:latin typeface="Comic Sans MS"/>
              </a:rPr>
              <a:t>Sfârșit</a:t>
            </a:r>
            <a:endParaRPr lang="en-US" sz="4800" b="1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403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BA1EBB-77BB-4715-B3FD-354EE23A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>
                <a:latin typeface="Comic Sans MS"/>
              </a:rPr>
              <a:t>Merge </a:t>
            </a:r>
            <a:r>
              <a:rPr lang="en-US" b="1" dirty="0">
                <a:latin typeface="Comic Sans MS"/>
              </a:rPr>
              <a:t>Sort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5F0F-4853-4563-ABA5-D1EA5A8B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Merge sort (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prin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interclasare</a:t>
            </a:r>
            <a:r>
              <a:rPr lang="en-US" dirty="0">
                <a:latin typeface="Comic Sans MS"/>
              </a:rPr>
              <a:t>)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tip Divide et </a:t>
            </a:r>
            <a:r>
              <a:rPr lang="en-US" dirty="0" err="1">
                <a:latin typeface="Comic Sans MS"/>
              </a:rPr>
              <a:t>impera</a:t>
            </a:r>
            <a:r>
              <a:rPr lang="en-US" dirty="0">
                <a:latin typeface="Comic Sans MS"/>
              </a:rPr>
              <a:t> care are 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O(n log n). Este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bazată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comparări</a:t>
            </a:r>
            <a:r>
              <a:rPr lang="en-US" dirty="0">
                <a:latin typeface="Comic Sans MS"/>
              </a:rPr>
              <a:t>, al </a:t>
            </a:r>
            <a:r>
              <a:rPr lang="en-US" dirty="0" err="1">
                <a:latin typeface="Comic Sans MS"/>
              </a:rPr>
              <a:t>cărei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dezavantaj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reprezentat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suplimentară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utilizată</a:t>
            </a:r>
            <a:r>
              <a:rPr lang="en-US" dirty="0">
                <a:latin typeface="Comic Sans MS"/>
              </a:rPr>
              <a:t>.</a:t>
            </a:r>
            <a:endParaRPr lang="en-US"/>
          </a:p>
        </p:txBody>
      </p:sp>
      <p:pic>
        <p:nvPicPr>
          <p:cNvPr id="4" name="Picture 4" descr="Diagram, Teams&#10;&#10;Description automatically generated">
            <a:extLst>
              <a:ext uri="{FF2B5EF4-FFF2-40B4-BE49-F238E27FC236}">
                <a16:creationId xmlns:a16="http://schemas.microsoft.com/office/drawing/2014/main" id="{A62CC5F6-AC2A-472A-A0B3-9B02EB8C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4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Group 7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133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0DF6792C-B533-49C9-91AF-5D76640F0B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15359" b="14308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209" name="Group 137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9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0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7E98CFE-C65E-476D-9734-04A7EA8EA359}"/>
              </a:ext>
            </a:extLst>
          </p:cNvPr>
          <p:cNvSpPr txBox="1"/>
          <p:nvPr/>
        </p:nvSpPr>
        <p:spPr>
          <a:xfrm>
            <a:off x="2593008" y="2339007"/>
            <a:ext cx="7171631" cy="3508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/>
              </a:rPr>
              <a:t>Timp </a:t>
            </a:r>
            <a:r>
              <a:rPr lang="en-US" sz="2400" dirty="0" err="1">
                <a:latin typeface="Comic Sans MS"/>
              </a:rPr>
              <a:t>obținut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în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majoritatea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cazurilor</a:t>
            </a:r>
            <a:r>
              <a:rPr lang="en-US" sz="2400" dirty="0">
                <a:latin typeface="Comic Sans MS"/>
              </a:rPr>
              <a:t>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 (similar cu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~380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(~2,4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  <a:ea typeface="+mn-lt"/>
                <a:cs typeface="+mn-lt"/>
              </a:rPr>
              <a:t>10</a:t>
            </a:r>
            <a:r>
              <a:rPr lang="en-US" baseline="30000" dirty="0">
                <a:latin typeface="Comic Sans MS"/>
                <a:ea typeface="+mn-lt"/>
                <a:cs typeface="+mn-lt"/>
              </a:rPr>
              <a:t>8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elemente</a:t>
            </a:r>
            <a:r>
              <a:rPr lang="en-US" dirty="0">
                <a:latin typeface="Comic Sans MS"/>
                <a:ea typeface="+mn-lt"/>
                <a:cs typeface="+mn-lt"/>
              </a:rPr>
              <a:t>: ~42 s (~1,8 </a:t>
            </a:r>
            <a:r>
              <a:rPr lang="en-US" dirty="0" err="1">
                <a:latin typeface="Comic Sans MS"/>
                <a:ea typeface="+mn-lt"/>
                <a:cs typeface="+mn-lt"/>
              </a:rPr>
              <a:t>ori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mai</a:t>
            </a:r>
            <a:r>
              <a:rPr lang="en-US" dirty="0">
                <a:latin typeface="Comic Sans MS"/>
                <a:ea typeface="+mn-lt"/>
                <a:cs typeface="+mn-lt"/>
              </a:rPr>
              <a:t> lent </a:t>
            </a:r>
            <a:r>
              <a:rPr lang="en-US" dirty="0" err="1">
                <a:latin typeface="Comic Sans MS"/>
                <a:ea typeface="+mn-lt"/>
                <a:cs typeface="+mn-lt"/>
              </a:rPr>
              <a:t>decât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sortarea</a:t>
            </a:r>
            <a:r>
              <a:rPr lang="en-US" dirty="0">
                <a:latin typeface="Comic Sans MS"/>
                <a:ea typeface="+mn-lt"/>
                <a:cs typeface="+mn-lt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w Cen MT" panose="020B0602020104020603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296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78A4C41-D2E4-49A8-971E-117E340381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1272" b="1058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0" name="Group 12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CC1-8399-4C69-BC2D-A994AEF5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696" y="2064396"/>
            <a:ext cx="8558695" cy="345439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buFont typeface="Wingdings" panose="020B0604020202020204" pitchFamily="34" charset="0"/>
              <a:buChar char="Ø"/>
            </a:pP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a </a:t>
            </a:r>
            <a:r>
              <a:rPr lang="en-US" dirty="0" err="1">
                <a:latin typeface="Comic Sans MS"/>
              </a:rPr>
              <a:t>fost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testat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atât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mici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nu s-a </a:t>
            </a:r>
            <a:r>
              <a:rPr lang="en-US" dirty="0" err="1">
                <a:latin typeface="Comic Sans MS"/>
              </a:rPr>
              <a:t>constatat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variație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semnificativă</a:t>
            </a:r>
            <a:r>
              <a:rPr lang="en-US" dirty="0">
                <a:latin typeface="Comic Sans MS"/>
              </a:rPr>
              <a:t>. </a:t>
            </a:r>
            <a:endParaRPr lang="en-US"/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descrescător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15-20%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ordine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generată</a:t>
            </a:r>
            <a:r>
              <a:rPr lang="en-US" dirty="0">
                <a:latin typeface="Comic Sans MS"/>
              </a:rPr>
              <a:t> random,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deja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crescător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celelalte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diferența</a:t>
            </a:r>
            <a:r>
              <a:rPr lang="en-US" dirty="0">
                <a:latin typeface="Comic Sans MS"/>
              </a:rPr>
              <a:t> nu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una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considerabilă</a:t>
            </a:r>
            <a:r>
              <a:rPr lang="en-US" dirty="0">
                <a:latin typeface="Comic Sans MS"/>
              </a:rPr>
              <a:t>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5AB51-EEB9-4A3D-B618-7521D0700A00}"/>
              </a:ext>
            </a:extLst>
          </p:cNvPr>
          <p:cNvSpPr txBox="1"/>
          <p:nvPr/>
        </p:nvSpPr>
        <p:spPr>
          <a:xfrm>
            <a:off x="4348922" y="969617"/>
            <a:ext cx="3505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Comic Sans MS"/>
              </a:rPr>
              <a:t>Cazuri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deosebite</a:t>
            </a:r>
            <a:r>
              <a:rPr lang="en-US" sz="3200" dirty="0">
                <a:latin typeface="Comic Sans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60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98B5-D407-45F8-B8F0-AD023180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29" y="276170"/>
            <a:ext cx="3533911" cy="1478570"/>
          </a:xfrm>
        </p:spPr>
        <p:txBody>
          <a:bodyPr/>
          <a:lstStyle/>
          <a:p>
            <a:r>
              <a:rPr lang="en-US" b="1" dirty="0">
                <a:latin typeface="Comic Sans MS"/>
              </a:rPr>
              <a:t> Radix Sort</a:t>
            </a:r>
          </a:p>
        </p:txBody>
      </p:sp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3E8DC69-5447-4C45-B8F9-359ED613E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755" y="1874007"/>
            <a:ext cx="8468359" cy="36079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59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2512-71CA-4A56-A3F6-175975A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mic Sans MS"/>
              </a:rPr>
              <a:t>Radix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0E9A-C369-4A1E-AC1B-B8DBF37A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531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/>
              </a:rPr>
              <a:t>Radix sort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o </a:t>
            </a:r>
            <a:r>
              <a:rPr lang="en-US" sz="2800" dirty="0" err="1">
                <a:latin typeface="Comic Sans MS"/>
              </a:rPr>
              <a:t>sortare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stabilă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bazată</a:t>
            </a:r>
            <a:r>
              <a:rPr lang="en-US" sz="2800" dirty="0">
                <a:latin typeface="Comic Sans MS"/>
              </a:rPr>
              <a:t> pe </a:t>
            </a:r>
            <a:r>
              <a:rPr lang="en-US" sz="2800" dirty="0" err="1">
                <a:latin typeface="Comic Sans MS"/>
              </a:rPr>
              <a:t>numărare</a:t>
            </a:r>
            <a:r>
              <a:rPr lang="en-US" sz="2800" dirty="0">
                <a:latin typeface="Comic Sans MS"/>
              </a:rPr>
              <a:t>, </a:t>
            </a:r>
            <a:r>
              <a:rPr lang="en-US" sz="2800" dirty="0" err="1">
                <a:latin typeface="Comic Sans MS"/>
              </a:rPr>
              <a:t>ce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poate</a:t>
            </a:r>
            <a:r>
              <a:rPr lang="en-US" sz="2800" dirty="0">
                <a:latin typeface="Comic Sans MS"/>
              </a:rPr>
              <a:t> fi </a:t>
            </a:r>
            <a:r>
              <a:rPr lang="en-US" sz="2800" dirty="0" err="1">
                <a:latin typeface="Comic Sans MS"/>
              </a:rPr>
              <a:t>implementată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în</a:t>
            </a:r>
            <a:r>
              <a:rPr lang="en-US" sz="2800" dirty="0">
                <a:latin typeface="Comic Sans MS"/>
              </a:rPr>
              <a:t> </a:t>
            </a:r>
            <a:r>
              <a:rPr lang="en-US" sz="2800" dirty="0" err="1">
                <a:latin typeface="Comic Sans MS"/>
              </a:rPr>
              <a:t>mai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multe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baze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și</a:t>
            </a:r>
            <a:r>
              <a:rPr lang="en-US" sz="2800" dirty="0">
                <a:latin typeface="Comic Sans MS"/>
              </a:rPr>
              <a:t> care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cunoscută</a:t>
            </a:r>
            <a:r>
              <a:rPr lang="en-US" sz="2800" dirty="0">
                <a:latin typeface="Comic Sans MS"/>
              </a:rPr>
              <a:t> sub </a:t>
            </a:r>
            <a:r>
              <a:rPr lang="en-US" sz="2800" dirty="0" err="1">
                <a:latin typeface="Comic Sans MS"/>
              </a:rPr>
              <a:t>două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forme</a:t>
            </a:r>
            <a:r>
              <a:rPr lang="en-US" sz="2800" dirty="0">
                <a:latin typeface="Comic Sans MS"/>
              </a:rPr>
              <a:t>: </a:t>
            </a:r>
            <a:endParaRPr lang="en-US"/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2800" dirty="0">
                <a:latin typeface="Comic Sans MS"/>
              </a:rPr>
              <a:t>MSD (Most Significant Digit)</a:t>
            </a: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2800" dirty="0">
                <a:latin typeface="Comic Sans MS"/>
              </a:rPr>
              <a:t>LSD (Least Significant Digit)</a:t>
            </a:r>
          </a:p>
          <a:p>
            <a:pPr marL="0" indent="0">
              <a:buNone/>
            </a:pPr>
            <a:r>
              <a:rPr lang="en-US" sz="2800" dirty="0" err="1">
                <a:latin typeface="Comic Sans MS"/>
              </a:rPr>
              <a:t>Varianta</a:t>
            </a:r>
            <a:r>
              <a:rPr lang="en-US" sz="2800" dirty="0">
                <a:latin typeface="Comic Sans MS"/>
              </a:rPr>
              <a:t> </a:t>
            </a:r>
            <a:r>
              <a:rPr lang="en-US" sz="2800" dirty="0" err="1">
                <a:latin typeface="Comic Sans MS"/>
              </a:rPr>
              <a:t>aleasă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LSD.</a:t>
            </a:r>
          </a:p>
        </p:txBody>
      </p:sp>
    </p:spTree>
    <p:extLst>
      <p:ext uri="{BB962C8B-B14F-4D97-AF65-F5344CB8AC3E}">
        <p14:creationId xmlns:p14="http://schemas.microsoft.com/office/powerpoint/2010/main" val="31378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58C702-FF04-4136-AB96-BBF991B1C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0703" b="11149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B3336E-EDDC-4A3C-A4DA-A37DD111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–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10</a:t>
            </a:r>
            <a:endParaRPr lang="en-US" b="1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F15-75C8-422C-9F76-4DC5312B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79" y="2241090"/>
            <a:ext cx="9674086" cy="34543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mic Sans MS"/>
              </a:rPr>
              <a:t>Timp 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majoritatea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cazurilor</a:t>
            </a:r>
            <a:r>
              <a:rPr lang="en-US" dirty="0">
                <a:latin typeface="Comic Sans MS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~50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(~3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~5 s (~4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rapid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latin typeface="Comic Sans MS"/>
              </a:rPr>
              <a:t>Timpii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sus au </a:t>
            </a:r>
            <a:r>
              <a:rPr lang="en-US" dirty="0" err="1">
                <a:latin typeface="Comic Sans MS"/>
              </a:rPr>
              <a:t>fost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obținuți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generate random, </a:t>
            </a:r>
            <a:r>
              <a:rPr lang="en-US" dirty="0" err="1">
                <a:latin typeface="Comic Sans MS"/>
              </a:rPr>
              <a:t>având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5 </a:t>
            </a:r>
            <a:r>
              <a:rPr lang="en-US" dirty="0" err="1">
                <a:latin typeface="Comic Sans MS"/>
              </a:rPr>
              <a:t>cifre</a:t>
            </a:r>
            <a:r>
              <a:rPr lang="en-US" dirty="0">
                <a:latin typeface="Comic Sans M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74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162EF-3736-4F13-918D-90F2059B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37" y="1082743"/>
            <a:ext cx="4053882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mic Sans MS"/>
              </a:rPr>
              <a:t>Radix sort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1E9-79CF-4682-BBFC-CB87E00C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554" y="1082745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err="1">
                <a:latin typeface="Comic Sans MS"/>
              </a:rPr>
              <a:t>Rapiditatea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algoritmului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odată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(</a:t>
            </a:r>
            <a:r>
              <a:rPr lang="en-US" dirty="0" err="1">
                <a:latin typeface="Comic Sans MS"/>
              </a:rPr>
              <a:t>dezavantajul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auxiliară</a:t>
            </a:r>
            <a:r>
              <a:rPr lang="en-US" dirty="0">
                <a:latin typeface="Comic Sans MS"/>
              </a:rPr>
              <a:t>). </a:t>
            </a:r>
            <a:r>
              <a:rPr lang="en-US" dirty="0" err="1">
                <a:latin typeface="Comic Sans MS"/>
              </a:rPr>
              <a:t>Astfel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20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20%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bun,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3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40%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slab. O </a:t>
            </a:r>
            <a:r>
              <a:rPr lang="en-US" dirty="0" err="1">
                <a:latin typeface="Comic Sans MS"/>
              </a:rPr>
              <a:t>observație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importantă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aceea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 3 </a:t>
            </a:r>
            <a:r>
              <a:rPr lang="en-US" dirty="0" err="1">
                <a:latin typeface="Comic Sans MS"/>
              </a:rPr>
              <a:t>si</a:t>
            </a:r>
            <a:r>
              <a:rPr lang="en-US" dirty="0">
                <a:latin typeface="Comic Sans MS"/>
              </a:rPr>
              <a:t> 20 nu sunt </a:t>
            </a:r>
            <a:r>
              <a:rPr lang="en-US" dirty="0" err="1">
                <a:latin typeface="Comic Sans MS"/>
              </a:rPr>
              <a:t>puteri</a:t>
            </a:r>
            <a:r>
              <a:rPr lang="en-US" dirty="0">
                <a:latin typeface="Comic Sans MS"/>
              </a:rPr>
              <a:t> de 2.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8 </a:t>
            </a:r>
            <a:r>
              <a:rPr lang="en-US" dirty="0" err="1">
                <a:latin typeface="Comic Sans MS"/>
              </a:rPr>
              <a:t>spre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exemplu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testată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aceeași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implementare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aproape</a:t>
            </a:r>
            <a:r>
              <a:rPr lang="en-US" dirty="0">
                <a:latin typeface="Comic Sans MS"/>
              </a:rPr>
              <a:t> identic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din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10.</a:t>
            </a:r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78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Sortări </vt:lpstr>
      <vt:lpstr>Sortările prezentate  sunt următoarele:</vt:lpstr>
      <vt:lpstr>Merge Sort</vt:lpstr>
      <vt:lpstr>PowerPoint Presentation</vt:lpstr>
      <vt:lpstr>PowerPoint Presentation</vt:lpstr>
      <vt:lpstr> Radix Sort</vt:lpstr>
      <vt:lpstr>Radix Sort</vt:lpstr>
      <vt:lpstr>Radix Sort – baza 10</vt:lpstr>
      <vt:lpstr>Radix sort</vt:lpstr>
      <vt:lpstr>Radix sort cu operatii pe biți</vt:lpstr>
      <vt:lpstr>Radix Sort baza 22</vt:lpstr>
      <vt:lpstr>Radix Sort baza 28</vt:lpstr>
      <vt:lpstr>Radix Sort baza 216</vt:lpstr>
      <vt:lpstr>Observații</vt:lpstr>
      <vt:lpstr>PowerPoint Presentation</vt:lpstr>
      <vt:lpstr>SHELL SOrt</vt:lpstr>
      <vt:lpstr>[N/2k]</vt:lpstr>
      <vt:lpstr>[N/2K]</vt:lpstr>
      <vt:lpstr>CIURA</vt:lpstr>
      <vt:lpstr>bucket sort</vt:lpstr>
      <vt:lpstr>Bucket sort :: insertion sort</vt:lpstr>
      <vt:lpstr>PowerPoint Presentation</vt:lpstr>
      <vt:lpstr>PowerPoint Presentation</vt:lpstr>
      <vt:lpstr>Heap sort</vt:lpstr>
      <vt:lpstr>Heap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1045</cp:revision>
  <dcterms:created xsi:type="dcterms:W3CDTF">2022-03-12T23:23:57Z</dcterms:created>
  <dcterms:modified xsi:type="dcterms:W3CDTF">2022-03-14T14:01:32Z</dcterms:modified>
</cp:coreProperties>
</file>