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79" r:id="rId7"/>
    <p:sldId id="277" r:id="rId8"/>
    <p:sldId id="269" r:id="rId9"/>
    <p:sldId id="273" r:id="rId10"/>
    <p:sldId id="274" r:id="rId11"/>
    <p:sldId id="275" r:id="rId12"/>
    <p:sldId id="272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0_3" csCatId="mainScheme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ru-RU" noProof="1"/>
            <a:t>Поиск интересных фичей</a:t>
          </a:r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ru-RU" noProof="1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ru-RU" noProof="1"/>
        </a:p>
      </dgm:t>
    </dgm:pt>
    <dgm:pt modelId="{6ABE9384-859D-4C4C-B983-2B1E39A8B34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ru-RU" u="none" noProof="1"/>
            <a:t>Непосредственная работа с текстом</a:t>
          </a:r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ru-RU" noProof="1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ru-RU" noProof="1"/>
        </a:p>
      </dgm:t>
    </dgm:pt>
    <dgm:pt modelId="{F7214975-5AC4-4CF8-9015-322498751A8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ru-RU" noProof="1"/>
            <a:t>Поиск наилучшего классификатора</a:t>
          </a:r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ru-RU" noProof="1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ru-RU" noProof="1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3"/>
      <dgm:spPr/>
    </dgm:pt>
    <dgm:pt modelId="{55596134-9829-4D70-890A-C69BBF81D77E}" type="pres">
      <dgm:prSet presAssocID="{6FA86730-1CE5-4EBE-A9BA-FC19829C945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3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3"/>
      <dgm:spPr/>
    </dgm:pt>
    <dgm:pt modelId="{FCE68459-8AC8-4D4B-8B2A-B85347F651AB}" type="pres">
      <dgm:prSet presAssocID="{6ABE9384-859D-4C4C-B983-2B1E39A8B348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3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3"/>
      <dgm:spPr/>
    </dgm:pt>
    <dgm:pt modelId="{A64BFE9C-AA80-43CE-8FF6-8D33BAD07C57}" type="pres">
      <dgm:prSet presAssocID="{F7214975-5AC4-4CF8-9015-322498751A8A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DAB444-032F-45BD-9F93-7892C550C373}" type="doc">
      <dgm:prSet loTypeId="urn:microsoft.com/office/officeart/2005/8/layout/chevron1" loCatId="process" qsTypeId="urn:microsoft.com/office/officeart/2005/8/quickstyle/simple4" qsCatId="simple" csTypeId="urn:microsoft.com/office/officeart/2005/8/colors/accent0_2" csCatId="mainScheme" phldr="1"/>
      <dgm:spPr/>
    </dgm:pt>
    <dgm:pt modelId="{125169B2-954D-42DC-84A1-CB1814C9D570}">
      <dgm:prSet phldrT="[Текст]"/>
      <dgm:spPr/>
      <dgm:t>
        <a:bodyPr/>
        <a:lstStyle/>
        <a:p>
          <a:r>
            <a:rPr lang="ru-RU" b="1" dirty="0"/>
            <a:t>Нормализация предложений</a:t>
          </a:r>
        </a:p>
      </dgm:t>
    </dgm:pt>
    <dgm:pt modelId="{79AC714F-C322-42ED-8695-22FB75C3E36B}" type="parTrans" cxnId="{D682E03C-847A-4234-8DCC-BF46E26B48CE}">
      <dgm:prSet/>
      <dgm:spPr/>
      <dgm:t>
        <a:bodyPr/>
        <a:lstStyle/>
        <a:p>
          <a:endParaRPr lang="ru-RU"/>
        </a:p>
      </dgm:t>
    </dgm:pt>
    <dgm:pt modelId="{F605F2CF-9C83-438E-A59B-C57AE8AE305C}" type="sibTrans" cxnId="{D682E03C-847A-4234-8DCC-BF46E26B48CE}">
      <dgm:prSet/>
      <dgm:spPr/>
      <dgm:t>
        <a:bodyPr/>
        <a:lstStyle/>
        <a:p>
          <a:endParaRPr lang="ru-RU"/>
        </a:p>
      </dgm:t>
    </dgm:pt>
    <dgm:pt modelId="{6CB54B22-1C26-467C-B823-F007F1DE0965}">
      <dgm:prSet phldrT="[Текст]"/>
      <dgm:spPr/>
      <dgm:t>
        <a:bodyPr/>
        <a:lstStyle/>
        <a:p>
          <a:r>
            <a:rPr lang="en-US" b="1" dirty="0"/>
            <a:t>TF-IDF</a:t>
          </a:r>
          <a:endParaRPr lang="ru-RU" b="1" dirty="0"/>
        </a:p>
      </dgm:t>
    </dgm:pt>
    <dgm:pt modelId="{AB2964D5-D154-4298-B8CF-BC4BF168ADC3}" type="parTrans" cxnId="{6A69394B-4713-4708-9D03-4D4CC701098D}">
      <dgm:prSet/>
      <dgm:spPr/>
      <dgm:t>
        <a:bodyPr/>
        <a:lstStyle/>
        <a:p>
          <a:endParaRPr lang="ru-RU"/>
        </a:p>
      </dgm:t>
    </dgm:pt>
    <dgm:pt modelId="{3221B108-2CE3-4008-8BFF-721F793D2B8B}" type="sibTrans" cxnId="{6A69394B-4713-4708-9D03-4D4CC701098D}">
      <dgm:prSet/>
      <dgm:spPr/>
      <dgm:t>
        <a:bodyPr/>
        <a:lstStyle/>
        <a:p>
          <a:endParaRPr lang="ru-RU"/>
        </a:p>
      </dgm:t>
    </dgm:pt>
    <dgm:pt modelId="{0EEB4F76-6C89-42B3-9EB2-C28E382617FD}">
      <dgm:prSet phldrT="[Текст]"/>
      <dgm:spPr/>
      <dgm:t>
        <a:bodyPr/>
        <a:lstStyle/>
        <a:p>
          <a:r>
            <a:rPr lang="ru-RU" b="1" dirty="0"/>
            <a:t>Добавление своих фичей</a:t>
          </a:r>
        </a:p>
      </dgm:t>
    </dgm:pt>
    <dgm:pt modelId="{2583E098-B4B3-4818-833F-931A30CCFC42}" type="parTrans" cxnId="{C2218712-8113-49A9-99D5-6C1155F3D64B}">
      <dgm:prSet/>
      <dgm:spPr/>
      <dgm:t>
        <a:bodyPr/>
        <a:lstStyle/>
        <a:p>
          <a:endParaRPr lang="ru-RU"/>
        </a:p>
      </dgm:t>
    </dgm:pt>
    <dgm:pt modelId="{C35A3935-214B-48CD-A024-8A66BACE8BAD}" type="sibTrans" cxnId="{C2218712-8113-49A9-99D5-6C1155F3D64B}">
      <dgm:prSet/>
      <dgm:spPr/>
      <dgm:t>
        <a:bodyPr/>
        <a:lstStyle/>
        <a:p>
          <a:endParaRPr lang="ru-RU"/>
        </a:p>
      </dgm:t>
    </dgm:pt>
    <dgm:pt modelId="{A876AAE3-713D-4E3D-9654-59AABB515638}" type="pres">
      <dgm:prSet presAssocID="{26DAB444-032F-45BD-9F93-7892C550C373}" presName="Name0" presStyleCnt="0">
        <dgm:presLayoutVars>
          <dgm:dir/>
          <dgm:animLvl val="lvl"/>
          <dgm:resizeHandles val="exact"/>
        </dgm:presLayoutVars>
      </dgm:prSet>
      <dgm:spPr/>
    </dgm:pt>
    <dgm:pt modelId="{3C1B8D70-6549-4CF8-A4E1-8C07ACFCCE9C}" type="pres">
      <dgm:prSet presAssocID="{125169B2-954D-42DC-84A1-CB1814C9D57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F51E4F6-3B4B-4A6A-BE83-8CFCB131AD4A}" type="pres">
      <dgm:prSet presAssocID="{F605F2CF-9C83-438E-A59B-C57AE8AE305C}" presName="parTxOnlySpace" presStyleCnt="0"/>
      <dgm:spPr/>
    </dgm:pt>
    <dgm:pt modelId="{A489C6F8-E513-4E3D-879F-59CD6281DF69}" type="pres">
      <dgm:prSet presAssocID="{6CB54B22-1C26-467C-B823-F007F1DE096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E8F65C1-7142-43DA-85F6-219E0186C4F0}" type="pres">
      <dgm:prSet presAssocID="{3221B108-2CE3-4008-8BFF-721F793D2B8B}" presName="parTxOnlySpace" presStyleCnt="0"/>
      <dgm:spPr/>
    </dgm:pt>
    <dgm:pt modelId="{7C8ACEF8-E502-47A6-8C22-C7B4AE6ECA9F}" type="pres">
      <dgm:prSet presAssocID="{0EEB4F76-6C89-42B3-9EB2-C28E382617FD}" presName="parTxOnly" presStyleLbl="node1" presStyleIdx="2" presStyleCnt="3" custScaleX="103417" custScaleY="100268" custLinFactNeighborX="-3060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C2218712-8113-49A9-99D5-6C1155F3D64B}" srcId="{26DAB444-032F-45BD-9F93-7892C550C373}" destId="{0EEB4F76-6C89-42B3-9EB2-C28E382617FD}" srcOrd="2" destOrd="0" parTransId="{2583E098-B4B3-4818-833F-931A30CCFC42}" sibTransId="{C35A3935-214B-48CD-A024-8A66BACE8BAD}"/>
    <dgm:cxn modelId="{673D9137-EE15-477D-B517-88E324E2DFFF}" type="presOf" srcId="{125169B2-954D-42DC-84A1-CB1814C9D570}" destId="{3C1B8D70-6549-4CF8-A4E1-8C07ACFCCE9C}" srcOrd="0" destOrd="0" presId="urn:microsoft.com/office/officeart/2005/8/layout/chevron1"/>
    <dgm:cxn modelId="{D682E03C-847A-4234-8DCC-BF46E26B48CE}" srcId="{26DAB444-032F-45BD-9F93-7892C550C373}" destId="{125169B2-954D-42DC-84A1-CB1814C9D570}" srcOrd="0" destOrd="0" parTransId="{79AC714F-C322-42ED-8695-22FB75C3E36B}" sibTransId="{F605F2CF-9C83-438E-A59B-C57AE8AE305C}"/>
    <dgm:cxn modelId="{88DF6A42-E4F9-4D34-BF43-DB19D990EB06}" type="presOf" srcId="{6CB54B22-1C26-467C-B823-F007F1DE0965}" destId="{A489C6F8-E513-4E3D-879F-59CD6281DF69}" srcOrd="0" destOrd="0" presId="urn:microsoft.com/office/officeart/2005/8/layout/chevron1"/>
    <dgm:cxn modelId="{6A69394B-4713-4708-9D03-4D4CC701098D}" srcId="{26DAB444-032F-45BD-9F93-7892C550C373}" destId="{6CB54B22-1C26-467C-B823-F007F1DE0965}" srcOrd="1" destOrd="0" parTransId="{AB2964D5-D154-4298-B8CF-BC4BF168ADC3}" sibTransId="{3221B108-2CE3-4008-8BFF-721F793D2B8B}"/>
    <dgm:cxn modelId="{0CADDD4E-0645-4B2E-84DA-83FCA867176B}" type="presOf" srcId="{26DAB444-032F-45BD-9F93-7892C550C373}" destId="{A876AAE3-713D-4E3D-9654-59AABB515638}" srcOrd="0" destOrd="0" presId="urn:microsoft.com/office/officeart/2005/8/layout/chevron1"/>
    <dgm:cxn modelId="{441A3D8C-7651-437D-88BD-EE2672F00519}" type="presOf" srcId="{0EEB4F76-6C89-42B3-9EB2-C28E382617FD}" destId="{7C8ACEF8-E502-47A6-8C22-C7B4AE6ECA9F}" srcOrd="0" destOrd="0" presId="urn:microsoft.com/office/officeart/2005/8/layout/chevron1"/>
    <dgm:cxn modelId="{C6D6B3A0-1442-4BC4-B20D-0F2EA0FFA2BD}" type="presParOf" srcId="{A876AAE3-713D-4E3D-9654-59AABB515638}" destId="{3C1B8D70-6549-4CF8-A4E1-8C07ACFCCE9C}" srcOrd="0" destOrd="0" presId="urn:microsoft.com/office/officeart/2005/8/layout/chevron1"/>
    <dgm:cxn modelId="{DB186685-E61F-435B-B305-63C301BAD585}" type="presParOf" srcId="{A876AAE3-713D-4E3D-9654-59AABB515638}" destId="{AF51E4F6-3B4B-4A6A-BE83-8CFCB131AD4A}" srcOrd="1" destOrd="0" presId="urn:microsoft.com/office/officeart/2005/8/layout/chevron1"/>
    <dgm:cxn modelId="{5D45747C-E971-4C10-8690-47AFA7FE7F76}" type="presParOf" srcId="{A876AAE3-713D-4E3D-9654-59AABB515638}" destId="{A489C6F8-E513-4E3D-879F-59CD6281DF69}" srcOrd="2" destOrd="0" presId="urn:microsoft.com/office/officeart/2005/8/layout/chevron1"/>
    <dgm:cxn modelId="{242582FA-A682-470C-8C7A-AD52582E5D83}" type="presParOf" srcId="{A876AAE3-713D-4E3D-9654-59AABB515638}" destId="{8E8F65C1-7142-43DA-85F6-219E0186C4F0}" srcOrd="3" destOrd="0" presId="urn:microsoft.com/office/officeart/2005/8/layout/chevron1"/>
    <dgm:cxn modelId="{D64EA16B-E4B4-4E21-A05B-E71BA0D0FE83}" type="presParOf" srcId="{A876AAE3-713D-4E3D-9654-59AABB515638}" destId="{7C8ACEF8-E502-47A6-8C22-C7B4AE6ECA9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465"/>
          <a:ext cx="4802031" cy="108830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29212" y="245333"/>
          <a:ext cx="598567" cy="5985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256992" y="465"/>
          <a:ext cx="354503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1"/>
            <a:t>Поиск интересных фичей</a:t>
          </a:r>
        </a:p>
      </dsp:txBody>
      <dsp:txXfrm>
        <a:off x="1256992" y="465"/>
        <a:ext cx="3545038" cy="1088305"/>
      </dsp:txXfrm>
    </dsp:sp>
    <dsp:sp modelId="{5DD1A591-E379-4123-AFEF-0E0E1C78A6C8}">
      <dsp:nvSpPr>
        <dsp:cNvPr id="0" name=""/>
        <dsp:cNvSpPr/>
      </dsp:nvSpPr>
      <dsp:spPr>
        <a:xfrm>
          <a:off x="0" y="1360846"/>
          <a:ext cx="4802031" cy="108830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329212" y="1605715"/>
          <a:ext cx="598567" cy="5985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1256992" y="1360846"/>
          <a:ext cx="354503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u="none" kern="1200" noProof="1"/>
            <a:t>Непосредственная работа с текстом</a:t>
          </a:r>
        </a:p>
      </dsp:txBody>
      <dsp:txXfrm>
        <a:off x="1256992" y="1360846"/>
        <a:ext cx="3545038" cy="1088305"/>
      </dsp:txXfrm>
    </dsp:sp>
    <dsp:sp modelId="{B231036C-5FBE-4605-8393-F1B6359EE169}">
      <dsp:nvSpPr>
        <dsp:cNvPr id="0" name=""/>
        <dsp:cNvSpPr/>
      </dsp:nvSpPr>
      <dsp:spPr>
        <a:xfrm>
          <a:off x="0" y="2721228"/>
          <a:ext cx="4802031" cy="108830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329212" y="2966097"/>
          <a:ext cx="598567" cy="5985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1256992" y="2721228"/>
          <a:ext cx="354503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1"/>
            <a:t>Поиск наилучшего классификатора</a:t>
          </a:r>
        </a:p>
      </dsp:txBody>
      <dsp:txXfrm>
        <a:off x="1256992" y="2721228"/>
        <a:ext cx="3545038" cy="1088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B8D70-6549-4CF8-A4E1-8C07ACFCCE9C}">
      <dsp:nvSpPr>
        <dsp:cNvPr id="0" name=""/>
        <dsp:cNvSpPr/>
      </dsp:nvSpPr>
      <dsp:spPr>
        <a:xfrm>
          <a:off x="4250" y="2183560"/>
          <a:ext cx="3549108" cy="141964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Нормализация предложений</a:t>
          </a:r>
        </a:p>
      </dsp:txBody>
      <dsp:txXfrm>
        <a:off x="714072" y="2183560"/>
        <a:ext cx="2129465" cy="1419643"/>
      </dsp:txXfrm>
    </dsp:sp>
    <dsp:sp modelId="{A489C6F8-E513-4E3D-879F-59CD6281DF69}">
      <dsp:nvSpPr>
        <dsp:cNvPr id="0" name=""/>
        <dsp:cNvSpPr/>
      </dsp:nvSpPr>
      <dsp:spPr>
        <a:xfrm>
          <a:off x="3198448" y="2183560"/>
          <a:ext cx="3549108" cy="141964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TF-IDF</a:t>
          </a:r>
          <a:endParaRPr lang="ru-RU" sz="2400" b="1" kern="1200" dirty="0"/>
        </a:p>
      </dsp:txBody>
      <dsp:txXfrm>
        <a:off x="3908270" y="2183560"/>
        <a:ext cx="2129465" cy="1419643"/>
      </dsp:txXfrm>
    </dsp:sp>
    <dsp:sp modelId="{7C8ACEF8-E502-47A6-8C22-C7B4AE6ECA9F}">
      <dsp:nvSpPr>
        <dsp:cNvPr id="0" name=""/>
        <dsp:cNvSpPr/>
      </dsp:nvSpPr>
      <dsp:spPr>
        <a:xfrm>
          <a:off x="6381785" y="2181658"/>
          <a:ext cx="3670381" cy="142344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Добавление своих фичей</a:t>
          </a:r>
        </a:p>
      </dsp:txBody>
      <dsp:txXfrm>
        <a:off x="7093509" y="2181658"/>
        <a:ext cx="2246933" cy="1423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Вертикальный сплошной список со значками"/>
  <dgm:desc val="Используется для отображения сверху вниз последовательности визуальных элементов, сгруппированных в фигуре, с текстом уровня 1 или уровня 1 и 2. Рекомендуется использовать значки или небольшие изображения с более длинными описани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D2F727-E461-4A78-8F10-654221FF4A12}" type="datetime1">
              <a:rPr lang="ru-RU" noProof="1" smtClean="0"/>
              <a:t>16.04.2021</a:t>
            </a:fld>
            <a:endParaRPr lang="ru-RU" noProof="1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7E2BAF-2BF2-45D7-B1E2-3AB00FCA3809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36BCF6-48BB-4268-8F85-6F0C65E205B9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942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146454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37313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4472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727616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881623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18354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20204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2240154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347704-1010-41B5-88E3-059ECEFFD6D8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57442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6548D7-F054-4405-91C8-F71D18C5FA11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701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8623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2839F-E2F2-401F-A070-5C3D1E9A05F5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046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777EC2-2CD7-421F-BE98-CB40717D37D4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6079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684643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83158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381E7D-63A7-4849-85C5-F36772999714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894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CB1776-FDC8-4BEB-8EEB-D4E267EF3821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8074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125176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C3ABE7-FE56-4181-8A25-376664A16C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1965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5CFE1929-0518-4D8C-8BAB-83CE5F06882B}" type="datetime1">
              <a:rPr lang="ru-RU" noProof="0" smtClean="0"/>
              <a:t>16.04.2021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9468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415" y="533914"/>
            <a:ext cx="5953101" cy="3204099"/>
          </a:xfrm>
        </p:spPr>
        <p:txBody>
          <a:bodyPr rtlCol="0">
            <a:normAutofit/>
          </a:bodyPr>
          <a:lstStyle/>
          <a:p>
            <a:pPr algn="l" rtl="0"/>
            <a:r>
              <a:rPr lang="ru-RU" noProof="1">
                <a:latin typeface="Bahnschrift Light" panose="020B0502040204020203" pitchFamily="34" charset="0"/>
              </a:rPr>
              <a:t>Задача Клевер</a:t>
            </a:r>
            <a:br>
              <a:rPr lang="ru-RU" noProof="1">
                <a:latin typeface="Bahnschrift Light" panose="020B0502040204020203" pitchFamily="34" charset="0"/>
              </a:rPr>
            </a:br>
            <a:r>
              <a:rPr lang="ru-RU" noProof="1">
                <a:latin typeface="Bahnschrift Light" panose="020B0502040204020203" pitchFamily="34" charset="0"/>
              </a:rPr>
              <a:t>Команда </a:t>
            </a:r>
            <a:r>
              <a:rPr lang="en-US" noProof="1">
                <a:latin typeface="Bahnschrift Light" panose="020B0502040204020203" pitchFamily="34" charset="0"/>
              </a:rPr>
              <a:t>: Snat2k</a:t>
            </a:r>
            <a:br>
              <a:rPr lang="en-US" noProof="1"/>
            </a:br>
            <a:endParaRPr lang="ru-RU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15" y="3941685"/>
            <a:ext cx="4813799" cy="1882065"/>
          </a:xfrm>
        </p:spPr>
        <p:txBody>
          <a:bodyPr rtlCol="0">
            <a:noAutofit/>
          </a:bodyPr>
          <a:lstStyle/>
          <a:p>
            <a:pPr algn="l" rtl="0"/>
            <a:r>
              <a:rPr lang="ru-RU" sz="2000" i="1" noProof="1">
                <a:solidFill>
                  <a:schemeClr val="tx1"/>
                </a:solidFill>
              </a:rPr>
              <a:t>Участники:</a:t>
            </a:r>
            <a:endParaRPr lang="en-US" sz="2000" i="1" noProof="1">
              <a:solidFill>
                <a:schemeClr val="tx1"/>
              </a:solidFill>
            </a:endParaRPr>
          </a:p>
          <a:p>
            <a:pPr algn="l" rtl="0"/>
            <a:r>
              <a:rPr lang="ru-RU" sz="2000" noProof="1">
                <a:solidFill>
                  <a:schemeClr val="tx1"/>
                </a:solidFill>
              </a:rPr>
              <a:t>ХаСАНОВА АДЕЛЯ</a:t>
            </a:r>
          </a:p>
          <a:p>
            <a:pPr algn="l" rtl="0"/>
            <a:r>
              <a:rPr lang="ru-RU" sz="2000" noProof="1">
                <a:solidFill>
                  <a:schemeClr val="tx1"/>
                </a:solidFill>
              </a:rPr>
              <a:t>КУГУШЕВ АРТЕМ</a:t>
            </a:r>
          </a:p>
          <a:p>
            <a:pPr algn="l" rtl="0"/>
            <a:r>
              <a:rPr lang="ru-RU" sz="2000" noProof="1">
                <a:solidFill>
                  <a:schemeClr val="tx1"/>
                </a:solidFill>
              </a:rPr>
              <a:t>ДЮСАЕВ РУСЛАН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2C5DA72-95D8-4327-9783-113C5D57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287" y="45128"/>
            <a:ext cx="2273423" cy="97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6453EAC4-7387-4E4B-8290-18E5F64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ПО УЛУЧШЕНИЮ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33059E4F-D558-4ED9-8E8B-52B8805683E3}"/>
              </a:ext>
            </a:extLst>
          </p:cNvPr>
          <p:cNvSpPr txBox="1">
            <a:spLocks/>
          </p:cNvSpPr>
          <p:nvPr/>
        </p:nvSpPr>
        <p:spPr>
          <a:xfrm>
            <a:off x="1141412" y="2097088"/>
            <a:ext cx="10630377" cy="36941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Добавление новых фичей</a:t>
            </a:r>
          </a:p>
          <a:p>
            <a:r>
              <a:rPr lang="ru-RU" dirty="0"/>
              <a:t>Улучшение предобработки текста, тестирование других способов предобработки</a:t>
            </a:r>
          </a:p>
          <a:p>
            <a:r>
              <a:rPr lang="ru-RU" dirty="0"/>
              <a:t>Настраивание параметров классификаторов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69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noProof="1"/>
              <a:t>Спасибо за внимание!</a:t>
            </a:r>
          </a:p>
        </p:txBody>
      </p:sp>
      <p:sp>
        <p:nvSpPr>
          <p:cNvPr id="13" name="Подзаголовок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D056E-3BDA-46F0-9C0E-FC62DF58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и оценка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6F367-8437-400B-8DF3-5DDF1DE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14" y="1855434"/>
            <a:ext cx="9665302" cy="419765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По списку вопросов научиться отличать вопросы, заданные экспертами от не экспертных вопросов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63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F0C07-82C5-400F-9346-E6040E6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наблюдения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E1915-B5F4-4A6E-A330-6BEF50B5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Количество вопросов достаточно большое</a:t>
            </a:r>
          </a:p>
          <a:p>
            <a:r>
              <a:rPr lang="ru-RU" sz="2400" dirty="0"/>
              <a:t>Большая часть не экспертных вопросов вообще не являются вопросами, или даже связными предложениями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87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3486F-BD98-4DDC-A79C-5DBA2C3E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64A22-60D4-4E40-A393-2CB48E27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111644" cy="3541714"/>
          </a:xfrm>
        </p:spPr>
        <p:txBody>
          <a:bodyPr/>
          <a:lstStyle/>
          <a:p>
            <a:r>
              <a:rPr lang="ru-RU" dirty="0"/>
              <a:t>Несбалансированность классов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Тяжело найти признаки присущие  экспертам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F2C2A7-2660-4B9B-B8F2-D235B8F0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62" y="1683428"/>
            <a:ext cx="36861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8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Процесс работы</a:t>
            </a:r>
            <a:br>
              <a:rPr lang="ru-RU" noProof="1"/>
            </a:br>
            <a:endParaRPr lang="ru-RU" noProof="1"/>
          </a:p>
        </p:txBody>
      </p:sp>
      <p:graphicFrame>
        <p:nvGraphicFramePr>
          <p:cNvPr id="4" name="Объект 3" descr="Графический элемент SmartArt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067204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122" name="Picture 2" descr="⬇ Скачать картинки Нейронная сеть, стоковые фото Нейронная сеть в хорошем  качестве | Depositphotos">
            <a:extLst>
              <a:ext uri="{FF2B5EF4-FFF2-40B4-BE49-F238E27FC236}">
                <a16:creationId xmlns:a16="http://schemas.microsoft.com/office/drawing/2014/main" id="{7FC300F6-9AAE-4ADC-9F19-9B377DD5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92" y="0"/>
            <a:ext cx="88821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5CA5389-2D14-4C7E-91BA-0B3A1FD9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Features</a:t>
            </a:r>
            <a:endParaRPr lang="ru-RU" sz="4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E58A2A-17C4-4DC4-9DA1-1EBC424FD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631" y="1616867"/>
            <a:ext cx="5020258" cy="709081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b="1" dirty="0"/>
              <a:t>Добавленные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4AAA84-990C-4B14-9F25-4104E30F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0631" y="2325950"/>
            <a:ext cx="5020258" cy="393038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ru-RU" dirty="0"/>
              <a:t>Большая буква в начале</a:t>
            </a:r>
          </a:p>
          <a:p>
            <a:r>
              <a:rPr lang="ru-RU" dirty="0"/>
              <a:t>Знак вопроса в конце</a:t>
            </a:r>
          </a:p>
          <a:p>
            <a:r>
              <a:rPr lang="ru-RU" dirty="0"/>
              <a:t>Пробелы перед знаками препинания, восклицательные знаки</a:t>
            </a:r>
          </a:p>
          <a:p>
            <a:r>
              <a:rPr lang="ru-RU" dirty="0"/>
              <a:t>Несколько подряд идущих знаков препинания или пробела</a:t>
            </a:r>
          </a:p>
          <a:p>
            <a:r>
              <a:rPr lang="ru-RU" dirty="0"/>
              <a:t>Длина предложений</a:t>
            </a:r>
          </a:p>
          <a:p>
            <a:r>
              <a:rPr lang="ru-RU" dirty="0"/>
              <a:t>Наличие буквы ё</a:t>
            </a:r>
          </a:p>
          <a:p>
            <a:r>
              <a:rPr lang="ru-RU" dirty="0"/>
              <a:t>Кавычки</a:t>
            </a:r>
          </a:p>
          <a:p>
            <a:r>
              <a:rPr lang="ru-RU" dirty="0"/>
              <a:t>Ошибки в словах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501CF74-DF8F-4FC9-AC4A-C6A7A8075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0890" y="1616868"/>
            <a:ext cx="4896098" cy="70908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b="1" dirty="0"/>
              <a:t>Не добавленные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4891CAB-C892-4374-929C-375245759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0890" y="2325950"/>
            <a:ext cx="4896099" cy="393038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ru-RU" dirty="0"/>
              <a:t>Английские слова в предложениях</a:t>
            </a:r>
          </a:p>
          <a:p>
            <a:r>
              <a:rPr lang="ru-RU" dirty="0"/>
              <a:t>Капс в предложениях</a:t>
            </a:r>
          </a:p>
          <a:p>
            <a:r>
              <a:rPr lang="ru-RU" dirty="0"/>
              <a:t>Ненормативная лексика, просторечные слова</a:t>
            </a:r>
          </a:p>
          <a:p>
            <a:r>
              <a:rPr lang="ru-RU" dirty="0"/>
              <a:t>Проверка пунктуации и грамматики</a:t>
            </a:r>
          </a:p>
          <a:p>
            <a:r>
              <a:rPr lang="ru-RU" dirty="0"/>
              <a:t>Подпись вида г./года после соответствующих цифр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1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2F3CFA6-1966-45D5-927E-A9FA3A13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ru-RU" sz="4200" dirty="0"/>
              <a:t>Длина слов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1CA11E-FBF8-498B-8CF6-3E023A22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048553"/>
            <a:ext cx="3990622" cy="280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B551A0-4040-401D-8C30-55FF8D4A4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15" y="1113678"/>
            <a:ext cx="4078163" cy="27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29B0B6E-D407-40B4-937D-4C992725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73" y="3857951"/>
            <a:ext cx="5233495" cy="280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9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F8D14-EB38-4A87-9CE7-38184E21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/>
              <a:t>Работа с текстом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14757D39-DDE7-4192-8526-E0688B147E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068511"/>
              </p:ext>
            </p:extLst>
          </p:nvPr>
        </p:nvGraphicFramePr>
        <p:xfrm>
          <a:off x="861134" y="618517"/>
          <a:ext cx="10067278" cy="578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90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EE7E0-916E-4808-820E-D688B90D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Построенные модели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FFF95C-CB16-4E3A-8816-D5D38739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36" y="2152716"/>
            <a:ext cx="2946866" cy="576262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 err="1">
                <a:solidFill>
                  <a:schemeClr val="tx1"/>
                </a:solidFill>
              </a:rPr>
              <a:t>Полносвязная</a:t>
            </a:r>
            <a:r>
              <a:rPr lang="ru-RU" sz="2800" dirty="0">
                <a:solidFill>
                  <a:schemeClr val="tx1"/>
                </a:solidFill>
              </a:rPr>
              <a:t> нейронная сеть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E9F0030-6857-4065-A398-6708ACD5604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75" y="2941468"/>
            <a:ext cx="2927350" cy="3589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Большое количество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Склонность к переобучению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Длительность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Valid res:</a:t>
            </a:r>
            <a:r>
              <a:rPr lang="ru-RU" sz="1800" i="1" dirty="0"/>
              <a:t> </a:t>
            </a:r>
            <a:r>
              <a:rPr lang="en-US" sz="1800" i="1" dirty="0"/>
              <a:t>&gt; </a:t>
            </a:r>
            <a:r>
              <a:rPr lang="ru-RU" sz="1800" i="1" dirty="0"/>
              <a:t>77</a:t>
            </a:r>
            <a:endParaRPr lang="en-US" sz="1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Test res:</a:t>
            </a:r>
            <a:r>
              <a:rPr lang="ru-RU" sz="1800" i="1" dirty="0"/>
              <a:t> </a:t>
            </a:r>
            <a:r>
              <a:rPr lang="en-US" sz="1800" i="1" dirty="0"/>
              <a:t>&lt; </a:t>
            </a:r>
            <a:r>
              <a:rPr lang="ru-RU" sz="1800" i="1" dirty="0"/>
              <a:t>70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D8C876C-ABA0-45AA-97C5-EF125F5CF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98649" y="2152716"/>
            <a:ext cx="2936241" cy="576262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</a:rPr>
              <a:t>Catboost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FA4B664-61C4-4E4B-A9A9-DFB12B824D2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98649" y="2891161"/>
            <a:ext cx="3251594" cy="3589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Быстрая 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Легкость в обучении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Valid res</a:t>
            </a:r>
            <a:r>
              <a:rPr lang="ru-RU" sz="1800" i="1" dirty="0"/>
              <a:t> - 75</a:t>
            </a:r>
            <a:endParaRPr lang="en-US" sz="1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Test res:</a:t>
            </a:r>
            <a:r>
              <a:rPr lang="ru-RU" sz="1800" i="1" dirty="0"/>
              <a:t> 71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B79AE52-D705-4B0B-982F-F49FF4BAE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58947" y="2152716"/>
            <a:ext cx="2932113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XGBoost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E9E90F2-ED0A-46E7-BB65-A3CCAF2ACC3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658947" y="2728978"/>
            <a:ext cx="3466360" cy="3589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Большое количество настраиваемых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Легкость в обучении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Большое количество настраиваемых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Valid res:</a:t>
            </a:r>
            <a:r>
              <a:rPr lang="ru-RU" sz="1800" i="1" dirty="0"/>
              <a:t> 76</a:t>
            </a:r>
            <a:endParaRPr lang="en-US" sz="1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Test res:</a:t>
            </a:r>
            <a:r>
              <a:rPr lang="ru-RU" sz="1800" i="1" dirty="0"/>
              <a:t> 75</a:t>
            </a:r>
          </a:p>
        </p:txBody>
      </p:sp>
    </p:spTree>
    <p:extLst>
      <p:ext uri="{BB962C8B-B14F-4D97-AF65-F5344CB8AC3E}">
        <p14:creationId xmlns:p14="http://schemas.microsoft.com/office/powerpoint/2010/main" val="2500856740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454</TotalTime>
  <Words>226</Words>
  <Application>Microsoft Office PowerPoint</Application>
  <PresentationFormat>Широкоэкранный</PresentationFormat>
  <Paragraphs>69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Bahnschrift Light</vt:lpstr>
      <vt:lpstr>Calibri</vt:lpstr>
      <vt:lpstr>Tw Cen MT</vt:lpstr>
      <vt:lpstr>Капля</vt:lpstr>
      <vt:lpstr>Задача Клевер Команда : Snat2k </vt:lpstr>
      <vt:lpstr>Постановка и оценка задачи</vt:lpstr>
      <vt:lpstr>Первые наблюдения</vt:lpstr>
      <vt:lpstr>Основные проблемы</vt:lpstr>
      <vt:lpstr>Процесс работы </vt:lpstr>
      <vt:lpstr>Features</vt:lpstr>
      <vt:lpstr>Длина слов</vt:lpstr>
      <vt:lpstr>Работа с текстом</vt:lpstr>
      <vt:lpstr>Построенные модели</vt:lpstr>
      <vt:lpstr>ИДЕИ ПО УЛУЧШЕНИЮ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Клевер Snat2k</dc:title>
  <dc:creator>Артем Кугушев</dc:creator>
  <cp:lastModifiedBy>Артем Кугушев</cp:lastModifiedBy>
  <cp:revision>13</cp:revision>
  <dcterms:created xsi:type="dcterms:W3CDTF">2021-04-15T23:15:51Z</dcterms:created>
  <dcterms:modified xsi:type="dcterms:W3CDTF">2021-04-16T06:50:24Z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