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60" r:id="rId3"/>
    <p:sldId id="261" r:id="rId4"/>
    <p:sldId id="262" r:id="rId5"/>
    <p:sldId id="257" r:id="rId6"/>
    <p:sldId id="258" r:id="rId7"/>
    <p:sldId id="259"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8A3C5B4-6AE3-49AF-8A31-5C9E68F008F5}" type="datetimeFigureOut">
              <a:rPr lang="ru-RU" smtClean="0"/>
              <a:t>20.05.2021</a:t>
            </a:fld>
            <a:endParaRPr lang="ru-RU"/>
          </a:p>
        </p:txBody>
      </p:sp>
      <p:sp>
        <p:nvSpPr>
          <p:cNvPr id="5" name="Footer Placeholder 4"/>
          <p:cNvSpPr>
            <a:spLocks noGrp="1"/>
          </p:cNvSpPr>
          <p:nvPr>
            <p:ph type="ftr" sz="quarter" idx="11"/>
          </p:nvPr>
        </p:nvSpPr>
        <p:spPr>
          <a:xfrm>
            <a:off x="3962399" y="5870575"/>
            <a:ext cx="4893958" cy="377825"/>
          </a:xfrm>
        </p:spPr>
        <p:txBody>
          <a:bodyPr/>
          <a:lstStyle/>
          <a:p>
            <a:endParaRPr lang="ru-RU"/>
          </a:p>
        </p:txBody>
      </p:sp>
      <p:sp>
        <p:nvSpPr>
          <p:cNvPr id="6" name="Slide Number Placeholder 5"/>
          <p:cNvSpPr>
            <a:spLocks noGrp="1"/>
          </p:cNvSpPr>
          <p:nvPr>
            <p:ph type="sldNum" sz="quarter" idx="12"/>
          </p:nvPr>
        </p:nvSpPr>
        <p:spPr>
          <a:xfrm>
            <a:off x="10608958" y="5870575"/>
            <a:ext cx="551167" cy="377825"/>
          </a:xfrm>
        </p:spPr>
        <p:txBody>
          <a:bodyPr/>
          <a:lstStyle/>
          <a:p>
            <a:fld id="{E49FB8C8-209E-4690-A0B6-605C3ACB6FBE}" type="slidenum">
              <a:rPr lang="ru-RU" smtClean="0"/>
              <a:t>‹#›</a:t>
            </a:fld>
            <a:endParaRPr lang="ru-RU"/>
          </a:p>
        </p:txBody>
      </p:sp>
    </p:spTree>
    <p:extLst>
      <p:ext uri="{BB962C8B-B14F-4D97-AF65-F5344CB8AC3E}">
        <p14:creationId xmlns:p14="http://schemas.microsoft.com/office/powerpoint/2010/main" val="15645356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8A3C5B4-6AE3-49AF-8A31-5C9E68F008F5}" type="datetimeFigureOut">
              <a:rPr lang="ru-RU" smtClean="0"/>
              <a:t>20.05.2021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49FB8C8-209E-4690-A0B6-605C3ACB6FBE}" type="slidenum">
              <a:rPr lang="ru-RU" smtClean="0"/>
              <a:t>‹#›</a:t>
            </a:fld>
            <a:endParaRPr lang="ru-RU"/>
          </a:p>
        </p:txBody>
      </p:sp>
    </p:spTree>
    <p:extLst>
      <p:ext uri="{BB962C8B-B14F-4D97-AF65-F5344CB8AC3E}">
        <p14:creationId xmlns:p14="http://schemas.microsoft.com/office/powerpoint/2010/main" val="1999550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8A3C5B4-6AE3-49AF-8A31-5C9E68F008F5}" type="datetimeFigureOut">
              <a:rPr lang="ru-RU" smtClean="0"/>
              <a:t>20.05.2021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49FB8C8-209E-4690-A0B6-605C3ACB6FBE}" type="slidenum">
              <a:rPr lang="ru-RU" smtClean="0"/>
              <a:t>‹#›</a:t>
            </a:fld>
            <a:endParaRPr lang="ru-RU"/>
          </a:p>
        </p:txBody>
      </p:sp>
    </p:spTree>
    <p:extLst>
      <p:ext uri="{BB962C8B-B14F-4D97-AF65-F5344CB8AC3E}">
        <p14:creationId xmlns:p14="http://schemas.microsoft.com/office/powerpoint/2010/main" val="3529917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8A3C5B4-6AE3-49AF-8A31-5C9E68F008F5}" type="datetimeFigureOut">
              <a:rPr lang="ru-RU" smtClean="0"/>
              <a:t>20.05.2021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49FB8C8-209E-4690-A0B6-605C3ACB6FBE}" type="slidenum">
              <a:rPr lang="ru-RU" smtClean="0"/>
              <a:t>‹#›</a:t>
            </a:fld>
            <a:endParaRPr lang="ru-RU"/>
          </a:p>
        </p:txBody>
      </p:sp>
    </p:spTree>
    <p:extLst>
      <p:ext uri="{BB962C8B-B14F-4D97-AF65-F5344CB8AC3E}">
        <p14:creationId xmlns:p14="http://schemas.microsoft.com/office/powerpoint/2010/main" val="3580986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8A3C5B4-6AE3-49AF-8A31-5C9E68F008F5}" type="datetimeFigureOut">
              <a:rPr lang="ru-RU" smtClean="0"/>
              <a:t>20.05.2021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49FB8C8-209E-4690-A0B6-605C3ACB6FBE}" type="slidenum">
              <a:rPr lang="ru-RU" smtClean="0"/>
              <a:t>‹#›</a:t>
            </a:fld>
            <a:endParaRPr lang="ru-RU"/>
          </a:p>
        </p:txBody>
      </p:sp>
    </p:spTree>
    <p:extLst>
      <p:ext uri="{BB962C8B-B14F-4D97-AF65-F5344CB8AC3E}">
        <p14:creationId xmlns:p14="http://schemas.microsoft.com/office/powerpoint/2010/main" val="17378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8A3C5B4-6AE3-49AF-8A31-5C9E68F008F5}" type="datetimeFigureOut">
              <a:rPr lang="ru-RU" smtClean="0"/>
              <a:t>20.05.2021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49FB8C8-209E-4690-A0B6-605C3ACB6FBE}" type="slidenum">
              <a:rPr lang="ru-RU" smtClean="0"/>
              <a:t>‹#›</a:t>
            </a:fld>
            <a:endParaRPr lang="ru-RU"/>
          </a:p>
        </p:txBody>
      </p:sp>
    </p:spTree>
    <p:extLst>
      <p:ext uri="{BB962C8B-B14F-4D97-AF65-F5344CB8AC3E}">
        <p14:creationId xmlns:p14="http://schemas.microsoft.com/office/powerpoint/2010/main" val="1627180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8A3C5B4-6AE3-49AF-8A31-5C9E68F008F5}" type="datetimeFigureOut">
              <a:rPr lang="ru-RU" smtClean="0"/>
              <a:t>20.05.2021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49FB8C8-209E-4690-A0B6-605C3ACB6FBE}" type="slidenum">
              <a:rPr lang="ru-RU" smtClean="0"/>
              <a:t>‹#›</a:t>
            </a:fld>
            <a:endParaRPr lang="ru-RU"/>
          </a:p>
        </p:txBody>
      </p:sp>
    </p:spTree>
    <p:extLst>
      <p:ext uri="{BB962C8B-B14F-4D97-AF65-F5344CB8AC3E}">
        <p14:creationId xmlns:p14="http://schemas.microsoft.com/office/powerpoint/2010/main" val="2273375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8A3C5B4-6AE3-49AF-8A31-5C9E68F008F5}" type="datetimeFigureOut">
              <a:rPr lang="ru-RU" smtClean="0"/>
              <a:t>20.05.2021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49FB8C8-209E-4690-A0B6-605C3ACB6FBE}" type="slidenum">
              <a:rPr lang="ru-RU" smtClean="0"/>
              <a:t>‹#›</a:t>
            </a:fld>
            <a:endParaRPr lang="ru-RU"/>
          </a:p>
        </p:txBody>
      </p:sp>
      <p:sp>
        <p:nvSpPr>
          <p:cNvPr id="8" name="Title 1"/>
          <p:cNvSpPr>
            <a:spLocks noGrp="1"/>
          </p:cNvSpPr>
          <p:nvPr>
            <p:ph type="title"/>
          </p:nvPr>
        </p:nvSpPr>
        <p:spPr>
          <a:xfrm>
            <a:off x="685801" y="609600"/>
            <a:ext cx="10131425" cy="1456267"/>
          </a:xfrm>
        </p:spPr>
        <p:txBody>
          <a:bodyPr/>
          <a:lstStyle/>
          <a:p>
            <a:r>
              <a:rPr lang="ru-RU" smtClean="0"/>
              <a:t>Образец заголовка</a:t>
            </a:r>
            <a:endParaRPr lang="en-US" dirty="0"/>
          </a:p>
        </p:txBody>
      </p:sp>
    </p:spTree>
    <p:extLst>
      <p:ext uri="{BB962C8B-B14F-4D97-AF65-F5344CB8AC3E}">
        <p14:creationId xmlns:p14="http://schemas.microsoft.com/office/powerpoint/2010/main" val="2596228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8A3C5B4-6AE3-49AF-8A31-5C9E68F008F5}" type="datetimeFigureOut">
              <a:rPr lang="ru-RU" smtClean="0"/>
              <a:t>20.05.2021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49FB8C8-209E-4690-A0B6-605C3ACB6FBE}" type="slidenum">
              <a:rPr lang="ru-RU" smtClean="0"/>
              <a:t>‹#›</a:t>
            </a:fld>
            <a:endParaRPr lang="ru-RU"/>
          </a:p>
        </p:txBody>
      </p:sp>
    </p:spTree>
    <p:extLst>
      <p:ext uri="{BB962C8B-B14F-4D97-AF65-F5344CB8AC3E}">
        <p14:creationId xmlns:p14="http://schemas.microsoft.com/office/powerpoint/2010/main" val="2293962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8A3C5B4-6AE3-49AF-8A31-5C9E68F008F5}" type="datetimeFigureOut">
              <a:rPr lang="ru-RU" smtClean="0"/>
              <a:t>20.05.2021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49FB8C8-209E-4690-A0B6-605C3ACB6FBE}" type="slidenum">
              <a:rPr lang="ru-RU" smtClean="0"/>
              <a:t>‹#›</a:t>
            </a:fld>
            <a:endParaRPr lang="ru-RU"/>
          </a:p>
        </p:txBody>
      </p:sp>
    </p:spTree>
    <p:extLst>
      <p:ext uri="{BB962C8B-B14F-4D97-AF65-F5344CB8AC3E}">
        <p14:creationId xmlns:p14="http://schemas.microsoft.com/office/powerpoint/2010/main" val="715687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8A3C5B4-6AE3-49AF-8A31-5C9E68F008F5}" type="datetimeFigureOut">
              <a:rPr lang="ru-RU" smtClean="0"/>
              <a:t>20.05.2021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49FB8C8-209E-4690-A0B6-605C3ACB6FBE}" type="slidenum">
              <a:rPr lang="ru-RU" smtClean="0"/>
              <a:t>‹#›</a:t>
            </a:fld>
            <a:endParaRPr lang="ru-RU"/>
          </a:p>
        </p:txBody>
      </p:sp>
    </p:spTree>
    <p:extLst>
      <p:ext uri="{BB962C8B-B14F-4D97-AF65-F5344CB8AC3E}">
        <p14:creationId xmlns:p14="http://schemas.microsoft.com/office/powerpoint/2010/main" val="236437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8A3C5B4-6AE3-49AF-8A31-5C9E68F008F5}" type="datetimeFigureOut">
              <a:rPr lang="ru-RU" smtClean="0"/>
              <a:t>20.05.2021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49FB8C8-209E-4690-A0B6-605C3ACB6FBE}" type="slidenum">
              <a:rPr lang="ru-RU" smtClean="0"/>
              <a:t>‹#›</a:t>
            </a:fld>
            <a:endParaRPr lang="ru-RU"/>
          </a:p>
        </p:txBody>
      </p:sp>
    </p:spTree>
    <p:extLst>
      <p:ext uri="{BB962C8B-B14F-4D97-AF65-F5344CB8AC3E}">
        <p14:creationId xmlns:p14="http://schemas.microsoft.com/office/powerpoint/2010/main" val="109975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8A3C5B4-6AE3-49AF-8A31-5C9E68F008F5}" type="datetimeFigureOut">
              <a:rPr lang="ru-RU" smtClean="0"/>
              <a:t>20.05.2021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49FB8C8-209E-4690-A0B6-605C3ACB6FBE}" type="slidenum">
              <a:rPr lang="ru-RU" smtClean="0"/>
              <a:t>‹#›</a:t>
            </a:fld>
            <a:endParaRPr lang="ru-RU"/>
          </a:p>
        </p:txBody>
      </p:sp>
    </p:spTree>
    <p:extLst>
      <p:ext uri="{BB962C8B-B14F-4D97-AF65-F5344CB8AC3E}">
        <p14:creationId xmlns:p14="http://schemas.microsoft.com/office/powerpoint/2010/main" val="3590800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8A3C5B4-6AE3-49AF-8A31-5C9E68F008F5}" type="datetimeFigureOut">
              <a:rPr lang="ru-RU" smtClean="0"/>
              <a:t>20.05.2021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49FB8C8-209E-4690-A0B6-605C3ACB6FBE}" type="slidenum">
              <a:rPr lang="ru-RU" smtClean="0"/>
              <a:t>‹#›</a:t>
            </a:fld>
            <a:endParaRPr lang="ru-RU"/>
          </a:p>
        </p:txBody>
      </p:sp>
    </p:spTree>
    <p:extLst>
      <p:ext uri="{BB962C8B-B14F-4D97-AF65-F5344CB8AC3E}">
        <p14:creationId xmlns:p14="http://schemas.microsoft.com/office/powerpoint/2010/main" val="3112690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8A3C5B4-6AE3-49AF-8A31-5C9E68F008F5}" type="datetimeFigureOut">
              <a:rPr lang="ru-RU" smtClean="0"/>
              <a:t>20.05.2021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49FB8C8-209E-4690-A0B6-605C3ACB6FBE}" type="slidenum">
              <a:rPr lang="ru-RU" smtClean="0"/>
              <a:t>‹#›</a:t>
            </a:fld>
            <a:endParaRPr lang="ru-RU"/>
          </a:p>
        </p:txBody>
      </p:sp>
    </p:spTree>
    <p:extLst>
      <p:ext uri="{BB962C8B-B14F-4D97-AF65-F5344CB8AC3E}">
        <p14:creationId xmlns:p14="http://schemas.microsoft.com/office/powerpoint/2010/main" val="152731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8A3C5B4-6AE3-49AF-8A31-5C9E68F008F5}" type="datetimeFigureOut">
              <a:rPr lang="ru-RU" smtClean="0"/>
              <a:t>20.05.2021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49FB8C8-209E-4690-A0B6-605C3ACB6FBE}" type="slidenum">
              <a:rPr lang="ru-RU" smtClean="0"/>
              <a:t>‹#›</a:t>
            </a:fld>
            <a:endParaRPr lang="ru-RU"/>
          </a:p>
        </p:txBody>
      </p:sp>
    </p:spTree>
    <p:extLst>
      <p:ext uri="{BB962C8B-B14F-4D97-AF65-F5344CB8AC3E}">
        <p14:creationId xmlns:p14="http://schemas.microsoft.com/office/powerpoint/2010/main" val="152520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8A3C5B4-6AE3-49AF-8A31-5C9E68F008F5}" type="datetimeFigureOut">
              <a:rPr lang="ru-RU" smtClean="0"/>
              <a:t>20.05.2021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49FB8C8-209E-4690-A0B6-605C3ACB6FBE}" type="slidenum">
              <a:rPr lang="ru-RU" smtClean="0"/>
              <a:t>‹#›</a:t>
            </a:fld>
            <a:endParaRPr lang="ru-RU"/>
          </a:p>
        </p:txBody>
      </p:sp>
    </p:spTree>
    <p:extLst>
      <p:ext uri="{BB962C8B-B14F-4D97-AF65-F5344CB8AC3E}">
        <p14:creationId xmlns:p14="http://schemas.microsoft.com/office/powerpoint/2010/main" val="323519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A3C5B4-6AE3-49AF-8A31-5C9E68F008F5}" type="datetimeFigureOut">
              <a:rPr lang="ru-RU" smtClean="0"/>
              <a:t>20.05.2021</a:t>
            </a:fld>
            <a:endParaRPr lang="ru-RU"/>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9FB8C8-209E-4690-A0B6-605C3ACB6FBE}" type="slidenum">
              <a:rPr lang="ru-RU" smtClean="0"/>
              <a:t>‹#›</a:t>
            </a:fld>
            <a:endParaRPr lang="ru-RU"/>
          </a:p>
        </p:txBody>
      </p:sp>
    </p:spTree>
    <p:extLst>
      <p:ext uri="{BB962C8B-B14F-4D97-AF65-F5344CB8AC3E}">
        <p14:creationId xmlns:p14="http://schemas.microsoft.com/office/powerpoint/2010/main" val="1764387388"/>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557132" y="2581418"/>
            <a:ext cx="6813372" cy="1641490"/>
          </a:xfrm>
        </p:spPr>
        <p:txBody>
          <a:bodyPr>
            <a:normAutofit fontScale="90000"/>
          </a:bodyPr>
          <a:lstStyle/>
          <a:p>
            <a:pPr algn="ctr"/>
            <a:r>
              <a:rPr lang="ru-RU" sz="6000" b="1" dirty="0" err="1" smtClean="0">
                <a:solidFill>
                  <a:schemeClr val="accent1">
                    <a:lumMod val="40000"/>
                    <a:lumOff val="60000"/>
                  </a:schemeClr>
                </a:solidFill>
                <a:latin typeface="Times New Roman" panose="02020603050405020304" pitchFamily="18" charset="0"/>
                <a:cs typeface="Times New Roman" panose="02020603050405020304" pitchFamily="18" charset="0"/>
              </a:rPr>
              <a:t>Свёрточные</a:t>
            </a:r>
            <a:r>
              <a:rPr lang="ru-RU" sz="6000" b="1" dirty="0" smtClean="0">
                <a:solidFill>
                  <a:schemeClr val="accent1">
                    <a:lumMod val="40000"/>
                    <a:lumOff val="60000"/>
                  </a:schemeClr>
                </a:solidFill>
                <a:latin typeface="Times New Roman" panose="02020603050405020304" pitchFamily="18" charset="0"/>
                <a:cs typeface="Times New Roman" panose="02020603050405020304" pitchFamily="18" charset="0"/>
              </a:rPr>
              <a:t> </a:t>
            </a:r>
            <a:br>
              <a:rPr lang="ru-RU" sz="6000" b="1" dirty="0" smtClean="0">
                <a:solidFill>
                  <a:schemeClr val="accent1">
                    <a:lumMod val="40000"/>
                    <a:lumOff val="60000"/>
                  </a:schemeClr>
                </a:solidFill>
                <a:latin typeface="Times New Roman" panose="02020603050405020304" pitchFamily="18" charset="0"/>
                <a:cs typeface="Times New Roman" panose="02020603050405020304" pitchFamily="18" charset="0"/>
              </a:rPr>
            </a:br>
            <a:r>
              <a:rPr lang="ru-RU" sz="6000" b="1" dirty="0" err="1" smtClean="0">
                <a:solidFill>
                  <a:schemeClr val="accent1">
                    <a:lumMod val="40000"/>
                    <a:lumOff val="60000"/>
                  </a:schemeClr>
                </a:solidFill>
                <a:latin typeface="Times New Roman" panose="02020603050405020304" pitchFamily="18" charset="0"/>
                <a:cs typeface="Times New Roman" panose="02020603050405020304" pitchFamily="18" charset="0"/>
              </a:rPr>
              <a:t>Нейросети</a:t>
            </a:r>
            <a:r>
              <a:rPr lang="ru-RU" sz="6000" b="1" dirty="0" smtClean="0">
                <a:solidFill>
                  <a:schemeClr val="accent1">
                    <a:lumMod val="40000"/>
                    <a:lumOff val="60000"/>
                  </a:schemeClr>
                </a:solidFill>
                <a:latin typeface="Times New Roman" panose="02020603050405020304" pitchFamily="18" charset="0"/>
                <a:cs typeface="Times New Roman" panose="02020603050405020304" pitchFamily="18" charset="0"/>
              </a:rPr>
              <a:t> </a:t>
            </a:r>
            <a:r>
              <a:rPr lang="ru-RU" sz="6000" b="1" dirty="0">
                <a:solidFill>
                  <a:schemeClr val="accent1">
                    <a:lumMod val="40000"/>
                    <a:lumOff val="60000"/>
                  </a:schemeClr>
                </a:solidFill>
                <a:latin typeface="Times New Roman" panose="02020603050405020304" pitchFamily="18" charset="0"/>
                <a:cs typeface="Times New Roman" panose="02020603050405020304" pitchFamily="18" charset="0"/>
              </a:rPr>
              <a:t>(</a:t>
            </a:r>
            <a:r>
              <a:rPr lang="en-US" sz="6000" b="1" dirty="0">
                <a:solidFill>
                  <a:schemeClr val="accent1">
                    <a:lumMod val="40000"/>
                    <a:lumOff val="60000"/>
                  </a:schemeClr>
                </a:solidFill>
                <a:latin typeface="Times New Roman" panose="02020603050405020304" pitchFamily="18" charset="0"/>
                <a:cs typeface="Times New Roman" panose="02020603050405020304" pitchFamily="18" charset="0"/>
              </a:rPr>
              <a:t>CNN)</a:t>
            </a:r>
            <a:endParaRPr lang="ru-RU" sz="6000" b="1"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992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7000" y="1208953"/>
            <a:ext cx="4354698" cy="3170099"/>
          </a:xfrm>
          <a:prstGeom prst="rect">
            <a:avLst/>
          </a:prstGeom>
          <a:noFill/>
        </p:spPr>
        <p:txBody>
          <a:bodyPr wrap="square" rtlCol="0">
            <a:spAutoFit/>
          </a:bodyPr>
          <a:lstStyle/>
          <a:p>
            <a:r>
              <a:rPr lang="ru-RU"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Когда </a:t>
            </a:r>
            <a:r>
              <a:rPr lang="ru-RU" sz="2000" dirty="0">
                <a:solidFill>
                  <a:schemeClr val="accent1">
                    <a:lumMod val="20000"/>
                    <a:lumOff val="80000"/>
                  </a:schemeClr>
                </a:solidFill>
                <a:latin typeface="Times New Roman" panose="02020603050405020304" pitchFamily="18" charset="0"/>
                <a:cs typeface="Times New Roman" panose="02020603050405020304" pitchFamily="18" charset="0"/>
              </a:rPr>
              <a:t>компьютер видит изображение (принимает данные на вход), он видит массив </a:t>
            </a:r>
            <a:r>
              <a:rPr lang="ru-RU"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пикселей (к примеру (</a:t>
            </a:r>
            <a:r>
              <a:rPr lang="ru-RU" sz="2000" dirty="0">
                <a:solidFill>
                  <a:schemeClr val="accent1">
                    <a:lumMod val="20000"/>
                    <a:lumOff val="80000"/>
                  </a:schemeClr>
                </a:solidFill>
                <a:latin typeface="Times New Roman" panose="02020603050405020304" pitchFamily="18" charset="0"/>
                <a:cs typeface="Times New Roman" panose="02020603050405020304" pitchFamily="18" charset="0"/>
              </a:rPr>
              <a:t>480х480х3</a:t>
            </a:r>
            <a:r>
              <a:rPr lang="ru-RU"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 то есть размер 480*480 и три цвета(</a:t>
            </a:r>
            <a:r>
              <a:rPr lang="en-US" sz="2000" dirty="0" err="1" smtClean="0">
                <a:solidFill>
                  <a:schemeClr val="accent1">
                    <a:lumMod val="20000"/>
                    <a:lumOff val="80000"/>
                  </a:schemeClr>
                </a:solidFill>
                <a:latin typeface="Times New Roman" panose="02020603050405020304" pitchFamily="18" charset="0"/>
                <a:cs typeface="Times New Roman" panose="02020603050405020304" pitchFamily="18" charset="0"/>
              </a:rPr>
              <a:t>rgb</a:t>
            </a:r>
            <a:r>
              <a:rPr lang="ru-RU"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 Идея </a:t>
            </a:r>
            <a:r>
              <a:rPr lang="ru-RU" sz="2000" dirty="0">
                <a:solidFill>
                  <a:schemeClr val="accent1">
                    <a:lumMod val="20000"/>
                    <a:lumOff val="80000"/>
                  </a:schemeClr>
                </a:solidFill>
                <a:latin typeface="Times New Roman" panose="02020603050405020304" pitchFamily="18" charset="0"/>
                <a:cs typeface="Times New Roman" panose="02020603050405020304" pitchFamily="18" charset="0"/>
              </a:rPr>
              <a:t>в том, что вы даете компьютеру эту матрицу, а он </a:t>
            </a:r>
            <a:r>
              <a:rPr lang="ru-RU"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получает числа</a:t>
            </a:r>
            <a:r>
              <a:rPr lang="ru-RU" sz="2000" dirty="0">
                <a:solidFill>
                  <a:schemeClr val="accent1">
                    <a:lumMod val="20000"/>
                    <a:lumOff val="80000"/>
                  </a:schemeClr>
                </a:solidFill>
                <a:latin typeface="Times New Roman" panose="02020603050405020304" pitchFamily="18" charset="0"/>
                <a:cs typeface="Times New Roman" panose="02020603050405020304" pitchFamily="18" charset="0"/>
              </a:rPr>
              <a:t>, которые описывают вероятность класса изображения (.80 для кошки, .15 для собаки, .05 для птицы и т.д.).</a:t>
            </a:r>
          </a:p>
        </p:txBody>
      </p:sp>
      <p:grpSp>
        <p:nvGrpSpPr>
          <p:cNvPr id="5" name="Группа 4"/>
          <p:cNvGrpSpPr/>
          <p:nvPr/>
        </p:nvGrpSpPr>
        <p:grpSpPr>
          <a:xfrm>
            <a:off x="3728651" y="4379052"/>
            <a:ext cx="6057900" cy="2264285"/>
            <a:chOff x="684082" y="2488947"/>
            <a:chExt cx="6057900" cy="2264285"/>
          </a:xfrm>
        </p:grpSpPr>
        <p:pic>
          <p:nvPicPr>
            <p:cNvPr id="4098" name="Picture 2" descr="https://habrastorage.org/files/aec/767/e2f/aec767e2f2d44eb78d42a77a938f7ce6.png"/>
            <p:cNvPicPr>
              <a:picLocks noChangeAspect="1" noChangeArrowheads="1"/>
            </p:cNvPicPr>
            <p:nvPr/>
          </p:nvPicPr>
          <p:blipFill rotWithShape="1">
            <a:blip r:embed="rId2">
              <a:extLst>
                <a:ext uri="{28A0092B-C50C-407E-A947-70E740481C1C}">
                  <a14:useLocalDpi xmlns:a14="http://schemas.microsoft.com/office/drawing/2010/main" val="0"/>
                </a:ext>
              </a:extLst>
            </a:blip>
            <a:srcRect t="4722" b="10739"/>
            <a:stretch/>
          </p:blipFill>
          <p:spPr bwMode="auto">
            <a:xfrm>
              <a:off x="684082" y="2965622"/>
              <a:ext cx="6057900" cy="17876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63827" y="2534333"/>
              <a:ext cx="1740989" cy="400110"/>
            </a:xfrm>
            <a:prstGeom prst="rect">
              <a:avLst/>
            </a:prstGeom>
            <a:noFill/>
          </p:spPr>
          <p:txBody>
            <a:bodyPr wrap="none" rtlCol="0">
              <a:spAutoFit/>
            </a:bodyPr>
            <a:lstStyle/>
            <a:p>
              <a:r>
                <a:rPr lang="ru-RU" sz="2000" dirty="0">
                  <a:solidFill>
                    <a:schemeClr val="accent1">
                      <a:lumMod val="20000"/>
                      <a:lumOff val="80000"/>
                    </a:schemeClr>
                  </a:solidFill>
                  <a:latin typeface="Times New Roman" panose="02020603050405020304" pitchFamily="18" charset="0"/>
                  <a:cs typeface="Times New Roman" panose="02020603050405020304" pitchFamily="18" charset="0"/>
                </a:rPr>
                <a:t>Что видим мы</a:t>
              </a:r>
            </a:p>
          </p:txBody>
        </p:sp>
        <p:sp>
          <p:nvSpPr>
            <p:cNvPr id="6" name="TextBox 5"/>
            <p:cNvSpPr txBox="1"/>
            <p:nvPr/>
          </p:nvSpPr>
          <p:spPr>
            <a:xfrm>
              <a:off x="4190321" y="2488947"/>
              <a:ext cx="2551661" cy="400110"/>
            </a:xfrm>
            <a:prstGeom prst="rect">
              <a:avLst/>
            </a:prstGeom>
            <a:noFill/>
          </p:spPr>
          <p:txBody>
            <a:bodyPr wrap="none" rtlCol="0">
              <a:spAutoFit/>
            </a:bodyPr>
            <a:lstStyle/>
            <a:p>
              <a:r>
                <a:rPr lang="ru-RU" sz="2000" dirty="0">
                  <a:solidFill>
                    <a:schemeClr val="accent1">
                      <a:lumMod val="20000"/>
                      <a:lumOff val="80000"/>
                    </a:schemeClr>
                  </a:solidFill>
                  <a:latin typeface="Times New Roman" panose="02020603050405020304" pitchFamily="18" charset="0"/>
                  <a:cs typeface="Times New Roman" panose="02020603050405020304" pitchFamily="18" charset="0"/>
                </a:rPr>
                <a:t>Что </a:t>
              </a:r>
              <a:r>
                <a:rPr lang="ru-RU"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видит компьютер</a:t>
              </a:r>
              <a:endParaRPr lang="ru-RU" sz="20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grpSp>
      <p:sp>
        <p:nvSpPr>
          <p:cNvPr id="7" name="TextBox 6"/>
          <p:cNvSpPr txBox="1"/>
          <p:nvPr/>
        </p:nvSpPr>
        <p:spPr>
          <a:xfrm>
            <a:off x="2017901" y="457832"/>
            <a:ext cx="9265216" cy="461665"/>
          </a:xfrm>
          <a:prstGeom prst="rect">
            <a:avLst/>
          </a:prstGeom>
          <a:noFill/>
        </p:spPr>
        <p:txBody>
          <a:bodyPr wrap="square" rtlCol="0">
            <a:spAutoFit/>
          </a:bodyPr>
          <a:lstStyle/>
          <a:p>
            <a:r>
              <a:rPr lang="ru-RU" sz="2400" dirty="0" err="1">
                <a:solidFill>
                  <a:schemeClr val="accent1">
                    <a:lumMod val="40000"/>
                    <a:lumOff val="60000"/>
                  </a:schemeClr>
                </a:solidFill>
                <a:latin typeface="Times New Roman" panose="02020603050405020304" pitchFamily="18" charset="0"/>
                <a:cs typeface="Times New Roman" panose="02020603050405020304" pitchFamily="18" charset="0"/>
              </a:rPr>
              <a:t>Свёрточные</a:t>
            </a:r>
            <a:r>
              <a:rPr lang="ru-RU" sz="2400" dirty="0">
                <a:solidFill>
                  <a:schemeClr val="accent1">
                    <a:lumMod val="40000"/>
                    <a:lumOff val="60000"/>
                  </a:schemeClr>
                </a:solidFill>
                <a:latin typeface="Times New Roman" panose="02020603050405020304" pitchFamily="18" charset="0"/>
                <a:cs typeface="Times New Roman" panose="02020603050405020304" pitchFamily="18" charset="0"/>
              </a:rPr>
              <a:t> </a:t>
            </a:r>
            <a:r>
              <a:rPr lang="ru-RU" sz="2400" dirty="0" err="1" smtClean="0">
                <a:solidFill>
                  <a:schemeClr val="accent1">
                    <a:lumMod val="40000"/>
                    <a:lumOff val="60000"/>
                  </a:schemeClr>
                </a:solidFill>
                <a:latin typeface="Times New Roman" panose="02020603050405020304" pitchFamily="18" charset="0"/>
                <a:cs typeface="Times New Roman" panose="02020603050405020304" pitchFamily="18" charset="0"/>
              </a:rPr>
              <a:t>нейросети</a:t>
            </a:r>
            <a:r>
              <a:rPr lang="ru-RU" sz="2400" dirty="0">
                <a:solidFill>
                  <a:schemeClr val="accent1">
                    <a:lumMod val="40000"/>
                    <a:lumOff val="60000"/>
                  </a:schemeClr>
                </a:solidFill>
                <a:latin typeface="Times New Roman" panose="02020603050405020304" pitchFamily="18" charset="0"/>
                <a:cs typeface="Times New Roman" panose="02020603050405020304" pitchFamily="18" charset="0"/>
              </a:rPr>
              <a:t> </a:t>
            </a:r>
            <a:r>
              <a:rPr lang="ru-RU" sz="2400" dirty="0" smtClean="0">
                <a:solidFill>
                  <a:schemeClr val="accent1">
                    <a:lumMod val="40000"/>
                    <a:lumOff val="60000"/>
                  </a:schemeClr>
                </a:solidFill>
                <a:latin typeface="Times New Roman" panose="02020603050405020304" pitchFamily="18" charset="0"/>
                <a:cs typeface="Times New Roman" panose="02020603050405020304" pitchFamily="18" charset="0"/>
              </a:rPr>
              <a:t>– лучший способ распознания картинок.</a:t>
            </a:r>
            <a:endParaRPr lang="ru-RU" sz="2400" dirty="0">
              <a:solidFill>
                <a:schemeClr val="accent1">
                  <a:lumMod val="40000"/>
                  <a:lumOff val="60000"/>
                </a:schemeClr>
              </a:solidFill>
            </a:endParaRPr>
          </a:p>
        </p:txBody>
      </p:sp>
      <p:sp>
        <p:nvSpPr>
          <p:cNvPr id="10" name="TextBox 9"/>
          <p:cNvSpPr txBox="1"/>
          <p:nvPr/>
        </p:nvSpPr>
        <p:spPr>
          <a:xfrm>
            <a:off x="549561" y="1208953"/>
            <a:ext cx="5288350" cy="3785652"/>
          </a:xfrm>
          <a:prstGeom prst="rect">
            <a:avLst/>
          </a:prstGeom>
          <a:noFill/>
        </p:spPr>
        <p:txBody>
          <a:bodyPr wrap="square" rtlCol="0">
            <a:spAutoFit/>
          </a:bodyPr>
          <a:lstStyle/>
          <a:p>
            <a:r>
              <a:rPr lang="ru-RU"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Задача </a:t>
            </a:r>
            <a:r>
              <a:rPr lang="ru-RU" sz="2000" dirty="0" err="1" smtClean="0">
                <a:solidFill>
                  <a:schemeClr val="accent1">
                    <a:lumMod val="20000"/>
                    <a:lumOff val="80000"/>
                  </a:schemeClr>
                </a:solidFill>
                <a:latin typeface="Times New Roman" panose="02020603050405020304" pitchFamily="18" charset="0"/>
                <a:cs typeface="Times New Roman" panose="02020603050405020304" pitchFamily="18" charset="0"/>
              </a:rPr>
              <a:t>сверточных</a:t>
            </a:r>
            <a:r>
              <a:rPr lang="ru-RU"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 нейронных сетей состоит в классификации.</a:t>
            </a:r>
          </a:p>
          <a:p>
            <a:r>
              <a:rPr lang="ru-RU"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Например, определить котик или песик на картинке.</a:t>
            </a:r>
          </a:p>
          <a:p>
            <a:endParaRPr lang="ru-RU" sz="2000" dirty="0">
              <a:solidFill>
                <a:schemeClr val="accent1">
                  <a:lumMod val="20000"/>
                  <a:lumOff val="80000"/>
                </a:schemeClr>
              </a:solidFill>
              <a:latin typeface="Times New Roman" panose="02020603050405020304" pitchFamily="18" charset="0"/>
              <a:cs typeface="Times New Roman" panose="02020603050405020304" pitchFamily="18" charset="0"/>
            </a:endParaRPr>
          </a:p>
          <a:p>
            <a:r>
              <a:rPr lang="ru-RU" sz="2000" dirty="0">
                <a:solidFill>
                  <a:schemeClr val="accent1">
                    <a:lumMod val="20000"/>
                    <a:lumOff val="80000"/>
                  </a:schemeClr>
                </a:solidFill>
                <a:latin typeface="Times New Roman" panose="02020603050405020304" pitchFamily="18" charset="0"/>
                <a:cs typeface="Times New Roman" panose="02020603050405020304" pitchFamily="18" charset="0"/>
              </a:rPr>
              <a:t>Что конкретно делают </a:t>
            </a:r>
            <a:r>
              <a:rPr lang="ru-RU" sz="2000" dirty="0" err="1">
                <a:solidFill>
                  <a:schemeClr val="accent1">
                    <a:lumMod val="20000"/>
                    <a:lumOff val="80000"/>
                  </a:schemeClr>
                </a:solidFill>
                <a:latin typeface="Times New Roman" panose="02020603050405020304" pitchFamily="18" charset="0"/>
                <a:cs typeface="Times New Roman" panose="02020603050405020304" pitchFamily="18" charset="0"/>
              </a:rPr>
              <a:t>свёрточные</a:t>
            </a:r>
            <a:r>
              <a:rPr lang="ru-RU" sz="20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ru-RU" sz="2000" dirty="0" err="1">
                <a:solidFill>
                  <a:schemeClr val="accent1">
                    <a:lumMod val="20000"/>
                    <a:lumOff val="80000"/>
                  </a:schemeClr>
                </a:solidFill>
                <a:latin typeface="Times New Roman" panose="02020603050405020304" pitchFamily="18" charset="0"/>
                <a:cs typeface="Times New Roman" panose="02020603050405020304" pitchFamily="18" charset="0"/>
              </a:rPr>
              <a:t>нейросети</a:t>
            </a:r>
            <a:r>
              <a:rPr lang="ru-RU" sz="2000" dirty="0">
                <a:solidFill>
                  <a:schemeClr val="accent1">
                    <a:lumMod val="20000"/>
                    <a:lumOff val="80000"/>
                  </a:schemeClr>
                </a:solidFill>
                <a:latin typeface="Times New Roman" panose="02020603050405020304" pitchFamily="18" charset="0"/>
                <a:cs typeface="Times New Roman" panose="02020603050405020304" pitchFamily="18" charset="0"/>
              </a:rPr>
              <a:t>? </a:t>
            </a:r>
          </a:p>
          <a:p>
            <a:endParaRPr lang="ru-RU" sz="2000" dirty="0">
              <a:solidFill>
                <a:schemeClr val="accent1">
                  <a:lumMod val="20000"/>
                  <a:lumOff val="80000"/>
                </a:schemeClr>
              </a:solidFill>
              <a:latin typeface="Times New Roman" panose="02020603050405020304" pitchFamily="18" charset="0"/>
              <a:cs typeface="Times New Roman" panose="02020603050405020304" pitchFamily="18" charset="0"/>
            </a:endParaRPr>
          </a:p>
          <a:p>
            <a:r>
              <a:rPr lang="ru-RU" sz="2000" dirty="0">
                <a:solidFill>
                  <a:schemeClr val="accent1">
                    <a:lumMod val="20000"/>
                    <a:lumOff val="80000"/>
                  </a:schemeClr>
                </a:solidFill>
                <a:latin typeface="Times New Roman" panose="02020603050405020304" pitchFamily="18" charset="0"/>
                <a:cs typeface="Times New Roman" panose="02020603050405020304" pitchFamily="18" charset="0"/>
              </a:rPr>
              <a:t>Берётся изображение, пропускается через серию </a:t>
            </a:r>
            <a:r>
              <a:rPr lang="ru-RU" sz="2000" dirty="0" err="1">
                <a:solidFill>
                  <a:schemeClr val="accent1">
                    <a:lumMod val="20000"/>
                    <a:lumOff val="80000"/>
                  </a:schemeClr>
                </a:solidFill>
                <a:latin typeface="Times New Roman" panose="02020603050405020304" pitchFamily="18" charset="0"/>
                <a:cs typeface="Times New Roman" panose="02020603050405020304" pitchFamily="18" charset="0"/>
              </a:rPr>
              <a:t>свёрточных</a:t>
            </a:r>
            <a:r>
              <a:rPr lang="ru-RU" sz="2000" dirty="0">
                <a:solidFill>
                  <a:schemeClr val="accent1">
                    <a:lumMod val="20000"/>
                    <a:lumOff val="80000"/>
                  </a:schemeClr>
                </a:solidFill>
                <a:latin typeface="Times New Roman" panose="02020603050405020304" pitchFamily="18" charset="0"/>
                <a:cs typeface="Times New Roman" panose="02020603050405020304" pitchFamily="18" charset="0"/>
              </a:rPr>
              <a:t>, нелинейных слоев, слоев объединения и </a:t>
            </a:r>
            <a:r>
              <a:rPr lang="ru-RU" sz="2000" dirty="0" err="1">
                <a:solidFill>
                  <a:schemeClr val="accent1">
                    <a:lumMod val="20000"/>
                    <a:lumOff val="80000"/>
                  </a:schemeClr>
                </a:solidFill>
                <a:latin typeface="Times New Roman" panose="02020603050405020304" pitchFamily="18" charset="0"/>
                <a:cs typeface="Times New Roman" panose="02020603050405020304" pitchFamily="18" charset="0"/>
              </a:rPr>
              <a:t>полносвязных</a:t>
            </a:r>
            <a:r>
              <a:rPr lang="ru-RU" sz="2000" dirty="0">
                <a:solidFill>
                  <a:schemeClr val="accent1">
                    <a:lumMod val="20000"/>
                    <a:lumOff val="80000"/>
                  </a:schemeClr>
                </a:solidFill>
                <a:latin typeface="Times New Roman" panose="02020603050405020304" pitchFamily="18" charset="0"/>
                <a:cs typeface="Times New Roman" panose="02020603050405020304" pitchFamily="18" charset="0"/>
              </a:rPr>
              <a:t> слоёв, и генерируется вывод.</a:t>
            </a:r>
          </a:p>
          <a:p>
            <a:endParaRPr lang="ru-RU" sz="2000" dirty="0"/>
          </a:p>
        </p:txBody>
      </p:sp>
    </p:spTree>
    <p:extLst>
      <p:ext uri="{BB962C8B-B14F-4D97-AF65-F5344CB8AC3E}">
        <p14:creationId xmlns:p14="http://schemas.microsoft.com/office/powerpoint/2010/main" val="3819677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0131" y="1235672"/>
            <a:ext cx="6623220" cy="1015663"/>
          </a:xfrm>
          <a:prstGeom prst="rect">
            <a:avLst/>
          </a:prstGeom>
          <a:noFill/>
        </p:spPr>
        <p:txBody>
          <a:bodyPr wrap="square" rtlCol="0">
            <a:spAutoFit/>
          </a:bodyPr>
          <a:lstStyle/>
          <a:p>
            <a:r>
              <a:rPr lang="ru-RU"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СНС состоит </a:t>
            </a:r>
            <a:r>
              <a:rPr lang="ru-RU" sz="2000" dirty="0">
                <a:solidFill>
                  <a:schemeClr val="accent1">
                    <a:lumMod val="20000"/>
                    <a:lumOff val="80000"/>
                  </a:schemeClr>
                </a:solidFill>
                <a:latin typeface="Times New Roman" panose="02020603050405020304" pitchFamily="18" charset="0"/>
                <a:cs typeface="Times New Roman" panose="02020603050405020304" pitchFamily="18" charset="0"/>
              </a:rPr>
              <a:t>из разных видов слоев: </a:t>
            </a:r>
            <a:r>
              <a:rPr lang="ru-RU"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входной, </a:t>
            </a:r>
            <a:r>
              <a:rPr lang="ru-RU" sz="2000" dirty="0" err="1" smtClean="0">
                <a:solidFill>
                  <a:schemeClr val="accent1">
                    <a:lumMod val="20000"/>
                    <a:lumOff val="80000"/>
                  </a:schemeClr>
                </a:solidFill>
                <a:latin typeface="Times New Roman" panose="02020603050405020304" pitchFamily="18" charset="0"/>
                <a:cs typeface="Times New Roman" panose="02020603050405020304" pitchFamily="18" charset="0"/>
              </a:rPr>
              <a:t>свёрточный</a:t>
            </a:r>
            <a:r>
              <a:rPr lang="ru-RU"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 </a:t>
            </a:r>
            <a:r>
              <a:rPr lang="ru-RU" sz="2000" dirty="0" err="1" smtClean="0">
                <a:solidFill>
                  <a:schemeClr val="accent1">
                    <a:lumMod val="20000"/>
                    <a:lumOff val="80000"/>
                  </a:schemeClr>
                </a:solidFill>
                <a:latin typeface="Times New Roman" panose="02020603050405020304" pitchFamily="18" charset="0"/>
                <a:cs typeface="Times New Roman" panose="02020603050405020304" pitchFamily="18" charset="0"/>
              </a:rPr>
              <a:t>субдискретизирующий</a:t>
            </a:r>
            <a:r>
              <a:rPr lang="ru-RU" sz="20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ru-RU" sz="2000" dirty="0" err="1">
                <a:solidFill>
                  <a:schemeClr val="accent1">
                    <a:lumMod val="20000"/>
                    <a:lumOff val="80000"/>
                  </a:schemeClr>
                </a:solidFill>
                <a:latin typeface="Times New Roman" panose="02020603050405020304" pitchFamily="18" charset="0"/>
                <a:cs typeface="Times New Roman" panose="02020603050405020304" pitchFamily="18" charset="0"/>
              </a:rPr>
              <a:t>подвыборка</a:t>
            </a:r>
            <a:r>
              <a:rPr lang="ru-RU" sz="20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ru-RU"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и слои «обычной</a:t>
            </a:r>
            <a:r>
              <a:rPr lang="ru-RU" sz="2000" dirty="0">
                <a:solidFill>
                  <a:schemeClr val="accent1">
                    <a:lumMod val="20000"/>
                    <a:lumOff val="80000"/>
                  </a:schemeClr>
                </a:solidFill>
                <a:latin typeface="Times New Roman" panose="02020603050405020304" pitchFamily="18" charset="0"/>
                <a:cs typeface="Times New Roman" panose="02020603050405020304" pitchFamily="18" charset="0"/>
              </a:rPr>
              <a:t>» нейронной сети – </a:t>
            </a:r>
            <a:r>
              <a:rPr lang="ru-RU" sz="2000" dirty="0" err="1" smtClean="0">
                <a:solidFill>
                  <a:schemeClr val="accent1">
                    <a:lumMod val="20000"/>
                    <a:lumOff val="80000"/>
                  </a:schemeClr>
                </a:solidFill>
                <a:latin typeface="Times New Roman" panose="02020603050405020304" pitchFamily="18" charset="0"/>
                <a:cs typeface="Times New Roman" panose="02020603050405020304" pitchFamily="18" charset="0"/>
              </a:rPr>
              <a:t>перцептрон</a:t>
            </a:r>
            <a:r>
              <a:rPr lang="ru-RU"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 </a:t>
            </a:r>
            <a:endParaRPr lang="ru-RU" sz="20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072713" y="450344"/>
            <a:ext cx="6102248" cy="523220"/>
          </a:xfrm>
          <a:prstGeom prst="rect">
            <a:avLst/>
          </a:prstGeom>
          <a:noFill/>
        </p:spPr>
        <p:txBody>
          <a:bodyPr wrap="none" rtlCol="0">
            <a:spAutoFit/>
          </a:bodyPr>
          <a:lstStyle/>
          <a:p>
            <a:r>
              <a:rPr lang="ru-RU" sz="2800" dirty="0">
                <a:solidFill>
                  <a:schemeClr val="accent1">
                    <a:lumMod val="40000"/>
                    <a:lumOff val="60000"/>
                  </a:schemeClr>
                </a:solidFill>
                <a:latin typeface="Times New Roman" panose="02020603050405020304" pitchFamily="18" charset="0"/>
                <a:cs typeface="Times New Roman" panose="02020603050405020304" pitchFamily="18" charset="0"/>
              </a:rPr>
              <a:t>Структура </a:t>
            </a:r>
            <a:r>
              <a:rPr lang="ru-RU" sz="2800" dirty="0" err="1" smtClean="0">
                <a:solidFill>
                  <a:schemeClr val="accent1">
                    <a:lumMod val="40000"/>
                    <a:lumOff val="60000"/>
                  </a:schemeClr>
                </a:solidFill>
                <a:latin typeface="Times New Roman" panose="02020603050405020304" pitchFamily="18" charset="0"/>
                <a:cs typeface="Times New Roman" panose="02020603050405020304" pitchFamily="18" charset="0"/>
              </a:rPr>
              <a:t>свёрточной</a:t>
            </a:r>
            <a:r>
              <a:rPr lang="ru-RU" sz="2800" dirty="0" smtClean="0">
                <a:solidFill>
                  <a:schemeClr val="accent1">
                    <a:lumMod val="40000"/>
                    <a:lumOff val="60000"/>
                  </a:schemeClr>
                </a:solidFill>
                <a:latin typeface="Times New Roman" panose="02020603050405020304" pitchFamily="18" charset="0"/>
                <a:cs typeface="Times New Roman" panose="02020603050405020304" pitchFamily="18" charset="0"/>
              </a:rPr>
              <a:t> </a:t>
            </a:r>
            <a:r>
              <a:rPr lang="ru-RU" sz="2800" dirty="0">
                <a:solidFill>
                  <a:schemeClr val="accent1">
                    <a:lumMod val="40000"/>
                    <a:lumOff val="60000"/>
                  </a:schemeClr>
                </a:solidFill>
                <a:latin typeface="Times New Roman" panose="02020603050405020304" pitchFamily="18" charset="0"/>
                <a:cs typeface="Times New Roman" panose="02020603050405020304" pitchFamily="18" charset="0"/>
              </a:rPr>
              <a:t>нейронной </a:t>
            </a:r>
            <a:r>
              <a:rPr lang="ru-RU" sz="2800" dirty="0" smtClean="0">
                <a:solidFill>
                  <a:schemeClr val="accent1">
                    <a:lumMod val="40000"/>
                    <a:lumOff val="60000"/>
                  </a:schemeClr>
                </a:solidFill>
                <a:latin typeface="Times New Roman" panose="02020603050405020304" pitchFamily="18" charset="0"/>
                <a:cs typeface="Times New Roman" panose="02020603050405020304" pitchFamily="18" charset="0"/>
              </a:rPr>
              <a:t>сети</a:t>
            </a:r>
            <a:endParaRPr lang="ru-RU" sz="28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5122" name="Picture 2" descr="https://habrastorage.org/webt/4r/8-/t4/4r8-t4d26oc1pw5tt3pd373qa2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510" y="2574861"/>
            <a:ext cx="5765004" cy="15713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726236" y="1865340"/>
            <a:ext cx="4530721" cy="1938992"/>
          </a:xfrm>
          <a:prstGeom prst="rect">
            <a:avLst/>
          </a:prstGeom>
          <a:noFill/>
        </p:spPr>
        <p:txBody>
          <a:bodyPr wrap="square" rtlCol="0">
            <a:spAutoFit/>
          </a:bodyPr>
          <a:lstStyle/>
          <a:p>
            <a:pPr algn="r"/>
            <a:r>
              <a:rPr lang="ru-RU" sz="2000" dirty="0">
                <a:solidFill>
                  <a:schemeClr val="accent1">
                    <a:lumMod val="20000"/>
                    <a:lumOff val="80000"/>
                  </a:schemeClr>
                </a:solidFill>
                <a:latin typeface="Times New Roman" panose="02020603050405020304" pitchFamily="18" charset="0"/>
                <a:cs typeface="Times New Roman" panose="02020603050405020304" pitchFamily="18" charset="0"/>
              </a:rPr>
              <a:t>Первые два типа слоев </a:t>
            </a:r>
            <a:r>
              <a:rPr lang="ru-RU"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a:t>
            </a:r>
            <a:r>
              <a:rPr lang="ru-RU" sz="2000" dirty="0" err="1" smtClean="0">
                <a:solidFill>
                  <a:schemeClr val="accent1">
                    <a:lumMod val="20000"/>
                    <a:lumOff val="80000"/>
                  </a:schemeClr>
                </a:solidFill>
                <a:latin typeface="Times New Roman" panose="02020603050405020304" pitchFamily="18" charset="0"/>
                <a:cs typeface="Times New Roman" panose="02020603050405020304" pitchFamily="18" charset="0"/>
              </a:rPr>
              <a:t>сверточные</a:t>
            </a:r>
            <a:r>
              <a:rPr lang="ru-RU"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 и </a:t>
            </a:r>
            <a:r>
              <a:rPr lang="ru-RU" sz="2000" dirty="0" err="1" smtClean="0">
                <a:solidFill>
                  <a:schemeClr val="accent1">
                    <a:lumMod val="20000"/>
                    <a:lumOff val="80000"/>
                  </a:schemeClr>
                </a:solidFill>
                <a:latin typeface="Times New Roman" panose="02020603050405020304" pitchFamily="18" charset="0"/>
                <a:cs typeface="Times New Roman" panose="02020603050405020304" pitchFamily="18" charset="0"/>
              </a:rPr>
              <a:t>субдискретизирующие</a:t>
            </a:r>
            <a:r>
              <a:rPr lang="ru-RU"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 ), </a:t>
            </a:r>
            <a:r>
              <a:rPr lang="ru-RU" sz="2000" dirty="0">
                <a:solidFill>
                  <a:schemeClr val="accent1">
                    <a:lumMod val="20000"/>
                    <a:lumOff val="80000"/>
                  </a:schemeClr>
                </a:solidFill>
                <a:latin typeface="Times New Roman" panose="02020603050405020304" pitchFamily="18" charset="0"/>
                <a:cs typeface="Times New Roman" panose="02020603050405020304" pitchFamily="18" charset="0"/>
              </a:rPr>
              <a:t>чередуясь между собой, формируют входной вектор признаков для многослойного </a:t>
            </a:r>
            <a:r>
              <a:rPr lang="ru-RU" sz="2000" dirty="0" err="1" smtClean="0">
                <a:solidFill>
                  <a:schemeClr val="accent1">
                    <a:lumMod val="20000"/>
                    <a:lumOff val="80000"/>
                  </a:schemeClr>
                </a:solidFill>
                <a:latin typeface="Times New Roman" panose="02020603050405020304" pitchFamily="18" charset="0"/>
                <a:cs typeface="Times New Roman" panose="02020603050405020304" pitchFamily="18" charset="0"/>
              </a:rPr>
              <a:t>перцептрона</a:t>
            </a:r>
            <a:r>
              <a:rPr lang="ru-RU" sz="2000" dirty="0">
                <a:solidFill>
                  <a:schemeClr val="accent1">
                    <a:lumMod val="20000"/>
                    <a:lumOff val="80000"/>
                  </a:schemeClr>
                </a:solidFill>
                <a:latin typeface="Times New Roman" panose="02020603050405020304" pitchFamily="18" charset="0"/>
                <a:cs typeface="Times New Roman" panose="02020603050405020304" pitchFamily="18" charset="0"/>
              </a:rPr>
              <a:t>.</a:t>
            </a:r>
          </a:p>
          <a:p>
            <a:endParaRPr lang="ru-RU" sz="2000" dirty="0"/>
          </a:p>
        </p:txBody>
      </p:sp>
      <p:sp>
        <p:nvSpPr>
          <p:cNvPr id="6" name="TextBox 5"/>
          <p:cNvSpPr txBox="1"/>
          <p:nvPr/>
        </p:nvSpPr>
        <p:spPr>
          <a:xfrm>
            <a:off x="1301579" y="4469752"/>
            <a:ext cx="6746788" cy="2308324"/>
          </a:xfrm>
          <a:prstGeom prst="rect">
            <a:avLst/>
          </a:prstGeom>
          <a:noFill/>
        </p:spPr>
        <p:txBody>
          <a:bodyPr wrap="square" rtlCol="0">
            <a:spAutoFit/>
          </a:bodyPr>
          <a:lstStyle/>
          <a:p>
            <a:pPr algn="just"/>
            <a:r>
              <a:rPr lang="ru-RU" dirty="0" err="1">
                <a:solidFill>
                  <a:schemeClr val="accent1">
                    <a:lumMod val="40000"/>
                    <a:lumOff val="60000"/>
                  </a:schemeClr>
                </a:solidFill>
                <a:latin typeface="Times New Roman" panose="02020603050405020304" pitchFamily="18" charset="0"/>
                <a:cs typeface="Times New Roman" panose="02020603050405020304" pitchFamily="18" charset="0"/>
              </a:rPr>
              <a:t>Перцептрон</a:t>
            </a:r>
            <a:r>
              <a:rPr lang="ru-RU" dirty="0">
                <a:solidFill>
                  <a:schemeClr val="accent1">
                    <a:lumMod val="40000"/>
                    <a:lumOff val="60000"/>
                  </a:schemeClr>
                </a:solidFill>
                <a:latin typeface="Times New Roman" panose="02020603050405020304" pitchFamily="18" charset="0"/>
                <a:cs typeface="Times New Roman" panose="02020603050405020304" pitchFamily="18" charset="0"/>
              </a:rPr>
              <a:t> состоит из З типов элементов а именно: поступающие от сенсоров сигналы передаются ассоциативным элементам, а </a:t>
            </a:r>
            <a:r>
              <a:rPr lang="ru-RU" dirty="0" smtClean="0">
                <a:solidFill>
                  <a:schemeClr val="accent1">
                    <a:lumMod val="40000"/>
                    <a:lumOff val="60000"/>
                  </a:schemeClr>
                </a:solidFill>
                <a:latin typeface="Times New Roman" panose="02020603050405020304" pitchFamily="18" charset="0"/>
                <a:cs typeface="Times New Roman" panose="02020603050405020304" pitchFamily="18" charset="0"/>
              </a:rPr>
              <a:t>затем реагирующим элементам. </a:t>
            </a:r>
            <a:r>
              <a:rPr lang="ru-RU" dirty="0">
                <a:solidFill>
                  <a:schemeClr val="accent1">
                    <a:lumMod val="40000"/>
                    <a:lumOff val="60000"/>
                  </a:schemeClr>
                </a:solidFill>
                <a:latin typeface="Times New Roman" panose="02020603050405020304" pitchFamily="18" charset="0"/>
                <a:cs typeface="Times New Roman" panose="02020603050405020304" pitchFamily="18" charset="0"/>
              </a:rPr>
              <a:t>Таким образом, </a:t>
            </a:r>
            <a:r>
              <a:rPr lang="ru-RU" dirty="0" err="1">
                <a:solidFill>
                  <a:schemeClr val="accent1">
                    <a:lumMod val="40000"/>
                    <a:lumOff val="60000"/>
                  </a:schemeClr>
                </a:solidFill>
                <a:latin typeface="Times New Roman" panose="02020603050405020304" pitchFamily="18" charset="0"/>
                <a:cs typeface="Times New Roman" panose="02020603050405020304" pitchFamily="18" charset="0"/>
              </a:rPr>
              <a:t>перцептроны</a:t>
            </a:r>
            <a:r>
              <a:rPr lang="ru-RU" dirty="0">
                <a:solidFill>
                  <a:schemeClr val="accent1">
                    <a:lumMod val="40000"/>
                    <a:lumOff val="60000"/>
                  </a:schemeClr>
                </a:solidFill>
                <a:latin typeface="Times New Roman" panose="02020603050405020304" pitchFamily="18" charset="0"/>
                <a:cs typeface="Times New Roman" panose="02020603050405020304" pitchFamily="18" charset="0"/>
              </a:rPr>
              <a:t> позволяют создать набор </a:t>
            </a:r>
            <a:r>
              <a:rPr lang="en-US" dirty="0" smtClean="0">
                <a:solidFill>
                  <a:schemeClr val="accent1">
                    <a:lumMod val="40000"/>
                    <a:lumOff val="60000"/>
                  </a:schemeClr>
                </a:solidFill>
                <a:latin typeface="Times New Roman" panose="02020603050405020304" pitchFamily="18" charset="0"/>
                <a:cs typeface="Times New Roman" panose="02020603050405020304" pitchFamily="18" charset="0"/>
              </a:rPr>
              <a:t>“</a:t>
            </a:r>
            <a:r>
              <a:rPr lang="ru-RU" dirty="0" smtClean="0">
                <a:solidFill>
                  <a:schemeClr val="accent1">
                    <a:lumMod val="40000"/>
                    <a:lumOff val="60000"/>
                  </a:schemeClr>
                </a:solidFill>
                <a:latin typeface="Times New Roman" panose="02020603050405020304" pitchFamily="18" charset="0"/>
                <a:cs typeface="Times New Roman" panose="02020603050405020304" pitchFamily="18" charset="0"/>
              </a:rPr>
              <a:t>ассоциаций</a:t>
            </a:r>
            <a:r>
              <a:rPr lang="ru-RU" dirty="0">
                <a:solidFill>
                  <a:schemeClr val="accent1">
                    <a:lumMod val="40000"/>
                    <a:lumOff val="60000"/>
                  </a:schemeClr>
                </a:solidFill>
                <a:latin typeface="Times New Roman" panose="02020603050405020304" pitchFamily="18" charset="0"/>
                <a:cs typeface="Times New Roman" panose="02020603050405020304" pitchFamily="18" charset="0"/>
              </a:rPr>
              <a:t>” между входными стимулами и необходимой реакцией на выходе. </a:t>
            </a:r>
            <a:r>
              <a:rPr lang="ru-RU" dirty="0" smtClean="0">
                <a:solidFill>
                  <a:schemeClr val="accent1">
                    <a:lumMod val="40000"/>
                    <a:lumOff val="60000"/>
                  </a:schemeClr>
                </a:solidFill>
                <a:latin typeface="Times New Roman" panose="02020603050405020304" pitchFamily="18" charset="0"/>
                <a:cs typeface="Times New Roman" panose="02020603050405020304" pitchFamily="18" charset="0"/>
              </a:rPr>
              <a:t>(Биологическом </a:t>
            </a:r>
            <a:r>
              <a:rPr lang="ru-RU" dirty="0">
                <a:solidFill>
                  <a:schemeClr val="accent1">
                    <a:lumMod val="40000"/>
                    <a:lumOff val="60000"/>
                  </a:schemeClr>
                </a:solidFill>
                <a:latin typeface="Times New Roman" panose="02020603050405020304" pitchFamily="18" charset="0"/>
                <a:cs typeface="Times New Roman" panose="02020603050405020304" pitchFamily="18" charset="0"/>
              </a:rPr>
              <a:t>плане это соответствует преобразованию, например, зрительной информации </a:t>
            </a:r>
            <a:r>
              <a:rPr lang="ru-RU" dirty="0" smtClean="0">
                <a:solidFill>
                  <a:schemeClr val="accent1">
                    <a:lumMod val="40000"/>
                    <a:lumOff val="60000"/>
                  </a:schemeClr>
                </a:solidFill>
                <a:latin typeface="Times New Roman" panose="02020603050405020304" pitchFamily="18" charset="0"/>
                <a:cs typeface="Times New Roman" panose="02020603050405020304" pitchFamily="18" charset="0"/>
              </a:rPr>
              <a:t>в физический ответ от двигательных </a:t>
            </a:r>
            <a:r>
              <a:rPr lang="ru-RU" dirty="0" smtClean="0">
                <a:solidFill>
                  <a:schemeClr val="accent1">
                    <a:lumMod val="40000"/>
                    <a:lumOff val="60000"/>
                  </a:schemeClr>
                </a:solidFill>
                <a:latin typeface="Times New Roman" panose="02020603050405020304" pitchFamily="18" charset="0"/>
                <a:cs typeface="Times New Roman" panose="02020603050405020304" pitchFamily="18" charset="0"/>
              </a:rPr>
              <a:t>нейронов</a:t>
            </a:r>
            <a:r>
              <a:rPr lang="ru-RU" dirty="0" smtClean="0">
                <a:solidFill>
                  <a:schemeClr val="accent1">
                    <a:lumMod val="40000"/>
                    <a:lumOff val="60000"/>
                  </a:schemeClr>
                </a:solidFill>
                <a:latin typeface="Times New Roman" panose="02020603050405020304" pitchFamily="18" charset="0"/>
                <a:cs typeface="Times New Roman" panose="02020603050405020304" pitchFamily="18" charset="0"/>
              </a:rPr>
              <a:t>).</a:t>
            </a:r>
            <a:endParaRPr lang="ru-RU" dirty="0">
              <a:solidFill>
                <a:schemeClr val="accent1">
                  <a:lumMod val="40000"/>
                  <a:lumOff val="60000"/>
                </a:schemeClr>
              </a:solidFill>
              <a:latin typeface="Times New Roman" panose="02020603050405020304" pitchFamily="18" charset="0"/>
              <a:cs typeface="Times New Roman" panose="02020603050405020304" pitchFamily="18" charset="0"/>
            </a:endParaRPr>
          </a:p>
          <a:p>
            <a:endParaRPr lang="ru-RU"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7" name="Picture 8" descr="https://free-images.com/or/f25a/perceptron_ru_sv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4885" y="3804332"/>
            <a:ext cx="2957383" cy="2651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520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30594" y="324942"/>
            <a:ext cx="3980000" cy="461665"/>
          </a:xfrm>
          <a:prstGeom prst="rect">
            <a:avLst/>
          </a:prstGeom>
          <a:noFill/>
        </p:spPr>
        <p:txBody>
          <a:bodyPr wrap="none" rtlCol="0">
            <a:spAutoFit/>
          </a:bodyPr>
          <a:lstStyle/>
          <a:p>
            <a:r>
              <a:rPr lang="ru-RU" sz="2400" dirty="0" smtClean="0">
                <a:solidFill>
                  <a:schemeClr val="accent1">
                    <a:lumMod val="40000"/>
                    <a:lumOff val="60000"/>
                  </a:schemeClr>
                </a:solidFill>
                <a:latin typeface="Times New Roman" panose="02020603050405020304" pitchFamily="18" charset="0"/>
                <a:cs typeface="Times New Roman" panose="02020603050405020304" pitchFamily="18" charset="0"/>
              </a:rPr>
              <a:t>Немного о каждой слое СНС</a:t>
            </a:r>
            <a:endParaRPr lang="ru-RU" sz="24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63964" y="927678"/>
            <a:ext cx="7098371" cy="3539430"/>
          </a:xfrm>
          <a:prstGeom prst="rect">
            <a:avLst/>
          </a:prstGeom>
          <a:noFill/>
        </p:spPr>
        <p:txBody>
          <a:bodyPr wrap="square" rtlCol="0">
            <a:spAutoFit/>
          </a:bodyPr>
          <a:lstStyle/>
          <a:p>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Входной слой – собственно картинка</a:t>
            </a: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a:t>
            </a:r>
          </a:p>
          <a:p>
            <a:endParaRPr lang="ru-RU" sz="1600" dirty="0">
              <a:solidFill>
                <a:schemeClr val="accent1">
                  <a:lumMod val="20000"/>
                  <a:lumOff val="80000"/>
                </a:schemeClr>
              </a:solidFill>
              <a:latin typeface="Times New Roman" panose="02020603050405020304" pitchFamily="18" charset="0"/>
              <a:cs typeface="Times New Roman" panose="02020603050405020304" pitchFamily="18" charset="0"/>
            </a:endParaRPr>
          </a:p>
          <a:p>
            <a:r>
              <a:rPr lang="ru-RU" sz="1600" dirty="0" err="1" smtClean="0">
                <a:solidFill>
                  <a:schemeClr val="accent1">
                    <a:lumMod val="20000"/>
                    <a:lumOff val="80000"/>
                  </a:schemeClr>
                </a:solidFill>
                <a:latin typeface="Times New Roman" panose="02020603050405020304" pitchFamily="18" charset="0"/>
                <a:cs typeface="Times New Roman" panose="02020603050405020304" pitchFamily="18" charset="0"/>
              </a:rPr>
              <a:t>Свёрточный</a:t>
            </a: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 слой.</a:t>
            </a:r>
            <a:endParaRPr lang="ru-RU" sz="1600" dirty="0">
              <a:solidFill>
                <a:schemeClr val="accent1">
                  <a:lumMod val="20000"/>
                  <a:lumOff val="80000"/>
                </a:schemeClr>
              </a:solidFill>
              <a:latin typeface="Times New Roman" panose="02020603050405020304" pitchFamily="18" charset="0"/>
              <a:cs typeface="Times New Roman" panose="02020603050405020304" pitchFamily="18" charset="0"/>
            </a:endParaRPr>
          </a:p>
          <a:p>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Самым главный слой </a:t>
            </a: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сети. О</a:t>
            </a: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сновное </a:t>
            </a: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назначение – выделить признаки на входном изображении и сформировать карту признаков. Карта признаков </a:t>
            </a: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 массив матриц (тензор).</a:t>
            </a:r>
            <a:endParaRPr lang="ru-RU" sz="1600" dirty="0">
              <a:solidFill>
                <a:schemeClr val="accent1">
                  <a:lumMod val="20000"/>
                  <a:lumOff val="80000"/>
                </a:schemeClr>
              </a:solidFill>
              <a:latin typeface="Times New Roman" panose="02020603050405020304" pitchFamily="18" charset="0"/>
              <a:cs typeface="Times New Roman" panose="02020603050405020304" pitchFamily="18" charset="0"/>
            </a:endParaRPr>
          </a:p>
          <a:p>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Параметры </a:t>
            </a:r>
            <a:r>
              <a:rPr lang="ru-RU" sz="1600" dirty="0" err="1">
                <a:solidFill>
                  <a:schemeClr val="accent1">
                    <a:lumMod val="20000"/>
                    <a:lumOff val="80000"/>
                  </a:schemeClr>
                </a:solidFill>
                <a:latin typeface="Times New Roman" panose="02020603050405020304" pitchFamily="18" charset="0"/>
                <a:cs typeface="Times New Roman" panose="02020603050405020304" pitchFamily="18" charset="0"/>
              </a:rPr>
              <a:t>свёрточного</a:t>
            </a: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слоя:</a:t>
            </a:r>
          </a:p>
          <a:p>
            <a:pPr marL="342900" indent="-342900">
              <a:buFontTx/>
              <a:buChar char="-"/>
            </a:pP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Число признаков  – количество фильтров в </a:t>
            </a: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слое</a:t>
            </a: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a:t>
            </a:r>
          </a:p>
          <a:p>
            <a:pPr marL="342900" indent="-342900">
              <a:buFontTx/>
              <a:buChar char="-"/>
            </a:pP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Размер фильтров </a:t>
            </a: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 высота </a:t>
            </a: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и ширина тензора фильтров</a:t>
            </a: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a:t>
            </a:r>
          </a:p>
          <a:p>
            <a:pPr marL="342900" indent="-342900">
              <a:buFontTx/>
              <a:buChar char="-"/>
            </a:pP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Шаг свёртки </a:t>
            </a: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 количество пикселей, на которое перемещается матрица </a:t>
            </a: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фильтра по входному изображению</a:t>
            </a: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a:t>
            </a:r>
          </a:p>
          <a:p>
            <a:pPr marL="342900" indent="-342900">
              <a:buFontTx/>
              <a:buChar char="-"/>
            </a:pP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Дополнения нулями </a:t>
            </a: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 </a:t>
            </a: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количество пикселей, которые добавляются с каждого края изображения</a:t>
            </a: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a:t>
            </a:r>
          </a:p>
          <a:p>
            <a:pPr marL="342900" indent="-342900">
              <a:buFontTx/>
              <a:buChar char="-"/>
            </a:pPr>
            <a:endPar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7702264" y="927678"/>
            <a:ext cx="4329513" cy="3293209"/>
          </a:xfrm>
          <a:prstGeom prst="rect">
            <a:avLst/>
          </a:prstGeom>
          <a:noFill/>
        </p:spPr>
        <p:txBody>
          <a:bodyPr wrap="square" rtlCol="0">
            <a:spAutoFit/>
          </a:bodyPr>
          <a:lstStyle/>
          <a:p>
            <a:r>
              <a:rPr lang="ru-RU" sz="1600" dirty="0" err="1">
                <a:solidFill>
                  <a:schemeClr val="accent1">
                    <a:lumMod val="20000"/>
                    <a:lumOff val="80000"/>
                  </a:schemeClr>
                </a:solidFill>
                <a:latin typeface="Times New Roman" panose="02020603050405020304" pitchFamily="18" charset="0"/>
                <a:cs typeface="Times New Roman" panose="02020603050405020304" pitchFamily="18" charset="0"/>
              </a:rPr>
              <a:t>Полносвязный</a:t>
            </a: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слой.</a:t>
            </a: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
            </a:r>
            <a:b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b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Цель </a:t>
            </a: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слоя – классификация, моделирует сложную нелинейную функцию, </a:t>
            </a: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оптимизируя которую</a:t>
            </a: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 </a:t>
            </a: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улучшается качество распознавания</a:t>
            </a: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a:t>
            </a:r>
          </a:p>
          <a:p>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Данный слой содержит матрицу весовых коэффициентов и вектор </a:t>
            </a: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смещений. Единственным </a:t>
            </a:r>
            <a:r>
              <a:rPr lang="ru-RU" sz="1600" dirty="0" err="1" smtClean="0">
                <a:solidFill>
                  <a:schemeClr val="accent1">
                    <a:lumMod val="20000"/>
                    <a:lumOff val="80000"/>
                  </a:schemeClr>
                </a:solidFill>
                <a:latin typeface="Times New Roman" panose="02020603050405020304" pitchFamily="18" charset="0"/>
                <a:cs typeface="Times New Roman" panose="02020603050405020304" pitchFamily="18" charset="0"/>
              </a:rPr>
              <a:t>гиперпараметр</a:t>
            </a: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 - количество </a:t>
            </a: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выходных значений</a:t>
            </a: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a:t>
            </a:r>
          </a:p>
          <a:p>
            <a:endParaRPr lang="ru-RU" sz="1600" dirty="0">
              <a:solidFill>
                <a:schemeClr val="accent1">
                  <a:lumMod val="20000"/>
                  <a:lumOff val="80000"/>
                </a:schemeClr>
              </a:solidFill>
              <a:latin typeface="Times New Roman" panose="02020603050405020304" pitchFamily="18" charset="0"/>
              <a:cs typeface="Times New Roman" panose="02020603050405020304" pitchFamily="18" charset="0"/>
            </a:endParaRPr>
          </a:p>
          <a:p>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Слой </a:t>
            </a: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активации.</a:t>
            </a:r>
          </a:p>
          <a:p>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Представляет </a:t>
            </a: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из себя некоторую функцию, которая применяется к каждому числу входного изображения.</a:t>
            </a:r>
          </a:p>
        </p:txBody>
      </p:sp>
      <p:pic>
        <p:nvPicPr>
          <p:cNvPr id="7170" name="Picture 2" descr="https://studfile.net/html/25049/349/html_kSFwcFh93p.n_wB/img-fOep_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1925" y="4485785"/>
            <a:ext cx="5989852" cy="2187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63964" y="4321025"/>
            <a:ext cx="5577961" cy="2123658"/>
          </a:xfrm>
          <a:prstGeom prst="rect">
            <a:avLst/>
          </a:prstGeom>
          <a:noFill/>
        </p:spPr>
        <p:txBody>
          <a:bodyPr wrap="square" rtlCol="0">
            <a:spAutoFit/>
          </a:bodyPr>
          <a:lstStyle/>
          <a:p>
            <a:r>
              <a:rPr lang="ru-RU" sz="1600" dirty="0" err="1" smtClean="0">
                <a:solidFill>
                  <a:schemeClr val="accent1">
                    <a:lumMod val="20000"/>
                    <a:lumOff val="80000"/>
                  </a:schemeClr>
                </a:solidFill>
                <a:latin typeface="Times New Roman" panose="02020603050405020304" pitchFamily="18" charset="0"/>
                <a:cs typeface="Times New Roman" panose="02020603050405020304" pitchFamily="18" charset="0"/>
              </a:rPr>
              <a:t>Подвыборка</a:t>
            </a: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 (</a:t>
            </a:r>
            <a:r>
              <a:rPr lang="ru-RU" sz="1600" dirty="0" err="1">
                <a:solidFill>
                  <a:schemeClr val="accent1">
                    <a:lumMod val="20000"/>
                    <a:lumOff val="80000"/>
                  </a:schemeClr>
                </a:solidFill>
                <a:latin typeface="Times New Roman" panose="02020603050405020304" pitchFamily="18" charset="0"/>
                <a:cs typeface="Times New Roman" panose="02020603050405020304" pitchFamily="18" charset="0"/>
              </a:rPr>
              <a:t>субдискретизирующий</a:t>
            </a: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ru-RU" sz="1600" dirty="0" smtClean="0">
                <a:solidFill>
                  <a:schemeClr val="accent1">
                    <a:lumMod val="20000"/>
                    <a:lumOff val="80000"/>
                  </a:schemeClr>
                </a:solidFill>
                <a:latin typeface="Times New Roman" panose="02020603050405020304" pitchFamily="18" charset="0"/>
                <a:cs typeface="Times New Roman" panose="02020603050405020304" pitchFamily="18" charset="0"/>
              </a:rPr>
              <a:t>слой).</a:t>
            </a:r>
            <a:endParaRPr lang="ru-RU" sz="1600" dirty="0">
              <a:solidFill>
                <a:schemeClr val="accent1">
                  <a:lumMod val="20000"/>
                  <a:lumOff val="80000"/>
                </a:schemeClr>
              </a:solidFill>
              <a:latin typeface="Times New Roman" panose="02020603050405020304" pitchFamily="18" charset="0"/>
              <a:cs typeface="Times New Roman" panose="02020603050405020304" pitchFamily="18" charset="0"/>
            </a:endParaRPr>
          </a:p>
          <a:p>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Позволяет уменьшить пространство признаков, сохраняя наиболее важную информацию. (Версии - максимальный </a:t>
            </a:r>
            <a:r>
              <a:rPr lang="ru-RU" sz="1600" dirty="0" err="1">
                <a:solidFill>
                  <a:schemeClr val="accent1">
                    <a:lumMod val="20000"/>
                    <a:lumOff val="80000"/>
                  </a:schemeClr>
                </a:solidFill>
                <a:latin typeface="Times New Roman" panose="02020603050405020304" pitchFamily="18" charset="0"/>
                <a:cs typeface="Times New Roman" panose="02020603050405020304" pitchFamily="18" charset="0"/>
              </a:rPr>
              <a:t>пулинг</a:t>
            </a: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 средний </a:t>
            </a:r>
            <a:r>
              <a:rPr lang="ru-RU" sz="1600" dirty="0" err="1">
                <a:solidFill>
                  <a:schemeClr val="accent1">
                    <a:lumMod val="20000"/>
                    <a:lumOff val="80000"/>
                  </a:schemeClr>
                </a:solidFill>
                <a:latin typeface="Times New Roman" panose="02020603050405020304" pitchFamily="18" charset="0"/>
                <a:cs typeface="Times New Roman" panose="02020603050405020304" pitchFamily="18" charset="0"/>
              </a:rPr>
              <a:t>пулинг</a:t>
            </a: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 и </a:t>
            </a:r>
            <a:r>
              <a:rPr lang="ru-RU" sz="1600" dirty="0" err="1">
                <a:solidFill>
                  <a:schemeClr val="accent1">
                    <a:lumMod val="20000"/>
                    <a:lumOff val="80000"/>
                  </a:schemeClr>
                </a:solidFill>
                <a:latin typeface="Times New Roman" panose="02020603050405020304" pitchFamily="18" charset="0"/>
                <a:cs typeface="Times New Roman" panose="02020603050405020304" pitchFamily="18" charset="0"/>
              </a:rPr>
              <a:t>пулинг</a:t>
            </a: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 суммы). Чаще всего используемый - слой </a:t>
            </a:r>
            <a:r>
              <a:rPr lang="ru-RU" sz="1600" dirty="0" err="1">
                <a:solidFill>
                  <a:schemeClr val="accent1">
                    <a:lumMod val="20000"/>
                    <a:lumOff val="80000"/>
                  </a:schemeClr>
                </a:solidFill>
                <a:latin typeface="Times New Roman" panose="02020603050405020304" pitchFamily="18" charset="0"/>
                <a:cs typeface="Times New Roman" panose="02020603050405020304" pitchFamily="18" charset="0"/>
              </a:rPr>
              <a:t>макспулинга</a:t>
            </a: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a:t>
            </a:r>
          </a:p>
          <a:p>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Один </a:t>
            </a:r>
            <a:r>
              <a:rPr lang="ru-RU" sz="1600" dirty="0" err="1">
                <a:solidFill>
                  <a:schemeClr val="accent1">
                    <a:lumMod val="20000"/>
                    <a:lumOff val="80000"/>
                  </a:schemeClr>
                </a:solidFill>
                <a:latin typeface="Times New Roman" panose="02020603050405020304" pitchFamily="18" charset="0"/>
                <a:cs typeface="Times New Roman" panose="02020603050405020304" pitchFamily="18" charset="0"/>
              </a:rPr>
              <a:t>гиперпараметр</a:t>
            </a: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 — шаг </a:t>
            </a:r>
            <a:r>
              <a:rPr lang="ru-RU" sz="1600" dirty="0" err="1">
                <a:solidFill>
                  <a:schemeClr val="accent1">
                    <a:lumMod val="20000"/>
                    <a:lumOff val="80000"/>
                  </a:schemeClr>
                </a:solidFill>
                <a:latin typeface="Times New Roman" panose="02020603050405020304" pitchFamily="18" charset="0"/>
                <a:cs typeface="Times New Roman" panose="02020603050405020304" pitchFamily="18" charset="0"/>
              </a:rPr>
              <a:t>пулинга</a:t>
            </a:r>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 то есть число раз, в которое нужно сократить пространственные размерности.</a:t>
            </a:r>
          </a:p>
          <a:p>
            <a:endParaRPr lang="ru-RU" sz="1600" dirty="0"/>
          </a:p>
        </p:txBody>
      </p:sp>
    </p:spTree>
    <p:extLst>
      <p:ext uri="{BB962C8B-B14F-4D97-AF65-F5344CB8AC3E}">
        <p14:creationId xmlns:p14="http://schemas.microsoft.com/office/powerpoint/2010/main" val="322298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6389" y="512181"/>
            <a:ext cx="6377671" cy="1938992"/>
          </a:xfrm>
          <a:prstGeom prst="rect">
            <a:avLst/>
          </a:prstGeom>
          <a:noFill/>
        </p:spPr>
        <p:txBody>
          <a:bodyPr wrap="square" rtlCol="0">
            <a:spAutoFit/>
          </a:bodyPr>
          <a:lstStyle/>
          <a:p>
            <a:r>
              <a:rPr lang="ru-RU"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	</a:t>
            </a:r>
            <a:r>
              <a:rPr lang="ru-RU" sz="2000" dirty="0" err="1" smtClean="0">
                <a:solidFill>
                  <a:schemeClr val="accent1">
                    <a:lumMod val="20000"/>
                    <a:lumOff val="80000"/>
                  </a:schemeClr>
                </a:solidFill>
                <a:latin typeface="Times New Roman" panose="02020603050405020304" pitchFamily="18" charset="0"/>
                <a:cs typeface="Times New Roman" panose="02020603050405020304" pitchFamily="18" charset="0"/>
              </a:rPr>
              <a:t>Свёрточные</a:t>
            </a:r>
            <a:r>
              <a:rPr lang="ru-RU"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 </a:t>
            </a:r>
            <a:r>
              <a:rPr lang="ru-RU" sz="2000" dirty="0" err="1" smtClean="0">
                <a:solidFill>
                  <a:schemeClr val="accent1">
                    <a:lumMod val="20000"/>
                    <a:lumOff val="80000"/>
                  </a:schemeClr>
                </a:solidFill>
                <a:latin typeface="Times New Roman" panose="02020603050405020304" pitchFamily="18" charset="0"/>
                <a:cs typeface="Times New Roman" panose="02020603050405020304" pitchFamily="18" charset="0"/>
              </a:rPr>
              <a:t>нейросети</a:t>
            </a:r>
            <a:r>
              <a:rPr lang="ru-RU"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 </a:t>
            </a:r>
            <a:r>
              <a:rPr lang="ru-RU" sz="2000" dirty="0">
                <a:solidFill>
                  <a:schemeClr val="accent1">
                    <a:lumMod val="20000"/>
                    <a:lumOff val="80000"/>
                  </a:schemeClr>
                </a:solidFill>
                <a:latin typeface="Times New Roman" panose="02020603050405020304" pitchFamily="18" charset="0"/>
                <a:cs typeface="Times New Roman" panose="02020603050405020304" pitchFamily="18" charset="0"/>
              </a:rPr>
              <a:t>используются для поиска объектов на фото и видео, распознавания лиц, переноса стиля, генерации и дорисовки изображений, создания эффектов типа </a:t>
            </a:r>
            <a:r>
              <a:rPr lang="ru-RU" sz="2000" dirty="0" err="1">
                <a:solidFill>
                  <a:schemeClr val="accent1">
                    <a:lumMod val="20000"/>
                    <a:lumOff val="80000"/>
                  </a:schemeClr>
                </a:solidFill>
                <a:latin typeface="Times New Roman" panose="02020603050405020304" pitchFamily="18" charset="0"/>
                <a:cs typeface="Times New Roman" panose="02020603050405020304" pitchFamily="18" charset="0"/>
              </a:rPr>
              <a:t>слоу-мо</a:t>
            </a:r>
            <a:r>
              <a:rPr lang="ru-RU" sz="2000" dirty="0">
                <a:solidFill>
                  <a:schemeClr val="accent1">
                    <a:lumMod val="20000"/>
                    <a:lumOff val="80000"/>
                  </a:schemeClr>
                </a:solidFill>
                <a:latin typeface="Times New Roman" panose="02020603050405020304" pitchFamily="18" charset="0"/>
                <a:cs typeface="Times New Roman" panose="02020603050405020304" pitchFamily="18" charset="0"/>
              </a:rPr>
              <a:t> и улучшения качества фотографий. Сегодня CNN применяют везде, где есть картинки или </a:t>
            </a:r>
            <a:r>
              <a:rPr lang="ru-RU"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видео.</a:t>
            </a:r>
            <a:endParaRPr lang="ru-RU" sz="20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350477" y="2831740"/>
            <a:ext cx="10656512" cy="1323439"/>
          </a:xfrm>
          <a:prstGeom prst="rect">
            <a:avLst/>
          </a:prstGeom>
          <a:noFill/>
        </p:spPr>
        <p:txBody>
          <a:bodyPr wrap="square" rtlCol="0">
            <a:spAutoFit/>
          </a:bodyPr>
          <a:lstStyle/>
          <a:p>
            <a:r>
              <a:rPr lang="ru-RU" sz="2000" dirty="0" smtClean="0">
                <a:solidFill>
                  <a:schemeClr val="accent1">
                    <a:lumMod val="20000"/>
                    <a:lumOff val="80000"/>
                  </a:schemeClr>
                </a:solidFill>
                <a:latin typeface="Times New Roman" panose="02020603050405020304" pitchFamily="18" charset="0"/>
                <a:cs typeface="Times New Roman" panose="02020603050405020304" pitchFamily="18" charset="0"/>
              </a:rPr>
              <a:t>	Проблема </a:t>
            </a:r>
            <a:r>
              <a:rPr lang="ru-RU" sz="2000" dirty="0">
                <a:solidFill>
                  <a:schemeClr val="accent1">
                    <a:lumMod val="20000"/>
                    <a:lumOff val="80000"/>
                  </a:schemeClr>
                </a:solidFill>
                <a:latin typeface="Times New Roman" panose="02020603050405020304" pitchFamily="18" charset="0"/>
                <a:cs typeface="Times New Roman" panose="02020603050405020304" pitchFamily="18" charset="0"/>
              </a:rPr>
              <a:t>с изображениями всегда была в том, что непонятно, как выделять на них признаки. Текст можно разбить по предложениям, взять свойства слов из словарей. Картинки же приходилось размечать руками, объясняя машине, где у котика на фотографии ушки, а где хвост. Такой подход даже назвали «</a:t>
            </a:r>
            <a:r>
              <a:rPr lang="ru-RU" sz="2000" dirty="0" err="1">
                <a:solidFill>
                  <a:schemeClr val="accent1">
                    <a:lumMod val="20000"/>
                    <a:lumOff val="80000"/>
                  </a:schemeClr>
                </a:solidFill>
                <a:latin typeface="Times New Roman" panose="02020603050405020304" pitchFamily="18" charset="0"/>
                <a:cs typeface="Times New Roman" panose="02020603050405020304" pitchFamily="18" charset="0"/>
              </a:rPr>
              <a:t>handcrafting</a:t>
            </a:r>
            <a:r>
              <a:rPr lang="ru-RU" sz="2000" dirty="0">
                <a:solidFill>
                  <a:schemeClr val="accent1">
                    <a:lumMod val="20000"/>
                    <a:lumOff val="80000"/>
                  </a:schemeClr>
                </a:solidFill>
                <a:latin typeface="Times New Roman" panose="02020603050405020304" pitchFamily="18" charset="0"/>
                <a:cs typeface="Times New Roman" panose="02020603050405020304" pitchFamily="18" charset="0"/>
              </a:rPr>
              <a:t> признаков» и раньше все так и делали.</a:t>
            </a:r>
          </a:p>
        </p:txBody>
      </p:sp>
      <p:pic>
        <p:nvPicPr>
          <p:cNvPr id="1026" name="Picture 2" descr="https://i.vas3k.ru/7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629" y="4535747"/>
            <a:ext cx="8744700" cy="20049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0583" y="5353550"/>
            <a:ext cx="3179838" cy="369332"/>
          </a:xfrm>
          <a:prstGeom prst="rect">
            <a:avLst/>
          </a:prstGeom>
          <a:noFill/>
        </p:spPr>
        <p:txBody>
          <a:bodyPr wrap="square" rtlCol="0">
            <a:spAutoFit/>
          </a:bodyPr>
          <a:lstStyle/>
          <a:p>
            <a:r>
              <a:rPr lang="ru-RU" dirty="0" smtClean="0">
                <a:solidFill>
                  <a:schemeClr val="accent1">
                    <a:lumMod val="20000"/>
                    <a:lumOff val="80000"/>
                  </a:schemeClr>
                </a:solidFill>
                <a:latin typeface="Times New Roman" panose="02020603050405020304" pitchFamily="18" charset="0"/>
                <a:cs typeface="Times New Roman" panose="02020603050405020304" pitchFamily="18" charset="0"/>
              </a:rPr>
              <a:t>В принципе, сама суть СНС -</a:t>
            </a:r>
            <a:endParaRPr lang="ru-RU" dirty="0"/>
          </a:p>
        </p:txBody>
      </p:sp>
      <p:sp>
        <p:nvSpPr>
          <p:cNvPr id="4" name="TextBox 3"/>
          <p:cNvSpPr txBox="1"/>
          <p:nvPr/>
        </p:nvSpPr>
        <p:spPr>
          <a:xfrm rot="1419000">
            <a:off x="7883612" y="1312400"/>
            <a:ext cx="3264227" cy="338554"/>
          </a:xfrm>
          <a:prstGeom prst="rect">
            <a:avLst/>
          </a:prstGeom>
          <a:noFill/>
        </p:spPr>
        <p:txBody>
          <a:bodyPr wrap="none" rtlCol="0">
            <a:spAutoFit/>
          </a:bodyPr>
          <a:lstStyle/>
          <a:p>
            <a:r>
              <a:rPr lang="ru-RU" sz="1600" dirty="0">
                <a:solidFill>
                  <a:schemeClr val="accent1">
                    <a:lumMod val="20000"/>
                    <a:lumOff val="80000"/>
                  </a:schemeClr>
                </a:solidFill>
                <a:latin typeface="Times New Roman" panose="02020603050405020304" pitchFamily="18" charset="0"/>
                <a:cs typeface="Times New Roman" panose="02020603050405020304" pitchFamily="18" charset="0"/>
              </a:rPr>
              <a:t>*тут должна быть милая картинка*</a:t>
            </a:r>
            <a:endParaRPr lang="ru-RU" sz="16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80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702" y="1407739"/>
            <a:ext cx="3427088" cy="4801314"/>
          </a:xfrm>
          <a:prstGeom prst="rect">
            <a:avLst/>
          </a:prstGeom>
          <a:noFill/>
        </p:spPr>
        <p:txBody>
          <a:bodyPr wrap="square" rtlCol="0">
            <a:spAutoFit/>
          </a:bodyPr>
          <a:lstStyle/>
          <a:p>
            <a:r>
              <a:rPr lang="ru-RU" dirty="0" smtClean="0">
                <a:solidFill>
                  <a:schemeClr val="accent1">
                    <a:lumMod val="20000"/>
                    <a:lumOff val="80000"/>
                  </a:schemeClr>
                </a:solidFill>
                <a:latin typeface="Times New Roman" panose="02020603050405020304" pitchFamily="18" charset="0"/>
                <a:cs typeface="Times New Roman" panose="02020603050405020304" pitchFamily="18" charset="0"/>
              </a:rPr>
              <a:t>	Проблем </a:t>
            </a:r>
            <a:r>
              <a:rPr lang="ru-RU" dirty="0">
                <a:solidFill>
                  <a:schemeClr val="accent1">
                    <a:lumMod val="20000"/>
                    <a:lumOff val="80000"/>
                  </a:schemeClr>
                </a:solidFill>
                <a:latin typeface="Times New Roman" panose="02020603050405020304" pitchFamily="18" charset="0"/>
                <a:cs typeface="Times New Roman" panose="02020603050405020304" pitchFamily="18" charset="0"/>
              </a:rPr>
              <a:t>у ручного </a:t>
            </a:r>
            <a:r>
              <a:rPr lang="ru-RU" dirty="0" err="1">
                <a:solidFill>
                  <a:schemeClr val="accent1">
                    <a:lumMod val="20000"/>
                    <a:lumOff val="80000"/>
                  </a:schemeClr>
                </a:solidFill>
                <a:latin typeface="Times New Roman" panose="02020603050405020304" pitchFamily="18" charset="0"/>
                <a:cs typeface="Times New Roman" panose="02020603050405020304" pitchFamily="18" charset="0"/>
              </a:rPr>
              <a:t>крафтинга</a:t>
            </a:r>
            <a:r>
              <a:rPr lang="ru-RU"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ru-RU" dirty="0" smtClean="0">
                <a:solidFill>
                  <a:schemeClr val="accent1">
                    <a:lumMod val="20000"/>
                    <a:lumOff val="80000"/>
                  </a:schemeClr>
                </a:solidFill>
                <a:latin typeface="Times New Roman" panose="02020603050405020304" pitchFamily="18" charset="0"/>
                <a:cs typeface="Times New Roman" panose="02020603050405020304" pitchFamily="18" charset="0"/>
              </a:rPr>
              <a:t>много.</a:t>
            </a:r>
            <a:r>
              <a:rPr lang="ru-RU"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ru-RU" dirty="0" smtClean="0">
                <a:solidFill>
                  <a:schemeClr val="accent1">
                    <a:lumMod val="20000"/>
                    <a:lumOff val="80000"/>
                  </a:schemeClr>
                </a:solidFill>
                <a:latin typeface="Times New Roman" panose="02020603050405020304" pitchFamily="18" charset="0"/>
                <a:cs typeface="Times New Roman" panose="02020603050405020304" pitchFamily="18" charset="0"/>
              </a:rPr>
              <a:t>Поэтому машине </a:t>
            </a:r>
            <a:r>
              <a:rPr lang="ru-RU" dirty="0">
                <a:solidFill>
                  <a:schemeClr val="accent1">
                    <a:lumMod val="20000"/>
                    <a:lumOff val="80000"/>
                  </a:schemeClr>
                </a:solidFill>
                <a:latin typeface="Times New Roman" panose="02020603050405020304" pitchFamily="18" charset="0"/>
                <a:cs typeface="Times New Roman" panose="02020603050405020304" pitchFamily="18" charset="0"/>
              </a:rPr>
              <a:t>надо самой учиться искать эти признаки, составляя из каких-то базовых линий. Будем делать так: для начала разделим изображение на блоки 8x8 пикселей и выберем какая линия доминирует в каждом — горизонтальная [-], вертикальная [|] или одна из диагональных [/]. Могут и две, и три, так тоже бывает, мы не всегда точно уверены</a:t>
            </a:r>
            <a:r>
              <a:rPr lang="ru-RU" dirty="0" smtClean="0">
                <a:solidFill>
                  <a:schemeClr val="accent1">
                    <a:lumMod val="20000"/>
                    <a:lumOff val="80000"/>
                  </a:schemeClr>
                </a:solidFill>
                <a:latin typeface="Times New Roman" panose="02020603050405020304" pitchFamily="18" charset="0"/>
                <a:cs typeface="Times New Roman" panose="02020603050405020304" pitchFamily="18" charset="0"/>
              </a:rPr>
              <a:t>.</a:t>
            </a:r>
          </a:p>
          <a:p>
            <a:endParaRPr lang="ru-RU" dirty="0"/>
          </a:p>
          <a:p>
            <a:endParaRPr lang="ru-RU" dirty="0">
              <a:solidFill>
                <a:schemeClr val="accent1">
                  <a:lumMod val="20000"/>
                  <a:lumOff val="80000"/>
                </a:schemeClr>
              </a:solidFill>
              <a:latin typeface="Times New Roman" panose="02020603050405020304" pitchFamily="18" charset="0"/>
              <a:cs typeface="Times New Roman" panose="02020603050405020304" pitchFamily="18" charset="0"/>
            </a:endParaRPr>
          </a:p>
          <a:p>
            <a:r>
              <a:rPr lang="ru-RU" dirty="0" smtClean="0">
                <a:solidFill>
                  <a:schemeClr val="accent1">
                    <a:lumMod val="20000"/>
                    <a:lumOff val="80000"/>
                  </a:schemeClr>
                </a:solidFill>
                <a:latin typeface="Times New Roman" panose="02020603050405020304" pitchFamily="18" charset="0"/>
                <a:cs typeface="Times New Roman" panose="02020603050405020304" pitchFamily="18" charset="0"/>
              </a:rPr>
              <a:t>	</a:t>
            </a:r>
            <a:endParaRPr lang="ru-RU" dirty="0"/>
          </a:p>
        </p:txBody>
      </p:sp>
      <p:pic>
        <p:nvPicPr>
          <p:cNvPr id="2050" name="Picture 2" descr="https://i.vas3k.ru/7s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7846"/>
          <a:stretch/>
        </p:blipFill>
        <p:spPr bwMode="auto">
          <a:xfrm>
            <a:off x="3877227" y="861087"/>
            <a:ext cx="8014277" cy="27800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456670" y="4040414"/>
            <a:ext cx="7062975" cy="2585323"/>
          </a:xfrm>
          <a:prstGeom prst="rect">
            <a:avLst/>
          </a:prstGeom>
          <a:noFill/>
        </p:spPr>
        <p:txBody>
          <a:bodyPr wrap="square" rtlCol="0">
            <a:spAutoFit/>
          </a:bodyPr>
          <a:lstStyle/>
          <a:p>
            <a:r>
              <a:rPr lang="ru-RU" dirty="0" smtClean="0">
                <a:solidFill>
                  <a:schemeClr val="accent1">
                    <a:lumMod val="20000"/>
                    <a:lumOff val="80000"/>
                  </a:schemeClr>
                </a:solidFill>
                <a:latin typeface="Times New Roman" panose="02020603050405020304" pitchFamily="18" charset="0"/>
                <a:cs typeface="Times New Roman" panose="02020603050405020304" pitchFamily="18" charset="0"/>
              </a:rPr>
              <a:t>	На </a:t>
            </a:r>
            <a:r>
              <a:rPr lang="ru-RU" dirty="0">
                <a:solidFill>
                  <a:schemeClr val="accent1">
                    <a:lumMod val="20000"/>
                    <a:lumOff val="80000"/>
                  </a:schemeClr>
                </a:solidFill>
                <a:latin typeface="Times New Roman" panose="02020603050405020304" pitchFamily="18" charset="0"/>
                <a:cs typeface="Times New Roman" panose="02020603050405020304" pitchFamily="18" charset="0"/>
              </a:rPr>
              <a:t>выходе мы получим несколько массивов палочек, которые по сути являются простейшими признаками наличия очертаний объектов на картинке. По сути это тоже картинки, просто из палочек. Значит мы можем вновь выбрать блок 8x8 и посмотреть уже, как эти палочки сочетаются друг с другом. А потом еще и еще.</a:t>
            </a:r>
          </a:p>
          <a:p>
            <a:r>
              <a:rPr lang="ru-RU" dirty="0">
                <a:solidFill>
                  <a:schemeClr val="accent1">
                    <a:lumMod val="20000"/>
                    <a:lumOff val="80000"/>
                  </a:schemeClr>
                </a:solidFill>
                <a:latin typeface="Times New Roman" panose="02020603050405020304" pitchFamily="18" charset="0"/>
                <a:cs typeface="Times New Roman" panose="02020603050405020304" pitchFamily="18" charset="0"/>
              </a:rPr>
              <a:t>	Такая операция называется свёрткой, откуда и пошло название метода. Свёртку можно представить как слой </a:t>
            </a:r>
            <a:r>
              <a:rPr lang="ru-RU" dirty="0" err="1">
                <a:solidFill>
                  <a:schemeClr val="accent1">
                    <a:lumMod val="20000"/>
                    <a:lumOff val="80000"/>
                  </a:schemeClr>
                </a:solidFill>
                <a:latin typeface="Times New Roman" panose="02020603050405020304" pitchFamily="18" charset="0"/>
                <a:cs typeface="Times New Roman" panose="02020603050405020304" pitchFamily="18" charset="0"/>
              </a:rPr>
              <a:t>нейросети</a:t>
            </a:r>
            <a:r>
              <a:rPr lang="ru-RU" dirty="0">
                <a:solidFill>
                  <a:schemeClr val="accent1">
                    <a:lumMod val="20000"/>
                    <a:lumOff val="80000"/>
                  </a:schemeClr>
                </a:solidFill>
                <a:latin typeface="Times New Roman" panose="02020603050405020304" pitchFamily="18" charset="0"/>
                <a:cs typeface="Times New Roman" panose="02020603050405020304" pitchFamily="18" charset="0"/>
              </a:rPr>
              <a:t>, ведь нейрон — абсолютно любая функция.</a:t>
            </a:r>
          </a:p>
          <a:p>
            <a:endParaRPr lang="ru-RU" dirty="0"/>
          </a:p>
        </p:txBody>
      </p:sp>
    </p:spTree>
    <p:extLst>
      <p:ext uri="{BB962C8B-B14F-4D97-AF65-F5344CB8AC3E}">
        <p14:creationId xmlns:p14="http://schemas.microsoft.com/office/powerpoint/2010/main" val="1137067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9773" y="396475"/>
            <a:ext cx="9701100" cy="2031325"/>
          </a:xfrm>
          <a:prstGeom prst="rect">
            <a:avLst/>
          </a:prstGeom>
          <a:noFill/>
        </p:spPr>
        <p:txBody>
          <a:bodyPr wrap="square" rtlCol="0">
            <a:spAutoFit/>
          </a:bodyPr>
          <a:lstStyle/>
          <a:p>
            <a:pPr algn="just"/>
            <a:r>
              <a:rPr lang="ru-RU" dirty="0" smtClean="0">
                <a:solidFill>
                  <a:schemeClr val="accent1">
                    <a:lumMod val="20000"/>
                    <a:lumOff val="80000"/>
                  </a:schemeClr>
                </a:solidFill>
                <a:latin typeface="Times New Roman" panose="02020603050405020304" pitchFamily="18" charset="0"/>
                <a:cs typeface="Times New Roman" panose="02020603050405020304" pitchFamily="18" charset="0"/>
              </a:rPr>
              <a:t>	Когда </a:t>
            </a:r>
            <a:r>
              <a:rPr lang="ru-RU" dirty="0">
                <a:solidFill>
                  <a:schemeClr val="accent1">
                    <a:lumMod val="20000"/>
                    <a:lumOff val="80000"/>
                  </a:schemeClr>
                </a:solidFill>
                <a:latin typeface="Times New Roman" panose="02020603050405020304" pitchFamily="18" charset="0"/>
                <a:cs typeface="Times New Roman" panose="02020603050405020304" pitchFamily="18" charset="0"/>
              </a:rPr>
              <a:t>мы прогоняем через нашу </a:t>
            </a:r>
            <a:r>
              <a:rPr lang="ru-RU" dirty="0" err="1">
                <a:solidFill>
                  <a:schemeClr val="accent1">
                    <a:lumMod val="20000"/>
                    <a:lumOff val="80000"/>
                  </a:schemeClr>
                </a:solidFill>
                <a:latin typeface="Times New Roman" panose="02020603050405020304" pitchFamily="18" charset="0"/>
                <a:cs typeface="Times New Roman" panose="02020603050405020304" pitchFamily="18" charset="0"/>
              </a:rPr>
              <a:t>нейросеть</a:t>
            </a:r>
            <a:r>
              <a:rPr lang="ru-RU"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ru-RU" dirty="0" smtClean="0">
                <a:solidFill>
                  <a:schemeClr val="accent1">
                    <a:lumMod val="20000"/>
                    <a:lumOff val="80000"/>
                  </a:schemeClr>
                </a:solidFill>
                <a:latin typeface="Times New Roman" panose="02020603050405020304" pitchFamily="18" charset="0"/>
                <a:cs typeface="Times New Roman" panose="02020603050405020304" pitchFamily="18" charset="0"/>
              </a:rPr>
              <a:t>много фотографий </a:t>
            </a:r>
            <a:r>
              <a:rPr lang="ru-RU" dirty="0">
                <a:solidFill>
                  <a:schemeClr val="accent1">
                    <a:lumMod val="20000"/>
                    <a:lumOff val="80000"/>
                  </a:schemeClr>
                </a:solidFill>
                <a:latin typeface="Times New Roman" panose="02020603050405020304" pitchFamily="18" charset="0"/>
                <a:cs typeface="Times New Roman" panose="02020603050405020304" pitchFamily="18" charset="0"/>
              </a:rPr>
              <a:t>котов, она автоматически расставляет большие веса тем сочетаниям из палочек, которые увидела чаще всего. Причём неважно, это прямая линия спины или сложный геометрический объект типа мордочки — что-то обязательно будет ярко активироваться.</a:t>
            </a:r>
          </a:p>
          <a:p>
            <a:pPr algn="just"/>
            <a:r>
              <a:rPr lang="ru-RU" dirty="0">
                <a:solidFill>
                  <a:schemeClr val="accent1">
                    <a:lumMod val="20000"/>
                    <a:lumOff val="80000"/>
                  </a:schemeClr>
                </a:solidFill>
                <a:latin typeface="Times New Roman" panose="02020603050405020304" pitchFamily="18" charset="0"/>
                <a:cs typeface="Times New Roman" panose="02020603050405020304" pitchFamily="18" charset="0"/>
              </a:rPr>
              <a:t>На выходе же мы поставим простой </a:t>
            </a:r>
            <a:r>
              <a:rPr lang="ru-RU" dirty="0" err="1" smtClean="0">
                <a:solidFill>
                  <a:schemeClr val="accent1">
                    <a:lumMod val="20000"/>
                    <a:lumOff val="80000"/>
                  </a:schemeClr>
                </a:solidFill>
                <a:latin typeface="Times New Roman" panose="02020603050405020304" pitchFamily="18" charset="0"/>
                <a:cs typeface="Times New Roman" panose="02020603050405020304" pitchFamily="18" charset="0"/>
              </a:rPr>
              <a:t>перцептрон</a:t>
            </a:r>
            <a:r>
              <a:rPr lang="ru-RU" dirty="0" smtClean="0">
                <a:solidFill>
                  <a:schemeClr val="accent1">
                    <a:lumMod val="20000"/>
                    <a:lumOff val="80000"/>
                  </a:schemeClr>
                </a:solidFill>
                <a:latin typeface="Times New Roman" panose="02020603050405020304" pitchFamily="18" charset="0"/>
                <a:cs typeface="Times New Roman" panose="02020603050405020304" pitchFamily="18" charset="0"/>
              </a:rPr>
              <a:t>, </a:t>
            </a:r>
            <a:r>
              <a:rPr lang="ru-RU" dirty="0" smtClean="0">
                <a:solidFill>
                  <a:schemeClr val="accent1">
                    <a:lumMod val="20000"/>
                    <a:lumOff val="80000"/>
                  </a:schemeClr>
                </a:solidFill>
                <a:latin typeface="Times New Roman" panose="02020603050405020304" pitchFamily="18" charset="0"/>
                <a:cs typeface="Times New Roman" panose="02020603050405020304" pitchFamily="18" charset="0"/>
              </a:rPr>
              <a:t>который </a:t>
            </a:r>
            <a:r>
              <a:rPr lang="ru-RU" dirty="0">
                <a:solidFill>
                  <a:schemeClr val="accent1">
                    <a:lumMod val="20000"/>
                    <a:lumOff val="80000"/>
                  </a:schemeClr>
                </a:solidFill>
                <a:latin typeface="Times New Roman" panose="02020603050405020304" pitchFamily="18" charset="0"/>
                <a:cs typeface="Times New Roman" panose="02020603050405020304" pitchFamily="18" charset="0"/>
              </a:rPr>
              <a:t>будет смотреть какие сочетания активировались и говорить кому они больше характерны — кошке или собаке.</a:t>
            </a:r>
          </a:p>
          <a:p>
            <a:endParaRPr lang="ru-RU" dirty="0"/>
          </a:p>
        </p:txBody>
      </p:sp>
      <p:sp>
        <p:nvSpPr>
          <p:cNvPr id="3" name="TextBox 2"/>
          <p:cNvSpPr txBox="1"/>
          <p:nvPr/>
        </p:nvSpPr>
        <p:spPr>
          <a:xfrm>
            <a:off x="1169773" y="5252281"/>
            <a:ext cx="9701099" cy="1200329"/>
          </a:xfrm>
          <a:prstGeom prst="rect">
            <a:avLst/>
          </a:prstGeom>
          <a:noFill/>
        </p:spPr>
        <p:txBody>
          <a:bodyPr wrap="square" rtlCol="0">
            <a:spAutoFit/>
          </a:bodyPr>
          <a:lstStyle/>
          <a:p>
            <a:pPr algn="just"/>
            <a:r>
              <a:rPr lang="ru-RU" dirty="0" smtClean="0">
                <a:solidFill>
                  <a:schemeClr val="accent1">
                    <a:lumMod val="20000"/>
                    <a:lumOff val="80000"/>
                  </a:schemeClr>
                </a:solidFill>
                <a:latin typeface="Times New Roman" panose="02020603050405020304" pitchFamily="18" charset="0"/>
                <a:cs typeface="Times New Roman" panose="02020603050405020304" pitchFamily="18" charset="0"/>
              </a:rPr>
              <a:t>	Красота </a:t>
            </a:r>
            <a:r>
              <a:rPr lang="ru-RU" dirty="0">
                <a:solidFill>
                  <a:schemeClr val="accent1">
                    <a:lumMod val="20000"/>
                    <a:lumOff val="80000"/>
                  </a:schemeClr>
                </a:solidFill>
                <a:latin typeface="Times New Roman" panose="02020603050405020304" pitchFamily="18" charset="0"/>
                <a:cs typeface="Times New Roman" panose="02020603050405020304" pitchFamily="18" charset="0"/>
              </a:rPr>
              <a:t>идеи </a:t>
            </a:r>
            <a:r>
              <a:rPr lang="ru-RU" dirty="0" smtClean="0">
                <a:solidFill>
                  <a:schemeClr val="accent1">
                    <a:lumMod val="20000"/>
                    <a:lumOff val="80000"/>
                  </a:schemeClr>
                </a:solidFill>
                <a:latin typeface="Times New Roman" panose="02020603050405020304" pitchFamily="18" charset="0"/>
                <a:cs typeface="Times New Roman" panose="02020603050405020304" pitchFamily="18" charset="0"/>
              </a:rPr>
              <a:t>СНС в </a:t>
            </a:r>
            <a:r>
              <a:rPr lang="ru-RU" dirty="0">
                <a:solidFill>
                  <a:schemeClr val="accent1">
                    <a:lumMod val="20000"/>
                    <a:lumOff val="80000"/>
                  </a:schemeClr>
                </a:solidFill>
                <a:latin typeface="Times New Roman" panose="02020603050405020304" pitchFamily="18" charset="0"/>
                <a:cs typeface="Times New Roman" panose="02020603050405020304" pitchFamily="18" charset="0"/>
              </a:rPr>
              <a:t>том, что у нас получилась </a:t>
            </a:r>
            <a:r>
              <a:rPr lang="ru-RU" dirty="0" err="1">
                <a:solidFill>
                  <a:schemeClr val="accent1">
                    <a:lumMod val="20000"/>
                    <a:lumOff val="80000"/>
                  </a:schemeClr>
                </a:solidFill>
                <a:latin typeface="Times New Roman" panose="02020603050405020304" pitchFamily="18" charset="0"/>
                <a:cs typeface="Times New Roman" panose="02020603050405020304" pitchFamily="18" charset="0"/>
              </a:rPr>
              <a:t>нейросеть</a:t>
            </a:r>
            <a:r>
              <a:rPr lang="ru-RU" dirty="0">
                <a:solidFill>
                  <a:schemeClr val="accent1">
                    <a:lumMod val="20000"/>
                    <a:lumOff val="80000"/>
                  </a:schemeClr>
                </a:solidFill>
                <a:latin typeface="Times New Roman" panose="02020603050405020304" pitchFamily="18" charset="0"/>
                <a:cs typeface="Times New Roman" panose="02020603050405020304" pitchFamily="18" charset="0"/>
              </a:rPr>
              <a:t>, которая сама находит характерные признаки объектов. Нам больше не надо отбирать их руками. </a:t>
            </a:r>
            <a:r>
              <a:rPr lang="ru-RU" dirty="0" smtClean="0">
                <a:solidFill>
                  <a:schemeClr val="accent1">
                    <a:lumMod val="20000"/>
                    <a:lumOff val="80000"/>
                  </a:schemeClr>
                </a:solidFill>
                <a:latin typeface="Times New Roman" panose="02020603050405020304" pitchFamily="18" charset="0"/>
                <a:cs typeface="Times New Roman" panose="02020603050405020304" pitchFamily="18" charset="0"/>
              </a:rPr>
              <a:t>Можно сколько </a:t>
            </a:r>
            <a:r>
              <a:rPr lang="ru-RU" dirty="0">
                <a:solidFill>
                  <a:schemeClr val="accent1">
                    <a:lumMod val="20000"/>
                    <a:lumOff val="80000"/>
                  </a:schemeClr>
                </a:solidFill>
                <a:latin typeface="Times New Roman" panose="02020603050405020304" pitchFamily="18" charset="0"/>
                <a:cs typeface="Times New Roman" panose="02020603050405020304" pitchFamily="18" charset="0"/>
              </a:rPr>
              <a:t>угодно </a:t>
            </a:r>
            <a:r>
              <a:rPr lang="ru-RU" dirty="0" smtClean="0">
                <a:solidFill>
                  <a:schemeClr val="accent1">
                    <a:lumMod val="20000"/>
                    <a:lumOff val="80000"/>
                  </a:schemeClr>
                </a:solidFill>
                <a:latin typeface="Times New Roman" panose="02020603050405020304" pitchFamily="18" charset="0"/>
                <a:cs typeface="Times New Roman" panose="02020603050405020304" pitchFamily="18" charset="0"/>
              </a:rPr>
              <a:t>давать ей изображениями </a:t>
            </a:r>
            <a:r>
              <a:rPr lang="ru-RU" dirty="0">
                <a:solidFill>
                  <a:schemeClr val="accent1">
                    <a:lumMod val="20000"/>
                    <a:lumOff val="80000"/>
                  </a:schemeClr>
                </a:solidFill>
                <a:latin typeface="Times New Roman" panose="02020603050405020304" pitchFamily="18" charset="0"/>
                <a:cs typeface="Times New Roman" panose="02020603050405020304" pitchFamily="18" charset="0"/>
              </a:rPr>
              <a:t>любых </a:t>
            </a:r>
            <a:r>
              <a:rPr lang="ru-RU" dirty="0" smtClean="0">
                <a:solidFill>
                  <a:schemeClr val="accent1">
                    <a:lumMod val="20000"/>
                    <a:lumOff val="80000"/>
                  </a:schemeClr>
                </a:solidFill>
                <a:latin typeface="Times New Roman" panose="02020603050405020304" pitchFamily="18" charset="0"/>
                <a:cs typeface="Times New Roman" panose="02020603050405020304" pitchFamily="18" charset="0"/>
              </a:rPr>
              <a:t>объектов и сеть сама </a:t>
            </a:r>
            <a:r>
              <a:rPr lang="ru-RU" dirty="0">
                <a:solidFill>
                  <a:schemeClr val="accent1">
                    <a:lumMod val="20000"/>
                    <a:lumOff val="80000"/>
                  </a:schemeClr>
                </a:solidFill>
                <a:latin typeface="Times New Roman" panose="02020603050405020304" pitchFamily="18" charset="0"/>
                <a:cs typeface="Times New Roman" panose="02020603050405020304" pitchFamily="18" charset="0"/>
              </a:rPr>
              <a:t>составит карты признаков из палочек и научится определять что угодно.</a:t>
            </a:r>
          </a:p>
        </p:txBody>
      </p:sp>
      <p:pic>
        <p:nvPicPr>
          <p:cNvPr id="3078" name="Picture 6" descr="https://i.vas3k.ru/74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520" y="2427800"/>
            <a:ext cx="4743603" cy="26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735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Небеса">
  <a:themeElements>
    <a:clrScheme name="Небеса">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Небеса">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Небеса">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TM03457452[[fn=Небесная]]</Template>
  <TotalTime>168</TotalTime>
  <Words>393</Words>
  <Application>Microsoft Office PowerPoint</Application>
  <PresentationFormat>Широкоэкранный</PresentationFormat>
  <Paragraphs>46</Paragraphs>
  <Slides>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vt:lpstr>
      <vt:lpstr>Calibri</vt:lpstr>
      <vt:lpstr>Calibri Light</vt:lpstr>
      <vt:lpstr>Times New Roman</vt:lpstr>
      <vt:lpstr>Небеса</vt:lpstr>
      <vt:lpstr>Свёрточные  Нейросети (CNN)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Свёрточные Нейросети (CNN)</dc:title>
  <dc:creator>Светлана</dc:creator>
  <cp:lastModifiedBy>Светлана</cp:lastModifiedBy>
  <cp:revision>90</cp:revision>
  <dcterms:created xsi:type="dcterms:W3CDTF">2021-05-14T18:56:07Z</dcterms:created>
  <dcterms:modified xsi:type="dcterms:W3CDTF">2021-05-20T13:00:35Z</dcterms:modified>
</cp:coreProperties>
</file>