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6" r:id="rId6"/>
    <p:sldId id="263" r:id="rId7"/>
    <p:sldId id="260" r:id="rId8"/>
    <p:sldId id="267" r:id="rId9"/>
    <p:sldId id="268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03" d="100"/>
          <a:sy n="103" d="100"/>
        </p:scale>
        <p:origin x="180" y="348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7E44B4A-21F7-4302-83E8-A40EE035E6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256238-8454-4678-A98A-30B9F7639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0B982-7E3F-4992-88E1-E2541533DA2C}" type="datetime1">
              <a:rPr lang="ru-RU" smtClean="0"/>
              <a:t>27.05.2021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D86C77-1949-4637-BBEC-87D3CDFDA6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C875F0-933A-4A7D-ACEC-69CB5248D8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96D3-AB75-4D8E-ADBD-CAF0AB8DC8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959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B1751B-CFB2-40B8-81CF-9D81C08031DE}" type="datetime1">
              <a:rPr lang="ru-RU" noProof="0" smtClean="0"/>
              <a:t>27.05.2021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933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147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9347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2770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56488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8B68C18-1BF1-F447-95ED-60EAAE35426E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7467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с изображение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 title="Фигура номера страницы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9" name="Прямая соединительная линия 8" title="Вертикальная линейка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ru-RU" noProof="0"/>
              <a:t>Вставьте портрет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61F9F3-1F5E-4052-A09B-A9238E74827F}" type="datetime1">
              <a:rPr lang="ru-RU" noProof="0" smtClean="0"/>
              <a:t>27.05.2021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ru-RU" noProof="0"/>
              <a:t>Изменить 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FC58D96-05CC-43CF-AF9C-E1C505705D80}" type="datetime1">
              <a:rPr lang="ru-RU" noProof="0" smtClean="0"/>
              <a:t>27.05.2021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72B5AF8-A13B-4AA3-AAEF-4B4A5B96477C}" type="datetime1">
              <a:rPr lang="ru-RU" noProof="0" smtClean="0"/>
              <a:t>27.05.2021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>
            <a:lvl5pPr>
              <a:defRPr i="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9A2038-B05C-4781-BA38-FE0987548CF9}" type="datetime1">
              <a:rPr lang="ru-RU" noProof="0" smtClean="0"/>
              <a:t>27.05.2021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059510-8A4C-4D7A-8B52-DAA53C589143}" type="datetime1">
              <a:rPr lang="ru-RU" noProof="0" smtClean="0"/>
              <a:t>27.05.2021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626C1A-D84E-42EE-BD73-3267BCADA3B3}" type="datetime1">
              <a:rPr lang="ru-RU" noProof="0" smtClean="0"/>
              <a:t>27.05.2021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AE130-7FCA-40A2-AA3A-888FCBDE09D4}" type="datetime1">
              <a:rPr lang="ru-RU" noProof="0" smtClean="0"/>
              <a:t>27.05.2021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Текст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4CB6C5-F7E8-4101-9FAA-6FBD7111D9CA}" type="datetime1">
              <a:rPr lang="ru-RU" noProof="0" smtClean="0"/>
              <a:t>27.05.2021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Заголовок 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2" name="Прямая соединительная линия 11" title="Горизонтальная линейка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 пунктов с изображениями или значками (светлая тема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BAA6C0-5011-4245-A74E-BAA3BE19CFBC}" type="datetime1">
              <a:rPr lang="ru-RU" noProof="0" smtClean="0"/>
              <a:t>27.05.2021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Текст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4" name="Текст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6" name="Рисунок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7" name="Рисунок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8" name="Рисунок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9" name="Рисунок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0" name="Рисунок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1" name="Рисунок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яд пронумерованных пун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Описание мероприятия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42FFDC-E850-4C83-BBCF-3A8D5897ECC9}" type="datetime1">
              <a:rPr lang="ru-RU" noProof="0" smtClean="0"/>
              <a:t>27.05.2021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Описание мероприятия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ru-RU" noProof="0"/>
              <a:t>Описание мероприятия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1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2</a:t>
            </a: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3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2527CD7-EF91-473D-B332-17963C2378AA}" type="datetime1">
              <a:rPr lang="ru-RU" noProof="0" smtClean="0"/>
              <a:t>27.05.2021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пунктов с изображениями или значками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 6" title="Фигура номера страницы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2999403-2FA3-46FA-A6CD-243D00F08AF5}" type="datetime1">
              <a:rPr lang="ru-RU" noProof="0" smtClean="0"/>
              <a:t>27.05.2021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3" name="Рисунок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5" name="Рисунок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фотографий среднего размера с описа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F70DB7-3E8F-4711-BBBE-E369DB1C6C49}" type="datetime1">
              <a:rPr lang="ru-RU" noProof="0" smtClean="0"/>
              <a:t>27.05.2021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ru-RU" noProof="0"/>
              <a:t>Поместите здесь подзаголовок</a:t>
            </a:r>
          </a:p>
        </p:txBody>
      </p:sp>
      <p:cxnSp>
        <p:nvCxnSpPr>
          <p:cNvPr id="21" name="Прямая соединительная линия 20" title="Горизонтальная линейка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Рисунок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ru-RU" noProof="0"/>
              <a:t>Вставьте портрет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2" name="Текст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5" name="Текст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6" name="Текст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Описание пункта</a:t>
            </a:r>
          </a:p>
        </p:txBody>
      </p:sp>
      <p:sp>
        <p:nvSpPr>
          <p:cNvPr id="27" name="Рисунок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8" name="Рисунок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29" name="Рисунок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0" name="Рисунок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1" name="Рисунок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  <p:sp>
        <p:nvSpPr>
          <p:cNvPr id="32" name="Рисунок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Вставьте значок или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6" title="Фигура номера страницы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9" name="Прямая соединительная линия 8" title="Вертикальная линейка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 title="Фигура номера страницы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CD339C01-7D02-4928-894B-4986AD1CF77F}" type="datetime1">
              <a:rPr lang="ru-RU" noProof="0" smtClean="0"/>
              <a:t>27.05.2021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 title="Горизонтальная линейка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6" title="Фигура номера страницы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9E1E048C-58BA-4E52-B6F1-56D903F03075}" type="datetime1">
              <a:rPr lang="ru-RU" noProof="0" smtClean="0"/>
              <a:t>27.05.2021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 title="Горизонтальная линейка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haron.varady.net/omphalos/2008/10/text-cloud-of-the-omphalo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Работа с текстом </a:t>
            </a:r>
            <a:br>
              <a:rPr lang="ru-RU" dirty="0"/>
            </a:br>
            <a:r>
              <a:rPr lang="en-CA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804" y="3842062"/>
            <a:ext cx="4993562" cy="843095"/>
          </a:xfrm>
        </p:spPr>
        <p:txBody>
          <a:bodyPr rtlCol="0"/>
          <a:lstStyle/>
          <a:p>
            <a:pPr rtl="0"/>
            <a:r>
              <a:rPr lang="ru-RU" sz="1600" dirty="0"/>
              <a:t>Под работой с текстом понимается анализ, преобразование, поиск,</a:t>
            </a:r>
            <a:r>
              <a:rPr lang="en-CA" sz="1600" dirty="0"/>
              <a:t> </a:t>
            </a:r>
            <a:r>
              <a:rPr lang="ru-RU" sz="1600" dirty="0"/>
              <a:t>векторизация</a:t>
            </a:r>
            <a:r>
              <a:rPr lang="en-CA" sz="1600" dirty="0"/>
              <a:t>, </a:t>
            </a:r>
            <a:r>
              <a:rPr lang="ru-RU" sz="1600" dirty="0"/>
              <a:t> порождение текстовой информации. </a:t>
            </a:r>
            <a:endParaRPr lang="ru-RU" sz="2000" dirty="0"/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3A9FE351-A4C6-4292-8E5E-15D6D36A50E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73857" y="1637509"/>
            <a:ext cx="4044639" cy="1978355"/>
          </a:xfrm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44" y="102478"/>
            <a:ext cx="3833906" cy="2221622"/>
          </a:xfrm>
        </p:spPr>
        <p:txBody>
          <a:bodyPr rtlCol="0"/>
          <a:lstStyle/>
          <a:p>
            <a:pPr rtl="0"/>
            <a:r>
              <a:rPr lang="ru-RU" dirty="0"/>
              <a:t>Строки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761FA4B-43B9-4C0B-BD10-1127709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2601985"/>
            <a:ext cx="3842550" cy="2855913"/>
          </a:xfrm>
        </p:spPr>
        <p:txBody>
          <a:bodyPr rtlCol="0"/>
          <a:lstStyle/>
          <a:p>
            <a:pPr rtl="0"/>
            <a:r>
              <a:rPr lang="ru-RU" dirty="0"/>
              <a:t>Строки в языке </a:t>
            </a:r>
            <a:r>
              <a:rPr lang="ru-RU" dirty="0" err="1"/>
              <a:t>Python</a:t>
            </a:r>
            <a:r>
              <a:rPr lang="ru-RU" dirty="0"/>
              <a:t> являются типом данных, специально предназначенным для обработки текстовой информации. Строка может содержать произвольно длинный текст (ограниченный имеющейся памятью).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9047CD-1956-7146-971D-D05A280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D6BE168-628A-4119-A0E5-AB78867A8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836" y="695393"/>
            <a:ext cx="6276520" cy="1323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88E3FC-1BB9-4220-8F0A-FD4C2C425863}"/>
              </a:ext>
            </a:extLst>
          </p:cNvPr>
          <p:cNvSpPr txBox="1"/>
          <p:nvPr/>
        </p:nvSpPr>
        <p:spPr>
          <a:xfrm>
            <a:off x="5144836" y="205927"/>
            <a:ext cx="233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Строковые литералы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1D6D7F-336E-4361-8164-4ABC4E404892}"/>
              </a:ext>
            </a:extLst>
          </p:cNvPr>
          <p:cNvSpPr txBox="1"/>
          <p:nvPr/>
        </p:nvSpPr>
        <p:spPr>
          <a:xfrm>
            <a:off x="5162100" y="2139434"/>
            <a:ext cx="336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Операции над строками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0393B0DB-9A96-4119-AB5C-B9D7C94A7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100" y="2569191"/>
            <a:ext cx="6276520" cy="78894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F8A084A-52B0-4BB6-98DB-FE276C36BD3D}"/>
              </a:ext>
            </a:extLst>
          </p:cNvPr>
          <p:cNvSpPr txBox="1"/>
          <p:nvPr/>
        </p:nvSpPr>
        <p:spPr>
          <a:xfrm>
            <a:off x="5144836" y="3531962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Индексы и срезы</a:t>
            </a:r>
          </a:p>
        </p:txBody>
      </p:sp>
      <p:pic>
        <p:nvPicPr>
          <p:cNvPr id="34" name="Рисунок 3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249546F-D494-412D-A946-03CC3E97F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100" y="3998805"/>
            <a:ext cx="3238952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2841"/>
            <a:ext cx="4855965" cy="2221622"/>
          </a:xfrm>
        </p:spPr>
        <p:txBody>
          <a:bodyPr rtlCol="0"/>
          <a:lstStyle/>
          <a:p>
            <a:pPr rtl="0"/>
            <a:r>
              <a:rPr lang="ru-RU" dirty="0"/>
              <a:t>Методы строк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2316" y="2808914"/>
            <a:ext cx="4655890" cy="1240172"/>
          </a:xfrm>
        </p:spPr>
        <p:txBody>
          <a:bodyPr rtlCol="0">
            <a:normAutofit/>
          </a:bodyPr>
          <a:lstStyle/>
          <a:p>
            <a:pPr rtl="0"/>
            <a:r>
              <a:rPr lang="ru-RU" sz="1800" dirty="0"/>
              <a:t>В таблице</a:t>
            </a:r>
            <a:r>
              <a:rPr lang="en-CA" sz="1800" dirty="0"/>
              <a:t> </a:t>
            </a:r>
            <a:r>
              <a:rPr lang="ru-RU" sz="1800" dirty="0"/>
              <a:t>приведены некоторые наиболее употребительные методы объектов-строк и </a:t>
            </a:r>
            <a:r>
              <a:rPr lang="ru-RU" sz="1800" dirty="0" err="1"/>
              <a:t>unicode</a:t>
            </a:r>
            <a:r>
              <a:rPr lang="ru-RU" sz="1800" dirty="0"/>
              <a:t>-объектов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3</a:t>
            </a:fld>
            <a:endParaRPr lang="ru-RU" dirty="0"/>
          </a:p>
        </p:txBody>
      </p:sp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529F792-62B1-47DB-87E5-13A205154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066" y="729842"/>
            <a:ext cx="6632414" cy="53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03" y="-1369790"/>
            <a:ext cx="4595906" cy="4952492"/>
          </a:xfrm>
        </p:spPr>
        <p:txBody>
          <a:bodyPr rtlCol="0">
            <a:normAutofit/>
          </a:bodyPr>
          <a:lstStyle/>
          <a:p>
            <a:pPr algn="ctr"/>
            <a:r>
              <a:rPr lang="ru-RU" sz="2800" i="0" dirty="0">
                <a:solidFill>
                  <a:srgbClr val="000000"/>
                </a:solidFill>
                <a:effectLst/>
              </a:rPr>
              <a:t>Использование регулярных выражений для обработки текста в </a:t>
            </a:r>
            <a:r>
              <a:rPr lang="ru-RU" sz="2800" i="0" dirty="0" err="1">
                <a:solidFill>
                  <a:srgbClr val="000000"/>
                </a:solidFill>
                <a:effectLst/>
              </a:rPr>
              <a:t>Python</a:t>
            </a:r>
            <a:endParaRPr lang="ru-RU" sz="28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933" y="2020362"/>
            <a:ext cx="6248398" cy="56551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dirty="0"/>
              <a:t>Для реализации регулярных выражений можно использовать пакет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re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4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20BBE9-51BC-4CBF-8357-2DCB1EEB1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239" y="2809789"/>
            <a:ext cx="5391902" cy="6192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5DCA77-E9EB-4EA7-A2AF-55DD62B06564}"/>
              </a:ext>
            </a:extLst>
          </p:cNvPr>
          <p:cNvSpPr txBox="1"/>
          <p:nvPr/>
        </p:nvSpPr>
        <p:spPr>
          <a:xfrm>
            <a:off x="5023933" y="208672"/>
            <a:ext cx="64259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Регулярные выражения, также называемые </a:t>
            </a:r>
            <a:r>
              <a:rPr lang="ru-RU" dirty="0" err="1"/>
              <a:t>regex</a:t>
            </a:r>
            <a:r>
              <a:rPr lang="ru-RU" dirty="0"/>
              <a:t>, синтаксис или, скорее, язык для поиска, извлечения и работы с определенными текстовыми шаблонами большего текста. Он широко используется в проектах, которые включают проверку текста, NLP (Обработка естественного языка) и интеллектуальную обработку текста.</a:t>
            </a:r>
          </a:p>
          <a:p>
            <a:endParaRPr lang="ru-RU" dirty="0"/>
          </a:p>
        </p:txBody>
      </p:sp>
      <p:pic>
        <p:nvPicPr>
          <p:cNvPr id="17" name="Рисунок 1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390553C-2F0B-41B9-8580-8D6FFE1FAD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6" t="2422" r="-1" b="1544"/>
          <a:stretch/>
        </p:blipFill>
        <p:spPr>
          <a:xfrm>
            <a:off x="5048028" y="3580260"/>
            <a:ext cx="5027314" cy="156599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AD140FC-19F0-4F96-BB40-EFBB320ACD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793"/>
          <a:stretch/>
        </p:blipFill>
        <p:spPr>
          <a:xfrm>
            <a:off x="5023933" y="5447899"/>
            <a:ext cx="5391902" cy="68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7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4DA9A-F01A-481E-A192-F11CA07C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804" y="540516"/>
            <a:ext cx="4950903" cy="2221622"/>
          </a:xfrm>
        </p:spPr>
        <p:txBody>
          <a:bodyPr rtlCol="0"/>
          <a:lstStyle/>
          <a:p>
            <a:pPr rtl="0"/>
            <a:r>
              <a:rPr lang="ru-RU" dirty="0"/>
              <a:t>Векторизация текста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CC875B-FB79-4EB2-ACC0-A26593F48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5560" y="2934241"/>
            <a:ext cx="4411603" cy="2855913"/>
          </a:xfrm>
        </p:spPr>
        <p:txBody>
          <a:bodyPr rtlCol="0">
            <a:normAutofit fontScale="77500" lnSpcReduction="20000"/>
          </a:bodyPr>
          <a:lstStyle/>
          <a:p>
            <a:pPr algn="ctr"/>
            <a:r>
              <a:rPr lang="en-CA" b="1" i="0" dirty="0">
                <a:effectLst/>
              </a:rPr>
              <a:t>TF-IDF</a:t>
            </a:r>
            <a:endParaRPr lang="ru-RU" b="1" i="0" dirty="0">
              <a:effectLst/>
            </a:endParaRPr>
          </a:p>
          <a:p>
            <a:pPr algn="l"/>
            <a:r>
              <a:rPr lang="ru-RU" sz="2300" i="0" dirty="0">
                <a:effectLst/>
              </a:rPr>
              <a:t>статистическая мера, используемая для оценки важности слова в контексте документа, являющегося частью коллекции документов или корпуса. Вес некоторого слова пропорционален частоте употребления этого слова в документе и обратно пропорционален частоте употребления слова во всех документах коллекции.</a:t>
            </a:r>
            <a:endParaRPr lang="en-CA" sz="2300" i="0" dirty="0">
              <a:effectLst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EC7ECEE9-580B-8B4A-919F-4C04337C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5</a:t>
            </a:fld>
            <a:endParaRPr lang="ru-RU"/>
          </a:p>
        </p:txBody>
      </p:sp>
      <p:pic>
        <p:nvPicPr>
          <p:cNvPr id="42" name="Рисунок 41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364898D-AC52-470C-9A49-5C64FE686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65" y="269698"/>
            <a:ext cx="6191566" cy="2734759"/>
          </a:xfrm>
          <a:prstGeom prst="rect">
            <a:avLst/>
          </a:prstGeom>
        </p:spPr>
      </p:pic>
      <p:pic>
        <p:nvPicPr>
          <p:cNvPr id="44" name="Рисунок 4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F4C9395-72A5-4C84-BE6E-75102DC9D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138" y="3235250"/>
            <a:ext cx="5797619" cy="31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9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00B74-5475-4C20-9E4F-D93144C7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81" y="1864367"/>
            <a:ext cx="4513277" cy="1548195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2000" b="0" i="1" dirty="0">
                <a:solidFill>
                  <a:srgbClr val="363636"/>
                </a:solidFill>
                <a:effectLst/>
                <a:latin typeface="Palatino Linotype" panose="02040502050505030304" pitchFamily="18" charset="0"/>
              </a:rPr>
              <a:t>TF-IDF термина </a:t>
            </a:r>
            <a:r>
              <a:rPr lang="ru-RU" sz="2000" b="1" i="1" dirty="0">
                <a:solidFill>
                  <a:srgbClr val="363636"/>
                </a:solidFill>
                <a:effectLst/>
                <a:latin typeface="Palatino Linotype" panose="02040502050505030304" pitchFamily="18" charset="0"/>
              </a:rPr>
              <a:t>а</a:t>
            </a:r>
            <a:r>
              <a:rPr lang="ru-RU" sz="2000" b="0" i="1" dirty="0">
                <a:solidFill>
                  <a:srgbClr val="363636"/>
                </a:solidFill>
                <a:effectLst/>
                <a:latin typeface="Palatino Linotype" panose="02040502050505030304" pitchFamily="18" charset="0"/>
              </a:rPr>
              <a:t> </a:t>
            </a:r>
            <a:br>
              <a:rPr lang="ru-RU" sz="2000" b="0" i="1" dirty="0">
                <a:solidFill>
                  <a:srgbClr val="363636"/>
                </a:solidFill>
                <a:effectLst/>
                <a:latin typeface="Palatino Linotype" panose="02040502050505030304" pitchFamily="18" charset="0"/>
              </a:rPr>
            </a:br>
            <a:r>
              <a:rPr lang="ru-RU" sz="2000" b="0" i="1" dirty="0">
                <a:solidFill>
                  <a:srgbClr val="363636"/>
                </a:solidFill>
                <a:effectLst/>
                <a:latin typeface="Palatino Linotype" panose="02040502050505030304" pitchFamily="18" charset="0"/>
              </a:rPr>
              <a:t>=</a:t>
            </a:r>
            <a:br>
              <a:rPr lang="ru-RU" sz="2000" b="0" i="1" dirty="0">
                <a:solidFill>
                  <a:srgbClr val="363636"/>
                </a:solidFill>
                <a:effectLst/>
                <a:latin typeface="Palatino Linotype" panose="02040502050505030304" pitchFamily="18" charset="0"/>
              </a:rPr>
            </a:br>
            <a:r>
              <a:rPr lang="ru-RU" sz="2000" b="0" i="1" dirty="0">
                <a:solidFill>
                  <a:srgbClr val="363636"/>
                </a:solidFill>
                <a:effectLst/>
                <a:latin typeface="Palatino Linotype" panose="02040502050505030304" pitchFamily="18" charset="0"/>
              </a:rPr>
              <a:t> (TF термина </a:t>
            </a:r>
            <a:r>
              <a:rPr lang="ru-RU" sz="2000" b="1" i="1" dirty="0">
                <a:solidFill>
                  <a:srgbClr val="363636"/>
                </a:solidFill>
                <a:effectLst/>
                <a:latin typeface="Palatino Linotype" panose="02040502050505030304" pitchFamily="18" charset="0"/>
              </a:rPr>
              <a:t>а</a:t>
            </a:r>
            <a:r>
              <a:rPr lang="ru-RU" sz="2000" b="0" i="1" dirty="0">
                <a:solidFill>
                  <a:srgbClr val="363636"/>
                </a:solidFill>
                <a:effectLst/>
                <a:latin typeface="Palatino Linotype" panose="02040502050505030304" pitchFamily="18" charset="0"/>
              </a:rPr>
              <a:t>) * (IDF термина </a:t>
            </a:r>
            <a:r>
              <a:rPr lang="ru-RU" sz="2000" b="1" i="1" dirty="0">
                <a:solidFill>
                  <a:srgbClr val="363636"/>
                </a:solidFill>
                <a:effectLst/>
                <a:latin typeface="Palatino Linotype" panose="02040502050505030304" pitchFamily="18" charset="0"/>
              </a:rPr>
              <a:t>а</a:t>
            </a:r>
            <a:r>
              <a:rPr lang="ru-RU" sz="2000" b="0" i="1" dirty="0">
                <a:solidFill>
                  <a:srgbClr val="363636"/>
                </a:solidFill>
                <a:effectLst/>
                <a:latin typeface="Palatino Linotype" panose="02040502050505030304" pitchFamily="18" charset="0"/>
              </a:rPr>
              <a:t>)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38360A-177E-E146-99A7-581A7828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ru-RU" smtClean="0"/>
              <a:t>6</a:t>
            </a:fld>
            <a:endParaRPr lang="ru-RU"/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E2E5FF35-7901-4408-BE18-BE930898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829" y="300515"/>
            <a:ext cx="6705600" cy="1685925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AADA977C-DDFA-4846-A19B-97F8FB16A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415" y="2258896"/>
            <a:ext cx="6966590" cy="759136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E6DD36E0-8287-43BF-BDC7-6506D52AD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829" y="3290488"/>
            <a:ext cx="2333951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13901"/>
      </p:ext>
    </p:extLst>
  </p:cSld>
  <p:clrMapOvr>
    <a:masterClrMapping/>
  </p:clrMapOvr>
</p:sld>
</file>

<file path=ppt/theme/theme1.xml><?xml version="1.0" encoding="utf-8"?>
<a:theme xmlns:a="http://schemas.openxmlformats.org/drawingml/2006/main" name="Заголовки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406_TF45175639" id="{0CB3B67C-ADA0-46A3-A501-1B1292F68551}" vid="{2091BC34-9FB7-40AF-8FF7-74627929E41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B4AFBF-E012-4607-B95C-D9E661912AC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биографии</Template>
  <TotalTime>68</TotalTime>
  <Words>206</Words>
  <Application>Microsoft Office PowerPoint</Application>
  <PresentationFormat>Широкоэкранный</PresentationFormat>
  <Paragraphs>27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Schoolbook</vt:lpstr>
      <vt:lpstr>Corbel</vt:lpstr>
      <vt:lpstr>Palatino Linotype</vt:lpstr>
      <vt:lpstr>Заголовки</vt:lpstr>
      <vt:lpstr>Работа с текстом  Python</vt:lpstr>
      <vt:lpstr>Строки</vt:lpstr>
      <vt:lpstr>Методы строк</vt:lpstr>
      <vt:lpstr>Использование регулярных выражений для обработки текста в Python</vt:lpstr>
      <vt:lpstr>Векторизация текста </vt:lpstr>
      <vt:lpstr>TF-IDF термина а  =  (TF термина а) * (IDF термина а)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текста</dc:title>
  <dc:creator>Apple Pie</dc:creator>
  <cp:lastModifiedBy>Apple Pie</cp:lastModifiedBy>
  <cp:revision>14</cp:revision>
  <dcterms:created xsi:type="dcterms:W3CDTF">2021-05-27T11:43:53Z</dcterms:created>
  <dcterms:modified xsi:type="dcterms:W3CDTF">2021-05-27T12:52:39Z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