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07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23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880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45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646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001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673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49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9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13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05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82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97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1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9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56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66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593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201E3FA-F914-4056-B64E-0D4295B1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161543"/>
            <a:ext cx="8001000" cy="230632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Dataset about pets</a:t>
            </a:r>
            <a:endParaRPr lang="ru-RU" sz="7200" dirty="0">
              <a:solidFill>
                <a:schemeClr val="bg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1558735-4569-4C01-A914-65EAF467C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7747" y="6055679"/>
            <a:ext cx="4693920" cy="817562"/>
          </a:xfrm>
        </p:spPr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Соловьева Соня, </a:t>
            </a:r>
            <a:r>
              <a:rPr lang="ru-RU" dirty="0" err="1">
                <a:latin typeface="Comic Sans MS" panose="030F0702030302020204" pitchFamily="66" charset="0"/>
              </a:rPr>
              <a:t>Расюк</a:t>
            </a:r>
            <a:r>
              <a:rPr lang="ru-RU" dirty="0">
                <a:latin typeface="Comic Sans MS" panose="030F0702030302020204" pitchFamily="66" charset="0"/>
              </a:rPr>
              <a:t> Света 10П1</a:t>
            </a:r>
          </a:p>
        </p:txBody>
      </p:sp>
      <p:pic>
        <p:nvPicPr>
          <p:cNvPr id="1026" name="Picture 2" descr="ᐈ Кот на белом фоне фото, фон кот белый фон | скачать на Depositphotos®">
            <a:extLst>
              <a:ext uri="{FF2B5EF4-FFF2-40B4-BE49-F238E27FC236}">
                <a16:creationId xmlns:a16="http://schemas.microsoft.com/office/drawing/2014/main" xmlns="" id="{45AD6577-8F05-4F25-AE52-98DD76AF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5218"/>
            <a:ext cx="3589020" cy="302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обака — Dog">
            <a:extLst>
              <a:ext uri="{FF2B5EF4-FFF2-40B4-BE49-F238E27FC236}">
                <a16:creationId xmlns:a16="http://schemas.microsoft.com/office/drawing/2014/main" xmlns="" id="{54D02CCD-A584-4A53-9FEE-9193DBBEB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94" y="3429000"/>
            <a:ext cx="269160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Хомяк На Белом Фоне — стоковые фотографии и другие картинки Без людей -  iStock">
            <a:extLst>
              <a:ext uri="{FF2B5EF4-FFF2-40B4-BE49-F238E27FC236}">
                <a16:creationId xmlns:a16="http://schemas.microsoft.com/office/drawing/2014/main" xmlns="" id="{5A062991-434E-4409-BE67-D91666A51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0" y="0"/>
            <a:ext cx="2698115" cy="269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ото Милый совенок на белом фоне">
            <a:extLst>
              <a:ext uri="{FF2B5EF4-FFF2-40B4-BE49-F238E27FC236}">
                <a16:creationId xmlns:a16="http://schemas.microsoft.com/office/drawing/2014/main" xmlns="" id="{8830AB6D-933E-4119-8359-7DAF1EF97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7" t="57122" r="24069"/>
          <a:stretch/>
        </p:blipFill>
        <p:spPr bwMode="auto">
          <a:xfrm rot="10800000">
            <a:off x="9683274" y="0"/>
            <a:ext cx="2325846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22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3E34358-C9EB-4405-B619-337BCF531451}"/>
              </a:ext>
            </a:extLst>
          </p:cNvPr>
          <p:cNvSpPr txBox="1"/>
          <p:nvPr/>
        </p:nvSpPr>
        <p:spPr>
          <a:xfrm>
            <a:off x="4475043" y="224284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Comic Sans MS" panose="030F0702030302020204" pitchFamily="66" charset="0"/>
              </a:rPr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49DE5E-8E97-4EAA-A5BD-A00FE97B395E}"/>
              </a:ext>
            </a:extLst>
          </p:cNvPr>
          <p:cNvSpPr txBox="1"/>
          <p:nvPr/>
        </p:nvSpPr>
        <p:spPr>
          <a:xfrm>
            <a:off x="540385" y="1087849"/>
            <a:ext cx="84226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effectLst/>
                <a:latin typeface="Comic Sans MS" panose="030F0702030302020204" pitchFamily="66" charset="0"/>
              </a:rPr>
              <a:t>В данной работе были исследованы данные о домашних питомцах, их размерность - (18834, 11), пропуски были только в одном столбце </a:t>
            </a:r>
            <a:r>
              <a:rPr lang="en-US" sz="2400" b="0" i="0" dirty="0">
                <a:effectLst/>
                <a:latin typeface="Comic Sans MS" panose="030F0702030302020204" pitchFamily="66" charset="0"/>
              </a:rPr>
              <a:t>condition</a:t>
            </a:r>
            <a:r>
              <a:rPr lang="ru-RU" sz="2400" b="0" i="0" dirty="0">
                <a:effectLst/>
                <a:latin typeface="Comic Sans MS" panose="030F0702030302020204" pitchFamily="66" charset="0"/>
              </a:rPr>
              <a:t> - </a:t>
            </a:r>
            <a:r>
              <a:rPr lang="en-US" sz="2400" b="0" i="0" dirty="0">
                <a:effectLst/>
                <a:latin typeface="Comic Sans MS" panose="030F0702030302020204" pitchFamily="66" charset="0"/>
              </a:rPr>
              <a:t>1477</a:t>
            </a:r>
            <a:r>
              <a:rPr lang="ru-RU" sz="2400" b="0" i="0" dirty="0">
                <a:effectLst/>
                <a:latin typeface="Comic Sans MS" panose="030F0702030302020204" pitchFamily="66" charset="0"/>
              </a:rPr>
              <a:t>, заменили их на среднее значение этого столбца, категориальные признаки превратили в числовые с помощью </a:t>
            </a:r>
            <a:r>
              <a:rPr lang="en-US" sz="2400" b="0" i="0" dirty="0" err="1">
                <a:effectLst/>
                <a:latin typeface="Comic Sans MS" panose="030F0702030302020204" pitchFamily="66" charset="0"/>
              </a:rPr>
              <a:t>labelencoder</a:t>
            </a:r>
            <a:r>
              <a:rPr lang="ru-RU" sz="2400" b="0" i="0" dirty="0">
                <a:effectLst/>
                <a:latin typeface="Comic Sans MS" panose="030F0702030302020204" pitchFamily="66" charset="0"/>
              </a:rPr>
              <a:t>. Удалив не несущие смысла колонки и взяв в качестве признаков все оставшиеся колонки, кроме </a:t>
            </a:r>
            <a:r>
              <a:rPr lang="en-US" sz="2400" b="0" i="0" dirty="0" err="1">
                <a:effectLst/>
                <a:latin typeface="Comic Sans MS" panose="030F0702030302020204" pitchFamily="66" charset="0"/>
              </a:rPr>
              <a:t>pet_category</a:t>
            </a:r>
            <a:r>
              <a:rPr lang="ru-RU" sz="2400" b="0" i="0" dirty="0">
                <a:effectLst/>
                <a:latin typeface="Comic Sans MS" panose="030F0702030302020204" pitchFamily="66" charset="0"/>
              </a:rPr>
              <a:t>, которая являлась колонкой ответов. В нашей работе было 4 класса, </a:t>
            </a:r>
            <a:r>
              <a:rPr lang="ru-RU" sz="2400" dirty="0">
                <a:latin typeface="Comic Sans MS" panose="030F0702030302020204" pitchFamily="66" charset="0"/>
              </a:rPr>
              <a:t>поэтому </a:t>
            </a:r>
            <a:r>
              <a:rPr lang="ru-RU" sz="2400" b="0" i="0" dirty="0">
                <a:effectLst/>
                <a:latin typeface="Comic Sans MS" panose="030F0702030302020204" pitchFamily="66" charset="0"/>
              </a:rPr>
              <a:t>было неудобно использовать встроенные методы </a:t>
            </a:r>
            <a:r>
              <a:rPr lang="en-US" sz="2400" b="0" i="0" dirty="0">
                <a:effectLst/>
                <a:latin typeface="Comic Sans MS" panose="030F0702030302020204" pitchFamily="66" charset="0"/>
              </a:rPr>
              <a:t>python</a:t>
            </a:r>
            <a:r>
              <a:rPr lang="ru-RU" sz="2400" dirty="0">
                <a:latin typeface="Comic Sans MS" panose="030F0702030302020204" pitchFamily="66" charset="0"/>
              </a:rPr>
              <a:t>. О</a:t>
            </a:r>
            <a:r>
              <a:rPr lang="ru-RU" sz="2400" b="0" i="0" dirty="0">
                <a:effectLst/>
                <a:latin typeface="Comic Sans MS" panose="030F0702030302020204" pitchFamily="66" charset="0"/>
              </a:rPr>
              <a:t>ценили различные модели и пришли к выводу что наилучшая модель </a:t>
            </a:r>
            <a:r>
              <a:rPr lang="ru-RU" sz="2400" dirty="0">
                <a:latin typeface="Comic Sans MS" panose="030F0702030302020204" pitchFamily="66" charset="0"/>
              </a:rPr>
              <a:t>логистическая </a:t>
            </a:r>
            <a:r>
              <a:rPr lang="ru-RU" sz="2400">
                <a:latin typeface="Comic Sans MS" panose="030F0702030302020204" pitchFamily="66" charset="0"/>
              </a:rPr>
              <a:t>регрессия </a:t>
            </a:r>
            <a:r>
              <a:rPr lang="ru-RU" sz="2400" smtClean="0">
                <a:latin typeface="Comic Sans MS" panose="030F0702030302020204" pitchFamily="66" charset="0"/>
              </a:rPr>
              <a:t>со </a:t>
            </a:r>
            <a:r>
              <a:rPr lang="ru-RU" sz="2400">
                <a:latin typeface="Comic Sans MS" panose="030F0702030302020204" pitchFamily="66" charset="0"/>
              </a:rPr>
              <a:t>стандартизированными данными</a:t>
            </a:r>
            <a:r>
              <a:rPr lang="ru-RU" sz="2400" dirty="0">
                <a:latin typeface="Comic Sans MS" panose="030F0702030302020204" pitchFamily="66" charset="0"/>
              </a:rPr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78A7CF1-190C-4218-80BE-716584480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025" y="3556000"/>
            <a:ext cx="2930385" cy="2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6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089DF3A-EF75-4014-8EB5-9E07B738CDF5}"/>
              </a:ext>
            </a:extLst>
          </p:cNvPr>
          <p:cNvSpPr txBox="1"/>
          <p:nvPr/>
        </p:nvSpPr>
        <p:spPr>
          <a:xfrm>
            <a:off x="3433498" y="349667"/>
            <a:ext cx="517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Comic Sans MS" panose="030F0702030302020204" pitchFamily="66" charset="0"/>
              </a:rPr>
              <a:t>Исследование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B7B35BF-924B-45CE-9330-A9821F1D2060}"/>
              </a:ext>
            </a:extLst>
          </p:cNvPr>
          <p:cNvSpPr txBox="1"/>
          <p:nvPr/>
        </p:nvSpPr>
        <p:spPr>
          <a:xfrm>
            <a:off x="552681" y="1526539"/>
            <a:ext cx="6133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mic Sans MS" panose="030F0702030302020204" pitchFamily="66" charset="0"/>
              </a:rPr>
              <a:t>Для начала необходимо узнать:</a:t>
            </a:r>
          </a:p>
          <a:p>
            <a:pPr marL="342900" indent="-342900">
              <a:buFontTx/>
              <a:buChar char="-"/>
            </a:pPr>
            <a:r>
              <a:rPr lang="ru-RU" sz="2800" dirty="0">
                <a:latin typeface="Comic Sans MS" panose="030F0702030302020204" pitchFamily="66" charset="0"/>
              </a:rPr>
              <a:t>размер </a:t>
            </a:r>
            <a:r>
              <a:rPr lang="ru-RU" sz="2800" dirty="0" err="1">
                <a:latin typeface="Comic Sans MS" panose="030F0702030302020204" pitchFamily="66" charset="0"/>
              </a:rPr>
              <a:t>датасета</a:t>
            </a:r>
            <a:endParaRPr lang="ru-RU" sz="2800" dirty="0">
              <a:latin typeface="Comic Sans MS" panose="030F0702030302020204" pitchFamily="66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43B3942C-30E5-49F4-8F46-AA1BFD1CE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880" y="1488440"/>
            <a:ext cx="3881120" cy="3881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4A0FBB7-3B9B-4C01-BB72-BE6AADC4F0AA}"/>
              </a:ext>
            </a:extLst>
          </p:cNvPr>
          <p:cNvSpPr txBox="1"/>
          <p:nvPr/>
        </p:nvSpPr>
        <p:spPr>
          <a:xfrm>
            <a:off x="9113520" y="1119108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*изучаем </a:t>
            </a:r>
            <a:r>
              <a:rPr lang="ru-RU" dirty="0" err="1">
                <a:latin typeface="Comic Sans MS" panose="030F0702030302020204" pitchFamily="66" charset="0"/>
              </a:rPr>
              <a:t>датасет</a:t>
            </a:r>
            <a:r>
              <a:rPr lang="ru-RU" dirty="0">
                <a:latin typeface="Comic Sans MS" panose="030F0702030302020204" pitchFamily="66" charset="0"/>
              </a:rPr>
              <a:t>*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846F4DE8-F89F-4B32-9366-507C03EC8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769" y="3072744"/>
            <a:ext cx="3627231" cy="210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7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55D14DF-6900-4715-95CC-45140AB51366}"/>
              </a:ext>
            </a:extLst>
          </p:cNvPr>
          <p:cNvSpPr txBox="1"/>
          <p:nvPr/>
        </p:nvSpPr>
        <p:spPr>
          <a:xfrm>
            <a:off x="3433498" y="349667"/>
            <a:ext cx="517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Comic Sans MS" panose="030F0702030302020204" pitchFamily="66" charset="0"/>
              </a:rPr>
              <a:t>Исследование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5B668D7-20B0-459F-A1DA-D784C75AA136}"/>
              </a:ext>
            </a:extLst>
          </p:cNvPr>
          <p:cNvSpPr txBox="1"/>
          <p:nvPr/>
        </p:nvSpPr>
        <p:spPr>
          <a:xfrm>
            <a:off x="845289" y="2813447"/>
            <a:ext cx="517641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mic Sans MS" panose="030F0702030302020204" pitchFamily="66" charset="0"/>
              </a:rPr>
              <a:t>Далее узнаем тип данных в каждом столбце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A8E7946-80F7-4D2F-A9B6-7A5AA20BC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680" y="1397000"/>
            <a:ext cx="5356954" cy="515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8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5BE807-4F95-483A-B053-98D94DA3EEC7}"/>
              </a:ext>
            </a:extLst>
          </p:cNvPr>
          <p:cNvSpPr txBox="1"/>
          <p:nvPr/>
        </p:nvSpPr>
        <p:spPr>
          <a:xfrm>
            <a:off x="3433498" y="349667"/>
            <a:ext cx="4809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mic Sans MS" panose="030F0702030302020204" pitchFamily="66" charset="0"/>
              </a:rPr>
              <a:t>Исследование </a:t>
            </a:r>
            <a:r>
              <a:rPr lang="ru-RU" sz="3600" dirty="0">
                <a:latin typeface="Comic Sans MS" panose="030F0702030302020204" pitchFamily="66" charset="0"/>
              </a:rPr>
              <a:t>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628381D-7E86-4A22-97D9-C8B8CA001801}"/>
              </a:ext>
            </a:extLst>
          </p:cNvPr>
          <p:cNvSpPr txBox="1"/>
          <p:nvPr/>
        </p:nvSpPr>
        <p:spPr>
          <a:xfrm>
            <a:off x="955041" y="2951946"/>
            <a:ext cx="3698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mic Sans MS" panose="030F0702030302020204" pitchFamily="66" charset="0"/>
              </a:rPr>
              <a:t>Количество пустых значений в </a:t>
            </a:r>
            <a:r>
              <a:rPr lang="ru-RU" sz="2800" dirty="0" err="1">
                <a:latin typeface="Comic Sans MS" panose="030F0702030302020204" pitchFamily="66" charset="0"/>
              </a:rPr>
              <a:t>датасете</a:t>
            </a:r>
            <a:r>
              <a:rPr lang="ru-RU" sz="2800" dirty="0"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5F43331-8BE5-42E3-B9C5-215A2A3E7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577" y="1302080"/>
            <a:ext cx="4489903" cy="53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0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D3D79D-8747-47E1-8468-44D0EC1F6FF0}"/>
              </a:ext>
            </a:extLst>
          </p:cNvPr>
          <p:cNvSpPr txBox="1"/>
          <p:nvPr/>
        </p:nvSpPr>
        <p:spPr>
          <a:xfrm>
            <a:off x="3958235" y="551314"/>
            <a:ext cx="427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Comic Sans MS" panose="030F0702030302020204" pitchFamily="66" charset="0"/>
              </a:rPr>
              <a:t>Обработка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4975AEE-5278-4ACD-9248-E569386399AE}"/>
              </a:ext>
            </a:extLst>
          </p:cNvPr>
          <p:cNvSpPr txBox="1"/>
          <p:nvPr/>
        </p:nvSpPr>
        <p:spPr>
          <a:xfrm>
            <a:off x="934720" y="1371600"/>
            <a:ext cx="8973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mic Sans MS" panose="030F0702030302020204" pitchFamily="66" charset="0"/>
              </a:rPr>
              <a:t>В столбце </a:t>
            </a:r>
            <a:r>
              <a:rPr lang="en-US" sz="2400" dirty="0">
                <a:latin typeface="Comic Sans MS" panose="030F0702030302020204" pitchFamily="66" charset="0"/>
              </a:rPr>
              <a:t>condition</a:t>
            </a:r>
            <a:r>
              <a:rPr lang="ru-RU" sz="2400" dirty="0">
                <a:latin typeface="Comic Sans MS" panose="030F0702030302020204" pitchFamily="66" charset="0"/>
              </a:rPr>
              <a:t> заполнили пустые значения средними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AAD00A7-844F-47EB-B84C-DEF66C6BF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928" y="2091174"/>
            <a:ext cx="7632437" cy="1657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498119A-8851-4C6B-898D-26CDC1BEB6C8}"/>
              </a:ext>
            </a:extLst>
          </p:cNvPr>
          <p:cNvSpPr txBox="1"/>
          <p:nvPr/>
        </p:nvSpPr>
        <p:spPr>
          <a:xfrm>
            <a:off x="934720" y="4129149"/>
            <a:ext cx="6106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mic Sans MS" panose="030F0702030302020204" pitchFamily="66" charset="0"/>
              </a:rPr>
              <a:t>Удалили столбцы, не несущие смысла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C11DC21D-BE54-4B2F-93D2-E1153742B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20" y="5024736"/>
            <a:ext cx="10148309" cy="9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2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85620EA-34F6-40A5-99DF-35A0AF20923E}"/>
              </a:ext>
            </a:extLst>
          </p:cNvPr>
          <p:cNvSpPr txBox="1"/>
          <p:nvPr/>
        </p:nvSpPr>
        <p:spPr>
          <a:xfrm>
            <a:off x="3147207" y="392121"/>
            <a:ext cx="427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Comic Sans MS" panose="030F0702030302020204" pitchFamily="66" charset="0"/>
              </a:rPr>
              <a:t>Обработка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F7C7F7C-CA33-4554-9903-9ABEC201A641}"/>
              </a:ext>
            </a:extLst>
          </p:cNvPr>
          <p:cNvSpPr txBox="1"/>
          <p:nvPr/>
        </p:nvSpPr>
        <p:spPr>
          <a:xfrm>
            <a:off x="976154" y="1420828"/>
            <a:ext cx="9284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mic Sans MS" panose="030F0702030302020204" pitchFamily="66" charset="0"/>
              </a:rPr>
              <a:t>Преобразовали все категориальные признаки в </a:t>
            </a:r>
            <a:r>
              <a:rPr lang="ru-RU" sz="2400" dirty="0" smtClean="0">
                <a:latin typeface="Comic Sans MS" panose="030F0702030302020204" pitchFamily="66" charset="0"/>
              </a:rPr>
              <a:t>числовые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r>
              <a:rPr lang="ru-RU" sz="2400" dirty="0" smtClean="0">
                <a:latin typeface="Comic Sans MS" panose="030F0702030302020204" pitchFamily="66" charset="0"/>
              </a:rPr>
              <a:t>Столбец с категориальными признаками всего один, так что:</a:t>
            </a:r>
            <a:endParaRPr lang="ru-RU" sz="2400" dirty="0">
              <a:latin typeface="Comic Sans MS" panose="030F0702030302020204" pitchFamily="66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A5E7418D-B94A-440C-9000-29AECBA87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84"/>
          <a:stretch/>
        </p:blipFill>
        <p:spPr>
          <a:xfrm>
            <a:off x="2017087" y="5080028"/>
            <a:ext cx="6738175" cy="1111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60CA03-89E6-47D8-9323-62FB78E7E747}"/>
              </a:ext>
            </a:extLst>
          </p:cNvPr>
          <p:cNvSpPr txBox="1"/>
          <p:nvPr/>
        </p:nvSpPr>
        <p:spPr>
          <a:xfrm>
            <a:off x="1047274" y="4235987"/>
            <a:ext cx="847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mic Sans MS" panose="030F0702030302020204" pitchFamily="66" charset="0"/>
              </a:rPr>
              <a:t>Разделили </a:t>
            </a:r>
            <a:r>
              <a:rPr lang="ru-RU" sz="2400" dirty="0" err="1">
                <a:latin typeface="Comic Sans MS" panose="030F0702030302020204" pitchFamily="66" charset="0"/>
              </a:rPr>
              <a:t>датасет</a:t>
            </a:r>
            <a:r>
              <a:rPr lang="ru-RU" sz="2400" dirty="0">
                <a:latin typeface="Comic Sans MS" panose="030F0702030302020204" pitchFamily="66" charset="0"/>
              </a:rPr>
              <a:t> на тестовую и тренировочную части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740" y="2448945"/>
            <a:ext cx="8239742" cy="140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6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C46BAA-8D42-4CDA-8F37-4237772631D7}"/>
              </a:ext>
            </a:extLst>
          </p:cNvPr>
          <p:cNvSpPr txBox="1"/>
          <p:nvPr/>
        </p:nvSpPr>
        <p:spPr>
          <a:xfrm>
            <a:off x="374679" y="529588"/>
            <a:ext cx="49599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Так как в </a:t>
            </a:r>
            <a:r>
              <a:rPr lang="ru-RU" sz="2800" dirty="0" err="1"/>
              <a:t>датасете</a:t>
            </a:r>
            <a:r>
              <a:rPr lang="ru-RU" sz="2800" dirty="0"/>
              <a:t> у нас 4 вида животных (класса ответов), а не 2 как обычно, то использовать встроенные методы из библиотек не получится. Поэтому вычислив </a:t>
            </a:r>
            <a:r>
              <a:rPr lang="en-US" sz="2800" dirty="0"/>
              <a:t>TP, FP, TN, FN</a:t>
            </a:r>
            <a:r>
              <a:rPr lang="ru-RU" sz="2800" dirty="0"/>
              <a:t> и используя их находим </a:t>
            </a:r>
            <a:r>
              <a:rPr lang="en-US" sz="2800" dirty="0">
                <a:latin typeface="Comic Sans MS" panose="030F0702030302020204" pitchFamily="66" charset="0"/>
              </a:rPr>
              <a:t>accuracy</a:t>
            </a:r>
            <a:r>
              <a:rPr lang="ru-RU" sz="2800" dirty="0">
                <a:latin typeface="Comic Sans MS" panose="030F0702030302020204" pitchFamily="66" charset="0"/>
              </a:rPr>
              <a:t>, </a:t>
            </a:r>
            <a:r>
              <a:rPr lang="en-US" sz="2800" dirty="0">
                <a:latin typeface="Comic Sans MS" panose="030F0702030302020204" pitchFamily="66" charset="0"/>
              </a:rPr>
              <a:t>recall</a:t>
            </a:r>
            <a:r>
              <a:rPr lang="ru-RU" sz="2800" dirty="0">
                <a:latin typeface="Comic Sans MS" panose="030F0702030302020204" pitchFamily="66" charset="0"/>
              </a:rPr>
              <a:t> и </a:t>
            </a:r>
            <a:r>
              <a:rPr lang="en-US" sz="2800" dirty="0">
                <a:latin typeface="Comic Sans MS" panose="030F0702030302020204" pitchFamily="66" charset="0"/>
              </a:rPr>
              <a:t>precision</a:t>
            </a:r>
            <a:r>
              <a:rPr lang="ru-RU" sz="2800" dirty="0">
                <a:latin typeface="Comic Sans MS" panose="030F0702030302020204" pitchFamily="66" charset="0"/>
              </a:rPr>
              <a:t> </a:t>
            </a:r>
            <a:r>
              <a:rPr lang="ru-RU" sz="2800" dirty="0"/>
              <a:t>по обычным формулам</a:t>
            </a:r>
            <a:r>
              <a:rPr lang="ru-RU" sz="2800" dirty="0">
                <a:latin typeface="Comic Sans MS" panose="030F0702030302020204" pitchFamily="66" charset="0"/>
              </a:rPr>
              <a:t>.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13B0652B-FCC6-4205-9B58-322F7D50C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647" y="2163458"/>
            <a:ext cx="6664313" cy="452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3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D512B0C-84C6-474E-8A51-DA0903D8CBDB}"/>
              </a:ext>
            </a:extLst>
          </p:cNvPr>
          <p:cNvSpPr txBox="1"/>
          <p:nvPr/>
        </p:nvSpPr>
        <p:spPr>
          <a:xfrm>
            <a:off x="609600" y="599440"/>
            <a:ext cx="94756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mic Sans MS" panose="030F0702030302020204" pitchFamily="66" charset="0"/>
              </a:rPr>
              <a:t>Далее реализовывались: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Comic Sans MS" panose="030F0702030302020204" pitchFamily="66" charset="0"/>
              </a:rPr>
              <a:t>логистическая регрессия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Comic Sans MS" panose="030F0702030302020204" pitchFamily="66" charset="0"/>
              </a:rPr>
              <a:t>логистическая регрессия с нормализованными данными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Comic Sans MS" panose="030F0702030302020204" pitchFamily="66" charset="0"/>
              </a:rPr>
              <a:t>логистическая регрессия с </a:t>
            </a:r>
            <a:r>
              <a:rPr lang="ru-RU" sz="2400" dirty="0" smtClean="0">
                <a:latin typeface="Comic Sans MS" panose="030F0702030302020204" pitchFamily="66" charset="0"/>
              </a:rPr>
              <a:t>стандартизированными данными</a:t>
            </a:r>
            <a:endParaRPr lang="ru-RU" sz="2400" dirty="0"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ru-RU" sz="2400" dirty="0">
                <a:latin typeface="Comic Sans MS" panose="030F0702030302020204" pitchFamily="66" charset="0"/>
              </a:rPr>
              <a:t>метод ближайших </a:t>
            </a:r>
            <a:r>
              <a:rPr lang="ru-RU" sz="2400" dirty="0" smtClean="0">
                <a:latin typeface="Comic Sans MS" panose="030F0702030302020204" pitchFamily="66" charset="0"/>
              </a:rPr>
              <a:t>соседей</a:t>
            </a:r>
            <a:endParaRPr lang="ru-RU" sz="2400" dirty="0"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ru-RU" sz="2400" dirty="0">
                <a:latin typeface="Comic Sans MS" panose="030F0702030302020204" pitchFamily="66" charset="0"/>
              </a:rPr>
              <a:t>дерево решений</a:t>
            </a:r>
          </a:p>
          <a:p>
            <a:pPr marL="285750" indent="-285750">
              <a:buFontTx/>
              <a:buChar char="-"/>
            </a:pPr>
            <a:r>
              <a:rPr lang="ru-RU" sz="2400" dirty="0" smtClean="0">
                <a:latin typeface="Comic Sans MS" panose="030F0702030302020204" pitchFamily="66" charset="0"/>
              </a:rPr>
              <a:t>дерево </a:t>
            </a:r>
            <a:r>
              <a:rPr lang="ru-RU" sz="2400" dirty="0">
                <a:latin typeface="Comic Sans MS" panose="030F0702030302020204" pitchFamily="66" charset="0"/>
              </a:rPr>
              <a:t>решений с </a:t>
            </a:r>
            <a:r>
              <a:rPr lang="ru-RU" sz="2400" dirty="0" err="1" smtClean="0">
                <a:latin typeface="Comic Sans MS" panose="030F0702030302020204" pitchFamily="66" charset="0"/>
              </a:rPr>
              <a:t>кроссвалидацией</a:t>
            </a:r>
            <a:endParaRPr lang="ru-RU" sz="2400" dirty="0" smtClean="0"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ru-RU" sz="2400" dirty="0">
                <a:latin typeface="Comic Sans MS" panose="030F0702030302020204" pitchFamily="66" charset="0"/>
              </a:rPr>
              <a:t>метод опорных </a:t>
            </a:r>
            <a:r>
              <a:rPr lang="ru-RU" sz="2400" dirty="0" smtClean="0">
                <a:latin typeface="Comic Sans MS" panose="030F0702030302020204" pitchFamily="66" charset="0"/>
              </a:rPr>
              <a:t>векторов</a:t>
            </a:r>
            <a:endParaRPr lang="ru-RU" sz="2400" dirty="0"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endParaRPr lang="ru-RU" sz="2400" dirty="0"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26DAC07-19B9-4DE7-8210-FB05F64A04E0}"/>
              </a:ext>
            </a:extLst>
          </p:cNvPr>
          <p:cNvSpPr txBox="1"/>
          <p:nvPr/>
        </p:nvSpPr>
        <p:spPr>
          <a:xfrm>
            <a:off x="609600" y="4015760"/>
            <a:ext cx="115355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omic Sans MS" panose="030F0702030302020204" pitchFamily="66" charset="0"/>
              </a:rPr>
              <a:t>Худший </a:t>
            </a:r>
            <a:r>
              <a:rPr lang="ru-RU" sz="2400" dirty="0">
                <a:latin typeface="Comic Sans MS" panose="030F0702030302020204" pitchFamily="66" charset="0"/>
              </a:rPr>
              <a:t>результат показало </a:t>
            </a:r>
            <a:r>
              <a:rPr lang="ru-RU" sz="2400" dirty="0">
                <a:latin typeface="Comic Sans MS" panose="030F0702030302020204" pitchFamily="66" charset="0"/>
              </a:rPr>
              <a:t>метод опорных </a:t>
            </a:r>
            <a:r>
              <a:rPr lang="ru-RU" sz="2400" dirty="0" smtClean="0">
                <a:latin typeface="Comic Sans MS" panose="030F0702030302020204" pitchFamily="66" charset="0"/>
              </a:rPr>
              <a:t>векторов</a:t>
            </a:r>
            <a:r>
              <a:rPr lang="ru-RU" sz="2400" dirty="0" smtClean="0">
                <a:latin typeface="Comic Sans MS" panose="030F0702030302020204" pitchFamily="66" charset="0"/>
              </a:rPr>
              <a:t>.</a:t>
            </a:r>
            <a:endParaRPr lang="ru-RU" sz="2400" dirty="0">
              <a:latin typeface="Comic Sans MS" panose="030F0702030302020204" pitchFamily="66" charset="0"/>
            </a:endParaRPr>
          </a:p>
          <a:p>
            <a:r>
              <a:rPr lang="ru-RU" sz="2400" dirty="0" smtClean="0">
                <a:latin typeface="Comic Sans MS" panose="030F0702030302020204" pitchFamily="66" charset="0"/>
              </a:rPr>
              <a:t>Лучший </a:t>
            </a:r>
            <a:r>
              <a:rPr lang="ru-RU" sz="2400" dirty="0">
                <a:latin typeface="Comic Sans MS" panose="030F0702030302020204" pitchFamily="66" charset="0"/>
              </a:rPr>
              <a:t>- логистическая регрессия с </a:t>
            </a:r>
            <a:r>
              <a:rPr lang="ru-RU" sz="2400" dirty="0">
                <a:latin typeface="Comic Sans MS" panose="030F0702030302020204" pitchFamily="66" charset="0"/>
              </a:rPr>
              <a:t>стандартизированными данными</a:t>
            </a:r>
            <a:r>
              <a:rPr lang="ru-RU" sz="2400" dirty="0">
                <a:latin typeface="Comic Sans MS" panose="030F0702030302020204" pitchFamily="66" charset="0"/>
              </a:rPr>
              <a:t>.</a:t>
            </a:r>
          </a:p>
          <a:p>
            <a:r>
              <a:rPr lang="ru-RU" sz="2400" dirty="0">
                <a:latin typeface="Comic Sans MS" panose="030F0702030302020204" pitchFamily="66" charset="0"/>
              </a:rPr>
              <a:t>(</a:t>
            </a:r>
            <a:r>
              <a:rPr lang="en-US" sz="2400" dirty="0">
                <a:latin typeface="Comic Sans MS" panose="030F0702030302020204" pitchFamily="66" charset="0"/>
              </a:rPr>
              <a:t>accuracy</a:t>
            </a:r>
            <a:r>
              <a:rPr lang="ru-RU" sz="2400" dirty="0">
                <a:latin typeface="Comic Sans MS" panose="030F0702030302020204" pitchFamily="66" charset="0"/>
              </a:rPr>
              <a:t>, </a:t>
            </a:r>
            <a:r>
              <a:rPr lang="en-US" sz="2400" dirty="0">
                <a:latin typeface="Comic Sans MS" panose="030F0702030302020204" pitchFamily="66" charset="0"/>
              </a:rPr>
              <a:t>recall</a:t>
            </a:r>
            <a:r>
              <a:rPr lang="ru-RU" sz="2400" dirty="0">
                <a:latin typeface="Comic Sans MS" panose="030F0702030302020204" pitchFamily="66" charset="0"/>
              </a:rPr>
              <a:t> и </a:t>
            </a:r>
            <a:r>
              <a:rPr lang="en-US" sz="2400" dirty="0">
                <a:latin typeface="Comic Sans MS" panose="030F0702030302020204" pitchFamily="66" charset="0"/>
              </a:rPr>
              <a:t>precision</a:t>
            </a:r>
            <a:r>
              <a:rPr lang="ru-RU" sz="2400" dirty="0">
                <a:latin typeface="Comic Sans MS" panose="030F0702030302020204" pitchFamily="66" charset="0"/>
              </a:rPr>
              <a:t> равны 1, так как </a:t>
            </a:r>
            <a:r>
              <a:rPr lang="en-US" sz="2400" dirty="0">
                <a:latin typeface="Comic Sans MS" panose="030F0702030302020204" pitchFamily="66" charset="0"/>
              </a:rPr>
              <a:t>FP</a:t>
            </a:r>
            <a:r>
              <a:rPr lang="ru-RU" sz="2400" dirty="0">
                <a:latin typeface="Comic Sans MS" panose="030F0702030302020204" pitchFamily="66" charset="0"/>
              </a:rPr>
              <a:t> и </a:t>
            </a:r>
            <a:r>
              <a:rPr lang="en-US" sz="2400" dirty="0">
                <a:latin typeface="Comic Sans MS" panose="030F0702030302020204" pitchFamily="66" charset="0"/>
              </a:rPr>
              <a:t>FN</a:t>
            </a:r>
            <a:r>
              <a:rPr lang="ru-RU" sz="2400" dirty="0">
                <a:latin typeface="Comic Sans MS" panose="030F0702030302020204" pitchFamily="66" charset="0"/>
              </a:rPr>
              <a:t> получились равными 0)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9753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812" y="418012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omic Sans MS" panose="030F0702030302020204" pitchFamily="66" charset="0"/>
              </a:rPr>
              <a:t>Результаты моделей</a:t>
            </a:r>
            <a:endParaRPr lang="ru-RU"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55707"/>
              </p:ext>
            </p:extLst>
          </p:nvPr>
        </p:nvGraphicFramePr>
        <p:xfrm>
          <a:off x="1004387" y="1342328"/>
          <a:ext cx="8958218" cy="4544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09"/>
                <a:gridCol w="4479109"/>
              </a:tblGrid>
              <a:tr h="446087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mic Sans MS" panose="030F0702030302020204" pitchFamily="66" charset="0"/>
                        </a:rPr>
                        <a:t>Модель </a:t>
                      </a:r>
                      <a:endParaRPr lang="ru-RU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mic Sans MS" panose="030F0702030302020204" pitchFamily="66" charset="0"/>
                        </a:rPr>
                        <a:t>Получившаяся</a:t>
                      </a:r>
                      <a:r>
                        <a:rPr lang="ru-RU" baseline="0" dirty="0" smtClean="0">
                          <a:latin typeface="Comic Sans MS" panose="030F0702030302020204" pitchFamily="66" charset="0"/>
                        </a:rPr>
                        <a:t> оценка</a:t>
                      </a:r>
                      <a:endParaRPr lang="ru-RU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mic Sans MS" panose="030F0702030302020204" pitchFamily="66" charset="0"/>
                        </a:rPr>
                        <a:t>логистическая регрессия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69%</a:t>
                      </a:r>
                      <a:endParaRPr lang="ru-RU" dirty="0"/>
                    </a:p>
                  </a:txBody>
                  <a:tcPr/>
                </a:tc>
              </a:tr>
              <a:tr h="76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mic Sans MS" panose="030F0702030302020204" pitchFamily="66" charset="0"/>
                        </a:rPr>
                        <a:t>логистическая регрессия с нормализованными данными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70%</a:t>
                      </a:r>
                      <a:endParaRPr lang="ru-RU" dirty="0"/>
                    </a:p>
                  </a:txBody>
                  <a:tcPr/>
                </a:tc>
              </a:tr>
              <a:tr h="769959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omic Sans MS" panose="030F0702030302020204" pitchFamily="66" charset="0"/>
                        </a:rPr>
                        <a:t>логистическая регрессия с стандартизированными данными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100% (</a:t>
                      </a:r>
                      <a:r>
                        <a:rPr lang="en-US" dirty="0" smtClean="0"/>
                        <a:t>wow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mic Sans MS" panose="030F0702030302020204" pitchFamily="66" charset="0"/>
                        </a:rPr>
                        <a:t>метод ближайших соседей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r>
                        <a:rPr lang="en-US" dirty="0" smtClean="0"/>
                        <a:t>9</a:t>
                      </a:r>
                      <a:r>
                        <a:rPr lang="ru-RU" dirty="0" smtClean="0"/>
                        <a:t>%</a:t>
                      </a:r>
                      <a:endParaRPr lang="ru-RU" dirty="0"/>
                    </a:p>
                  </a:txBody>
                  <a:tcPr/>
                </a:tc>
              </a:tr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mic Sans MS" panose="030F0702030302020204" pitchFamily="66" charset="0"/>
                        </a:rPr>
                        <a:t>дерево решений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85%</a:t>
                      </a:r>
                      <a:endParaRPr lang="ru-RU" dirty="0"/>
                    </a:p>
                  </a:txBody>
                  <a:tcPr/>
                </a:tc>
              </a:tr>
              <a:tr h="580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mic Sans MS" panose="030F0702030302020204" pitchFamily="66" charset="0"/>
                        </a:rPr>
                        <a:t>дерево решений с </a:t>
                      </a:r>
                      <a:r>
                        <a:rPr lang="ru-RU" sz="1800" dirty="0" err="1" smtClean="0">
                          <a:latin typeface="Comic Sans MS" panose="030F0702030302020204" pitchFamily="66" charset="0"/>
                        </a:rPr>
                        <a:t>кроссвалидацией</a:t>
                      </a:r>
                      <a:endParaRPr lang="ru-RU" sz="1800" dirty="0" smtClean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75%</a:t>
                      </a:r>
                    </a:p>
                  </a:txBody>
                  <a:tcPr/>
                </a:tc>
              </a:tr>
              <a:tr h="47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mic Sans MS" panose="030F0702030302020204" pitchFamily="66" charset="0"/>
                        </a:rPr>
                        <a:t>метод опорных векторов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 smtClean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67%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93762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125</TotalTime>
  <Words>334</Words>
  <Application>Microsoft Office PowerPoint</Application>
  <PresentationFormat>Широкоэкранный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Comic Sans MS</vt:lpstr>
      <vt:lpstr>Trebuchet MS</vt:lpstr>
      <vt:lpstr>Берлин</vt:lpstr>
      <vt:lpstr>Dataset about pets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about pets</dc:title>
  <dc:creator>Sofy Solovyeva</dc:creator>
  <cp:lastModifiedBy>Светлана</cp:lastModifiedBy>
  <cp:revision>70</cp:revision>
  <dcterms:created xsi:type="dcterms:W3CDTF">2021-02-24T10:57:35Z</dcterms:created>
  <dcterms:modified xsi:type="dcterms:W3CDTF">2021-03-04T14:15:20Z</dcterms:modified>
</cp:coreProperties>
</file>